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6" r:id="rId1"/>
  </p:sldMasterIdLst>
  <p:notesMasterIdLst>
    <p:notesMasterId r:id="rId5"/>
  </p:notesMasterIdLst>
  <p:sldIdLst>
    <p:sldId id="257" r:id="rId2"/>
    <p:sldId id="256" r:id="rId3"/>
    <p:sldId id="258" r:id="rId4"/>
  </p:sldIdLst>
  <p:sldSz cx="7561263" cy="10691813"/>
  <p:notesSz cx="42803763" cy="30275213"/>
  <p:defaultTextStyle>
    <a:lvl1pPr marL="0" algn="l" defTabSz="228315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1pPr>
    <a:lvl2pPr marL="114157" algn="l" defTabSz="228315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2pPr>
    <a:lvl3pPr marL="228315" algn="l" defTabSz="228315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3pPr>
    <a:lvl4pPr marL="342471" algn="l" defTabSz="228315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4pPr>
    <a:lvl5pPr marL="456627" algn="l" defTabSz="228315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5pPr>
    <a:lvl6pPr marL="570785" algn="l" defTabSz="228315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6pPr>
    <a:lvl7pPr marL="684942" algn="l" defTabSz="228315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7pPr>
    <a:lvl8pPr marL="799100" algn="l" defTabSz="228315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8pPr>
    <a:lvl9pPr marL="913256" algn="l" defTabSz="228315" rtl="0" eaLnBrk="1" latinLnBrk="0" hangingPunct="1">
      <a:defRPr sz="4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5" d="100"/>
          <a:sy n="75" d="100"/>
        </p:scale>
        <p:origin x="301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1729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28315" rtl="0" eaLnBrk="1" latinLnBrk="0" hangingPunct="1">
      <a:defRPr sz="299" kern="1200">
        <a:solidFill>
          <a:schemeClr val="tx1"/>
        </a:solidFill>
        <a:latin typeface="+mn-lt"/>
        <a:ea typeface="+mn-ea"/>
        <a:cs typeface="+mn-cs"/>
      </a:defRPr>
    </a:lvl1pPr>
    <a:lvl2pPr marL="114157" algn="l" defTabSz="228315" rtl="0" eaLnBrk="1" latinLnBrk="0" hangingPunct="1">
      <a:defRPr sz="299" kern="1200">
        <a:solidFill>
          <a:schemeClr val="tx1"/>
        </a:solidFill>
        <a:latin typeface="+mn-lt"/>
        <a:ea typeface="+mn-ea"/>
        <a:cs typeface="+mn-cs"/>
      </a:defRPr>
    </a:lvl2pPr>
    <a:lvl3pPr marL="228315" algn="l" defTabSz="228315" rtl="0" eaLnBrk="1" latinLnBrk="0" hangingPunct="1">
      <a:defRPr sz="299" kern="1200">
        <a:solidFill>
          <a:schemeClr val="tx1"/>
        </a:solidFill>
        <a:latin typeface="+mn-lt"/>
        <a:ea typeface="+mn-ea"/>
        <a:cs typeface="+mn-cs"/>
      </a:defRPr>
    </a:lvl3pPr>
    <a:lvl4pPr marL="342471" algn="l" defTabSz="228315" rtl="0" eaLnBrk="1" latinLnBrk="0" hangingPunct="1">
      <a:defRPr sz="299" kern="1200">
        <a:solidFill>
          <a:schemeClr val="tx1"/>
        </a:solidFill>
        <a:latin typeface="+mn-lt"/>
        <a:ea typeface="+mn-ea"/>
        <a:cs typeface="+mn-cs"/>
      </a:defRPr>
    </a:lvl4pPr>
    <a:lvl5pPr marL="456627" algn="l" defTabSz="228315" rtl="0" eaLnBrk="1" latinLnBrk="0" hangingPunct="1">
      <a:defRPr sz="299" kern="1200">
        <a:solidFill>
          <a:schemeClr val="tx1"/>
        </a:solidFill>
        <a:latin typeface="+mn-lt"/>
        <a:ea typeface="+mn-ea"/>
        <a:cs typeface="+mn-cs"/>
      </a:defRPr>
    </a:lvl5pPr>
    <a:lvl6pPr marL="570785" algn="l" defTabSz="228315" rtl="0" eaLnBrk="1" latinLnBrk="0" hangingPunct="1">
      <a:defRPr sz="299" kern="1200">
        <a:solidFill>
          <a:schemeClr val="tx1"/>
        </a:solidFill>
        <a:latin typeface="+mn-lt"/>
        <a:ea typeface="+mn-ea"/>
        <a:cs typeface="+mn-cs"/>
      </a:defRPr>
    </a:lvl6pPr>
    <a:lvl7pPr marL="684942" algn="l" defTabSz="228315" rtl="0" eaLnBrk="1" latinLnBrk="0" hangingPunct="1">
      <a:defRPr sz="299" kern="1200">
        <a:solidFill>
          <a:schemeClr val="tx1"/>
        </a:solidFill>
        <a:latin typeface="+mn-lt"/>
        <a:ea typeface="+mn-ea"/>
        <a:cs typeface="+mn-cs"/>
      </a:defRPr>
    </a:lvl7pPr>
    <a:lvl8pPr marL="799100" algn="l" defTabSz="228315" rtl="0" eaLnBrk="1" latinLnBrk="0" hangingPunct="1">
      <a:defRPr sz="299" kern="1200">
        <a:solidFill>
          <a:schemeClr val="tx1"/>
        </a:solidFill>
        <a:latin typeface="+mn-lt"/>
        <a:ea typeface="+mn-ea"/>
        <a:cs typeface="+mn-cs"/>
      </a:defRPr>
    </a:lvl8pPr>
    <a:lvl9pPr marL="913256" algn="l" defTabSz="228315" rtl="0" eaLnBrk="1" latinLnBrk="0" hangingPunct="1">
      <a:defRPr sz="299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7095" y="1749795"/>
            <a:ext cx="6427074" cy="3722335"/>
          </a:xfrm>
        </p:spPr>
        <p:txBody>
          <a:bodyPr anchor="b"/>
          <a:lstStyle>
            <a:lvl1pPr algn="ctr">
              <a:defRPr sz="496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5158" y="5615678"/>
            <a:ext cx="5670947" cy="2581379"/>
          </a:xfrm>
        </p:spPr>
        <p:txBody>
          <a:bodyPr/>
          <a:lstStyle>
            <a:lvl1pPr marL="0" indent="0" algn="ctr">
              <a:buNone/>
              <a:defRPr sz="1985"/>
            </a:lvl1pPr>
            <a:lvl2pPr marL="378059" indent="0" algn="ctr">
              <a:buNone/>
              <a:defRPr sz="1654"/>
            </a:lvl2pPr>
            <a:lvl3pPr marL="756117" indent="0" algn="ctr">
              <a:buNone/>
              <a:defRPr sz="1488"/>
            </a:lvl3pPr>
            <a:lvl4pPr marL="1134176" indent="0" algn="ctr">
              <a:buNone/>
              <a:defRPr sz="1323"/>
            </a:lvl4pPr>
            <a:lvl5pPr marL="1512235" indent="0" algn="ctr">
              <a:buNone/>
              <a:defRPr sz="1323"/>
            </a:lvl5pPr>
            <a:lvl6pPr marL="1890293" indent="0" algn="ctr">
              <a:buNone/>
              <a:defRPr sz="1323"/>
            </a:lvl6pPr>
            <a:lvl7pPr marL="2268352" indent="0" algn="ctr">
              <a:buNone/>
              <a:defRPr sz="1323"/>
            </a:lvl7pPr>
            <a:lvl8pPr marL="2646411" indent="0" algn="ctr">
              <a:buNone/>
              <a:defRPr sz="1323"/>
            </a:lvl8pPr>
            <a:lvl9pPr marL="3024469" indent="0" algn="ctr">
              <a:buNone/>
              <a:defRPr sz="1323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39017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21643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899" y="2665532"/>
            <a:ext cx="6521589" cy="4447496"/>
          </a:xfrm>
        </p:spPr>
        <p:txBody>
          <a:bodyPr anchor="b"/>
          <a:lstStyle>
            <a:lvl1pPr>
              <a:defRPr sz="496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899" y="7155103"/>
            <a:ext cx="6521589" cy="2338833"/>
          </a:xfrm>
        </p:spPr>
        <p:txBody>
          <a:bodyPr/>
          <a:lstStyle>
            <a:lvl1pPr marL="0" indent="0">
              <a:buNone/>
              <a:defRPr sz="1985">
                <a:solidFill>
                  <a:schemeClr val="tx1"/>
                </a:solidFill>
              </a:defRPr>
            </a:lvl1pPr>
            <a:lvl2pPr marL="378059" indent="0">
              <a:buNone/>
              <a:defRPr sz="1654">
                <a:solidFill>
                  <a:schemeClr val="tx1">
                    <a:tint val="75000"/>
                  </a:schemeClr>
                </a:solidFill>
              </a:defRPr>
            </a:lvl2pPr>
            <a:lvl3pPr marL="756117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3pPr>
            <a:lvl4pPr marL="113417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512235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189029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268352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264641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024469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74853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9837" y="2846200"/>
            <a:ext cx="3213537" cy="67838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7889" y="2846200"/>
            <a:ext cx="3213537" cy="67838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77541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822" y="569242"/>
            <a:ext cx="6521589" cy="20665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0823" y="2620980"/>
            <a:ext cx="3198768" cy="128450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8059" indent="0">
              <a:buNone/>
              <a:defRPr sz="1654" b="1"/>
            </a:lvl2pPr>
            <a:lvl3pPr marL="756117" indent="0">
              <a:buNone/>
              <a:defRPr sz="1488" b="1"/>
            </a:lvl3pPr>
            <a:lvl4pPr marL="1134176" indent="0">
              <a:buNone/>
              <a:defRPr sz="1323" b="1"/>
            </a:lvl4pPr>
            <a:lvl5pPr marL="1512235" indent="0">
              <a:buNone/>
              <a:defRPr sz="1323" b="1"/>
            </a:lvl5pPr>
            <a:lvl6pPr marL="1890293" indent="0">
              <a:buNone/>
              <a:defRPr sz="1323" b="1"/>
            </a:lvl6pPr>
            <a:lvl7pPr marL="2268352" indent="0">
              <a:buNone/>
              <a:defRPr sz="1323" b="1"/>
            </a:lvl7pPr>
            <a:lvl8pPr marL="2646411" indent="0">
              <a:buNone/>
              <a:defRPr sz="1323" b="1"/>
            </a:lvl8pPr>
            <a:lvl9pPr marL="3024469" indent="0">
              <a:buNone/>
              <a:defRPr sz="1323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823" y="3905482"/>
            <a:ext cx="3198768" cy="57443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27890" y="2620980"/>
            <a:ext cx="3214522" cy="128450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8059" indent="0">
              <a:buNone/>
              <a:defRPr sz="1654" b="1"/>
            </a:lvl2pPr>
            <a:lvl3pPr marL="756117" indent="0">
              <a:buNone/>
              <a:defRPr sz="1488" b="1"/>
            </a:lvl3pPr>
            <a:lvl4pPr marL="1134176" indent="0">
              <a:buNone/>
              <a:defRPr sz="1323" b="1"/>
            </a:lvl4pPr>
            <a:lvl5pPr marL="1512235" indent="0">
              <a:buNone/>
              <a:defRPr sz="1323" b="1"/>
            </a:lvl5pPr>
            <a:lvl6pPr marL="1890293" indent="0">
              <a:buNone/>
              <a:defRPr sz="1323" b="1"/>
            </a:lvl6pPr>
            <a:lvl7pPr marL="2268352" indent="0">
              <a:buNone/>
              <a:defRPr sz="1323" b="1"/>
            </a:lvl7pPr>
            <a:lvl8pPr marL="2646411" indent="0">
              <a:buNone/>
              <a:defRPr sz="1323" b="1"/>
            </a:lvl8pPr>
            <a:lvl9pPr marL="3024469" indent="0">
              <a:buNone/>
              <a:defRPr sz="1323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27890" y="3905482"/>
            <a:ext cx="3214522" cy="57443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42908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07668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61964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822" y="712788"/>
            <a:ext cx="2438704" cy="2494756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4522" y="1539425"/>
            <a:ext cx="3827889" cy="7598117"/>
          </a:xfrm>
        </p:spPr>
        <p:txBody>
          <a:bodyPr/>
          <a:lstStyle>
            <a:lvl1pPr>
              <a:defRPr sz="2646"/>
            </a:lvl1pPr>
            <a:lvl2pPr>
              <a:defRPr sz="2315"/>
            </a:lvl2pPr>
            <a:lvl3pPr>
              <a:defRPr sz="1985"/>
            </a:lvl3pPr>
            <a:lvl4pPr>
              <a:defRPr sz="1654"/>
            </a:lvl4pPr>
            <a:lvl5pPr>
              <a:defRPr sz="1654"/>
            </a:lvl5pPr>
            <a:lvl6pPr>
              <a:defRPr sz="1654"/>
            </a:lvl6pPr>
            <a:lvl7pPr>
              <a:defRPr sz="1654"/>
            </a:lvl7pPr>
            <a:lvl8pPr>
              <a:defRPr sz="1654"/>
            </a:lvl8pPr>
            <a:lvl9pPr>
              <a:defRPr sz="1654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822" y="3207544"/>
            <a:ext cx="2438704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8059" indent="0">
              <a:buNone/>
              <a:defRPr sz="1158"/>
            </a:lvl2pPr>
            <a:lvl3pPr marL="756117" indent="0">
              <a:buNone/>
              <a:defRPr sz="992"/>
            </a:lvl3pPr>
            <a:lvl4pPr marL="1134176" indent="0">
              <a:buNone/>
              <a:defRPr sz="827"/>
            </a:lvl4pPr>
            <a:lvl5pPr marL="1512235" indent="0">
              <a:buNone/>
              <a:defRPr sz="827"/>
            </a:lvl5pPr>
            <a:lvl6pPr marL="1890293" indent="0">
              <a:buNone/>
              <a:defRPr sz="827"/>
            </a:lvl6pPr>
            <a:lvl7pPr marL="2268352" indent="0">
              <a:buNone/>
              <a:defRPr sz="827"/>
            </a:lvl7pPr>
            <a:lvl8pPr marL="2646411" indent="0">
              <a:buNone/>
              <a:defRPr sz="827"/>
            </a:lvl8pPr>
            <a:lvl9pPr marL="3024469" indent="0">
              <a:buNone/>
              <a:defRPr sz="827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59781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822" y="712788"/>
            <a:ext cx="2438704" cy="2494756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214522" y="1539425"/>
            <a:ext cx="3827889" cy="7598117"/>
          </a:xfrm>
        </p:spPr>
        <p:txBody>
          <a:bodyPr anchor="t"/>
          <a:lstStyle>
            <a:lvl1pPr marL="0" indent="0">
              <a:buNone/>
              <a:defRPr sz="2646"/>
            </a:lvl1pPr>
            <a:lvl2pPr marL="378059" indent="0">
              <a:buNone/>
              <a:defRPr sz="2315"/>
            </a:lvl2pPr>
            <a:lvl3pPr marL="756117" indent="0">
              <a:buNone/>
              <a:defRPr sz="1985"/>
            </a:lvl3pPr>
            <a:lvl4pPr marL="1134176" indent="0">
              <a:buNone/>
              <a:defRPr sz="1654"/>
            </a:lvl4pPr>
            <a:lvl5pPr marL="1512235" indent="0">
              <a:buNone/>
              <a:defRPr sz="1654"/>
            </a:lvl5pPr>
            <a:lvl6pPr marL="1890293" indent="0">
              <a:buNone/>
              <a:defRPr sz="1654"/>
            </a:lvl6pPr>
            <a:lvl7pPr marL="2268352" indent="0">
              <a:buNone/>
              <a:defRPr sz="1654"/>
            </a:lvl7pPr>
            <a:lvl8pPr marL="2646411" indent="0">
              <a:buNone/>
              <a:defRPr sz="1654"/>
            </a:lvl8pPr>
            <a:lvl9pPr marL="3024469" indent="0">
              <a:buNone/>
              <a:defRPr sz="1654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822" y="3207544"/>
            <a:ext cx="2438704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8059" indent="0">
              <a:buNone/>
              <a:defRPr sz="1158"/>
            </a:lvl2pPr>
            <a:lvl3pPr marL="756117" indent="0">
              <a:buNone/>
              <a:defRPr sz="992"/>
            </a:lvl3pPr>
            <a:lvl4pPr marL="1134176" indent="0">
              <a:buNone/>
              <a:defRPr sz="827"/>
            </a:lvl4pPr>
            <a:lvl5pPr marL="1512235" indent="0">
              <a:buNone/>
              <a:defRPr sz="827"/>
            </a:lvl5pPr>
            <a:lvl6pPr marL="1890293" indent="0">
              <a:buNone/>
              <a:defRPr sz="827"/>
            </a:lvl6pPr>
            <a:lvl7pPr marL="2268352" indent="0">
              <a:buNone/>
              <a:defRPr sz="827"/>
            </a:lvl7pPr>
            <a:lvl8pPr marL="2646411" indent="0">
              <a:buNone/>
              <a:defRPr sz="827"/>
            </a:lvl8pPr>
            <a:lvl9pPr marL="3024469" indent="0">
              <a:buNone/>
              <a:defRPr sz="827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649292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28238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11029" y="569240"/>
            <a:ext cx="1630397" cy="906081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9837" y="569240"/>
            <a:ext cx="4796676" cy="9060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5445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9786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9837" y="569242"/>
            <a:ext cx="6521589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837" y="2846200"/>
            <a:ext cx="6521589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9837" y="9909729"/>
            <a:ext cx="170128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04669" y="9909729"/>
            <a:ext cx="2551926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40142" y="9909729"/>
            <a:ext cx="170128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33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hf sldNum="0" hdr="0" ftr="0" dt="0"/>
  <p:txStyles>
    <p:titleStyle>
      <a:lvl1pPr algn="l" defTabSz="756117" rtl="0" eaLnBrk="1" latinLnBrk="0" hangingPunct="1">
        <a:lnSpc>
          <a:spcPct val="90000"/>
        </a:lnSpc>
        <a:spcBef>
          <a:spcPct val="0"/>
        </a:spcBef>
        <a:buNone/>
        <a:defRPr sz="363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9029" indent="-189029" algn="l" defTabSz="75611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7088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2pPr>
      <a:lvl3pPr marL="945147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3pPr>
      <a:lvl4pPr marL="1323205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701264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2079323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7381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5440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3499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8059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6117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4176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2235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90293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8352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6411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4469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ver background"/>
          <p:cNvSpPr/>
          <p:nvPr/>
        </p:nvSpPr>
        <p:spPr>
          <a:xfrm>
            <a:off x="0" y="0"/>
            <a:ext cx="7561263" cy="10691813"/>
          </a:xfrm>
          <a:prstGeom prst="rect">
            <a:avLst/>
          </a:prstGeom>
          <a:solidFill>
            <a:srgbClr val="1B3A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Module details"/>
          <p:cNvSpPr txBox="1"/>
          <p:nvPr/>
        </p:nvSpPr>
        <p:spPr>
          <a:xfrm>
            <a:off x="731520" y="1097280"/>
            <a:ext cx="6099048" cy="1371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Aft>
                <a:spcPts val="800"/>
              </a:spcAft>
            </a:pPr>
            <a:r>
              <a:rPr sz="1400" b="1">
                <a:solidFill>
                  <a:srgbClr val="C9D6EE"/>
                </a:solidFill>
                <a:latin typeface="Calibri"/>
              </a:rPr>
              <a:t>PROGRAMME: MSC PUBLIC HEALTH AND SOCIAL CARE IN PRACTICE</a:t>
            </a:r>
          </a:p>
          <a:p>
            <a:pPr algn="l">
              <a:spcAft>
                <a:spcPts val="800"/>
              </a:spcAft>
            </a:pPr>
            <a:r>
              <a:rPr sz="1400" b="1">
                <a:solidFill>
                  <a:srgbClr val="C9D6EE"/>
                </a:solidFill>
                <a:latin typeface="Calibri"/>
              </a:rPr>
              <a:t>MODULE: POPULATION HEALTH AND DIGITAL HEALTH PROMOTION</a:t>
            </a:r>
          </a:p>
          <a:p>
            <a:pPr algn="l">
              <a:spcAft>
                <a:spcPts val="0"/>
              </a:spcAft>
            </a:pPr>
            <a:r>
              <a:rPr sz="1400" b="1">
                <a:solidFill>
                  <a:srgbClr val="C9D6EE"/>
                </a:solidFill>
                <a:latin typeface="Calibri"/>
              </a:rPr>
              <a:t>MODULE CODE: LCHS7009</a:t>
            </a:r>
          </a:p>
        </p:txBody>
      </p:sp>
      <p:sp>
        <p:nvSpPr>
          <p:cNvPr id="4" name="Title"/>
          <p:cNvSpPr txBox="1"/>
          <p:nvPr/>
        </p:nvSpPr>
        <p:spPr>
          <a:xfrm>
            <a:off x="731520" y="3017520"/>
            <a:ext cx="6099048" cy="31089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Aft>
                <a:spcPts val="0"/>
              </a:spcAft>
            </a:pPr>
            <a:r>
              <a:rPr sz="3000" b="1">
                <a:solidFill>
                  <a:srgbClr val="FFFFFF"/>
                </a:solidFill>
                <a:latin typeface="Calibri"/>
              </a:rPr>
              <a:t>TELEHEALTH PLATFORMS AS A DIGITAL HEALTH INTERVENTION TO ADDRESS SOCIAL CARE ACCESS INEQUALITIES AMONG OLDER ADULTS IN THE UNITED KINGDOM</a:t>
            </a:r>
          </a:p>
        </p:txBody>
      </p:sp>
      <p:sp>
        <p:nvSpPr>
          <p:cNvPr id="5" name="Student card"/>
          <p:cNvSpPr/>
          <p:nvPr/>
        </p:nvSpPr>
        <p:spPr>
          <a:xfrm>
            <a:off x="731520" y="7223760"/>
            <a:ext cx="6099048" cy="22860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Student details"/>
          <p:cNvSpPr txBox="1"/>
          <p:nvPr/>
        </p:nvSpPr>
        <p:spPr>
          <a:xfrm>
            <a:off x="1097280" y="7498079"/>
            <a:ext cx="5394960" cy="1737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Aft>
                <a:spcPts val="1000"/>
              </a:spcAft>
            </a:pPr>
            <a:r>
              <a:rPr sz="1800" b="1">
                <a:solidFill>
                  <a:srgbClr val="1B3A6B"/>
                </a:solidFill>
                <a:latin typeface="Calibri"/>
              </a:rPr>
              <a:t>STUDENT ID: 2535941</a:t>
            </a:r>
          </a:p>
          <a:p>
            <a:pPr algn="l">
              <a:spcAft>
                <a:spcPts val="1000"/>
              </a:spcAft>
            </a:pPr>
            <a:r>
              <a:rPr sz="1800" b="1">
                <a:solidFill>
                  <a:srgbClr val="1B3A6B"/>
                </a:solidFill>
                <a:latin typeface="Calibri"/>
              </a:rPr>
              <a:t>STUDENT NAME: ABIN CHERUKUNNEL AJI</a:t>
            </a:r>
          </a:p>
          <a:p>
            <a:pPr algn="l">
              <a:spcAft>
                <a:spcPts val="0"/>
              </a:spcAft>
            </a:pPr>
            <a:r>
              <a:rPr sz="1800" b="1">
                <a:solidFill>
                  <a:srgbClr val="1B3A6B"/>
                </a:solidFill>
                <a:latin typeface="Calibri"/>
              </a:rPr>
              <a:t>WORD COUNT: 1305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68096" y="145812"/>
            <a:ext cx="7493167" cy="980612"/>
          </a:xfrm>
          <a:prstGeom prst="rect">
            <a:avLst/>
          </a:prstGeom>
          <a:solidFill>
            <a:srgbClr val="1B3A6B"/>
          </a:solidFill>
          <a:ln/>
        </p:spPr>
      </p:sp>
      <p:sp>
        <p:nvSpPr>
          <p:cNvPr id="6" name="Text 4"/>
          <p:cNvSpPr txBox="1"/>
          <p:nvPr/>
        </p:nvSpPr>
        <p:spPr>
          <a:xfrm>
            <a:off x="167904" y="179366"/>
            <a:ext cx="7219330" cy="4693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5000"/>
              </a:lnSpc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Telehealth Platforms as a Digital Health </a:t>
            </a:r>
            <a:r>
              <a:rPr lang="en-US" sz="16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Intervention to </a:t>
            </a: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Address Social Care Access Inequalities </a:t>
            </a:r>
            <a:r>
              <a:rPr lang="en-US" sz="16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Among Older </a:t>
            </a: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Adults in the United Kingdom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8097" y="1164097"/>
            <a:ext cx="2884654" cy="307273"/>
          </a:xfrm>
          <a:prstGeom prst="rect">
            <a:avLst/>
          </a:prstGeom>
          <a:solidFill>
            <a:srgbClr val="1B3A6B"/>
          </a:solidFill>
          <a:ln/>
        </p:spPr>
      </p:sp>
      <p:pic>
        <p:nvPicPr>
          <p:cNvPr id="137" name="Picture 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9381" y="3676649"/>
            <a:ext cx="1298219" cy="1872693"/>
          </a:xfrm>
          <a:prstGeom prst="rect">
            <a:avLst/>
          </a:prstGeom>
        </p:spPr>
      </p:pic>
      <p:pic>
        <p:nvPicPr>
          <p:cNvPr id="138" name="Picture 13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7049" y="2642075"/>
            <a:ext cx="1623141" cy="1767303"/>
          </a:xfrm>
          <a:prstGeom prst="rect">
            <a:avLst/>
          </a:prstGeom>
        </p:spPr>
      </p:pic>
      <p:graphicFrame>
        <p:nvGraphicFramePr>
          <p:cNvPr id="139" name="Table 1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2731863"/>
              </p:ext>
            </p:extLst>
          </p:nvPr>
        </p:nvGraphicFramePr>
        <p:xfrm>
          <a:off x="98827" y="3445274"/>
          <a:ext cx="2883660" cy="1640840"/>
        </p:xfrm>
        <a:graphic>
          <a:graphicData uri="http://schemas.openxmlformats.org/drawingml/2006/table">
            <a:tbl>
              <a:tblPr>
                <a:tableStyleId>{37CE84F3-28C3-443E-9E96-99CF82512B78}</a:tableStyleId>
              </a:tblPr>
              <a:tblGrid>
                <a:gridCol w="449623"/>
                <a:gridCol w="893690"/>
                <a:gridCol w="1540347"/>
              </a:tblGrid>
              <a:tr h="20815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 dirty="0">
                          <a:effectLst/>
                          <a:latin typeface="+mn-lt"/>
                        </a:rPr>
                        <a:t>Type</a:t>
                      </a:r>
                      <a:endParaRPr lang="en-IN" sz="6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 dirty="0">
                          <a:effectLst/>
                          <a:latin typeface="+mn-lt"/>
                        </a:rPr>
                        <a:t>Intervention</a:t>
                      </a:r>
                      <a:endParaRPr lang="en-IN" sz="6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Key Limitation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  <a:tr h="295294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Non-digital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Community care worker home visits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Geographically restricted; resource-intensive; limited availability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  <a:tr h="295294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Non-digital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 dirty="0">
                          <a:effectLst/>
                          <a:latin typeface="+mn-lt"/>
                        </a:rPr>
                        <a:t>Face-to-face social care needs assessments</a:t>
                      </a:r>
                      <a:endParaRPr lang="en-IN" sz="6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Long waiting times; inaccessible for mobility-impaired individuals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  <a:tr h="38243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Digital (previous)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Telecare pendant alarm systems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Reactive rather than preventive; vulnerable to analogue-to-digital switchover failures (Centre for Care, 2025)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  <a:tr h="38243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  <a:latin typeface="+mn-lt"/>
                        </a:rPr>
                        <a:t>Digital (proposed)</a:t>
                      </a:r>
                      <a:endParaRPr lang="en-IN" sz="6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 dirty="0">
                          <a:effectLst/>
                          <a:latin typeface="+mn-lt"/>
                        </a:rPr>
                        <a:t>Telehealth platforms (remote assessment and consultation)</a:t>
                      </a:r>
                      <a:endParaRPr lang="en-IN" sz="6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600" dirty="0">
                          <a:effectLst/>
                          <a:latin typeface="+mn-lt"/>
                        </a:rPr>
                        <a:t>Risk of digital exclusion for those with limited connectivity (Age UK, 2025)</a:t>
                      </a:r>
                      <a:endParaRPr lang="en-IN" sz="6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</a:tbl>
          </a:graphicData>
        </a:graphic>
      </p:graphicFrame>
      <p:sp>
        <p:nvSpPr>
          <p:cNvPr id="140" name="Text 5"/>
          <p:cNvSpPr txBox="1"/>
          <p:nvPr/>
        </p:nvSpPr>
        <p:spPr>
          <a:xfrm>
            <a:off x="167904" y="713232"/>
            <a:ext cx="721933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2535941    |    Student Name: Abin Cherukunnel Aji    |    Word Count: 1305</a:t>
            </a:r>
            <a:endParaRPr lang="en-US" sz="500" dirty="0">
              <a:solidFill>
                <a:schemeClr val="bg1"/>
              </a:solidFill>
            </a:endParaRPr>
          </a:p>
        </p:txBody>
      </p:sp>
      <p:sp>
        <p:nvSpPr>
          <p:cNvPr id="141" name="Rectangle 140"/>
          <p:cNvSpPr/>
          <p:nvPr/>
        </p:nvSpPr>
        <p:spPr>
          <a:xfrm>
            <a:off x="1020124" y="1217454"/>
            <a:ext cx="870751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Background</a:t>
            </a: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142" name="Text 9"/>
          <p:cNvSpPr txBox="1"/>
          <p:nvPr/>
        </p:nvSpPr>
        <p:spPr>
          <a:xfrm>
            <a:off x="87791" y="1509246"/>
            <a:ext cx="2881734" cy="18626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txBody>
          <a:bodyPr wrap="square" lIns="0" tIns="0" rIns="0" bIns="0"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the UK, 19.9% of the population is over 65 years and around 2 million older adults have unmet social care needs (ONS, 2025; </a:t>
            </a:r>
            <a:r>
              <a:rPr lang="en-US" sz="800" dirty="0" err="1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Kervin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8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2025). </a:t>
            </a:r>
            <a:endParaRPr lang="en-US" sz="800" dirty="0" smtClean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Furthermore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2.4 million older adults remain digitally excluded, facing multiple barriers to accessing online healthcare platforms and social care interventions (Age UK, 2025). </a:t>
            </a:r>
            <a:endParaRPr lang="en-US" sz="800" dirty="0" smtClean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targeted digital inclusion strategies and accessible telehealth frameworks are important to bridge these widening inequalities (</a:t>
            </a:r>
            <a:r>
              <a:rPr lang="en-US" sz="800" dirty="0" err="1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Leff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8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2025). </a:t>
            </a:r>
            <a:endParaRPr lang="en-US" sz="800" dirty="0" smtClean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2024/25, people aged 65 and over made more than 1.3 million social care support requests, reflecting continued unmet demand (DHSC, 2025). </a:t>
            </a:r>
            <a:endParaRPr lang="en-US" sz="800" dirty="0" smtClean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to care remains a challenge due to geographical inequity, financial constraints, eligibility requirements, and limited service availability (</a:t>
            </a:r>
            <a:r>
              <a:rPr lang="en-US" sz="800" dirty="0" err="1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Cabañero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-Garcia </a:t>
            </a:r>
            <a:r>
              <a:rPr lang="en-US" sz="8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2025). </a:t>
            </a:r>
          </a:p>
        </p:txBody>
      </p:sp>
      <p:sp>
        <p:nvSpPr>
          <p:cNvPr id="143" name="Shape 6"/>
          <p:cNvSpPr/>
          <p:nvPr/>
        </p:nvSpPr>
        <p:spPr>
          <a:xfrm>
            <a:off x="4658209" y="1201973"/>
            <a:ext cx="2903053" cy="307273"/>
          </a:xfrm>
          <a:prstGeom prst="rect">
            <a:avLst/>
          </a:prstGeom>
          <a:solidFill>
            <a:srgbClr val="1B3A6B"/>
          </a:solidFill>
          <a:ln/>
        </p:spPr>
      </p:sp>
      <p:sp>
        <p:nvSpPr>
          <p:cNvPr id="144" name="Rectangle 143"/>
          <p:cNvSpPr/>
          <p:nvPr/>
        </p:nvSpPr>
        <p:spPr>
          <a:xfrm>
            <a:off x="4371975" y="1255330"/>
            <a:ext cx="3095625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Health promotion values and principles </a:t>
            </a: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145" name="Text 9"/>
          <p:cNvSpPr txBox="1"/>
          <p:nvPr/>
        </p:nvSpPr>
        <p:spPr>
          <a:xfrm>
            <a:off x="4743450" y="1577162"/>
            <a:ext cx="2817813" cy="2099487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  <a:tint val="66000"/>
                  <a:satMod val="160000"/>
                </a:schemeClr>
              </a:gs>
              <a:gs pos="50000">
                <a:schemeClr val="accent6">
                  <a:lumMod val="75000"/>
                  <a:tint val="44500"/>
                  <a:satMod val="160000"/>
                </a:schemeClr>
              </a:gs>
              <a:gs pos="100000">
                <a:schemeClr val="accent6">
                  <a:lumMod val="75000"/>
                  <a:tint val="23500"/>
                  <a:satMod val="160000"/>
                </a:schemeClr>
              </a:gs>
            </a:gsLst>
            <a:lin ang="2700000" scaled="1"/>
            <a:tileRect/>
          </a:gradFill>
          <a:ln/>
        </p:spPr>
        <p:txBody>
          <a:bodyPr wrap="square" lIns="0" tIns="0" rIns="0" bIns="0"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Core principles and five Ottawa Charter action areas, through equity, empowerment, community participation, holism and multi-sectoral collaboration, continue to be key principles of current digital health practice (Wale </a:t>
            </a:r>
            <a:r>
              <a:rPr lang="en-US" sz="8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is advanced through offering socially isolated or mobility-challenged older adults who are in remote locations or who encounter structural barriers to accessing social care an opportunity to have a social care assessment conducted remotely (Aidarbekova, 2026).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Older adults being able to self-report the amount of care they require and have a voice in the planning of care within their own homes promotes autonomy and dignity, advancing the concept of empowerment (Hepburn</a:t>
            </a:r>
            <a:r>
              <a:rPr lang="en-US" sz="8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et al. 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Holism </a:t>
            </a:r>
            <a:r>
              <a:rPr lang="en-US" sz="8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seen in the approach taken to the intersecting social determinants (geography, finances, digital access) as well as clinical considerations (TechUK, 2026). </a:t>
            </a:r>
          </a:p>
        </p:txBody>
      </p:sp>
      <p:sp>
        <p:nvSpPr>
          <p:cNvPr id="146" name="Shape 6"/>
          <p:cNvSpPr/>
          <p:nvPr/>
        </p:nvSpPr>
        <p:spPr>
          <a:xfrm>
            <a:off x="65176" y="5974222"/>
            <a:ext cx="2884654" cy="307273"/>
          </a:xfrm>
          <a:prstGeom prst="rect">
            <a:avLst/>
          </a:prstGeom>
          <a:solidFill>
            <a:srgbClr val="1B3A6B"/>
          </a:solidFill>
          <a:ln/>
        </p:spPr>
      </p:sp>
      <p:sp>
        <p:nvSpPr>
          <p:cNvPr id="147" name="Rectangle 146"/>
          <p:cNvSpPr/>
          <p:nvPr/>
        </p:nvSpPr>
        <p:spPr>
          <a:xfrm>
            <a:off x="644505" y="6027579"/>
            <a:ext cx="1616148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9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r>
              <a:rPr lang="en-US" sz="9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r>
              <a:rPr lang="en-US" sz="900" b="1" dirty="0" err="1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</a:t>
            </a:r>
            <a:r>
              <a:rPr lang="en-US" sz="9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change theory </a:t>
            </a: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148" name="Text 9"/>
          <p:cNvSpPr txBox="1"/>
          <p:nvPr/>
        </p:nvSpPr>
        <p:spPr>
          <a:xfrm>
            <a:off x="88140" y="6336712"/>
            <a:ext cx="2864611" cy="1371600"/>
          </a:xfrm>
          <a:prstGeom prst="rect">
            <a:avLst/>
          </a:prstGeom>
          <a:gradFill flip="none" rotWithShape="1">
            <a:gsLst>
              <a:gs pos="0">
                <a:schemeClr val="accent4">
                  <a:tint val="66000"/>
                  <a:satMod val="160000"/>
                </a:schemeClr>
              </a:gs>
              <a:gs pos="50000">
                <a:schemeClr val="accent4">
                  <a:tint val="44500"/>
                  <a:satMod val="160000"/>
                </a:schemeClr>
              </a:gs>
              <a:gs pos="100000">
                <a:schemeClr val="accent4">
                  <a:tint val="23500"/>
                  <a:satMod val="160000"/>
                </a:schemeClr>
              </a:gs>
            </a:gsLst>
            <a:lin ang="2700000" scaled="1"/>
            <a:tileRect/>
          </a:gradFill>
          <a:ln/>
        </p:spPr>
        <p:txBody>
          <a:bodyPr wrap="square" lIns="0" tIns="0" rIns="0" bIns="0"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COM-B model offers a sound theoretical basis for designing and testing the adoption of telehealth interventions with older adults (</a:t>
            </a:r>
            <a:r>
              <a:rPr lang="en-US" sz="900" dirty="0" err="1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Michie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9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2011)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Capability barriers are low digital literacy and age-specific barriers like poorer vision or dexterity, which are overcome by implementing digital literacy programmes and age-friendly interface designs (Hepburn </a:t>
            </a:r>
            <a:r>
              <a:rPr lang="en-US" sz="9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Clinician endorsement, clear data privacy assurances, and </a:t>
            </a:r>
            <a:r>
              <a:rPr lang="en-US" sz="900" dirty="0" err="1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individualised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illustrations of care benefit motivate a sense of care (Xie </a:t>
            </a:r>
            <a:r>
              <a:rPr lang="en-US" sz="9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2026).</a:t>
            </a:r>
          </a:p>
        </p:txBody>
      </p:sp>
      <p:graphicFrame>
        <p:nvGraphicFramePr>
          <p:cNvPr id="149" name="Table 1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780716"/>
              </p:ext>
            </p:extLst>
          </p:nvPr>
        </p:nvGraphicFramePr>
        <p:xfrm>
          <a:off x="3067049" y="5594374"/>
          <a:ext cx="4400551" cy="2473960"/>
        </p:xfrm>
        <a:graphic>
          <a:graphicData uri="http://schemas.openxmlformats.org/drawingml/2006/table">
            <a:tbl>
              <a:tblPr>
                <a:tableStyleId>{00A15C55-8517-42AA-B614-E9B94910E393}</a:tableStyleId>
              </a:tblPr>
              <a:tblGrid>
                <a:gridCol w="958631"/>
                <a:gridCol w="1647015"/>
                <a:gridCol w="179490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COM-B Component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Barrier in Context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Telehealth Intervention Strategy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4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Physical Capability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Limited digital literacy; vision or dexterity impairments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Age-accessible interface design; structured digital skills training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Psychological Capability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Technology anxiety; distrust of digital systems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Peer-led education; transparent privacy communication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Physical Opportunity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Lack of devices; poor broadband connectivity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Subsidised device schemes; community access hubs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Social Opportunity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Absence of family or carer support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Digital champion programmes; community link workers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Reflective Motivation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Limited perceived benefit; preference for face-to-face care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>
                          <a:effectLst/>
                        </a:rPr>
                        <a:t>Clinician endorsement; personalised benefit demonstrations</a:t>
                      </a:r>
                      <a:endParaRPr lang="en-IN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  <a:tr h="186903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Automatic Motivation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Technophobia; negative prior experience with technology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600"/>
                        </a:spcAft>
                      </a:pPr>
                      <a:r>
                        <a:rPr lang="en-GB" sz="800" dirty="0">
                          <a:effectLst/>
                        </a:rPr>
                        <a:t>Gradual exposure models; positive reinforcement from outcomes</a:t>
                      </a:r>
                      <a:endParaRPr lang="en-IN" sz="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</a:tr>
            </a:tbl>
          </a:graphicData>
        </a:graphic>
      </p:graphicFrame>
      <p:sp>
        <p:nvSpPr>
          <p:cNvPr id="150" name="Shape 6"/>
          <p:cNvSpPr/>
          <p:nvPr/>
        </p:nvSpPr>
        <p:spPr>
          <a:xfrm>
            <a:off x="65176" y="7818120"/>
            <a:ext cx="2897099" cy="307273"/>
          </a:xfrm>
          <a:prstGeom prst="rect">
            <a:avLst/>
          </a:prstGeom>
          <a:solidFill>
            <a:srgbClr val="1B3A6B"/>
          </a:solidFill>
          <a:ln/>
        </p:spPr>
      </p:sp>
      <p:sp>
        <p:nvSpPr>
          <p:cNvPr id="151" name="Rectangle 150"/>
          <p:cNvSpPr/>
          <p:nvPr/>
        </p:nvSpPr>
        <p:spPr>
          <a:xfrm>
            <a:off x="373047" y="7863840"/>
            <a:ext cx="2091632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Expected outcome </a:t>
            </a: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152" name="Text 9"/>
          <p:cNvSpPr txBox="1"/>
          <p:nvPr/>
        </p:nvSpPr>
        <p:spPr>
          <a:xfrm>
            <a:off x="120205" y="8193024"/>
            <a:ext cx="2851595" cy="238607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/>
        </p:spPr>
        <p:txBody>
          <a:bodyPr wrap="square" lIns="0" tIns="0" rIns="0" bIns="0" rtlCol="0" anchor="t"/>
          <a:lstStyle/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COM-B model will be applied in a structured telehealth intervention that will help increase equitable access to social care assessments for older </a:t>
            </a:r>
            <a:r>
              <a:rPr lang="en-US" sz="9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adults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9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(Beltran </a:t>
            </a:r>
            <a:r>
              <a:rPr lang="en-US" sz="9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2026). </a:t>
            </a: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around 29% of adults over 75 in the UK rarely or not using the internet at all and an estimated 4.7 million older adults not having basic digital skills (Age UK, 2025; Hepburn </a:t>
            </a:r>
            <a:r>
              <a:rPr lang="en-US" sz="9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2025). </a:t>
            </a:r>
            <a:endParaRPr lang="en-US" sz="900" dirty="0" smtClean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9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49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% of people aged nearly 50 years find it difficult to access general practitioners (GPs) based on the challenges with the digital or telephone triage systems (Hepburn </a:t>
            </a:r>
            <a:r>
              <a:rPr lang="en-US" sz="9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2025). </a:t>
            </a:r>
            <a:endParaRPr lang="en-US" sz="900" dirty="0" smtClean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 to embed proactive digital inclusion measures in implementation can create the potential to perpetuate and exacerbate the inequalities the use of telehealth is trying to address.</a:t>
            </a:r>
            <a:endParaRPr lang="en-US" sz="900" dirty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153" name="Shape 6"/>
          <p:cNvSpPr/>
          <p:nvPr/>
        </p:nvSpPr>
        <p:spPr>
          <a:xfrm>
            <a:off x="3063240" y="8147304"/>
            <a:ext cx="4398264" cy="307273"/>
          </a:xfrm>
          <a:prstGeom prst="rect">
            <a:avLst/>
          </a:prstGeom>
          <a:solidFill>
            <a:srgbClr val="1B3A6B"/>
          </a:solidFill>
          <a:ln/>
        </p:spPr>
      </p:sp>
      <p:sp>
        <p:nvSpPr>
          <p:cNvPr id="154" name="Rectangle 153"/>
          <p:cNvSpPr/>
          <p:nvPr/>
        </p:nvSpPr>
        <p:spPr>
          <a:xfrm>
            <a:off x="4119468" y="8193024"/>
            <a:ext cx="2285808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9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r>
              <a:rPr lang="en-US" sz="9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Conclusion</a:t>
            </a: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155" name="Text 9"/>
          <p:cNvSpPr txBox="1"/>
          <p:nvPr/>
        </p:nvSpPr>
        <p:spPr>
          <a:xfrm>
            <a:off x="3063240" y="8513063"/>
            <a:ext cx="4398264" cy="2178749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50000"/>
                  <a:tint val="66000"/>
                  <a:satMod val="160000"/>
                </a:schemeClr>
              </a:gs>
              <a:gs pos="50000">
                <a:schemeClr val="accent2">
                  <a:lumMod val="50000"/>
                  <a:tint val="44500"/>
                  <a:satMod val="160000"/>
                </a:schemeClr>
              </a:gs>
              <a:gs pos="100000">
                <a:schemeClr val="accent2">
                  <a:lumMod val="50000"/>
                  <a:tint val="23500"/>
                  <a:satMod val="160000"/>
                </a:schemeClr>
              </a:gs>
            </a:gsLst>
            <a:lin ang="2700000" scaled="1"/>
            <a:tileRect/>
          </a:gradFill>
          <a:ln/>
        </p:spPr>
        <p:txBody>
          <a:bodyPr wrap="square" lIns="0" tIns="0" rIns="0" bIns="0" rtlCol="0" anchor="t"/>
          <a:lstStyle/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potentially significant impact in three areas, telehealth platforms have the potential to significantly reduce unmet social care needs amongst older adults in the UK. </a:t>
            </a:r>
            <a:endParaRPr lang="en-US" sz="1000" dirty="0" smtClean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0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</a:t>
            </a:r>
            <a:r>
              <a:rPr lang="en-US" sz="10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Telecare National Action Plan and the new NHS 10-Year Plan should incorporate digital inclusion as essential components of the provision of digital care, not as an additional layer (Centre for Care, 2025). </a:t>
            </a:r>
            <a:endParaRPr lang="en-US" sz="1000" dirty="0" smtClean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0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</a:t>
            </a:r>
            <a:r>
              <a:rPr lang="en-US" sz="10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education, social care and healthcare sectors need digital competency training and older adults need continued, specific digital literacy support (TechUK, 2026). </a:t>
            </a:r>
            <a:endParaRPr lang="en-US" sz="1000" dirty="0" smtClean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000" dirty="0" smtClean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</a:t>
            </a:r>
            <a:r>
              <a:rPr lang="en-US" sz="10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research, there is a need to find UK-specific RCTs investigating long-term outcomes of telehealth in social care to strengthen the evidence base to support equitable and scalable implementation of telehealth in a wide range of older adults (Wale </a:t>
            </a:r>
            <a:r>
              <a:rPr lang="en-US" sz="1000" i="1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 al. </a:t>
            </a:r>
            <a:r>
              <a:rPr lang="en-US" sz="1000" dirty="0">
                <a:solidFill>
                  <a:srgbClr val="1C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2025). </a:t>
            </a:r>
            <a:endParaRPr lang="en-US" sz="1000" dirty="0">
              <a:solidFill>
                <a:srgbClr val="1C28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pic>
        <p:nvPicPr>
          <p:cNvPr id="156" name="Picture 15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40" y="5120492"/>
            <a:ext cx="1494864" cy="822175"/>
          </a:xfrm>
          <a:prstGeom prst="rect">
            <a:avLst/>
          </a:prstGeom>
        </p:spPr>
      </p:pic>
      <p:pic>
        <p:nvPicPr>
          <p:cNvPr id="157" name="Picture 15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21165" y="5067065"/>
            <a:ext cx="1027544" cy="866764"/>
          </a:xfrm>
          <a:prstGeom prst="rect">
            <a:avLst/>
          </a:prstGeom>
        </p:spPr>
      </p:pic>
      <p:pic>
        <p:nvPicPr>
          <p:cNvPr id="160" name="Picture 15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67049" y="4409378"/>
            <a:ext cx="3035645" cy="1109099"/>
          </a:xfrm>
          <a:prstGeom prst="rect">
            <a:avLst/>
          </a:prstGeom>
        </p:spPr>
      </p:pic>
      <p:pic>
        <p:nvPicPr>
          <p:cNvPr id="161" name="Picture 16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7534" y="3574001"/>
            <a:ext cx="1295285" cy="868602"/>
          </a:xfrm>
          <a:prstGeom prst="rect">
            <a:avLst/>
          </a:prstGeom>
        </p:spPr>
      </p:pic>
      <p:pic>
        <p:nvPicPr>
          <p:cNvPr id="162" name="Picture 16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67049" y="1284636"/>
            <a:ext cx="1597502" cy="11490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band"/>
          <p:cNvSpPr/>
          <p:nvPr/>
        </p:nvSpPr>
        <p:spPr>
          <a:xfrm>
            <a:off x="0" y="0"/>
            <a:ext cx="7561263" cy="1143000"/>
          </a:xfrm>
          <a:prstGeom prst="rect">
            <a:avLst/>
          </a:prstGeom>
          <a:solidFill>
            <a:srgbClr val="1B3A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itle"/>
          <p:cNvSpPr txBox="1"/>
          <p:nvPr/>
        </p:nvSpPr>
        <p:spPr>
          <a:xfrm>
            <a:off x="457200" y="0"/>
            <a:ext cx="6647688" cy="1143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Aft>
                <a:spcPts val="0"/>
              </a:spcAft>
            </a:pPr>
            <a:r>
              <a:rPr sz="3000" b="1">
                <a:solidFill>
                  <a:srgbClr val="FFFFFF"/>
                </a:solidFill>
                <a:latin typeface="Calibri"/>
              </a:rPr>
              <a:t>References</a:t>
            </a:r>
          </a:p>
        </p:txBody>
      </p:sp>
      <p:sp>
        <p:nvSpPr>
          <p:cNvPr id="4" name="Reference list"/>
          <p:cNvSpPr txBox="1"/>
          <p:nvPr/>
        </p:nvSpPr>
        <p:spPr>
          <a:xfrm>
            <a:off x="457200" y="1417320"/>
            <a:ext cx="6647688" cy="80073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Age UK (2025).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Facts and Figures about Digital Inclusion and Older People, July 2025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. Available at: https://www.ageuk.org.uk/siteassets/documents/reports-and-publications/reports-and-briefings/active-communities/internet-use-statistics-july-2025-1.pdf (Accessed: 17 October 2026).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Aidarbekova, B.B. (2026). Impact of Digital Technologies on Access to and Satisfaction with Health and Social Care Among Older Adults.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Epidemiology and Health Data Insights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2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(5), p.ehdi057. https://doi.org/10.63946/ehdi/19458 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Beltrán, V., Gil, A.C., Morales-Gómez, C., Campos-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Bijit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V.,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Contador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R., Díaz, L., Bustos, J. and Fernandez, E. (2026). Digital and Remote Health for Older Adults in Rural or Underserved Settings: Systematic Review of Clinical, Behavioral, and Implementation Outcomes.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JMIR aging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9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(1), p.e78913. https://doi.org/10.2196/78913 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 err="1">
                <a:solidFill>
                  <a:srgbClr val="1C2833"/>
                </a:solidFill>
                <a:latin typeface="Calibri"/>
              </a:rPr>
              <a:t>Cabañero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-Garcia, E., Martinez-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Lacoba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R., Pardo-Garcia, I. and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Amo-Saus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E. (2025). Barriers to health, social and long-term care access among older adults: a systematic review of reviews.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International journal for equity in health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24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(1), p.72. https://doi.org/10.1186/s12939-025-02429-y 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Centre for Care (2025).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On Hold: The Analogue-to-Digital Switchover and Telecare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. Available at: https://centreforcare.ac.uk/wp-content/uploads/2025/06/On-hold_KH_GW_May-2025_FINAL.pdf (Accessed: 17 October 2026).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Chandak, A.,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Gudapati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J. and Kulkarni, P.B. (2025). The cost-effectiveness and patient satisfaction of telehealth in geriatric care: a systematic review.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BMC geriatrics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25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(1), p.968. https://doi.org/10.1186/s12877-025-06638-6 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DHSC (2025).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Adult Social Care Activity Report England 2024 to 2025: Commentary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. Available at: https://www.gov.uk/government/statistics/adult-social-care-activity-report-england-2024-to-2025/adult-social-care-activity-report-2024-to-2025-commentary (Accessed: 17 October 2026).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Hepburn, J., Williams, L. and McCann, L. (2025). Barriers to and facilitators of digital health technology adoption among older adults with chronic diseases: updated systematic review.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JMIR aging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8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p.e80000. https://doi.org/10.2196/80000 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 err="1">
                <a:solidFill>
                  <a:srgbClr val="1C2833"/>
                </a:solidFill>
                <a:latin typeface="Calibri"/>
              </a:rPr>
              <a:t>Kervin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L.M.,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Riadi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I., Chamberlain, S.A., Teo, K., Churchill, R.,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Beleno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R., Hung, L. and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Cosco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T.D. (2025). Barriers in Health and Social Care Access and Systems Navigation among Older Adults without Advocates: A Scoping Literature Review and Framework Synthesis: LM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Kervin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 et al.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Journal of Population Ageing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18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(2), pp.221-256. https://doi.org/10.1007/s12062-023-09430-9 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 err="1">
                <a:solidFill>
                  <a:srgbClr val="1C2833"/>
                </a:solidFill>
                <a:latin typeface="Calibri"/>
              </a:rPr>
              <a:t>Leff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B., Ritchie, C.S., Rising, K.L., Cannon, K. and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Wardlow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L. (2025). Addressing barriers to equitable telehealth for older adults.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Frontiers in medicine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12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p.1483366. https://doi.org/10.3389/fmed.2025.1483366 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 err="1">
                <a:solidFill>
                  <a:srgbClr val="1C2833"/>
                </a:solidFill>
                <a:latin typeface="Calibri"/>
              </a:rPr>
              <a:t>Michie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S., van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Stralen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M.M. and West, R. (2011). The behaviour change wheel: a new method for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characterising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 and designing behaviour change interventions.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Implementation Science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6(1), 42. doi: 10.1186/1748-5908-6-42. 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ONS (2025).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Population Aged 65 and Over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. Available at: https://www.ons.gov.uk/explore-local-statistics/indicators/percentage-population-aged-65 (Accessed: 17 October 2026).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TechUK (2026).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 Why digital adult social care transformation is central to the future of the NHS.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 Available at: https://www.housinglin.org.uk/_assets/Resources/Housing/OtherOrganisation/techUK-Report-Why-digital-adult-social-care-transformation-is-central-to-the-future-of-the-NHS-June-2026.pdf (Accessed: 17 October 2026).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Wale, A., </a:t>
            </a:r>
            <a:r>
              <a:rPr sz="1100" i="0" dirty="0" err="1">
                <a:solidFill>
                  <a:srgbClr val="1C2833"/>
                </a:solidFill>
                <a:latin typeface="Calibri"/>
              </a:rPr>
              <a:t>Everitt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J., Ayres, T., Okolie, C., Morgan, H.E., Shaw, H., Cooper, A., Edwards, A. and Lewis, R. (2025). Effectiveness of interventions for addressing digital exclusion in older adults in the social care domain: rapid review.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JMIR aging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8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p.e70377. https://doi.org/10.2196/70377 </a:t>
            </a:r>
          </a:p>
          <a:p>
            <a:pPr marL="228600" indent="-228600">
              <a:lnSpc>
                <a:spcPct val="100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100" i="0" dirty="0">
                <a:solidFill>
                  <a:srgbClr val="1C2833"/>
                </a:solidFill>
                <a:latin typeface="Calibri"/>
              </a:rPr>
              <a:t>Xie, E., Ji, J., Yang, L., Chen, L., Wu, W., Chen, O., Xing, C., Liao, T. and Lu, Q. (2026). Barriers and facilitators of health information seeking behavior among older adults: a mixed-methods systematic review using the COM-B model.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Frontiers in Public Health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</a:t>
            </a:r>
            <a:r>
              <a:rPr sz="1100" i="1" dirty="0">
                <a:solidFill>
                  <a:srgbClr val="1C2833"/>
                </a:solidFill>
                <a:latin typeface="Calibri"/>
              </a:rPr>
              <a:t>14</a:t>
            </a:r>
            <a:r>
              <a:rPr sz="1100" i="0" dirty="0">
                <a:solidFill>
                  <a:srgbClr val="1C2833"/>
                </a:solidFill>
                <a:latin typeface="Calibri"/>
              </a:rPr>
              <a:t>, p.1898275. https://doi.org/10.3389/fpubh.2026.1898275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ublicHealth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</TotalTime>
  <Words>1661</Words>
  <PresentationFormat>Custom</PresentationFormat>
  <Paragraphs>87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PublicHealth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2026-10-17T11:13:11Z</dcterms:created>
  <dcterms:modified xsi:type="dcterms:W3CDTF">2026-10-21T09:40:22Z</dcterms:modified>
</cp:coreProperties>
</file>