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72E475E5" w14:textId="1C422A06" w:rsidR="00A44030" w:rsidRDefault="00071212" w:rsidP="00F73F5A">
      <w:pPr>
        <w:jc w:val="center"/>
      </w:pPr>
      <w:r>
        <w:rPr>
          <w:rFonts w:ascii="Arial" w:hAnsi="Arial" w:cs="Arial"/>
          <w:b/>
          <w:bCs/>
          <w:noProof/>
          <w:sz w:val="40"/>
          <w:szCs w:val="40"/>
        </w:rPr>
        <w:drawing>
          <wp:anchor distT="0" distB="0" distL="114300" distR="114300" simplePos="0" relativeHeight="251810816" behindDoc="1" locked="0" layoutInCell="1" allowOverlap="1" wp14:anchorId="209F1A9D" wp14:editId="79A41361">
            <wp:simplePos x="0" y="0"/>
            <wp:positionH relativeFrom="page">
              <wp:align>right</wp:align>
            </wp:positionH>
            <wp:positionV relativeFrom="paragraph">
              <wp:posOffset>-2514600</wp:posOffset>
            </wp:positionV>
            <wp:extent cx="7766685" cy="9282339"/>
            <wp:effectExtent l="0" t="0" r="5715" b="0"/>
            <wp:wrapNone/>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pic:cNvPicPr/>
                  </pic:nvPicPr>
                  <pic:blipFill>
                    <a:blip r:embed="rId11">
                      <a:alphaModFix amt="5000"/>
                      <a:extLst>
                        <a:ext uri="{28A0092B-C50C-407E-A947-70E740481C1C}">
                          <a14:useLocalDpi xmlns:a14="http://schemas.microsoft.com/office/drawing/2010/main" val="0"/>
                        </a:ext>
                      </a:extLst>
                    </a:blip>
                    <a:stretch>
                      <a:fillRect/>
                    </a:stretch>
                  </pic:blipFill>
                  <pic:spPr>
                    <a:xfrm>
                      <a:off x="0" y="0"/>
                      <a:ext cx="7766685" cy="9282339"/>
                    </a:xfrm>
                    <a:prstGeom prst="rect">
                      <a:avLst/>
                    </a:prstGeom>
                  </pic:spPr>
                </pic:pic>
              </a:graphicData>
            </a:graphic>
            <wp14:sizeRelH relativeFrom="margin">
              <wp14:pctWidth>0</wp14:pctWidth>
            </wp14:sizeRelH>
            <wp14:sizeRelV relativeFrom="margin">
              <wp14:pctHeight>0</wp14:pctHeight>
            </wp14:sizeRelV>
          </wp:anchor>
        </w:drawing>
      </w:r>
      <w:r w:rsidR="00F73F5A">
        <w:rPr>
          <w:rFonts w:ascii="Arial" w:hAnsi="Arial" w:cs="Arial"/>
          <w:b/>
          <w:bCs/>
          <w:noProof/>
          <w:sz w:val="40"/>
          <w:szCs w:val="40"/>
        </w:rPr>
        <w:t>BLOG 1</w:t>
      </w:r>
    </w:p>
    <w:p w14:paraId="54065F17" w14:textId="77777777" w:rsidR="00F73F5A" w:rsidRDefault="00F73F5A">
      <w:pPr>
        <w:rPr>
          <w:rStyle w:val="Heading1Char"/>
          <w:rFonts w:ascii="Arial" w:hAnsi="Arial" w:cs="Arial"/>
          <w:b/>
          <w:bCs/>
          <w:sz w:val="40"/>
          <w:szCs w:val="40"/>
        </w:rPr>
      </w:pPr>
    </w:p>
    <w:p w14:paraId="25735612" w14:textId="5F8D7995" w:rsidR="00C851FC" w:rsidRPr="007F617C" w:rsidRDefault="006A2F78" w:rsidP="007F617C">
      <w:pPr>
        <w:rPr>
          <w:rFonts w:ascii="Arial" w:hAnsi="Arial" w:cs="Arial"/>
          <w:b/>
          <w:bCs/>
          <w:sz w:val="44"/>
          <w:szCs w:val="44"/>
        </w:rPr>
        <w:sectPr w:rsidR="00C851FC" w:rsidRPr="007F617C" w:rsidSect="00C851FC">
          <w:footerReference w:type="default" r:id="rId12"/>
          <w:type w:val="continuous"/>
          <w:pgSz w:w="12240" w:h="15840"/>
          <w:pgMar w:top="3960" w:right="1440" w:bottom="1440" w:left="1440" w:header="720" w:footer="288" w:gutter="0"/>
          <w:cols w:space="720"/>
          <w:docGrid w:linePitch="360"/>
        </w:sectPr>
      </w:pPr>
      <w:r>
        <w:rPr>
          <w:rFonts w:ascii="Arial" w:eastAsiaTheme="majorEastAsia" w:hAnsi="Arial" w:cs="Arial"/>
          <w:b/>
          <w:bCs/>
          <w:caps/>
          <w:noProof/>
          <w:color w:val="954F72" w:themeColor="accent1"/>
          <w:spacing w:val="20"/>
          <w:sz w:val="44"/>
          <w:szCs w:val="44"/>
        </w:rPr>
        <mc:AlternateContent>
          <mc:Choice Requires="wps">
            <w:drawing>
              <wp:anchor distT="0" distB="0" distL="114300" distR="114300" simplePos="0" relativeHeight="251823104" behindDoc="0" locked="0" layoutInCell="1" allowOverlap="1" wp14:anchorId="11A965F6" wp14:editId="2A67D7E2">
                <wp:simplePos x="0" y="0"/>
                <wp:positionH relativeFrom="margin">
                  <wp:align>center</wp:align>
                </wp:positionH>
                <wp:positionV relativeFrom="paragraph">
                  <wp:posOffset>1937391</wp:posOffset>
                </wp:positionV>
                <wp:extent cx="4671588" cy="2190939"/>
                <wp:effectExtent l="0" t="0" r="0" b="0"/>
                <wp:wrapNone/>
                <wp:docPr id="4" name="Text Box 4"/>
                <wp:cNvGraphicFramePr/>
                <a:graphic xmlns:a="http://schemas.openxmlformats.org/drawingml/2006/main">
                  <a:graphicData uri="http://schemas.microsoft.com/office/word/2010/wordprocessingShape">
                    <wps:wsp>
                      <wps:cNvSpPr txBox="1"/>
                      <wps:spPr>
                        <a:xfrm>
                          <a:off x="0" y="0"/>
                          <a:ext cx="4671588" cy="2190939"/>
                        </a:xfrm>
                        <a:prstGeom prst="rect">
                          <a:avLst/>
                        </a:prstGeom>
                        <a:ln>
                          <a:noFill/>
                        </a:ln>
                      </wps:spPr>
                      <wps:style>
                        <a:lnRef idx="2">
                          <a:schemeClr val="accent2">
                            <a:shade val="50000"/>
                          </a:schemeClr>
                        </a:lnRef>
                        <a:fillRef idx="1">
                          <a:schemeClr val="accent2"/>
                        </a:fillRef>
                        <a:effectRef idx="0">
                          <a:schemeClr val="accent2"/>
                        </a:effectRef>
                        <a:fontRef idx="minor">
                          <a:schemeClr val="lt1"/>
                        </a:fontRef>
                      </wps:style>
                      <wps:txbx>
                        <w:txbxContent>
                          <w:p w14:paraId="7308448D" w14:textId="6ACE9146" w:rsidR="006A2F78" w:rsidRPr="006A2F78" w:rsidRDefault="006A2F78" w:rsidP="006A2F78">
                            <w:pPr>
                              <w:rPr>
                                <w:rFonts w:ascii="Arial" w:hAnsi="Arial" w:cs="Arial"/>
                                <w:b/>
                                <w:bCs/>
                                <w:sz w:val="28"/>
                                <w:szCs w:val="28"/>
                              </w:rPr>
                            </w:pPr>
                            <w:r w:rsidRPr="006A2F78">
                              <w:rPr>
                                <w:rFonts w:ascii="Arial" w:hAnsi="Arial" w:cs="Arial"/>
                                <w:b/>
                                <w:bCs/>
                                <w:sz w:val="28"/>
                                <w:szCs w:val="28"/>
                              </w:rPr>
                              <w:t>Student Name: Krina Bharatbhai Patel</w:t>
                            </w:r>
                          </w:p>
                          <w:p w14:paraId="2F9342EA" w14:textId="11A80C5D" w:rsidR="006A2F78" w:rsidRPr="006A2F78" w:rsidRDefault="006A2F78" w:rsidP="006A2F78">
                            <w:pPr>
                              <w:rPr>
                                <w:rFonts w:ascii="Arial" w:hAnsi="Arial" w:cs="Arial"/>
                                <w:b/>
                                <w:bCs/>
                                <w:sz w:val="28"/>
                                <w:szCs w:val="28"/>
                              </w:rPr>
                            </w:pPr>
                            <w:r w:rsidRPr="006A2F78">
                              <w:rPr>
                                <w:rFonts w:ascii="Arial" w:hAnsi="Arial" w:cs="Arial"/>
                                <w:b/>
                                <w:bCs/>
                                <w:sz w:val="28"/>
                                <w:szCs w:val="28"/>
                              </w:rPr>
                              <w:t>Student Number: 2430442</w:t>
                            </w:r>
                          </w:p>
                          <w:p w14:paraId="66B32122" w14:textId="76EF0ED8" w:rsidR="006A2F78" w:rsidRPr="006A2F78" w:rsidRDefault="006A2F78" w:rsidP="006A2F78">
                            <w:pPr>
                              <w:rPr>
                                <w:rFonts w:ascii="Arial" w:hAnsi="Arial" w:cs="Arial"/>
                                <w:b/>
                                <w:bCs/>
                                <w:sz w:val="28"/>
                                <w:szCs w:val="28"/>
                              </w:rPr>
                            </w:pPr>
                            <w:r w:rsidRPr="006A2F78">
                              <w:rPr>
                                <w:rFonts w:ascii="Arial" w:hAnsi="Arial" w:cs="Arial"/>
                                <w:b/>
                                <w:bCs/>
                                <w:sz w:val="28"/>
                                <w:szCs w:val="28"/>
                              </w:rPr>
                              <w:t>Supervisor: Dr Besty Jose</w:t>
                            </w:r>
                          </w:p>
                          <w:p w14:paraId="200D685B" w14:textId="4C19641D" w:rsidR="006A2F78" w:rsidRPr="006A2F78" w:rsidRDefault="006A2F78" w:rsidP="006A2F78">
                            <w:pPr>
                              <w:rPr>
                                <w:rFonts w:ascii="Arial" w:hAnsi="Arial" w:cs="Arial"/>
                                <w:b/>
                                <w:bCs/>
                                <w:sz w:val="28"/>
                                <w:szCs w:val="28"/>
                              </w:rPr>
                            </w:pPr>
                            <w:r w:rsidRPr="006A2F78">
                              <w:rPr>
                                <w:rFonts w:ascii="Arial" w:hAnsi="Arial" w:cs="Arial"/>
                                <w:b/>
                                <w:bCs/>
                                <w:sz w:val="28"/>
                                <w:szCs w:val="28"/>
                              </w:rPr>
                              <w:t>Programme: MSc/Level 7 Public Health And Social Care Practice</w:t>
                            </w:r>
                          </w:p>
                          <w:p w14:paraId="63C2C4E5" w14:textId="76E45D88" w:rsidR="006A2F78" w:rsidRPr="006A2F78" w:rsidRDefault="006A2F78" w:rsidP="006A2F78">
                            <w:pPr>
                              <w:spacing w:before="120" w:after="120"/>
                              <w:rPr>
                                <w:rFonts w:ascii="Arial" w:hAnsi="Arial" w:cs="Arial"/>
                                <w:b/>
                                <w:bCs/>
                                <w:color w:val="auto"/>
                                <w:sz w:val="28"/>
                                <w:szCs w:val="28"/>
                              </w:rPr>
                            </w:pPr>
                            <w:r w:rsidRPr="006A2F78">
                              <w:rPr>
                                <w:rFonts w:ascii="Arial" w:hAnsi="Arial" w:cs="Arial"/>
                                <w:b/>
                                <w:bCs/>
                                <w:sz w:val="28"/>
                                <w:szCs w:val="28"/>
                              </w:rPr>
                              <w:t>Module: Lchs7009-Population Health And Digital Health Promotion (Component </w:t>
                            </w:r>
                            <w:r w:rsidRPr="006A2F78">
                              <w:rPr>
                                <w:rFonts w:ascii="Arial" w:hAnsi="Arial" w:cs="Arial"/>
                                <w:b/>
                                <w:bCs/>
                                <w:sz w:val="28"/>
                                <w:szCs w:val="28"/>
                                <w:lang w:val="nl-NL"/>
                              </w:rPr>
                              <w:t>2 Blogs)</w:t>
                            </w:r>
                            <w:r w:rsidRPr="006A2F78">
                              <w:rPr>
                                <w:rFonts w:ascii="Arial" w:hAnsi="Arial" w:cs="Arial"/>
                                <w:b/>
                                <w:bCs/>
                                <w:sz w:val="28"/>
                                <w:szCs w:val="28"/>
                              </w:rPr>
                              <w:t> </w:t>
                            </w:r>
                          </w:p>
                          <w:p w14:paraId="169B16E1" w14:textId="6A7FA258" w:rsidR="006A2F78" w:rsidRPr="006A2F78" w:rsidRDefault="006A2F78" w:rsidP="006A2F78">
                            <w:pPr>
                              <w:rPr>
                                <w:rFonts w:ascii="Arial" w:hAnsi="Arial" w:cs="Arial"/>
                                <w:b/>
                                <w:bCs/>
                                <w:sz w:val="28"/>
                                <w:szCs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11A965F6" id="_x0000_t202" coordsize="21600,21600" o:spt="202" path="m,l,21600r21600,l21600,xe">
                <v:stroke joinstyle="miter"/>
                <v:path gradientshapeok="t" o:connecttype="rect"/>
              </v:shapetype>
              <v:shape id="Text Box 4" o:spid="_x0000_s1026" type="#_x0000_t202" style="position:absolute;left:0;text-align:left;margin-left:0;margin-top:152.55pt;width:367.85pt;height:172.5pt;z-index:251823104;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Foye3hAIAAGQFAAAOAAAAZHJzL2Uyb0RvYy54bWysVFtr2zAUfh/sPwi9r7az9JJQp2QtHYOy&#10;lrWjz4os1QZZR5NOYme/fkey45aubDDmB/noXD6d+/lF3xq2Uz40YEteHOWcKSuhauxTyb8/XH84&#10;4yygsJUwYFXJ9yrwi9X7d+edW6oZ1GAq5RmB2LDsXMlrRLfMsiBr1YpwBE5ZEmrwrUC6+qes8qIj&#10;9NZkszw/yTrwlfMgVQjEvRqEfJXwtVYSb7UOCpkpOfmG6fTp3MQzW52L5ZMXrm7k6Ib4By9a0Vh6&#10;dIK6EijY1je/QbWN9BBA45GENgOtG6lSDBRNkb+K5r4WTqVYKDnBTWkK/w9Wft3dedZUJZ9zZkVL&#10;JXpQPbJP0LN5zE7nwpKU7h2pYU9sqvKBH4gZg+61b+OfwmEkpzzvp9xGMEnM+clpcXxG3SBJNisW&#10;+eLjIuJkz+bOB/ysoGWRKLmn4qWcit1NwEH1oBJfMzaeFq4bYwZp5GTR4cGxROHeqEH7m9IUKLky&#10;S6ipxdSl8WwnqDmElMriKKpFpQb2cU7f6Odkkbw2lgAjsqb3J+ziT9iDl6N+NFWpQyfj/O/Gk0V6&#10;GSxOxm1jwb8FYDAVjBKtB/1DkobUxCxhv+nJuUhuoNpTqT0MoxKcvG6oHDci4J3wNBtUXZp3vKVD&#10;G+hKDiPFWQ3+51v8qE8tS1LOOpq1kocfW+EVZ+aLpWZeFPN5HM50mR+fzujiX0o2LyV2214CVayg&#10;zeJkIqM+mgOpPbSPtBbW8VUSCSvp7ZLjgbzEYQPQWpFqvU5KNI5O4I29dzJCx/TGZnvoH4V3Y0ci&#10;NfNXOEylWL5qzEE3WlpYbxF0k7r2Oatj4mmUUweNayfuipf3pPW8HFe/AAAA//8DAFBLAwQUAAYA&#10;CAAAACEAmXfZ49wAAAAIAQAADwAAAGRycy9kb3ducmV2LnhtbEyPwU7DMBBE70j8g7VI3KgdosQo&#10;ZFOhol56QKLlA9x4SSLidRS7afh7zAmOoxnNvKm3qxvFQnMYPCNkGwWCuPV24A7h47R/eAIRomFr&#10;Rs+E8E0Bts3tTW0q66/8TssxdiKVcKgMQh/jVEkZ2p6cCRs/ESfv08/OxCTnTtrZXFO5G+WjUqV0&#10;ZuC00JuJdj21X8eLQ+D9vHC26reD7l53rZaHIVcl4v3d+vIMItIa/8Lwi5/QoUlMZ39hG8SIkI5E&#10;hFwVGYhk67zQIM4IZaEykE0t/x9ofgAAAP//AwBQSwECLQAUAAYACAAAACEAtoM4kv4AAADhAQAA&#10;EwAAAAAAAAAAAAAAAAAAAAAAW0NvbnRlbnRfVHlwZXNdLnhtbFBLAQItABQABgAIAAAAIQA4/SH/&#10;1gAAAJQBAAALAAAAAAAAAAAAAAAAAC8BAABfcmVscy8ucmVsc1BLAQItABQABgAIAAAAIQAFoye3&#10;hAIAAGQFAAAOAAAAAAAAAAAAAAAAAC4CAABkcnMvZTJvRG9jLnhtbFBLAQItABQABgAIAAAAIQCZ&#10;d9nj3AAAAAgBAAAPAAAAAAAAAAAAAAAAAN4EAABkcnMvZG93bnJldi54bWxQSwUGAAAAAAQABADz&#10;AAAA5wUAAAAA&#10;" fillcolor="#fff9f2 [3205]" stroked="f" strokeweight="1pt">
                <v:textbox>
                  <w:txbxContent>
                    <w:p w14:paraId="7308448D" w14:textId="6ACE9146" w:rsidR="006A2F78" w:rsidRPr="006A2F78" w:rsidRDefault="006A2F78" w:rsidP="006A2F78">
                      <w:pPr>
                        <w:rPr>
                          <w:rFonts w:ascii="Arial" w:hAnsi="Arial" w:cs="Arial"/>
                          <w:b/>
                          <w:bCs/>
                          <w:sz w:val="28"/>
                          <w:szCs w:val="28"/>
                        </w:rPr>
                      </w:pPr>
                      <w:r w:rsidRPr="006A2F78">
                        <w:rPr>
                          <w:rFonts w:ascii="Arial" w:hAnsi="Arial" w:cs="Arial"/>
                          <w:b/>
                          <w:bCs/>
                          <w:sz w:val="28"/>
                          <w:szCs w:val="28"/>
                        </w:rPr>
                        <w:t>Student Name: Krina Bharatbhai Patel</w:t>
                      </w:r>
                    </w:p>
                    <w:p w14:paraId="2F9342EA" w14:textId="11A80C5D" w:rsidR="006A2F78" w:rsidRPr="006A2F78" w:rsidRDefault="006A2F78" w:rsidP="006A2F78">
                      <w:pPr>
                        <w:rPr>
                          <w:rFonts w:ascii="Arial" w:hAnsi="Arial" w:cs="Arial"/>
                          <w:b/>
                          <w:bCs/>
                          <w:sz w:val="28"/>
                          <w:szCs w:val="28"/>
                        </w:rPr>
                      </w:pPr>
                      <w:r w:rsidRPr="006A2F78">
                        <w:rPr>
                          <w:rFonts w:ascii="Arial" w:hAnsi="Arial" w:cs="Arial"/>
                          <w:b/>
                          <w:bCs/>
                          <w:sz w:val="28"/>
                          <w:szCs w:val="28"/>
                        </w:rPr>
                        <w:t>Student Number: 2430442</w:t>
                      </w:r>
                    </w:p>
                    <w:p w14:paraId="66B32122" w14:textId="76EF0ED8" w:rsidR="006A2F78" w:rsidRPr="006A2F78" w:rsidRDefault="006A2F78" w:rsidP="006A2F78">
                      <w:pPr>
                        <w:rPr>
                          <w:rFonts w:ascii="Arial" w:hAnsi="Arial" w:cs="Arial"/>
                          <w:b/>
                          <w:bCs/>
                          <w:sz w:val="28"/>
                          <w:szCs w:val="28"/>
                        </w:rPr>
                      </w:pPr>
                      <w:r w:rsidRPr="006A2F78">
                        <w:rPr>
                          <w:rFonts w:ascii="Arial" w:hAnsi="Arial" w:cs="Arial"/>
                          <w:b/>
                          <w:bCs/>
                          <w:sz w:val="28"/>
                          <w:szCs w:val="28"/>
                        </w:rPr>
                        <w:t>Supervisor: Dr Besty Jose</w:t>
                      </w:r>
                    </w:p>
                    <w:p w14:paraId="200D685B" w14:textId="4C19641D" w:rsidR="006A2F78" w:rsidRPr="006A2F78" w:rsidRDefault="006A2F78" w:rsidP="006A2F78">
                      <w:pPr>
                        <w:rPr>
                          <w:rFonts w:ascii="Arial" w:hAnsi="Arial" w:cs="Arial"/>
                          <w:b/>
                          <w:bCs/>
                          <w:sz w:val="28"/>
                          <w:szCs w:val="28"/>
                        </w:rPr>
                      </w:pPr>
                      <w:r w:rsidRPr="006A2F78">
                        <w:rPr>
                          <w:rFonts w:ascii="Arial" w:hAnsi="Arial" w:cs="Arial"/>
                          <w:b/>
                          <w:bCs/>
                          <w:sz w:val="28"/>
                          <w:szCs w:val="28"/>
                        </w:rPr>
                        <w:t>Programme: MSc/Level 7 Public Health And Social Care Practice</w:t>
                      </w:r>
                    </w:p>
                    <w:p w14:paraId="63C2C4E5" w14:textId="76E45D88" w:rsidR="006A2F78" w:rsidRPr="006A2F78" w:rsidRDefault="006A2F78" w:rsidP="006A2F78">
                      <w:pPr>
                        <w:spacing w:before="120" w:after="120"/>
                        <w:rPr>
                          <w:rFonts w:ascii="Arial" w:hAnsi="Arial" w:cs="Arial"/>
                          <w:b/>
                          <w:bCs/>
                          <w:color w:val="auto"/>
                          <w:sz w:val="28"/>
                          <w:szCs w:val="28"/>
                        </w:rPr>
                      </w:pPr>
                      <w:r w:rsidRPr="006A2F78">
                        <w:rPr>
                          <w:rFonts w:ascii="Arial" w:hAnsi="Arial" w:cs="Arial"/>
                          <w:b/>
                          <w:bCs/>
                          <w:sz w:val="28"/>
                          <w:szCs w:val="28"/>
                        </w:rPr>
                        <w:t>Module: Lchs7009-Population Health And Digital Health Promotion (Component </w:t>
                      </w:r>
                      <w:r w:rsidRPr="006A2F78">
                        <w:rPr>
                          <w:rFonts w:ascii="Arial" w:hAnsi="Arial" w:cs="Arial"/>
                          <w:b/>
                          <w:bCs/>
                          <w:sz w:val="28"/>
                          <w:szCs w:val="28"/>
                          <w:lang w:val="nl-NL"/>
                        </w:rPr>
                        <w:t>2 Blogs)</w:t>
                      </w:r>
                      <w:r w:rsidRPr="006A2F78">
                        <w:rPr>
                          <w:rFonts w:ascii="Arial" w:hAnsi="Arial" w:cs="Arial"/>
                          <w:b/>
                          <w:bCs/>
                          <w:sz w:val="28"/>
                          <w:szCs w:val="28"/>
                        </w:rPr>
                        <w:t> </w:t>
                      </w:r>
                    </w:p>
                    <w:p w14:paraId="169B16E1" w14:textId="6A7FA258" w:rsidR="006A2F78" w:rsidRPr="006A2F78" w:rsidRDefault="006A2F78" w:rsidP="006A2F78">
                      <w:pPr>
                        <w:rPr>
                          <w:rFonts w:ascii="Arial" w:hAnsi="Arial" w:cs="Arial"/>
                          <w:b/>
                          <w:bCs/>
                          <w:sz w:val="28"/>
                          <w:szCs w:val="28"/>
                        </w:rPr>
                      </w:pPr>
                    </w:p>
                  </w:txbxContent>
                </v:textbox>
                <w10:wrap anchorx="margin"/>
              </v:shape>
            </w:pict>
          </mc:Fallback>
        </mc:AlternateContent>
      </w:r>
      <w:r w:rsidR="00A44030" w:rsidRPr="001A529D">
        <w:rPr>
          <w:rStyle w:val="Heading1Char"/>
          <w:rFonts w:ascii="Arial" w:hAnsi="Arial" w:cs="Arial"/>
          <w:b/>
          <w:bCs/>
          <w:sz w:val="44"/>
          <w:szCs w:val="44"/>
        </w:rPr>
        <w:t>myCOPD: Empowering Patients to Breathe Easier through Digital Self-Manageme</w:t>
      </w:r>
      <w:r w:rsidR="00C851FC" w:rsidRPr="001A529D">
        <w:rPr>
          <w:rFonts w:ascii="Arial" w:hAnsi="Arial" w:cs="Arial"/>
          <w:b/>
          <w:bCs/>
          <w:noProof/>
          <w:sz w:val="44"/>
          <w:szCs w:val="44"/>
        </w:rPr>
        <mc:AlternateContent>
          <mc:Choice Requires="wpg">
            <w:drawing>
              <wp:anchor distT="0" distB="0" distL="114300" distR="114300" simplePos="0" relativeHeight="251708416" behindDoc="1" locked="1" layoutInCell="1" allowOverlap="1" wp14:anchorId="279718E1" wp14:editId="0EFDA201">
                <wp:simplePos x="0" y="0"/>
                <wp:positionH relativeFrom="page">
                  <wp:align>right</wp:align>
                </wp:positionH>
                <wp:positionV relativeFrom="paragraph">
                  <wp:posOffset>-3803650</wp:posOffset>
                </wp:positionV>
                <wp:extent cx="7781290" cy="10067290"/>
                <wp:effectExtent l="0" t="0" r="0" b="0"/>
                <wp:wrapNone/>
                <wp:docPr id="2" name="Group 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1290" cy="10067290"/>
                          <a:chOff x="0" y="0"/>
                          <a:chExt cx="7780020" cy="10066020"/>
                        </a:xfrm>
                      </wpg:grpSpPr>
                      <wps:wsp>
                        <wps:cNvPr id="1195585341" name="Rectangle 3"/>
                        <wps:cNvSpPr/>
                        <wps:spPr>
                          <a:xfrm>
                            <a:off x="0" y="5036820"/>
                            <a:ext cx="7772400" cy="5029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327358605" name="Rectangle 4"/>
                        <wps:cNvSpPr/>
                        <wps:spPr>
                          <a:xfrm>
                            <a:off x="7620" y="0"/>
                            <a:ext cx="7772400" cy="50292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495389531" name="Rectangle 2"/>
                        <wps:cNvSpPr/>
                        <wps:spPr>
                          <a:xfrm>
                            <a:off x="579120" y="571500"/>
                            <a:ext cx="6629400" cy="89154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 name="Group 1"/>
                        <wpg:cNvGrpSpPr/>
                        <wpg:grpSpPr>
                          <a:xfrm>
                            <a:off x="7620" y="961512"/>
                            <a:ext cx="1897899" cy="1165159"/>
                            <a:chOff x="0" y="53341"/>
                            <a:chExt cx="875347" cy="537210"/>
                          </a:xfrm>
                        </wpg:grpSpPr>
                        <wps:wsp>
                          <wps:cNvPr id="338443511" name="Freeform 338443511"/>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17553890" name="Freeform 2017553890"/>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53817124" id="Group 2" o:spid="_x0000_s1026" alt="&quot;&quot;" style="position:absolute;margin-left:561.5pt;margin-top:-299.5pt;width:612.7pt;height:792.7pt;z-index:-251608064;mso-position-horizontal:right;mso-position-horizontal-relative:page;mso-width-relative:margin;mso-height-relative:margin" coordsize="77800,1006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JUAZXAcAAL8lAAAOAAAAZHJzL2Uyb0RvYy54bWzsGtlu20bwvUD/geBjgUa8DyFy4SZ1UCBN&#10;giRF0sc1RUoESC67XFl2vr4ze5BLmzGppEgP6EHisXPvzOzMSE9/uq0r6yZnXUmbje0+cWwrbzK6&#10;LZvdxv79/dWPiW11nDRbUtEm39h3eWf/dPH9d0+P7Tr36J5W25xZQKTp1sd2Y+85b9erVZft85p0&#10;T2ibN7BYUFYTDo9st9oycgTqdbXyHCdaHSnbtoxmedfB2+dy0b4Q9Isiz/jrouhyblUbG2Tj4puJ&#10;72v8Xl08JesdI+2+zJQY5AukqEnZANOe1HPCiXVg5QNSdZkx2tGCP8lovaJFUWa50AG0cZ172rxg&#10;9NAKXXbr467tzQSmvWenLyabvbp5w6xyu7E922pIDVskuFoemubY7tYA8YK179o3TL3YySfU9rZg&#10;NV5BD+tWGPWuN2p+y60MXsZx4nop2D6DNRe2LMYnYfdsD5vzADHb/zKgOo5noEb4BKgrzXqFEvYC&#10;HVtwom6wU/d1dnq3J20uzN+hFZSdXDcNwyT0A1cb7C14GWl2VW750mgCvLdYt+7AeJ81V+j4USLV&#10;IuvBaLEXOErz0PFS8PWR4mTdso6/yGlt4c3GZiCE8EBy87Lj0kYaBHl3tCq3V2VViQcMr/xZxawb&#10;AoFBsixveCDQq0P9G93K98BUsiVreI17JcAT/Rq2QQQqUhKbMmJSNciqochUyoNvYMe0QcQdv6ty&#10;hKuat3kBjgge4wlBesqmjK5c2pNtLl+Hn5VFEETKBfDvaSsCU/q7ysAKHlFzkUF6ZOcxwaSKPYbg&#10;TBveI9dlQ9kUgYr3nCW8NpI0DVrpmm7vwP0Ylfmra7OrEnb9Jen4G8IgYYGnQBLmr+GrqOhxY1N1&#10;Z1t7yj5NvUd4iA9Yta0jJMCN3f15ICy3rerXBiIndYMAyHLxEIQxxiEzV67NleZQP6PgShAUIJ24&#10;RXhe6duC0foD5OpL5ApLpMmA98bOONMPz7hMzJDts/zyUoBBlmwJf9m8azMkjlZFr35/+4GwVrk+&#10;h6h5RXW0kvW9CJCwiNnQywOnRSnCY7CrsjdkDsx43yCF+F7sh0nkhA8zSHBSBokj3JWpnPvt04fI&#10;fZgRzERzzgHFOQecc8BUGRGkoZ/AZ6KMULXXwjIijFNXpYEwduFAxBQylBJR5KV9KZGkbogP8rDS&#10;5ZuuE/62UkIocM4FYIFzPfBfrwdUf9E3Q7oN0Ge3bJdECXdiu9Sf3mnkhq6ImSFs3SSNkzRVbZMb&#10;hW6YysC+1zWFPrYiIuSHzimJoUGJJXLox547Dvl/oG3y/SQI/NDt090Vy3Ps661hBZTA+gt6rcXN&#10;06C8bp1mVCfr7CAbJ0ySulSExn0LbRO+2m1VH5zRpulKnn+EEquoK6iyf1hZEfSvgW8dLcVG2P0B&#10;yh8mCm6QY+2tYR+mmIBdeiaJB51XMsvERPEirCdnuUCT33NZqIqJEiR+Es/r4htcnFk1TOiFDIKT&#10;GJjQchNm7QSV+al2MlEWcokMLtKfZo1loizcc0gDp+piosxvN4z4egbz2z2GngsLSIAn0DahF4ad&#10;GakLIwKS6SDUQzZw6vfJhOzlMAayzm2jEgzcQfcLMzw5TmhphyMwM9tAQ6cfIZPIWg2wMDvNIENK&#10;MJH1YGEZMkS6iayLuGXIEMUmsu4GlyFDhJrIogkGMy5DhsAzkcOTDAbxZCJHJyFDmJjI8UnIEAcm&#10;cnISMji6iSwqg8UGQ/81sfviQNhbklG+ilNFHJ1XYnTOYaIDk0bbgtH5NcoLwxjC0cX1rQWjJ30A&#10;7ze2OvJwtYaJ1Hsq4Dj6u4w1IYgIIaX+AJYdrsvs5/yTiRR7YYJTE5C+RwIZBEF5aIo1F3qrQHjg&#10;xKLMmtraIyZTLA2ycPZFkdgnTdaQR55cyij3NRwW0bojnlVjKih3ZgSuAfRVaisBh5IC6GoAfZWA&#10;IzsbhaCGGksjceIQrCsDeuCgddbbC3sQuDEMw02djcVT7awqViAL3azjjsgaAqnu9oFyfZ6cta6G&#10;1BbQ17FhoWZTPqLX9fUB694VjU3IKtrlMnNjiIjpeB8rwgmGIrQfkeMeYgSloQdOnuFMtqiIHOsb&#10;QNiuPyfdXk7AxbxN7kEN1SqTTCdG7UuHyOehMA7bv/lQGH7/QzdP8Kcy+UNc3yEZS7C7J7ZIbgS/&#10;oakGUfdIMXQLkWoPfc9PQu3reiL0VT2SoI7ti2IDMk90PKMeyY3c1MP2ZZBmAuWj2fH0xdrjXEwU&#10;LGUfZ2A2O1jKPk57DD1H2+xz5mmb0FLmWeHNPmehdUyUhVzMPmfhTpsoEzsN6fBcMP9LCmY8mvpO&#10;5UuqPxUxFlR/KtSmqj/pOLJYE6GvztqZ8g/TlqybY8+HRCkyizqP08iL5dr4vRjYCE46yY1LnvGx&#10;LusqDanX9NUsEYZEYhz7Y0Cj9pqEHgui9Qh9PP2hDhpwdO1lmM0L3SAaaWosyiBTNh1zORcmeL7+&#10;T36tHua4olwR/xISpab6RxP+Dcl8FlDD/64u/gIAAP//AwBQSwMEFAAGAAgAAAAhACNzYFDhAAAA&#10;CgEAAA8AAABkcnMvZG93bnJldi54bWxMj0Frg0AQhe+F/odlCr0lqzaGaF1DCG1PodCkUHqb6EQl&#10;7qy4GzX/vptTc3vDG977XraedCsG6m1jWEE4D0AQF6ZsuFLwfXifrUBYh1xia5gUXMnCOn98yDAt&#10;zchfNOxdJXwI2xQV1M51qZS2qEmjnZuO2Hsn02t0/uwrWfY4+nDdyigIllJjw76hxo62NRXn/UUr&#10;+Bhx3LyEb8PufNpefw/x588uJKWen6bNKwhHk/t/hhu+R4fcMx3NhUsrWgV+iFMwi5PEq5sfRfEC&#10;xFFBslouQOaZvJ+Q/wEAAP//AwBQSwECLQAUAAYACAAAACEAtoM4kv4AAADhAQAAEwAAAAAAAAAA&#10;AAAAAAAAAAAAW0NvbnRlbnRfVHlwZXNdLnhtbFBLAQItABQABgAIAAAAIQA4/SH/1gAAAJQBAAAL&#10;AAAAAAAAAAAAAAAAAC8BAABfcmVscy8ucmVsc1BLAQItABQABgAIAAAAIQDXJUAZXAcAAL8lAAAO&#10;AAAAAAAAAAAAAAAAAC4CAABkcnMvZTJvRG9jLnhtbFBLAQItABQABgAIAAAAIQAjc2BQ4QAAAAoB&#10;AAAPAAAAAAAAAAAAAAAAALYJAABkcnMvZG93bnJldi54bWxQSwUGAAAAAAQABADzAAAAxAoAAAAA&#10;">
                <v:rect id="Rectangle 3" o:spid="_x0000_s1027" style="position:absolute;top:50368;width:77724;height:50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SvGO8xwAAAOMAAAAPAAAAZHJzL2Rvd25yZXYueG1sRE9PS8Mw&#10;FL8LfofwBG8u6Wy7WZeNIQgeFHHbYcdH89aWJS+lybr67Y0geHy//2+1mZwVIw2h86whmykQxLU3&#10;HTcaDvvXhyWIEJENWs+k4ZsCbNa3NyusjL/yF4272IgUwqFCDW2MfSVlqFtyGGa+J07cyQ8OYzqH&#10;RpoBryncWTlXqpQOO04NLfb00lJ93l2cBqVO2wV95h+N5fF4Lk0oc/uu9f3dtH0GEWmK/+I/95tJ&#10;87OnolgWj3kGvz8lAOT6BwAA//8DAFBLAQItABQABgAIAAAAIQDb4fbL7gAAAIUBAAATAAAAAAAA&#10;AAAAAAAAAAAAAABbQ29udGVudF9UeXBlc10ueG1sUEsBAi0AFAAGAAgAAAAhAFr0LFu/AAAAFQEA&#10;AAsAAAAAAAAAAAAAAAAAHwEAAF9yZWxzLy5yZWxzUEsBAi0AFAAGAAgAAAAhAJK8Y7zHAAAA4wAA&#10;AA8AAAAAAAAAAAAAAAAABwIAAGRycy9kb3ducmV2LnhtbFBLBQYAAAAAAwADALcAAAD7AgAAAAA=&#10;" fillcolor="#d5dce4 [663]" stroked="f" strokeweight="1pt"/>
                <v:rect id="Rectangle 4" o:spid="_x0000_s1028" style="position:absolute;left:76;width:77724;height:50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Zf20ygAAAOIAAAAPAAAAZHJzL2Rvd25yZXYueG1sRI9Ba8JA&#10;FITvhf6H5RV6qxuVpBJdpRWEanuJjfdH9rmJzb5Ns6vGf98tFHocZuYbZrEabCsu1PvGsYLxKAFB&#10;XDndsFFQfm6eZiB8QNbYOiYFN/KwWt7fLTDX7soFXfbBiAhhn6OCOoQul9JXNVn0I9cRR+/oeosh&#10;yt5I3eM1wm0rJ0mSSYsNx4UaO1rXVH3tz1bBNjPFSX+c0/fytSz02HzT9rBT6vFheJmDCDSE//Bf&#10;+00rmE6ep+ksS1L4vRTvgFz+AAAA//8DAFBLAQItABQABgAIAAAAIQDb4fbL7gAAAIUBAAATAAAA&#10;AAAAAAAAAAAAAAAAAABbQ29udGVudF9UeXBlc10ueG1sUEsBAi0AFAAGAAgAAAAhAFr0LFu/AAAA&#10;FQEAAAsAAAAAAAAAAAAAAAAAHwEAAF9yZWxzLy5yZWxzUEsBAi0AFAAGAAgAAAAhALRl/bTKAAAA&#10;4gAAAA8AAAAAAAAAAAAAAAAABwIAAGRycy9kb3ducmV2LnhtbFBLBQYAAAAAAwADALcAAAD+AgAA&#10;AAA=&#10;" fillcolor="#954f72 [3206]" stroked="f" strokeweight="1pt"/>
                <v:rect id="Rectangle 2" o:spid="_x0000_s1029" style="position:absolute;left:5791;top:5715;width:66294;height:8915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akMjyQAAAOMAAAAPAAAAZHJzL2Rvd25yZXYueG1sRE9BbsIw&#10;ELxX6h+sReqtcaAEJQGD2qqRKtRLgQcs8ZIE4nUUuyH8vkaq1MMcdmdnZme1GU0rBupdY1nBNIpB&#10;EJdWN1wpOOyL5xSE88gaW8uk4EYONuvHhxXm2l75m4adr0QwYZejgtr7LpfSlTUZdJHtiAN3sr1B&#10;H8a+krrHazA3rZzF8UIabDgk1NjRe03lZfdjFHwYm3yds8EUs+Zo5SJl/7ZlpZ4m4+sShKfR/x//&#10;qT91eH+eJS9pwBTuncIC5PoXAAD//wMAUEsBAi0AFAAGAAgAAAAhANvh9svuAAAAhQEAABMAAAAA&#10;AAAAAAAAAAAAAAAAAFtDb250ZW50X1R5cGVzXS54bWxQSwECLQAUAAYACAAAACEAWvQsW78AAAAV&#10;AQAACwAAAAAAAAAAAAAAAAAfAQAAX3JlbHMvLnJlbHNQSwECLQAUAAYACAAAACEAcmpDI8kAAADj&#10;AAAADwAAAAAAAAAAAAAAAAAHAgAAZHJzL2Rvd25yZXYueG1sUEsFBgAAAAADAAMAtwAAAP0CAAAA&#10;AA==&#10;" fillcolor="#fff9f2 [3205]" stroked="f" strokeweight="1pt"/>
                <v:group id="Group 1" o:spid="_x0000_s1030" style="position:absolute;left:76;top:9615;width:18979;height:11651"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4oUrwAAAANoAAAAPAAAAZHJzL2Rvd25yZXYueG1sRE9Ni8Iw&#10;EL0v+B/CCN7WtMouUo0iouJBFlYF8TY0Y1tsJqWJbf33RhA8DY/3ObNFZ0rRUO0KywriYQSCOLW6&#10;4EzB6bj5noBwHlljaZkUPMjBYt77mmGibcv/1Bx8JkIIuwQV5N5XiZQuzcmgG9qKOHBXWxv0AdaZ&#10;1DW2IdyUchRFv9JgwaEhx4pWOaW3w90o2LbYLsfxutnfrqvH5fjzd97HpNSg3y2nIDx1/iN+u3c6&#10;zIfXK68r508AAAD//wMAUEsBAi0AFAAGAAgAAAAhANvh9svuAAAAhQEAABMAAAAAAAAAAAAAAAAA&#10;AAAAAFtDb250ZW50X1R5cGVzXS54bWxQSwECLQAUAAYACAAAACEAWvQsW78AAAAVAQAACwAAAAAA&#10;AAAAAAAAAAAfAQAAX3JlbHMvLnJlbHNQSwECLQAUAAYACAAAACEAQuKFK8AAAADaAAAADwAAAAAA&#10;AAAAAAAAAAAHAgAAZHJzL2Rvd25yZXYueG1sUEsFBgAAAAADAAMAtwAAAPQCAAAAAA==&#10;">
                  <v:shape id="Freeform 338443511" o:spid="_x0000_s1031"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4MNNcxwAAAOIAAAAPAAAAZHJzL2Rvd25yZXYueG1sRI9Pi8Iw&#10;FMTvC36H8IS9rWmsilajLLJdvK5/7o/m2Rabl9JE2/32G0HY4zAzv2E2u8E24kGdrx1rUJMEBHHh&#10;TM2lhvMp/1iC8AHZYOOYNPySh9129LbBzLief+hxDKWIEPYZaqhCaDMpfVGRRT9xLXH0rq6zGKLs&#10;Smk67CPcNnKaJAtpsea4UGFL+4qK2/FuNewPYTXkd9XPk3J6Ul8uv3yri9bv4+FzDSLQEP7Dr/bB&#10;aEjT5WyWzpWC56V4B+T2DwAA//8DAFBLAQItABQABgAIAAAAIQDb4fbL7gAAAIUBAAATAAAAAAAA&#10;AAAAAAAAAAAAAABbQ29udGVudF9UeXBlc10ueG1sUEsBAi0AFAAGAAgAAAAhAFr0LFu/AAAAFQEA&#10;AAsAAAAAAAAAAAAAAAAAHwEAAF9yZWxzLy5yZWxzUEsBAi0AFAAGAAgAAAAhAHgw01zHAAAA4gAA&#10;AA8AAAAAAAAAAAAAAAAABwIAAGRycy9kb3ducmV2LnhtbFBLBQYAAAAAAwADALcAAAD7Ag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2017553890" o:spid="_x0000_s1032"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Wl0ZxwAAAOMAAAAPAAAAZHJzL2Rvd25yZXYueG1sRI/NisIw&#10;FIX3A75DuIK7MVVxRqtRpCLI7LSF2V6aa1tsbkoT2/r2ZiG4PJw/vu1+MLXoqHWVZQWzaQSCOLe6&#10;4kJBlp6+VyCcR9ZYWyYFT3Kw342+thhr2/OFuqsvRBhhF6OC0vsmltLlJRl0U9sQB+9mW4M+yLaQ&#10;usU+jJtazqPoRxqsODyU2FBSUn6/PoyCy3+26HSanDr/NyS5PKSuz45KTcbDYQPC0+A/4Xf7rBXM&#10;o9nvcrlYrQNFYAo8IHcvAAAA//8DAFBLAQItABQABgAIAAAAIQDb4fbL7gAAAIUBAAATAAAAAAAA&#10;AAAAAAAAAAAAAABbQ29udGVudF9UeXBlc10ueG1sUEsBAi0AFAAGAAgAAAAhAFr0LFu/AAAAFQEA&#10;AAsAAAAAAAAAAAAAAAAAHwEAAF9yZWxzLy5yZWxzUEsBAi0AFAAGAAgAAAAhADlaXRnHAAAA4wAA&#10;AA8AAAAAAAAAAAAAAAAABwIAAGRycy9kb3ducmV2LnhtbFBLBQYAAAAAAwADALcAAAD7AgAAAAA=&#10;" path="m768668,161925c768668,72390,696278,,606743,l,,,323850r606743,c695325,323850,768668,251460,768668,161925xe" filled="f" stroked="f">
                    <v:stroke joinstyle="miter"/>
                    <v:path arrowok="t" o:connecttype="custom" o:connectlocs="768668,161925;606743,0;0,0;0,323850;606743,323850;768668,161925" o:connectangles="0,0,0,0,0,0"/>
                  </v:shape>
                </v:group>
                <w10:wrap anchorx="page"/>
                <w10:anchorlock/>
              </v:group>
            </w:pict>
          </mc:Fallback>
        </mc:AlternateContent>
      </w:r>
      <w:r w:rsidR="00A44030" w:rsidRPr="001A529D">
        <w:rPr>
          <w:rStyle w:val="Heading1Char"/>
          <w:rFonts w:ascii="Arial" w:hAnsi="Arial" w:cs="Arial"/>
          <w:b/>
          <w:bCs/>
          <w:sz w:val="44"/>
          <w:szCs w:val="44"/>
        </w:rPr>
        <w:t>nt</w:t>
      </w:r>
    </w:p>
    <w:p w14:paraId="6ABC3BE2" w14:textId="58C03586" w:rsidR="006C3737" w:rsidRPr="00A44030" w:rsidRDefault="00C120D4" w:rsidP="00A44030">
      <w:pPr>
        <w:pStyle w:val="Author"/>
        <w:jc w:val="center"/>
        <w:rPr>
          <w:rFonts w:ascii="Arial" w:hAnsi="Arial" w:cs="Arial"/>
          <w:b/>
          <w:bCs/>
          <w:sz w:val="32"/>
          <w:szCs w:val="20"/>
        </w:rPr>
      </w:pPr>
      <w:bookmarkStart w:id="0" w:name="_Toc24564156"/>
      <w:r>
        <w:rPr>
          <w:noProof/>
        </w:rPr>
        <w:lastRenderedPageBreak/>
        <w:drawing>
          <wp:anchor distT="0" distB="0" distL="114300" distR="114300" simplePos="0" relativeHeight="251815936" behindDoc="1" locked="0" layoutInCell="1" allowOverlap="1" wp14:anchorId="093BF045" wp14:editId="5EB7A99E">
            <wp:simplePos x="0" y="0"/>
            <wp:positionH relativeFrom="margin">
              <wp:posOffset>-279400</wp:posOffset>
            </wp:positionH>
            <wp:positionV relativeFrom="paragraph">
              <wp:posOffset>-2171700</wp:posOffset>
            </wp:positionV>
            <wp:extent cx="1974850" cy="1802683"/>
            <wp:effectExtent l="0" t="0" r="6350" b="0"/>
            <wp:wrapNone/>
            <wp:docPr id="46" name="Picture 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Picture 46"/>
                    <pic:cNvPicPr/>
                  </pic:nvPicPr>
                  <pic:blipFill>
                    <a:blip r:embed="rId13" cstate="print">
                      <a:extLst>
                        <a:ext uri="{28A0092B-C50C-407E-A947-70E740481C1C}">
                          <a14:useLocalDpi xmlns:a14="http://schemas.microsoft.com/office/drawing/2010/main" val="0"/>
                        </a:ext>
                      </a:extLst>
                    </a:blip>
                    <a:stretch>
                      <a:fillRect/>
                    </a:stretch>
                  </pic:blipFill>
                  <pic:spPr>
                    <a:xfrm>
                      <a:off x="0" y="0"/>
                      <a:ext cx="1974850" cy="1802683"/>
                    </a:xfrm>
                    <a:prstGeom prst="rect">
                      <a:avLst/>
                    </a:prstGeom>
                  </pic:spPr>
                </pic:pic>
              </a:graphicData>
            </a:graphic>
            <wp14:sizeRelH relativeFrom="margin">
              <wp14:pctWidth>0</wp14:pctWidth>
            </wp14:sizeRelH>
            <wp14:sizeRelV relativeFrom="margin">
              <wp14:pctHeight>0</wp14:pctHeight>
            </wp14:sizeRelV>
          </wp:anchor>
        </w:drawing>
      </w:r>
      <w:r w:rsidR="00D029F6">
        <w:rPr>
          <w:noProof/>
          <w:sz w:val="22"/>
          <w:szCs w:val="20"/>
        </w:rPr>
        <w:drawing>
          <wp:anchor distT="0" distB="0" distL="114300" distR="114300" simplePos="0" relativeHeight="251766784" behindDoc="1" locked="0" layoutInCell="1" allowOverlap="1" wp14:anchorId="5E091FFF" wp14:editId="41E7D205">
            <wp:simplePos x="0" y="0"/>
            <wp:positionH relativeFrom="page">
              <wp:posOffset>6001275</wp:posOffset>
            </wp:positionH>
            <wp:positionV relativeFrom="paragraph">
              <wp:posOffset>-2403530</wp:posOffset>
            </wp:positionV>
            <wp:extent cx="2075694" cy="1094299"/>
            <wp:effectExtent l="0" t="0" r="0" b="0"/>
            <wp:wrapNone/>
            <wp:docPr id="24" name="Graphic 24" descr="Chevron arrow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Graphic 22"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rot="10800000">
                      <a:off x="0" y="0"/>
                      <a:ext cx="2075694" cy="1094299"/>
                    </a:xfrm>
                    <a:prstGeom prst="rect">
                      <a:avLst/>
                    </a:prstGeom>
                  </pic:spPr>
                </pic:pic>
              </a:graphicData>
            </a:graphic>
            <wp14:sizeRelH relativeFrom="margin">
              <wp14:pctWidth>0</wp14:pctWidth>
            </wp14:sizeRelH>
            <wp14:sizeRelV relativeFrom="margin">
              <wp14:pctHeight>0</wp14:pctHeight>
            </wp14:sizeRelV>
          </wp:anchor>
        </w:drawing>
      </w:r>
      <w:r w:rsidR="00E33E6F" w:rsidRPr="0085652E">
        <w:rPr>
          <w:noProof/>
        </w:rPr>
        <mc:AlternateContent>
          <mc:Choice Requires="wpg">
            <w:drawing>
              <wp:anchor distT="0" distB="0" distL="114300" distR="114300" simplePos="0" relativeHeight="251720704" behindDoc="1" locked="1" layoutInCell="1" allowOverlap="1" wp14:anchorId="7F60BF74" wp14:editId="6297E708">
                <wp:simplePos x="0" y="0"/>
                <wp:positionH relativeFrom="page">
                  <wp:align>right</wp:align>
                </wp:positionH>
                <wp:positionV relativeFrom="paragraph">
                  <wp:posOffset>-2514600</wp:posOffset>
                </wp:positionV>
                <wp:extent cx="7772400" cy="9601200"/>
                <wp:effectExtent l="0" t="0" r="0" b="0"/>
                <wp:wrapNone/>
                <wp:docPr id="7" name="Group 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72400" cy="9601200"/>
                          <a:chOff x="0" y="0"/>
                          <a:chExt cx="7772400" cy="9602178"/>
                        </a:xfrm>
                      </wpg:grpSpPr>
                      <wps:wsp>
                        <wps:cNvPr id="2064771251" name="Rectangle 28"/>
                        <wps:cNvSpPr/>
                        <wps:spPr>
                          <a:xfrm>
                            <a:off x="0" y="0"/>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32615814" name="Freeform 1932615814"/>
                        <wps:cNvSpPr/>
                        <wps:spPr>
                          <a:xfrm rot="16200000">
                            <a:off x="4372928" y="7620952"/>
                            <a:ext cx="2453367" cy="1506201"/>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046602725" name="Freeform 1046602725"/>
                        <wps:cNvSpPr/>
                        <wps:spPr>
                          <a:xfrm rot="16200000">
                            <a:off x="4302125" y="7395845"/>
                            <a:ext cx="2602865" cy="1805305"/>
                          </a:xfrm>
                          <a:custGeom>
                            <a:avLst/>
                            <a:gdLst>
                              <a:gd name="connsiteX0" fmla="*/ 606743 w 928687"/>
                              <a:gd name="connsiteY0" fmla="*/ 0 h 643890"/>
                              <a:gd name="connsiteX1" fmla="*/ 0 w 928687"/>
                              <a:gd name="connsiteY1" fmla="*/ 0 h 643890"/>
                              <a:gd name="connsiteX2" fmla="*/ 0 w 928687"/>
                              <a:gd name="connsiteY2" fmla="*/ 53340 h 643890"/>
                              <a:gd name="connsiteX3" fmla="*/ 606743 w 928687"/>
                              <a:gd name="connsiteY3" fmla="*/ 53340 h 643890"/>
                              <a:gd name="connsiteX4" fmla="*/ 875347 w 928687"/>
                              <a:gd name="connsiteY4" fmla="*/ 321945 h 643890"/>
                              <a:gd name="connsiteX5" fmla="*/ 606743 w 928687"/>
                              <a:gd name="connsiteY5" fmla="*/ 590550 h 643890"/>
                              <a:gd name="connsiteX6" fmla="*/ 0 w 928687"/>
                              <a:gd name="connsiteY6" fmla="*/ 590550 h 643890"/>
                              <a:gd name="connsiteX7" fmla="*/ 0 w 928687"/>
                              <a:gd name="connsiteY7" fmla="*/ 643890 h 643890"/>
                              <a:gd name="connsiteX8" fmla="*/ 606743 w 928687"/>
                              <a:gd name="connsiteY8" fmla="*/ 643890 h 643890"/>
                              <a:gd name="connsiteX9" fmla="*/ 928688 w 928687"/>
                              <a:gd name="connsiteY9" fmla="*/ 321945 h 643890"/>
                              <a:gd name="connsiteX10" fmla="*/ 606743 w 928687"/>
                              <a:gd name="connsiteY10" fmla="*/ 0 h 64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28687" h="643890">
                                <a:moveTo>
                                  <a:pt x="606743" y="0"/>
                                </a:moveTo>
                                <a:lnTo>
                                  <a:pt x="0" y="0"/>
                                </a:lnTo>
                                <a:lnTo>
                                  <a:pt x="0" y="53340"/>
                                </a:lnTo>
                                <a:lnTo>
                                  <a:pt x="606743" y="53340"/>
                                </a:lnTo>
                                <a:cubicBezTo>
                                  <a:pt x="755333" y="53340"/>
                                  <a:pt x="875347" y="173355"/>
                                  <a:pt x="875347" y="321945"/>
                                </a:cubicBezTo>
                                <a:cubicBezTo>
                                  <a:pt x="875347" y="470535"/>
                                  <a:pt x="755333" y="590550"/>
                                  <a:pt x="606743" y="590550"/>
                                </a:cubicBezTo>
                                <a:lnTo>
                                  <a:pt x="0" y="590550"/>
                                </a:lnTo>
                                <a:lnTo>
                                  <a:pt x="0" y="643890"/>
                                </a:lnTo>
                                <a:lnTo>
                                  <a:pt x="606743" y="643890"/>
                                </a:lnTo>
                                <a:cubicBezTo>
                                  <a:pt x="784860" y="643890"/>
                                  <a:pt x="928688" y="499110"/>
                                  <a:pt x="928688" y="321945"/>
                                </a:cubicBezTo>
                                <a:cubicBezTo>
                                  <a:pt x="928688" y="144780"/>
                                  <a:pt x="783908" y="0"/>
                                  <a:pt x="606743" y="0"/>
                                </a:cubicBezTo>
                                <a:close/>
                              </a:path>
                            </a:pathLst>
                          </a:custGeom>
                          <a:solidFill>
                            <a:schemeClr val="accent1"/>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618637257" name="Freeform 618637257"/>
                        <wps:cNvSpPr/>
                        <wps:spPr>
                          <a:xfrm>
                            <a:off x="3878580" y="632460"/>
                            <a:ext cx="1897334" cy="1165015"/>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769528722" name="Freeform 769528722"/>
                        <wps:cNvSpPr/>
                        <wps:spPr>
                          <a:xfrm>
                            <a:off x="3878580" y="868680"/>
                            <a:ext cx="1666103" cy="702314"/>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05790852" name="Freeform 1805790852"/>
                        <wps:cNvSpPr/>
                        <wps:spPr>
                          <a:xfrm>
                            <a:off x="3878580" y="518160"/>
                            <a:ext cx="2012950" cy="1396365"/>
                          </a:xfrm>
                          <a:custGeom>
                            <a:avLst/>
                            <a:gdLst>
                              <a:gd name="connsiteX0" fmla="*/ 606743 w 928687"/>
                              <a:gd name="connsiteY0" fmla="*/ 0 h 643890"/>
                              <a:gd name="connsiteX1" fmla="*/ 0 w 928687"/>
                              <a:gd name="connsiteY1" fmla="*/ 0 h 643890"/>
                              <a:gd name="connsiteX2" fmla="*/ 0 w 928687"/>
                              <a:gd name="connsiteY2" fmla="*/ 53340 h 643890"/>
                              <a:gd name="connsiteX3" fmla="*/ 606743 w 928687"/>
                              <a:gd name="connsiteY3" fmla="*/ 53340 h 643890"/>
                              <a:gd name="connsiteX4" fmla="*/ 875347 w 928687"/>
                              <a:gd name="connsiteY4" fmla="*/ 321945 h 643890"/>
                              <a:gd name="connsiteX5" fmla="*/ 606743 w 928687"/>
                              <a:gd name="connsiteY5" fmla="*/ 590550 h 643890"/>
                              <a:gd name="connsiteX6" fmla="*/ 0 w 928687"/>
                              <a:gd name="connsiteY6" fmla="*/ 590550 h 643890"/>
                              <a:gd name="connsiteX7" fmla="*/ 0 w 928687"/>
                              <a:gd name="connsiteY7" fmla="*/ 643890 h 643890"/>
                              <a:gd name="connsiteX8" fmla="*/ 606743 w 928687"/>
                              <a:gd name="connsiteY8" fmla="*/ 643890 h 643890"/>
                              <a:gd name="connsiteX9" fmla="*/ 928688 w 928687"/>
                              <a:gd name="connsiteY9" fmla="*/ 321945 h 643890"/>
                              <a:gd name="connsiteX10" fmla="*/ 606743 w 928687"/>
                              <a:gd name="connsiteY10" fmla="*/ 0 h 64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28687" h="643890">
                                <a:moveTo>
                                  <a:pt x="606743" y="0"/>
                                </a:moveTo>
                                <a:lnTo>
                                  <a:pt x="0" y="0"/>
                                </a:lnTo>
                                <a:lnTo>
                                  <a:pt x="0" y="53340"/>
                                </a:lnTo>
                                <a:lnTo>
                                  <a:pt x="606743" y="53340"/>
                                </a:lnTo>
                                <a:cubicBezTo>
                                  <a:pt x="755333" y="53340"/>
                                  <a:pt x="875347" y="173355"/>
                                  <a:pt x="875347" y="321945"/>
                                </a:cubicBezTo>
                                <a:cubicBezTo>
                                  <a:pt x="875347" y="470535"/>
                                  <a:pt x="755333" y="590550"/>
                                  <a:pt x="606743" y="590550"/>
                                </a:cubicBezTo>
                                <a:lnTo>
                                  <a:pt x="0" y="590550"/>
                                </a:lnTo>
                                <a:lnTo>
                                  <a:pt x="0" y="643890"/>
                                </a:lnTo>
                                <a:lnTo>
                                  <a:pt x="606743" y="643890"/>
                                </a:lnTo>
                                <a:cubicBezTo>
                                  <a:pt x="784860" y="643890"/>
                                  <a:pt x="928688" y="499110"/>
                                  <a:pt x="928688" y="321945"/>
                                </a:cubicBezTo>
                                <a:cubicBezTo>
                                  <a:pt x="928688" y="144780"/>
                                  <a:pt x="783908" y="0"/>
                                  <a:pt x="606743" y="0"/>
                                </a:cubicBezTo>
                                <a:close/>
                              </a:path>
                            </a:pathLst>
                          </a:custGeom>
                          <a:solidFill>
                            <a:schemeClr val="accent1"/>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34569164" name="Freeform 1634569164"/>
                        <wps:cNvSpPr/>
                        <wps:spPr>
                          <a:xfrm>
                            <a:off x="3878580" y="746760"/>
                            <a:ext cx="1781719" cy="933664"/>
                          </a:xfrm>
                          <a:custGeom>
                            <a:avLst/>
                            <a:gdLst>
                              <a:gd name="connsiteX0" fmla="*/ 822008 w 822007"/>
                              <a:gd name="connsiteY0" fmla="*/ 215265 h 430530"/>
                              <a:gd name="connsiteX1" fmla="*/ 606743 w 822007"/>
                              <a:gd name="connsiteY1" fmla="*/ 0 h 430530"/>
                              <a:gd name="connsiteX2" fmla="*/ 0 w 822007"/>
                              <a:gd name="connsiteY2" fmla="*/ 0 h 430530"/>
                              <a:gd name="connsiteX3" fmla="*/ 0 w 822007"/>
                              <a:gd name="connsiteY3" fmla="*/ 53340 h 430530"/>
                              <a:gd name="connsiteX4" fmla="*/ 606743 w 822007"/>
                              <a:gd name="connsiteY4" fmla="*/ 53340 h 430530"/>
                              <a:gd name="connsiteX5" fmla="*/ 768668 w 822007"/>
                              <a:gd name="connsiteY5" fmla="*/ 215265 h 430530"/>
                              <a:gd name="connsiteX6" fmla="*/ 606743 w 822007"/>
                              <a:gd name="connsiteY6" fmla="*/ 377190 h 430530"/>
                              <a:gd name="connsiteX7" fmla="*/ 0 w 822007"/>
                              <a:gd name="connsiteY7" fmla="*/ 377190 h 430530"/>
                              <a:gd name="connsiteX8" fmla="*/ 0 w 822007"/>
                              <a:gd name="connsiteY8" fmla="*/ 430530 h 430530"/>
                              <a:gd name="connsiteX9" fmla="*/ 606743 w 822007"/>
                              <a:gd name="connsiteY9" fmla="*/ 430530 h 430530"/>
                              <a:gd name="connsiteX10" fmla="*/ 822008 w 822007"/>
                              <a:gd name="connsiteY10" fmla="*/ 215265 h 430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2007" h="430530">
                                <a:moveTo>
                                  <a:pt x="822008" y="215265"/>
                                </a:moveTo>
                                <a:cubicBezTo>
                                  <a:pt x="822008" y="96203"/>
                                  <a:pt x="724853" y="0"/>
                                  <a:pt x="606743" y="0"/>
                                </a:cubicBezTo>
                                <a:lnTo>
                                  <a:pt x="0" y="0"/>
                                </a:lnTo>
                                <a:lnTo>
                                  <a:pt x="0" y="53340"/>
                                </a:lnTo>
                                <a:lnTo>
                                  <a:pt x="606743" y="53340"/>
                                </a:lnTo>
                                <a:cubicBezTo>
                                  <a:pt x="696278" y="53340"/>
                                  <a:pt x="768668" y="125730"/>
                                  <a:pt x="768668" y="215265"/>
                                </a:cubicBezTo>
                                <a:cubicBezTo>
                                  <a:pt x="768668" y="304800"/>
                                  <a:pt x="696278" y="377190"/>
                                  <a:pt x="606743" y="377190"/>
                                </a:cubicBezTo>
                                <a:lnTo>
                                  <a:pt x="0" y="377190"/>
                                </a:lnTo>
                                <a:lnTo>
                                  <a:pt x="0" y="430530"/>
                                </a:lnTo>
                                <a:lnTo>
                                  <a:pt x="606743" y="430530"/>
                                </a:lnTo>
                                <a:cubicBezTo>
                                  <a:pt x="724853" y="430530"/>
                                  <a:pt x="822008" y="334328"/>
                                  <a:pt x="822008" y="215265"/>
                                </a:cubicBezTo>
                                <a:close/>
                              </a:path>
                            </a:pathLst>
                          </a:custGeom>
                          <a:solidFill>
                            <a:schemeClr val="accent1"/>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799042776" name="Freeform 1799042776"/>
                        <wps:cNvSpPr/>
                        <wps:spPr>
                          <a:xfrm rot="16200000">
                            <a:off x="4448175" y="7846695"/>
                            <a:ext cx="2303869" cy="1207097"/>
                          </a:xfrm>
                          <a:custGeom>
                            <a:avLst/>
                            <a:gdLst>
                              <a:gd name="connsiteX0" fmla="*/ 822008 w 822007"/>
                              <a:gd name="connsiteY0" fmla="*/ 215265 h 430530"/>
                              <a:gd name="connsiteX1" fmla="*/ 606743 w 822007"/>
                              <a:gd name="connsiteY1" fmla="*/ 0 h 430530"/>
                              <a:gd name="connsiteX2" fmla="*/ 0 w 822007"/>
                              <a:gd name="connsiteY2" fmla="*/ 0 h 430530"/>
                              <a:gd name="connsiteX3" fmla="*/ 0 w 822007"/>
                              <a:gd name="connsiteY3" fmla="*/ 53340 h 430530"/>
                              <a:gd name="connsiteX4" fmla="*/ 606743 w 822007"/>
                              <a:gd name="connsiteY4" fmla="*/ 53340 h 430530"/>
                              <a:gd name="connsiteX5" fmla="*/ 768668 w 822007"/>
                              <a:gd name="connsiteY5" fmla="*/ 215265 h 430530"/>
                              <a:gd name="connsiteX6" fmla="*/ 606743 w 822007"/>
                              <a:gd name="connsiteY6" fmla="*/ 377190 h 430530"/>
                              <a:gd name="connsiteX7" fmla="*/ 0 w 822007"/>
                              <a:gd name="connsiteY7" fmla="*/ 377190 h 430530"/>
                              <a:gd name="connsiteX8" fmla="*/ 0 w 822007"/>
                              <a:gd name="connsiteY8" fmla="*/ 430530 h 430530"/>
                              <a:gd name="connsiteX9" fmla="*/ 606743 w 822007"/>
                              <a:gd name="connsiteY9" fmla="*/ 430530 h 430530"/>
                              <a:gd name="connsiteX10" fmla="*/ 822008 w 822007"/>
                              <a:gd name="connsiteY10" fmla="*/ 215265 h 430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2007" h="430530">
                                <a:moveTo>
                                  <a:pt x="822008" y="215265"/>
                                </a:moveTo>
                                <a:cubicBezTo>
                                  <a:pt x="822008" y="96203"/>
                                  <a:pt x="724853" y="0"/>
                                  <a:pt x="606743" y="0"/>
                                </a:cubicBezTo>
                                <a:lnTo>
                                  <a:pt x="0" y="0"/>
                                </a:lnTo>
                                <a:lnTo>
                                  <a:pt x="0" y="53340"/>
                                </a:lnTo>
                                <a:lnTo>
                                  <a:pt x="606743" y="53340"/>
                                </a:lnTo>
                                <a:cubicBezTo>
                                  <a:pt x="696278" y="53340"/>
                                  <a:pt x="768668" y="125730"/>
                                  <a:pt x="768668" y="215265"/>
                                </a:cubicBezTo>
                                <a:cubicBezTo>
                                  <a:pt x="768668" y="304800"/>
                                  <a:pt x="696278" y="377190"/>
                                  <a:pt x="606743" y="377190"/>
                                </a:cubicBezTo>
                                <a:lnTo>
                                  <a:pt x="0" y="377190"/>
                                </a:lnTo>
                                <a:lnTo>
                                  <a:pt x="0" y="430530"/>
                                </a:lnTo>
                                <a:lnTo>
                                  <a:pt x="606743" y="430530"/>
                                </a:lnTo>
                                <a:cubicBezTo>
                                  <a:pt x="724853" y="430530"/>
                                  <a:pt x="822008" y="334328"/>
                                  <a:pt x="822008" y="215265"/>
                                </a:cubicBezTo>
                                <a:close/>
                              </a:path>
                            </a:pathLst>
                          </a:custGeom>
                          <a:solidFill>
                            <a:schemeClr val="accent1"/>
                          </a:solid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54883283" name="Freeform 854883283"/>
                        <wps:cNvSpPr/>
                        <wps:spPr>
                          <a:xfrm rot="16200000">
                            <a:off x="4526280" y="8069580"/>
                            <a:ext cx="2154371" cy="907994"/>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38595448" name="Rectangle 9"/>
                        <wps:cNvSpPr/>
                        <wps:spPr>
                          <a:xfrm rot="10800000">
                            <a:off x="3878580" y="0"/>
                            <a:ext cx="3886200" cy="96012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815921904" name="Rectangle 8"/>
                        <wps:cNvSpPr/>
                        <wps:spPr>
                          <a:xfrm rot="10800000">
                            <a:off x="755650" y="2298934"/>
                            <a:ext cx="6318250" cy="3022908"/>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V relativeFrom="margin">
                  <wp14:pctHeight>0</wp14:pctHeight>
                </wp14:sizeRelV>
              </wp:anchor>
            </w:drawing>
          </mc:Choice>
          <mc:Fallback>
            <w:pict>
              <v:group w14:anchorId="7B79D1C0" id="Group 7" o:spid="_x0000_s1026" alt="&quot;&quot;" style="position:absolute;margin-left:560.8pt;margin-top:-198pt;width:612pt;height:756pt;z-index:-251595776;mso-position-horizontal:right;mso-position-horizontal-relative:page;mso-height-relative:margin" coordsize="77724,96021"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i8oX5gwAAFJwAAAOAAAAZHJzL2Uyb0RvYy54bWzsXVuP27gVfi/Q/yD4sUB3dL8MMlmkSRMU&#10;SHeDTYpNHhVZHhuwJVfSZCb76/vxqkNbY9KT2XTb0Ysv4jk85CF5eD4eknr2491u632pu37TNleL&#10;4Ad/4dVN1S43zfXV4l8fXv81X3j9UDbLcts29dXia90vfnz+5z89u91f1mG7brfLuvOQSdNf3u6v&#10;Futh2F9eXPTVut6V/Q/tvm6QuGq7XTngb3d9sezKW+S+216Evp9e3Lbdct+1Vd33ePpKJC6e8/xX&#10;q7oafl6t+nrwtlcLlG3gnx3//Mw+L54/Ky+vu3K/3lSyGOUDSrErNw2E6qxelUPp3XSbo6x2m6pr&#10;+3Y1/FC1u4t2tdpUNa8DahP4B7V507U3e16X68vb671WE1R7oKcHZ1v99OVd522WV4ts4TXlDk3E&#10;pXoZU83t/voSFG+6/fv9u04+uBb/WG3vVt2OfaMe3h1X6let1Ppu8Co8zLIsjH3ovkJakfoBmk2o&#10;vVqjbY74qvXf7+EMgyxnnBdK8AUrny7O7R5dqB+11H+blt6vy33Nld8zHUgthX4aZ1kQJoFS1y/o&#10;Y2Vzva29kJeOFQP0WmH9ZQ/dfau2dJ3Ly33XD2/qduexH1eLDvJ51yu/vO0HoR5FwqT27XazfL3Z&#10;bvkfNq7ql9vO+1JiRJRVVTdDzNm3N7t/tkvxHE2kGgmPWStx8lw9Rmn4CGU58fYwhGwbJqppmVBR&#10;HvYEjaVUwX8NX7c1o9s2v9Qr9EB0lZAXROdMyxiIpHW5rMXj5N6y8AxZzivI13nLDKbqH8hOJekZ&#10;a81Nh2b2TxVMVFFzcMltM2jm3aZpu6kMtoOWLOiVkoRqmJY+t8uv6HldKwxXv69eb9Dqb8t+eFd2&#10;sFQYV7C+w8/4WG3b26tFK38tvHXb/Tb1nNFjaCB14d3C8l0t+n/flF298Lb/aDBoiiCOmankf+Ik&#10;C/GnoymfaUpzs3vZoithPKB0/CejH7bq56prd7/CSL9gUpFUNhVkXy2qoVN/Xg7CIsPMV/WLF5wM&#10;5nFfDm+b9/uKZc60ynr1h7tfy24vu/4AG/NTqwZqeXkwAgQt42zaFzdDu9rw4THqVeobRoOZuu9g&#10;PYIiCtMgyYNYWY/XXV2z2c0jSehQrDT3GxHRH4KUD1PRN6UFjqMsLGCHPNjaDOlFEgpbq6xxGCdR&#10;lMLWM2scJD5oVCdUxry6EfaFKU5pFBPbEtaFPbpeynmiapum3wz1RzTqardFZ/zLhZf6aRZH3q2X&#10;Z0kU80lkguUTZUGBYt9bewnKHqgZ+UgI+pcWkoeoeW4VQlnCNE/9xColJFIcq0JZ4jzKM3tdIiLF&#10;t1aDUjsKQPfSyrILoNSiEax6SogARz1RFkcpKZEi+pNVWZTFsc0xGLSyHOtCWezNjeGoBdhbw6S2&#10;DYvirLwpteOwoyPVUTsYxGOFj8XAedDGpFwLn6W8rO4aaWDwC5MEfFxh2fZtz3xEam1gutRfWBIx&#10;/4KLWScLM0wCZVamz40ZI50yc8uKyrgxYxRT5uisYmOEUub4LGYMPMqcnMWM8USZ07OYMUwoM58N&#10;nBUmJjHdzsrzd9M2OjqVXJxVbNZ/KbeYlFTBxbfsq8z5ZtByy6HlAMcHDvnCA7T8zETCZykH1sXV&#10;Tw8empwZvfXVQk55LHUHx+1Dy+kG1t/FWOMF4UNI1mAkq24+b6q/1b9RpixMcl+0t2ZCGXiGYtLk&#10;GQZxkcS8B04kCqupFGYImRJJssXcl6a8nVS2pDxi5pJKOazhmMi0a8jcNrSComUMckWgvkVtBeHo&#10;UiBfRaC+BaGhZ+WAEGqzNIInS6BdMaBHCarOqnnRg+IgCwo+3iYSz9Wz8KdYx2QIOjCyJQWSDtRR&#10;5bSdtGpXUSo9qW9TsfDZZB9R6er7SLTuilSt27avheVmQ4SDSD1WeCcYnVCNJFkbshEErxadvGLQ&#10;ZbUtBfolRAwnvCr7tQCKHJqKfreDt9oJoROI1BVrzdiJYdLvj538OE39ECblGDuNSWjdh2MnP8TC&#10;DreQWVQkeSzHmMZOEJ+nrOexQQhDG8HWiu70uNgJCC7NnbATcz7TOMoLOeyPwRkFQcz5PJ23SW3L&#10;m0Ife96UmpsEa9kp8tG+5+kKUBY3IRT9aJBxWghlicKgiBmwPN0M6DUaAzhWhbIkhZ8k9sam6Mfe&#10;IJTaUYAJfGy9iVIL9Vj1RNGPo54MFj4WrFIoDuJNzRYTTrc5ZXFscwMHOVbG4DEbHLPijJtm3GSD&#10;uP+3uEmOT4abpK214CbloI6YyXRRBUZQVCpNfT+uu2t43SJr4rRrD3kCJwRZFCWGt08QhrBE0gkx&#10;oYr5T4gknHEG/8XIlpaHTzfCaT5253Ui99MpCp3UHSVXBOqbKnmcQAlOMAmFEeUe2iT1VJ2zPMbS&#10;7wGP0rMw/jwxLopAIP2JxDP1TLJFMCXLpXcm2z2PCl+MUuM5qZzqk2Z9qjMwE0c9J6N+au3LoJzx&#10;1ZONTaVBniICk8BpE/sAdGhqTLGiK2aRZSgKq0E5VqPEwIvCGGMQ7Aityuh+kBewbHClOZoK0kSu&#10;aWDwPy6akkaPCz/CR3MkSsMSe2iCgqs5EmUJcVJ0NUeiDmLGnyicUjidrqUeDdSPBjLSaOr04DZ4&#10;jsXMiGqoP82I6skiKgUH5kgU27QiUADfwTEJqEwoIhybORI1R6LmSJTY0vdkdvFlKQKQeRYioHGA&#10;lMaUhyIlBH5StVygkVKapoEP+8SQUuaHEbYPIv/HAkoZRKZsAZz/cAo7BWlQhCzoEYVRnkhgN+Gy&#10;TQU9Tks5DECdFkBDSgy+nM7bpLYVnoIde96UWpTZqh0aRdL+7OkaUBZHKTSKxDO3tzRlmWjp2Wv+&#10;43jNaAtsiPqGzUiyv7FFdTnUphbVRcfhDpLoENL+jCvr5kqlXOjkhoVzZSHWPMX6j1xPLtIQpznY&#10;dhbzOd8/PD5nFTTWzqe8MJ4DKFWa+qary6MhuZeQLMBOUpsFUfVIIrlnYORRC8hEbTgwolfAjrRj&#10;6NSUcs6aL9kCM6/jPtl13AAbUzIEGLDz/9A9IUkP9U+SIA8OV3JxhCAs4AWIldyoSCNsknlEB0VP&#10;jqcj9CgAWcu0bcgwHQ1b9N+ktuVtOhq2vCm1WqMao1sTpyc+UmfDUTmUxU0I9TXEQoF1jwRlcdwj&#10;QX0Nx6pQFsdtK3Qtdt4Xo2biY4edrsqKGKa1zSmLY5sbq7KOjW7wzPtiamYD4Dvp7fHzKu6TXcWV&#10;s+K8L0YtZ2NcnLlfg3DO+2LY6ROygWXeF4NNCzOeerp4Ko3iJC2CFN7twXJvMCY9FE9lcZod4ilc&#10;c8EODgk8VeC4NkQ/IpwaT0+zY9RO671hkIQpW++NceQhOm+9l4u7V8ohsDotgEIlvl3lZA1Malvh&#10;KUKy502pFZ46XXYKjrTTe1o5lMVNCMVGerX3tBDK4tjOFE45VoWyRLhApWA+/GmF0dMD9gah1I4C&#10;6MEBuwBKLQpurQHFRo56oiyOUgxo5Di4DZ6JVsca6XzWYMZUTxZTSZPJMJU0UlNhETHYOBAXY8gp&#10;LEK4EARBXBdzu44YhHGeCGj/fcIifFqRxVZhE/UtIxxjRGaK2AxXqKCIDu5oFl3DMSiEw5aZciaO&#10;YiKGQk0h5r8jzsiPcVEV1Wo6BpvE1GAkjvUbE53CTga5Upr6FsWSu4S01+QSexpnRUI9Weexs4w8&#10;Ss+kl2GXdSTuJptIPKXn+bzBfBcWbsXa/y436QVZUfhxmGVwDQ9x1ZhkxVUn7sKKY+AouLds10yO&#10;w+PqKga1ryaM/ChPJc7CpQqZX3CcgmH3KCcQxBDECjr/cS8EonGrCVdsKgBEUZOjY0lZ7L63CZ1s&#10;NTCpbX49hU52t5tSu2EgipoclUNZ3IRQ1DQDLQuSo9DJ3uKU2hECUdTk2OSUxVGKAZocB7fBMzG6&#10;YWtmoDUDrRlozUBLGC7urmjUZEEABNhoFuXjk81nM9AaETbR8giaLGrGBdYKlY88Ss8z0JovziLX&#10;bv/xLh3OkzjPsQAAT/oAZ40p3wKzEBoK5Tnv3AfIOjy+AK8H1xIDf7DjC4UPbPeo4SztffMfTihr&#10;YlO7M8o6LeUQZdE9wcfbrUzcNB9fgCssu6ja1/RxEmedbgPKMtHSs8c9H1+QC97z8QWY6/n4wvQr&#10;FeZrPv8r13wWOFCI24ljrAIJb2V8vwq/xdnpdk+fv6nEeDMCvY5GBofUOnCU5+xVCtJBGd9Qg5lC&#10;rQOrF6o82jtX1JLHwe1LDKfoYzwclch7VsU7ZFjl+/nFKfOLU+RbVJ7Mkes8SApctOpjof7QKji8&#10;dEnGiCasAu68w8VTIoIfFnmB+6h4NF6ZhjQK8lAdbYr8MGQ3t4Hi9zQN6r0Cs2mY36n0v/1OJf5+&#10;Nry4jo8X+ZI99mY8+p/Pb+OrAJ//BwAA//8DAFBLAwQUAAYACAAAACEAJvekLOAAAAALAQAADwAA&#10;AGRycy9kb3ducmV2LnhtbEyPQU/DMAyF70j8h8hI3LY0HUxQmk7TBJwmJDYkxC1rvLZa41RN1nb/&#10;Hu8Et2c/6/l7+WpyrRiwD40nDWqegEAqvW2o0vC1f5s9gQjRkDWtJ9RwwQCr4vYmN5n1I33isIuV&#10;4BAKmdFQx9hlUoayRmfC3HdI7B1970zksa+k7c3I4a6VaZIspTMN8YfadLipsTztzk7D+2jG9UK9&#10;DtvTcXP52T9+fG8Van1/N61fQESc4t8xXPEZHQpmOvgz2SBaDVwkapgtnpesrn6aPrA6sFKKd7LI&#10;5f8OxS8AAAD//wMAUEsBAi0AFAAGAAgAAAAhALaDOJL+AAAA4QEAABMAAAAAAAAAAAAAAAAAAAAA&#10;AFtDb250ZW50X1R5cGVzXS54bWxQSwECLQAUAAYACAAAACEAOP0h/9YAAACUAQAACwAAAAAAAAAA&#10;AAAAAAAvAQAAX3JlbHMvLnJlbHNQSwECLQAUAAYACAAAACEA4IvKF+YMAABScAAADgAAAAAAAAAA&#10;AAAAAAAuAgAAZHJzL2Uyb0RvYy54bWxQSwECLQAUAAYACAAAACEAJvekLOAAAAALAQAADwAAAAAA&#10;AAAAAAAAAABADwAAZHJzL2Rvd25yZXYueG1sUEsFBgAAAAAEAAQA8wAAAE0QAAAAAA==&#10;">
                <v:rect id="Rectangle 28" o:spid="_x0000_s1027" style="position:absolute;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j+SeygAAAOMAAAAPAAAAZHJzL2Rvd25yZXYueG1sRI/BasMw&#10;EETvhf6D2EBujWTj2sWJEkIhkENLadpDj4u1sU2klbEUx/37qlDocZiZN8xmNzsrJhpD71lDtlIg&#10;iBtvem41fH4cHp5AhIhs0HomDd8UYLe9v9tgbfyN32k6xVYkCIcaNXQxDrWUoenIYVj5gTh5Zz86&#10;jEmOrTQj3hLcWZkrVUqHPaeFDgd67qi5nK5Og1LnfUVvxWtrefq6lCaUhX3RermY92sQkeb4H/5r&#10;H42GXJVFVWX5Ywa/n9IfkNsfAAAA//8DAFBLAQItABQABgAIAAAAIQDb4fbL7gAAAIUBAAATAAAA&#10;AAAAAAAAAAAAAAAAAABbQ29udGVudF9UeXBlc10ueG1sUEsBAi0AFAAGAAgAAAAhAFr0LFu/AAAA&#10;FQEAAAsAAAAAAAAAAAAAAAAAHwEAAF9yZWxzLy5yZWxzUEsBAi0AFAAGAAgAAAAhAHWP5J7KAAAA&#10;4wAAAA8AAAAAAAAAAAAAAAAABwIAAGRycy9kb3ducmV2LnhtbFBLBQYAAAAAAwADALcAAAD+AgAA&#10;AAA=&#10;" fillcolor="#d5dce4 [663]" stroked="f" strokeweight="1pt"/>
                <v:shape id="Freeform 1932615814" o:spid="_x0000_s1028" style="position:absolute;left:43729;top:76209;width:24534;height:15062;rotation:-90;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iNJHxQAAAOMAAAAPAAAAZHJzL2Rvd25yZXYueG1sRE9La8JA&#10;EL4X/A/LCL3VTWwjJrpKEHxca+t9yI7JYnY2ZNcY/323UOhxvvest6NtxUC9N44VpLMEBHHltOFa&#10;wffX/m0Jwgdkja1jUvAkD9vN5GWNhXYP/qThHGoRQ9gXqKAJoSuk9FVDFv3MdcSRu7reYohnX0vd&#10;4yOG21bOk2QhLRqODQ12tGuoup3vVkFeZadLaY5UuoMv88GbY5rtlHqdjuUKRKAx/Iv/3Ccd5+fv&#10;80WaLdMP+P0pAiA3PwAAAP//AwBQSwECLQAUAAYACAAAACEA2+H2y+4AAACFAQAAEwAAAAAAAAAA&#10;AAAAAAAAAAAAW0NvbnRlbnRfVHlwZXNdLnhtbFBLAQItABQABgAIAAAAIQBa9CxbvwAAABUBAAAL&#10;AAAAAAAAAAAAAAAAAB8BAABfcmVscy8ucmVsc1BLAQItABQABgAIAAAAIQBhiNJHxQAAAOMAAAAP&#10;AAAAAAAAAAAAAAAAAAcCAABkcnMvZG93bnJldi54bWxQSwUGAAAAAAMAAwC3AAAA+QIAAAAA&#10;" path="m606743,53340v119062,,215265,96203,215265,215265c822008,387668,725805,483870,606743,483870l,483870r,53340l606743,537210v148590,,268604,-120015,268604,-268605c875347,120015,755333,,606743,l,,,53340r606743,xe" filled="f" stroked="f">
                  <v:stroke joinstyle="miter"/>
                  <v:path arrowok="t" o:connecttype="custom" o:connectlocs="1700541,149552;2303872,753101;1700541,1356649;0,1356649;0,1506201;1700541,1506201;2453367,753101;1700541,0;0,0;0,149552;1700541,149552" o:connectangles="0,0,0,0,0,0,0,0,0,0,0"/>
                </v:shape>
                <v:shape id="Freeform 1046602725" o:spid="_x0000_s1029" style="position:absolute;left:43021;top:73958;width:26029;height:18053;rotation:-90;visibility:visible;mso-wrap-style:square;v-text-anchor:middle" coordsize="928687,6438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QixbyQAAAOMAAAAPAAAAZHJzL2Rvd25yZXYueG1sRE9fS8Mw&#10;EH8f+B3CCb6IS6yzal02RNjYywQ3wT0ezdmWNZeaxLX79stA2OP9/t90PthWHMiHxrGG+7ECQVw6&#10;03Cl4Wu7uHsGESKywdYxaThSgPnsajTFwrieP+mwiZVIIRwK1FDH2BVShrImi2HsOuLE/ThvMabT&#10;V9J47FO4bWWmVC4tNpwaauzovaZyv/mzGvyxb+R2uQi7l+XqYz9ZP+x+b7+1vrke3l5BRBriRfzv&#10;Xpk0X03yXGVP2SOcf0oAyNkJAAD//wMAUEsBAi0AFAAGAAgAAAAhANvh9svuAAAAhQEAABMAAAAA&#10;AAAAAAAAAAAAAAAAAFtDb250ZW50X1R5cGVzXS54bWxQSwECLQAUAAYACAAAACEAWvQsW78AAAAV&#10;AQAACwAAAAAAAAAAAAAAAAAfAQAAX3JlbHMvLnJlbHNQSwECLQAUAAYACAAAACEA7EIsW8kAAADj&#10;AAAADwAAAAAAAAAAAAAAAAAHAgAAZHJzL2Rvd25yZXYueG1sUEsFBgAAAAADAAMAtwAAAP0CAAAA&#10;AA==&#10;" path="m606743,l,,,53340r606743,c755333,53340,875347,173355,875347,321945v,148590,-120014,268605,-268604,268605l,590550r,53340l606743,643890v178117,,321945,-144780,321945,-321945c928688,144780,783908,,606743,xe" fillcolor="#954f72 [3204]" stroked="f">
                  <v:stroke joinstyle="miter"/>
                  <v:path arrowok="t" o:connecttype="custom" o:connectlocs="1700541,0;0,0;0,149552;1700541,149552;2453367,902653;1700541,1655753;0,1655753;0,1805305;1700541,1805305;2602868,902653;1700541,0" o:connectangles="0,0,0,0,0,0,0,0,0,0,0"/>
                </v:shape>
                <v:shape id="Freeform 618637257" o:spid="_x0000_s1030" style="position:absolute;left:38785;top:6324;width:18974;height:11650;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jh3qyAAAAOIAAAAPAAAAZHJzL2Rvd25yZXYueG1sRI/BasMw&#10;EETvhf6D2EJvjSyXOKljOZRQh1ybNPfF2tim1spYSuz+fVQo9DjMzBum2M62FzcafedYg1okIIhr&#10;ZzpuNHydqpc1CB+QDfaOScMPediWjw8F5sZN/Em3Y2hEhLDPUUMbwpBL6euWLPqFG4ijd3GjxRDl&#10;2Egz4hThtpdpkmTSYsdxocWBdi3V38er1bA7hLe5uqppmTTpSX246rxXZ62fn+b3DYhAc/gP/7UP&#10;RkOm1tnrKl2u4PdSvAOyvAMAAP//AwBQSwECLQAUAAYACAAAACEA2+H2y+4AAACFAQAAEwAAAAAA&#10;AAAAAAAAAAAAAAAAW0NvbnRlbnRfVHlwZXNdLnhtbFBLAQItABQABgAIAAAAIQBa9CxbvwAAABUB&#10;AAALAAAAAAAAAAAAAAAAAB8BAABfcmVscy8ucmVsc1BLAQItABQABgAIAAAAIQDxjh3qyAAAAOIA&#10;AAAPAAAAAAAAAAAAAAAAAAcCAABkcnMvZG93bnJldi54bWxQSwUGAAAAAAMAAwC3AAAA/AIAAAAA&#10;" path="m606743,53340v119062,,215265,96203,215265,215265c822008,387668,725805,483870,606743,483870l,483870r,53340l606743,537210v148590,,268604,-120015,268604,-268605c875347,120015,755333,,606743,l,,,53340r606743,xe" filled="f" stroked="f">
                  <v:stroke joinstyle="miter"/>
                  <v:path arrowok="t" o:connecttype="custom" o:connectlocs="1315129,115675;1781721,582508;1315129,1049340;0,1049340;0,1165015;1315129,1165015;1897334,582508;1315129,0;0,0;0,115675;1315129,115675" o:connectangles="0,0,0,0,0,0,0,0,0,0,0"/>
                </v:shape>
                <v:shape id="Freeform 769528722" o:spid="_x0000_s1031" style="position:absolute;left:38785;top:8686;width:16661;height:7023;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GK0kyAAAAOIAAAAPAAAAZHJzL2Rvd25yZXYueG1sRI9Pa4NA&#10;FMTvhX6H5RV6a9ZY8qc2qwRDIPQWFXp9uK8qcd+Ku1H77buFQo/DzPyGOWSL6cVEo+ssK1ivIhDE&#10;tdUdNwqq8vyyB+E8ssbeMin4JgdZ+vhwwETbma80Fb4RAcIuQQWt90MipatbMuhWdiAO3pcdDfog&#10;x0bqEecAN72Mo2grDXYcFlocKG+pvhV3o+D6Wb1OuszPk/9Y8loeSzdXJ6Wen5bjOwhPi/8P/7Uv&#10;WsFu+7aJ97s4ht9L4Q7I9AcAAP//AwBQSwECLQAUAAYACAAAACEA2+H2y+4AAACFAQAAEwAAAAAA&#10;AAAAAAAAAAAAAAAAW0NvbnRlbnRfVHlwZXNdLnhtbFBLAQItABQABgAIAAAAIQBa9CxbvwAAABUB&#10;AAALAAAAAAAAAAAAAAAAAB8BAABfcmVscy8ucmVsc1BLAQItABQABgAIAAAAIQBNGK0kyAAAAOIA&#10;AAAPAAAAAAAAAAAAAAAAAAcCAABkcnMvZG93bnJldi54bWxQSwUGAAAAAAMAAwC3AAAA/AIAAAAA&#10;" path="m768668,161925c768668,72390,696278,,606743,l,,,323850r606743,c695325,323850,768668,251460,768668,161925xe" filled="f" stroked="f">
                  <v:stroke joinstyle="miter"/>
                  <v:path arrowok="t" o:connecttype="custom" o:connectlocs="1666105,351157;1315129,0;0,0;0,702314;1315129,702314;1666105,351157" o:connectangles="0,0,0,0,0,0"/>
                </v:shape>
                <v:shape id="Freeform 1805790852" o:spid="_x0000_s1032" style="position:absolute;left:38785;top:5181;width:20130;height:13964;visibility:visible;mso-wrap-style:square;v-text-anchor:middle" coordsize="928687,64389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JCQVyAAAAOMAAAAPAAAAZHJzL2Rvd25yZXYueG1sRE9fa8Iw&#10;EH8f7DuEG/g2kwlq1xllTIQ9DKbdBB+P5myKzaU0Uauf3gyEPd7v/80WvWvEibpQe9bwMlQgiEtv&#10;aq40/P6snjMQISIbbDyThgsFWMwfH2aYG3/mDZ2KWIkUwiFHDTbGNpcylJYchqFviRO3953DmM6u&#10;kqbDcwp3jRwpNZEOa04NFlv6sFQeiqPT0B8u22u7Wdr1104t68le0qr81nrw1L+/gYjUx3/x3f1p&#10;0vxMjaevKhuP4O+nBICc3wAAAP//AwBQSwECLQAUAAYACAAAACEA2+H2y+4AAACFAQAAEwAAAAAA&#10;AAAAAAAAAAAAAAAAW0NvbnRlbnRfVHlwZXNdLnhtbFBLAQItABQABgAIAAAAIQBa9CxbvwAAABUB&#10;AAALAAAAAAAAAAAAAAAAAB8BAABfcmVscy8ucmVsc1BLAQItABQABgAIAAAAIQBeJCQVyAAAAOMA&#10;AAAPAAAAAAAAAAAAAAAAAAcCAABkcnMvZG93bnJldi54bWxQSwUGAAAAAAMAAwC3AAAA/AIAAAAA&#10;" path="m606743,l,,,53340r606743,c755333,53340,875347,173355,875347,321945v,148590,-120014,268605,-268604,268605l,590550r,53340l606743,643890v178117,,321945,-144780,321945,-321945c928688,144780,783908,,606743,xe" fillcolor="#954f72 [3204]" stroked="f">
                  <v:stroke joinstyle="miter"/>
                  <v:path arrowok="t" o:connecttype="custom" o:connectlocs="1315129,0;0,0;0,115675;1315129,115675;1897334,698183;1315129,1280690;0,1280690;0,1396365;1315129,1396365;2012952,698183;1315129,0" o:connectangles="0,0,0,0,0,0,0,0,0,0,0"/>
                </v:shape>
                <v:shape id="Freeform 1634569164" o:spid="_x0000_s1033" style="position:absolute;left:38785;top:7467;width:17817;height:9337;visibility:visible;mso-wrap-style:square;v-text-anchor:middle" coordsize="822007,430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2yz8xwAAAOMAAAAPAAAAZHJzL2Rvd25yZXYueG1sRE/dS8Mw&#10;EH8X/B/CCXtzyT6sWpeNMRREELQVn8/mbMqaS2myru6vXwTBx/t932ozulYM1IfGs4bZVIEgrrxp&#10;uNbwUT5d34EIEdlg65k0/FCAzfryYoW58Ud+p6GItUghHHLUYGPscilDZclhmPqOOHHfvncY09nX&#10;0vR4TOGulXOlMumw4dRgsaOdpWpfHJyGV/uiiq+hdJ8ndbt4lGP5hlhqPbkatw8gIo3xX/znfjZp&#10;frZY3mT3s2wJvz8lAOT6DAAA//8DAFBLAQItABQABgAIAAAAIQDb4fbL7gAAAIUBAAATAAAAAAAA&#10;AAAAAAAAAAAAAABbQ29udGVudF9UeXBlc10ueG1sUEsBAi0AFAAGAAgAAAAhAFr0LFu/AAAAFQEA&#10;AAsAAAAAAAAAAAAAAAAAHwEAAF9yZWxzLy5yZWxzUEsBAi0AFAAGAAgAAAAhAGHbLPzHAAAA4wAA&#10;AA8AAAAAAAAAAAAAAAAABwIAAGRycy9kb3ducmV2LnhtbFBLBQYAAAAAAwADALcAAAD7AgAAAAA=&#10;" path="m822008,215265c822008,96203,724853,,606743,l,,,53340r606743,c696278,53340,768668,125730,768668,215265v,89535,-72390,161925,-161925,161925l,377190r,53340l606743,430530v118110,,215265,-96202,215265,-215265xe" fillcolor="#954f72 [3204]" stroked="f">
                  <v:stroke joinstyle="miter"/>
                  <v:path arrowok="t" o:connecttype="custom" o:connectlocs="1781721,466832;1315129,0;0,0;0,115675;1315129,115675;1666105,466832;1315129,817989;0,817989;0,933664;1315129,933664;1781721,466832" o:connectangles="0,0,0,0,0,0,0,0,0,0,0"/>
                </v:shape>
                <v:shape id="Freeform 1799042776" o:spid="_x0000_s1034" style="position:absolute;left:44482;top:78466;width:23038;height:12071;rotation:-90;visibility:visible;mso-wrap-style:square;v-text-anchor:middle" coordsize="822007,4305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dRkaUygAAAOMAAAAPAAAAZHJzL2Rvd25yZXYueG1sRE9La8JA&#10;EL4X+h+WKfRWN41iNLpKqbQoFsXHQW9DdkxCs7Nhd6vpv+8WCj3O957pvDONuJLztWUFz70EBHFh&#10;dc2lguPh7WkEwgdkjY1lUvBNHuaz+7sp5treeEfXfShFDGGfo4IqhDaX0hcVGfQ92xJH7mKdwRBP&#10;V0rt8BbDTSPTJBlKgzXHhgpbeq2o+Nx/GQVNutysPt5XLjtv++v14jRym0Gh1OND9zIBEagL/+I/&#10;91LH+dl4nAzSLBvC708RADn7AQAA//8DAFBLAQItABQABgAIAAAAIQDb4fbL7gAAAIUBAAATAAAA&#10;AAAAAAAAAAAAAAAAAABbQ29udGVudF9UeXBlc10ueG1sUEsBAi0AFAAGAAgAAAAhAFr0LFu/AAAA&#10;FQEAAAsAAAAAAAAAAAAAAAAAHwEAAF9yZWxzLy5yZWxzUEsBAi0AFAAGAAgAAAAhAF1GRpTKAAAA&#10;4wAAAA8AAAAAAAAAAAAAAAAABwIAAGRycy9kb3ducmV2LnhtbFBLBQYAAAAAAwADALcAAAD+AgAA&#10;AAA=&#10;" path="m822008,215265c822008,96203,724853,,606743,l,,,53340r606743,c696278,53340,768668,125730,768668,215265v,89535,-72390,161925,-161925,161925l,377190r,53340l606743,430530v118110,,215265,-96202,215265,-215265xe" fillcolor="#954f72 [3204]" stroked="f">
                  <v:stroke joinstyle="miter"/>
                  <v:path arrowok="t" o:connecttype="custom" o:connectlocs="2303872,603549;1700541,0;0,0;0,149552;1700541,149552;2154374,603549;1700541,1057545;0,1057545;0,1207097;1700541,1207097;2303872,603549" o:connectangles="0,0,0,0,0,0,0,0,0,0,0"/>
                </v:shape>
                <v:shape id="Freeform 854883283" o:spid="_x0000_s1035" style="position:absolute;left:45262;top:80695;width:21544;height:9080;rotation:-90;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mS5ayQAAAOIAAAAPAAAAZHJzL2Rvd25yZXYueG1sRI9BSwMx&#10;FITvgv8hPKGXYrN2q4a1aZFCRYoIrXp/bJ67sZuXJUnb9d+bQsHjMDPfMPPl4DpxpBCtZw13kwIE&#10;ce2N5UbD58f6VoGICdlg55k0/FKE5eL6ao6V8Sfe0nGXGpEhHCvU0KbUV1LGuiWHceJ74ux9++Aw&#10;ZRkaaQKeMtx1cloUD9Kh5bzQYk+rlur97uA02Gb4KbYY3vabUrEf2/HL1+O71qOb4fkJRKIh/Ycv&#10;7VejQd3PlCqnqoTzpXwH5OIPAAD//wMAUEsBAi0AFAAGAAgAAAAhANvh9svuAAAAhQEAABMAAAAA&#10;AAAAAAAAAAAAAAAAAFtDb250ZW50X1R5cGVzXS54bWxQSwECLQAUAAYACAAAACEAWvQsW78AAAAV&#10;AQAACwAAAAAAAAAAAAAAAAAfAQAAX3JlbHMvLnJlbHNQSwECLQAUAAYACAAAACEAlpkuWskAAADi&#10;AAAADwAAAAAAAAAAAAAAAAAHAgAAZHJzL2Rvd25yZXYueG1sUEsFBgAAAAADAAMAtwAAAP0CAAAA&#10;AA==&#10;" path="m768668,161925c768668,72390,696278,,606743,l,,,323850r606743,c695325,323850,768668,251460,768668,161925xe" filled="f" stroked="f">
                  <v:stroke joinstyle="miter"/>
                  <v:path arrowok="t" o:connecttype="custom" o:connectlocs="2154374,453997;1700541,0;0,0;0,907994;1700541,907994;2154374,453997" o:connectangles="0,0,0,0,0,0"/>
                </v:shape>
                <v:rect id="Rectangle 9" o:spid="_x0000_s1036" style="position:absolute;left:38785;width:38862;height:9601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j7mbyAAAAOIAAAAPAAAAZHJzL2Rvd25yZXYueG1sRE/Pa8Iw&#10;FL4P9j+EN/A2U20V2xlFBGF6ENTBdnxr3tpq8xKaTOt/bw6DHT++3/Nlb1pxpc43lhWMhgkI4tLq&#10;hisFH6fN6wyED8gaW8uk4E4elovnpzkW2t74QNdjqEQMYV+ggjoEV0jpy5oM+qF1xJH7sZ3BEGFX&#10;Sd3hLYabVo6TZCoNNhwbanS0rqm8HH+NgnSVn7LUrHcm/f7c9l+Ozm63V2rw0q/eQATqw7/4z/2u&#10;FeTpbJJPsixujpfiHZCLBwAAAP//AwBQSwECLQAUAAYACAAAACEA2+H2y+4AAACFAQAAEwAAAAAA&#10;AAAAAAAAAAAAAAAAW0NvbnRlbnRfVHlwZXNdLnhtbFBLAQItABQABgAIAAAAIQBa9CxbvwAAABUB&#10;AAALAAAAAAAAAAAAAAAAAB8BAABfcmVscy8ucmVsc1BLAQItABQABgAIAAAAIQDjj7mbyAAAAOIA&#10;AAAPAAAAAAAAAAAAAAAAAAcCAABkcnMvZG93bnJldi54bWxQSwUGAAAAAAMAAwC3AAAA/AIAAAAA&#10;" fillcolor="#954f72 [3206]" stroked="f" strokeweight="1pt"/>
                <v:rect id="Rectangle 8" o:spid="_x0000_s1037" style="position:absolute;left:7556;top:22989;width:63183;height:30229;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xnyQAAAOIAAAAPAAAAZHJzL2Rvd25yZXYueG1sRI9bawIx&#10;FITfC/6HcIS+1SRiRbdGEUGQgg/1gq+HzXEv3Zwsm6jrv28KhT4OM/MNs1j1rhF36kLl2YAeKRDE&#10;ubcVFwZOx+3bDESIyBYbz2TgSQFWy8HLAjPrH/xF90MsRIJwyNBAGWObSRnykhyGkW+Jk3f1ncOY&#10;ZFdI2+EjwV0jx0pNpcOK00KJLW1Kyr8PN2egnqp6+3meXPdnvd5frPZPXe+MeR326w8Qkfr4H/5r&#10;76yBmX6fj/VcTeD3UroDcvkDAAD//wMAUEsBAi0AFAAGAAgAAAAhANvh9svuAAAAhQEAABMAAAAA&#10;AAAAAAAAAAAAAAAAAFtDb250ZW50X1R5cGVzXS54bWxQSwECLQAUAAYACAAAACEAWvQsW78AAAAV&#10;AQAACwAAAAAAAAAAAAAAAAAfAQAAX3JlbHMvLnJlbHNQSwECLQAUAAYACAAAACEAZwvsZ8kAAADi&#10;AAAADwAAAAAAAAAAAAAAAAAHAgAAZHJzL2Rvd25yZXYueG1sUEsFBgAAAAADAAMAtwAAAP0CAAAA&#10;AA==&#10;" fillcolor="#fff9f2 [3205]" stroked="f" strokeweight="1pt"/>
                <w10:wrap anchorx="page"/>
                <w10:anchorlock/>
              </v:group>
            </w:pict>
          </mc:Fallback>
        </mc:AlternateContent>
      </w:r>
      <w:bookmarkEnd w:id="0"/>
      <w:r w:rsidR="00A44030" w:rsidRPr="00A44030">
        <w:rPr>
          <w:rFonts w:ascii="Arial" w:hAnsi="Arial" w:cs="Arial"/>
          <w:b/>
          <w:bCs/>
          <w:sz w:val="32"/>
          <w:szCs w:val="20"/>
        </w:rPr>
        <w:t>introduction</w:t>
      </w:r>
    </w:p>
    <w:p w14:paraId="00E3EC7A" w14:textId="45937A64" w:rsidR="00A44030" w:rsidRDefault="00A44030" w:rsidP="00A44030">
      <w:pPr>
        <w:spacing w:line="360" w:lineRule="auto"/>
        <w:rPr>
          <w:rFonts w:ascii="Calibri" w:hAnsi="Calibri"/>
        </w:rPr>
      </w:pPr>
    </w:p>
    <w:p w14:paraId="1BF0D3D9" w14:textId="238763DF" w:rsidR="00A44030" w:rsidRPr="00A44030" w:rsidRDefault="00A44030" w:rsidP="00A44030">
      <w:pPr>
        <w:spacing w:line="360" w:lineRule="auto"/>
        <w:rPr>
          <w:rFonts w:ascii="Calibri" w:hAnsi="Calibri"/>
        </w:rPr>
      </w:pPr>
      <w:r w:rsidRPr="00A44030">
        <w:rPr>
          <w:rFonts w:ascii="Calibri" w:hAnsi="Calibri"/>
        </w:rPr>
        <w:t>Chronic Obstructive Pulmonary Disease (COPD) is the illness impacting 1.2 million individuals in the UK, which is a considerable burden to the population due to frequent exacerbation and hospitalization (NHS Digital, 2023). On a global level, the disease causes the third most frequent cause of death with 3.23 million deaths each year (WHO, 2022). Recurring acute episodes undermine the quality of life and raise healthcare expenses especially in socioeconomically disadvantaged groups (NHS Digital, 2023). The prevalence among adults is disproportionately high in the United Kingdom compared to the United States (6.4), i.e., the country has a higher burden on the secondary care services (WHO, 2022).</w:t>
      </w:r>
    </w:p>
    <w:p w14:paraId="07F85DDA" w14:textId="6825EAAD" w:rsidR="00E33E6F" w:rsidRPr="0085652E" w:rsidRDefault="00383835" w:rsidP="00B52AE1">
      <w:pPr>
        <w:tabs>
          <w:tab w:val="left" w:pos="5609"/>
        </w:tabs>
        <w:rPr>
          <w:rFonts w:ascii="Calibri" w:hAnsi="Calibri"/>
        </w:rPr>
        <w:sectPr w:rsidR="00E33E6F" w:rsidRPr="0085652E" w:rsidSect="00E33E6F">
          <w:pgSz w:w="12240" w:h="15840"/>
          <w:pgMar w:top="3960" w:right="1440" w:bottom="1440" w:left="1440" w:header="720" w:footer="288" w:gutter="0"/>
          <w:cols w:space="720"/>
          <w:docGrid w:linePitch="360"/>
        </w:sectPr>
      </w:pPr>
      <w:r>
        <w:rPr>
          <w:rFonts w:ascii="Calibri" w:hAnsi="Calibri"/>
          <w:noProof/>
        </w:rPr>
        <w:drawing>
          <wp:anchor distT="0" distB="0" distL="114300" distR="114300" simplePos="0" relativeHeight="251807744" behindDoc="0" locked="0" layoutInCell="1" allowOverlap="1" wp14:anchorId="696E5E39" wp14:editId="20775A23">
            <wp:simplePos x="0" y="0"/>
            <wp:positionH relativeFrom="column">
              <wp:posOffset>685800</wp:posOffset>
            </wp:positionH>
            <wp:positionV relativeFrom="paragraph">
              <wp:posOffset>353695</wp:posOffset>
            </wp:positionV>
            <wp:extent cx="4572044" cy="2743227"/>
            <wp:effectExtent l="152400" t="152400" r="361950" b="361950"/>
            <wp:wrapNone/>
            <wp:docPr id="19" name="Picture 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pic:cNvPicPr/>
                  </pic:nvPicPr>
                  <pic:blipFill>
                    <a:blip r:embed="rId16" cstate="print">
                      <a:extLst>
                        <a:ext uri="{28A0092B-C50C-407E-A947-70E740481C1C}">
                          <a14:useLocalDpi xmlns:a14="http://schemas.microsoft.com/office/drawing/2010/main" val="0"/>
                        </a:ext>
                      </a:extLst>
                    </a:blip>
                    <a:stretch>
                      <a:fillRect/>
                    </a:stretch>
                  </pic:blipFill>
                  <pic:spPr>
                    <a:xfrm>
                      <a:off x="0" y="0"/>
                      <a:ext cx="4572044" cy="2743227"/>
                    </a:xfrm>
                    <a:prstGeom prst="rect">
                      <a:avLst/>
                    </a:prstGeom>
                    <a:ln>
                      <a:noFill/>
                    </a:ln>
                    <a:effectLst>
                      <a:outerShdw blurRad="292100" dist="139700" dir="2700000" algn="tl" rotWithShape="0">
                        <a:srgbClr val="333333">
                          <a:alpha val="65000"/>
                        </a:srgbClr>
                      </a:outerShdw>
                    </a:effectLst>
                  </pic:spPr>
                </pic:pic>
              </a:graphicData>
            </a:graphic>
          </wp:anchor>
        </w:drawing>
      </w:r>
      <w:r w:rsidR="00B52AE1" w:rsidRPr="0085652E">
        <w:rPr>
          <w:rFonts w:ascii="Calibri" w:hAnsi="Calibri"/>
        </w:rPr>
        <w:tab/>
      </w:r>
    </w:p>
    <w:p w14:paraId="5E351D68" w14:textId="49C296B7" w:rsidR="008877A1" w:rsidRPr="0085652E" w:rsidRDefault="00DE3F14" w:rsidP="005E2F7C">
      <w:pPr>
        <w:rPr>
          <w:rFonts w:ascii="Calibri" w:hAnsi="Calibri"/>
        </w:rPr>
      </w:pPr>
      <w:r>
        <w:rPr>
          <w:noProof/>
          <w:sz w:val="22"/>
          <w:szCs w:val="20"/>
        </w:rPr>
        <w:lastRenderedPageBreak/>
        <w:drawing>
          <wp:anchor distT="0" distB="0" distL="114300" distR="114300" simplePos="0" relativeHeight="251768832" behindDoc="1" locked="0" layoutInCell="1" allowOverlap="1" wp14:anchorId="1564F666" wp14:editId="44CA29BD">
            <wp:simplePos x="0" y="0"/>
            <wp:positionH relativeFrom="page">
              <wp:posOffset>6515100</wp:posOffset>
            </wp:positionH>
            <wp:positionV relativeFrom="paragraph">
              <wp:posOffset>-1028700</wp:posOffset>
            </wp:positionV>
            <wp:extent cx="1517650" cy="800100"/>
            <wp:effectExtent l="0" t="0" r="0" b="0"/>
            <wp:wrapNone/>
            <wp:docPr id="26" name="Graphic 26" descr="Chevron arrow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Graphic 22"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rot="10800000">
                      <a:off x="0" y="0"/>
                      <a:ext cx="1517650" cy="800100"/>
                    </a:xfrm>
                    <a:prstGeom prst="rect">
                      <a:avLst/>
                    </a:prstGeom>
                  </pic:spPr>
                </pic:pic>
              </a:graphicData>
            </a:graphic>
            <wp14:sizeRelH relativeFrom="margin">
              <wp14:pctWidth>0</wp14:pctWidth>
            </wp14:sizeRelH>
            <wp14:sizeRelV relativeFrom="margin">
              <wp14:pctHeight>0</wp14:pctHeight>
            </wp14:sizeRelV>
          </wp:anchor>
        </w:drawing>
      </w:r>
      <w:r w:rsidR="00CF161F" w:rsidRPr="0085652E">
        <w:rPr>
          <w:noProof/>
          <w:sz w:val="22"/>
          <w:szCs w:val="20"/>
        </w:rPr>
        <mc:AlternateContent>
          <mc:Choice Requires="wps">
            <w:drawing>
              <wp:anchor distT="91440" distB="91440" distL="91440" distR="91440" simplePos="0" relativeHeight="251763712" behindDoc="0" locked="0" layoutInCell="1" allowOverlap="1" wp14:anchorId="4004E74E" wp14:editId="7BD01458">
                <wp:simplePos x="0" y="0"/>
                <wp:positionH relativeFrom="margin">
                  <wp:posOffset>1728088</wp:posOffset>
                </wp:positionH>
                <wp:positionV relativeFrom="paragraph">
                  <wp:posOffset>-234950</wp:posOffset>
                </wp:positionV>
                <wp:extent cx="4603750" cy="3048000"/>
                <wp:effectExtent l="0" t="0" r="25400" b="19050"/>
                <wp:wrapNone/>
                <wp:docPr id="135" name="Text Box 135"/>
                <wp:cNvGraphicFramePr/>
                <a:graphic xmlns:a="http://schemas.openxmlformats.org/drawingml/2006/main">
                  <a:graphicData uri="http://schemas.microsoft.com/office/word/2010/wordprocessingShape">
                    <wps:wsp>
                      <wps:cNvSpPr txBox="1"/>
                      <wps:spPr>
                        <a:xfrm>
                          <a:off x="0" y="0"/>
                          <a:ext cx="4603750" cy="3048000"/>
                        </a:xfrm>
                        <a:prstGeom prst="rect">
                          <a:avLst/>
                        </a:prstGeom>
                        <a:ln/>
                      </wps:spPr>
                      <wps:style>
                        <a:lnRef idx="1">
                          <a:schemeClr val="accent5"/>
                        </a:lnRef>
                        <a:fillRef idx="2">
                          <a:schemeClr val="accent5"/>
                        </a:fillRef>
                        <a:effectRef idx="1">
                          <a:schemeClr val="accent5"/>
                        </a:effectRef>
                        <a:fontRef idx="minor">
                          <a:schemeClr val="dk1"/>
                        </a:fontRef>
                      </wps:style>
                      <wps:txbx>
                        <w:txbxContent>
                          <w:p w14:paraId="75FF7857" w14:textId="64C6EE39" w:rsidR="005547A0" w:rsidRPr="005547A0" w:rsidRDefault="005547A0" w:rsidP="005547A0">
                            <w:pPr>
                              <w:spacing w:line="360" w:lineRule="auto"/>
                              <w:jc w:val="center"/>
                              <w:rPr>
                                <w:rFonts w:ascii="Arial" w:hAnsi="Arial" w:cs="Arial"/>
                                <w:b/>
                                <w:bCs/>
                                <w:color w:val="954F72" w:themeColor="accent1"/>
                                <w:sz w:val="28"/>
                                <w:szCs w:val="24"/>
                              </w:rPr>
                            </w:pPr>
                            <w:r w:rsidRPr="005547A0">
                              <w:rPr>
                                <w:rFonts w:ascii="Arial" w:hAnsi="Arial" w:cs="Arial"/>
                                <w:b/>
                                <w:bCs/>
                                <w:color w:val="954F72" w:themeColor="accent1"/>
                                <w:sz w:val="28"/>
                                <w:szCs w:val="24"/>
                              </w:rPr>
                              <w:t>DIGITAL TECHNOLOGY: MYCOPD</w:t>
                            </w:r>
                          </w:p>
                          <w:p w14:paraId="34719563" w14:textId="50C378D6" w:rsidR="0085652E" w:rsidRPr="005547A0" w:rsidRDefault="005547A0" w:rsidP="005547A0">
                            <w:pPr>
                              <w:spacing w:line="360" w:lineRule="auto"/>
                              <w:rPr>
                                <w:rFonts w:ascii="Calibri" w:hAnsi="Calibri" w:cs="Calibri"/>
                              </w:rPr>
                            </w:pPr>
                            <w:r w:rsidRPr="005547A0">
                              <w:rPr>
                                <w:rFonts w:ascii="Calibri" w:hAnsi="Calibri" w:cs="Calibri"/>
                              </w:rPr>
                              <w:t>myCOPD is an officially approved NHS digital self-management tool as part of the NICE Early Value Assessment ( HTE18/19) of COPD (NICE, 2020). It offers symptom management, inhaler instructions, pulmonary rehabilitation courses, education, and telehealth (White Ladies Medical Practice, 2020). Patients record symptoms on a daily basis, are provided with a custom feedback and the progress can be tracked by health care teams remotely. MyCOPD, as compared to generic health apps, is clinically oriented, disease-focused, and aligned to NHS chronic-disease management objectives (NICE, 2020).</w:t>
                            </w:r>
                          </w:p>
                        </w:txbxContent>
                      </wps:txbx>
                      <wps:bodyPr rot="0" spcFirstLastPara="0" vertOverflow="overflow" horzOverflow="overflow" vert="horz" wrap="square" lIns="91440" tIns="91440" rIns="91440" bIns="9144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004E74E" id="Text Box 135" o:spid="_x0000_s1027" type="#_x0000_t202" style="position:absolute;left:0;text-align:left;margin-left:136.05pt;margin-top:-18.5pt;width:362.5pt;height:240pt;z-index:251763712;visibility:visible;mso-wrap-style:square;mso-width-percent:0;mso-height-percent:0;mso-wrap-distance-left:7.2pt;mso-wrap-distance-top:7.2pt;mso-wrap-distance-right:7.2pt;mso-wrap-distance-bottom:7.2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MDzccQIAADsFAAAOAAAAZHJzL2Uyb0RvYy54bWysVN9P2zAQfp+0/8Hy+0gKhbGKFHUgpkkI&#10;0GDi2XVsGs32efa1SffXc3aaUDG0SdNeEvvuu1/f3fnsvLOGbVSIDbiKTw5KzpSTUDfuqeLfH64+&#10;nHIWUbhaGHCq4lsV+fn8/buz1s/UIazA1CowcuLirPUVXyH6WVFEuVJWxAPwypFSQ7AC6RqeijqI&#10;lrxbUxyW5UnRQqh9AKliJOllr+Tz7F9rJfFW66iQmYpTbpi/IX+X6VvMz8TsKQi/auQuDfEPWVjR&#10;OAo6uroUKNg6NL+5so0MEEHjgQRbgNaNVLkGqmZSvqrmfiW8yrUQOdGPNMX/51bebO4Ca2rq3dEx&#10;Z05YatKD6pB9ho4lGTHU+jgj4L0nKHakIPQgjyRMhXc62PSnkhjpievtyG9yJ0k4PSmPPh6TSpLu&#10;qJyelmXuQPFi7kPELwosS4eKB2pg5lVsriNSKgQdICmacUmW8uvzyCfcGtUrvylNteV0kyBPlbow&#10;gW0EzYOQUjnMFZJb4widULoxZjQ8zNH/aLjDJ1OVJ240nvzdeLTIkcHhaGwbB+EtB/WPTD6lrHv8&#10;wEBfd6IAu2XXN3Vo0xLqLXUvQL8B0curhhi+FhHvRKCRp67QGuMtfbSBtuKwO3G2gvDrLXnC0ySS&#10;lrOWVqji8edaBMWZ+epoRj9NptO0c/uXsH9Z7l/c2l4AdWVCD4aX+UjGAc1w1AHsI237IkUllXCS&#10;Ylcch+MF9otNr4VUi0UG0ZZ5gdfu3svkOrGc5uehexTB74YMaT5vYFg2MXs1az02WTpYrBF0kwcx&#10;8dyzuuOfNjTP5+41SU/A/j2jXt68+TMAAAD//wMAUEsDBBQABgAIAAAAIQDJgO8q4QAAAAsBAAAP&#10;AAAAZHJzL2Rvd25yZXYueG1sTI9NT8MwDIbvSPyHyEhc0Jaum1ZWmk5oCIF2Y3ycvcZrKpqkarK2&#10;8OsxJzjafvT6eYvtZFsxUB8a7xQs5gkIcpXXjasVvL0+zm5BhIhOY+sdKfiiANvy8qLAXPvRvdBw&#10;iLXgEBdyVGBi7HIpQ2XIYpj7jhzfTr63GHnsa6l7HDnctjJNkrW02Dj+YLCjnaHq83C2Cqr09Pw9&#10;3cSdfDfm6WE9Ig0fe6Wur6b7OxCRpvgHw68+q0PJTkd/djqIVkGapQtGFcyWGZdiYrPJeHNUsFot&#10;E5BlIf93KH8AAAD//wMAUEsBAi0AFAAGAAgAAAAhALaDOJL+AAAA4QEAABMAAAAAAAAAAAAAAAAA&#10;AAAAAFtDb250ZW50X1R5cGVzXS54bWxQSwECLQAUAAYACAAAACEAOP0h/9YAAACUAQAACwAAAAAA&#10;AAAAAAAAAAAvAQAAX3JlbHMvLnJlbHNQSwECLQAUAAYACAAAACEA7TA83HECAAA7BQAADgAAAAAA&#10;AAAAAAAAAAAuAgAAZHJzL2Uyb0RvYy54bWxQSwECLQAUAAYACAAAACEAyYDvKuEAAAALAQAADwAA&#10;AAAAAAAAAAAAAADLBAAAZHJzL2Rvd25yZXYueG1sUEsFBgAAAAAEAAQA8wAAANkFAAAAAA==&#10;" fillcolor="#f4cac6 [2168]" strokecolor="#efb0aa [3208]" strokeweight=".5pt">
                <v:fill color2="#f2beba [2616]" rotate="t" colors="0 #f9e0de;.5 #f6d3d0;1 #f7ccc9" focus="100%" type="gradient">
                  <o:fill v:ext="view" type="gradientUnscaled"/>
                </v:fill>
                <v:textbox inset=",7.2pt,,7.2pt">
                  <w:txbxContent>
                    <w:p w14:paraId="75FF7857" w14:textId="64C6EE39" w:rsidR="005547A0" w:rsidRPr="005547A0" w:rsidRDefault="005547A0" w:rsidP="005547A0">
                      <w:pPr>
                        <w:spacing w:line="360" w:lineRule="auto"/>
                        <w:jc w:val="center"/>
                        <w:rPr>
                          <w:rFonts w:ascii="Arial" w:hAnsi="Arial" w:cs="Arial"/>
                          <w:b/>
                          <w:bCs/>
                          <w:color w:val="954F72" w:themeColor="accent1"/>
                          <w:sz w:val="28"/>
                          <w:szCs w:val="24"/>
                        </w:rPr>
                      </w:pPr>
                      <w:r w:rsidRPr="005547A0">
                        <w:rPr>
                          <w:rFonts w:ascii="Arial" w:hAnsi="Arial" w:cs="Arial"/>
                          <w:b/>
                          <w:bCs/>
                          <w:color w:val="954F72" w:themeColor="accent1"/>
                          <w:sz w:val="28"/>
                          <w:szCs w:val="24"/>
                        </w:rPr>
                        <w:t>DIGITAL TECHNOLOGY: MYCOPD</w:t>
                      </w:r>
                    </w:p>
                    <w:p w14:paraId="34719563" w14:textId="50C378D6" w:rsidR="0085652E" w:rsidRPr="005547A0" w:rsidRDefault="005547A0" w:rsidP="005547A0">
                      <w:pPr>
                        <w:spacing w:line="360" w:lineRule="auto"/>
                        <w:rPr>
                          <w:rFonts w:ascii="Calibri" w:hAnsi="Calibri" w:cs="Calibri"/>
                        </w:rPr>
                      </w:pPr>
                      <w:r w:rsidRPr="005547A0">
                        <w:rPr>
                          <w:rFonts w:ascii="Calibri" w:hAnsi="Calibri" w:cs="Calibri"/>
                        </w:rPr>
                        <w:t>myCOPD is an officially approved NHS digital self-management tool as part of the NICE Early Value Assessment ( HTE18/19) of COPD (NICE, 2020). It offers symptom management, inhaler instructions, pulmonary rehabilitation courses, education, and telehealth (White Ladies Medical Practice, 2020). Patients record symptoms on a daily basis, are provided with a custom feedback and the progress can be tracked by health care teams remotely. MyCOPD, as compared to generic health apps, is clinically oriented, disease-focused, and aligned to NHS chronic-disease management objectives (NICE, 2020).</w:t>
                      </w:r>
                    </w:p>
                  </w:txbxContent>
                </v:textbox>
                <w10:wrap anchorx="margin"/>
              </v:shape>
            </w:pict>
          </mc:Fallback>
        </mc:AlternateContent>
      </w:r>
      <w:r w:rsidR="005E05B6">
        <w:rPr>
          <w:noProof/>
        </w:rPr>
        <mc:AlternateContent>
          <mc:Choice Requires="wpg">
            <w:drawing>
              <wp:anchor distT="0" distB="0" distL="114300" distR="114300" simplePos="0" relativeHeight="251741184" behindDoc="0" locked="0" layoutInCell="1" allowOverlap="1" wp14:anchorId="09D83BDB" wp14:editId="5F4B2431">
                <wp:simplePos x="0" y="0"/>
                <wp:positionH relativeFrom="page">
                  <wp:align>left</wp:align>
                </wp:positionH>
                <wp:positionV relativeFrom="page">
                  <wp:align>top</wp:align>
                </wp:positionV>
                <wp:extent cx="2184400" cy="9067800"/>
                <wp:effectExtent l="0" t="0" r="25400" b="19050"/>
                <wp:wrapSquare wrapText="bothSides"/>
                <wp:docPr id="211" name="Group 211"/>
                <wp:cNvGraphicFramePr/>
                <a:graphic xmlns:a="http://schemas.openxmlformats.org/drawingml/2006/main">
                  <a:graphicData uri="http://schemas.microsoft.com/office/word/2010/wordprocessingGroup">
                    <wpg:wgp>
                      <wpg:cNvGrpSpPr/>
                      <wpg:grpSpPr>
                        <a:xfrm>
                          <a:off x="0" y="0"/>
                          <a:ext cx="2184400" cy="9067800"/>
                          <a:chOff x="-2860712" y="830752"/>
                          <a:chExt cx="2656183" cy="12104397"/>
                        </a:xfrm>
                      </wpg:grpSpPr>
                      <wps:wsp>
                        <wps:cNvPr id="212" name="AutoShape 14"/>
                        <wps:cNvSpPr>
                          <a:spLocks noChangeArrowheads="1"/>
                        </wps:cNvSpPr>
                        <wps:spPr bwMode="auto">
                          <a:xfrm>
                            <a:off x="-2860712" y="830752"/>
                            <a:ext cx="2656183" cy="12104397"/>
                          </a:xfrm>
                          <a:prstGeom prst="rect">
                            <a:avLst/>
                          </a:prstGeom>
                          <a:solidFill>
                            <a:schemeClr val="bg1"/>
                          </a:solidFill>
                          <a:ln w="15875">
                            <a:solidFill>
                              <a:schemeClr val="bg2">
                                <a:lumMod val="50000"/>
                              </a:schemeClr>
                            </a:solidFill>
                          </a:ln>
                        </wps:spPr>
                        <wps:style>
                          <a:lnRef idx="0">
                            <a:scrgbClr r="0" g="0" b="0"/>
                          </a:lnRef>
                          <a:fillRef idx="1002">
                            <a:schemeClr val="lt2"/>
                          </a:fillRef>
                          <a:effectRef idx="0">
                            <a:scrgbClr r="0" g="0" b="0"/>
                          </a:effectRef>
                          <a:fontRef idx="major"/>
                        </wps:style>
                        <wps:txbx>
                          <w:txbxContent>
                            <w:p w14:paraId="77B28018" w14:textId="77777777" w:rsidR="006A0624" w:rsidRDefault="006A0624" w:rsidP="00D932F7">
                              <w:pPr>
                                <w:pStyle w:val="Author"/>
                                <w:jc w:val="center"/>
                                <w:rPr>
                                  <w:sz w:val="32"/>
                                  <w:szCs w:val="20"/>
                                </w:rPr>
                              </w:pPr>
                            </w:p>
                            <w:p w14:paraId="6A152A53" w14:textId="3C370081" w:rsidR="006A0624" w:rsidRPr="005547A0" w:rsidRDefault="005547A0" w:rsidP="005547A0">
                              <w:pPr>
                                <w:jc w:val="center"/>
                                <w:rPr>
                                  <w:rFonts w:ascii="Arial" w:hAnsi="Arial" w:cs="Arial"/>
                                  <w:b/>
                                  <w:bCs/>
                                  <w:color w:val="954F72" w:themeColor="accent1"/>
                                  <w:sz w:val="32"/>
                                  <w:szCs w:val="32"/>
                                </w:rPr>
                              </w:pPr>
                              <w:r w:rsidRPr="005547A0">
                                <w:rPr>
                                  <w:rFonts w:ascii="Arial" w:hAnsi="Arial" w:cs="Arial"/>
                                  <w:b/>
                                  <w:bCs/>
                                  <w:color w:val="954F72" w:themeColor="accent1"/>
                                  <w:sz w:val="28"/>
                                  <w:szCs w:val="24"/>
                                </w:rPr>
                                <w:t>EVIDENCE OF IMPACT</w:t>
                              </w:r>
                            </w:p>
                            <w:p w14:paraId="354FF74B" w14:textId="35F9B364" w:rsidR="00D932F7" w:rsidRPr="005547A0" w:rsidRDefault="005547A0" w:rsidP="0050372F">
                              <w:pPr>
                                <w:spacing w:line="360" w:lineRule="auto"/>
                                <w:rPr>
                                  <w:rFonts w:ascii="Calibri" w:hAnsi="Calibri" w:cs="Calibri"/>
                                </w:rPr>
                              </w:pPr>
                              <w:r w:rsidRPr="005547A0">
                                <w:rPr>
                                  <w:rFonts w:ascii="Calibri" w:hAnsi="Calibri" w:cs="Calibri"/>
                                </w:rPr>
                                <w:t>It has been proven that myCOPD enhances self-management confidence and hospital admissions (NICE, 2020). NHS pilot data announced that there was a reduction of the A&amp;E visits by approximately one-fifth in six months (White Ladies Medical Practice, 2020). Globally, digitally enabled self-management interventions have been shown to reduce hospitalization by COPD apps like Propeller Health (Germany) and Kaia Health (USA) (Propeller Health, 2021). Economic analyses show that it is cost-effective relative to standard care, and its implementation in NHS Trusts might result in decreased spending on long-term healthcare (NICE, 2020).</w:t>
                              </w:r>
                            </w:p>
                            <w:p w14:paraId="35A8F8CB" w14:textId="2E5D4F93" w:rsidR="00D932F7" w:rsidRPr="005547A0" w:rsidRDefault="00D932F7" w:rsidP="0050372F">
                              <w:pPr>
                                <w:spacing w:line="360" w:lineRule="auto"/>
                                <w:rPr>
                                  <w:rFonts w:ascii="Calibri" w:hAnsi="Calibri" w:cs="Calibri"/>
                                </w:rPr>
                              </w:pPr>
                            </w:p>
                          </w:txbxContent>
                        </wps:txbx>
                        <wps:bodyPr rot="0" vert="horz" wrap="square" lIns="182880" tIns="457200" rIns="182880" bIns="73152" anchor="t" anchorCtr="0" upright="1">
                          <a:noAutofit/>
                        </wps:bodyPr>
                      </wps:wsp>
                      <wps:wsp>
                        <wps:cNvPr id="213" name="Rectangle 213"/>
                        <wps:cNvSpPr/>
                        <wps:spPr>
                          <a:xfrm>
                            <a:off x="-2637871" y="830752"/>
                            <a:ext cx="2268869" cy="664602"/>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16DE414" w14:textId="77777777" w:rsidR="00D932F7" w:rsidRDefault="00D932F7">
                              <w:pPr>
                                <w:spacing w:before="240"/>
                                <w:rPr>
                                  <w:color w:val="FFFFFF" w:themeColor="background1"/>
                                </w:rPr>
                              </w:pPr>
                            </w:p>
                          </w:txbxContent>
                        </wps:txbx>
                        <wps:bodyPr rot="0" spcFirstLastPara="0" vertOverflow="overflow" horzOverflow="overflow" vert="horz" wrap="square" lIns="182880" tIns="182880" rIns="182880" bIns="365760" numCol="1" spcCol="0" rtlCol="0" fromWordArt="0" anchor="b" anchorCtr="0" forceAA="0" compatLnSpc="1">
                          <a:prstTxWarp prst="textNoShape">
                            <a:avLst/>
                          </a:prstTxWarp>
                          <a:noAutofit/>
                        </wps:bodyPr>
                      </wps:wsp>
                    </wpg:wgp>
                  </a:graphicData>
                </a:graphic>
                <wp14:sizeRelH relativeFrom="page">
                  <wp14:pctWidth>0</wp14:pctWidth>
                </wp14:sizeRelH>
                <wp14:sizeRelV relativeFrom="page">
                  <wp14:pctHeight>0</wp14:pctHeight>
                </wp14:sizeRelV>
              </wp:anchor>
            </w:drawing>
          </mc:Choice>
          <mc:Fallback>
            <w:pict>
              <v:group w14:anchorId="09D83BDB" id="Group 211" o:spid="_x0000_s1028" style="position:absolute;left:0;text-align:left;margin-left:0;margin-top:0;width:172pt;height:714pt;z-index:251741184;mso-position-horizontal:left;mso-position-horizontal-relative:page;mso-position-vertical:top;mso-position-vertical-relative:page" coordorigin="-28607,8307" coordsize="26561,12104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Rv449gMAAJQKAAAOAAAAZHJzL2Uyb0RvYy54bWy8Vttu2zgQfV9g/4Hge2NJtiXFiFMY6SYo&#10;kG2Dpos+0xR12aVIlqQjZ79+h6SoOk426Q31g0xSw+HMmTlHPHu97zm6Y9p0UqxxepJgxASVVSea&#10;Nf7r4+WrEiNjiagIl4Kt8T0z+PX577+dDWrFMtlKXjGNwIkwq0GtcWutWs1mhrasJ+ZEKibgZS11&#10;TyxMdTOrNBnAe89nWZLks0HqSmlJmTGw+ia8xOfef10zat/XtWEW8TWG2Kx/av/cuufs/IysGk1U&#10;29ExDPIdUfSkE3Do5OoNsQTtdPfIVd9RLY2s7QmV/UzWdUeZzwGySZOjbK603CmfS7MaGjXBBNAe&#10;4fTdbum7uxuNumqNszTFSJAeiuTPRW4B4BlUswKrK61u1Y0eF5owcxnva927f8gF7T2w9xOwbG8R&#10;hcUsLReLBPCn8O40yYsSJh562kJ93L5XWZknRZphBCblPCmWWbT4I3rJl3lazoOXNEuTxfy0cEaz&#10;GMXMBTvFNijoKfMFNvNjsN22RDFfDeMAmWCDkANsm52V3gilCxeWOx8MHWwOIKOuJf3HICEvWiIa&#10;ttFaDi0jFcTlkYboDza4iYGtaDv8KSuoCgH3vseOEP9f5Cb0X8SNrJQ29orJHrnBGmsgjj+L3F0b&#10;GyCOJj4XybvqsuPcTxxZ2QXX6I4AzbZNyAYyPrTiAg2Q6LIslt7zg5ee74cuMm/Ddz3kHtwuE/iN&#10;1Z7Mfe0PPEEncAGLEbxQBGPvOXORcvGB1dDtvk9D6LrZusiDJACxoEmjMHhnsMEZ1pDrtDdNkhDf&#10;FEcIkVvfs7BvNHc7mVehaW8SkqfPnztt8mdLYaf9Pflbag+DzzFk5oZ2v90HIsfe28rqHvpHy6B6&#10;oNIwaKX+F6MBFG+Nzecd0Qwj/la4HiyzsnQa6WeLZQH6ipF+8G7rZ8U8BXYiIih4W2Mbhxc2wLhT&#10;umtaOCz1yQrpmFF3vo9cqCGwsUzA0FClX0BV0I5A1Q/Q38BBzkDl5hGvkasjcx33HPqP2JbPi7IA&#10;rTzSqYltWV6W+WlQqTxf5NArhxr1U7lm99H5AQkCB8hKSMfQcPZXsuLJtiaUMmFDLU1LKvYSIT3N&#10;HrNm7PwHYhF9hyhfps0zm5/hTCeAMy6gR4SNUlUHjkXpeIJWU5sc0cooetmBaF4TY2+IhtsDsMZx&#10;7T08ai5B9OQ4wsix76n1b+NmZOpT3JznyyKHCMSuv5CgxtCoEKEfOjZbHoe1lv0nuDxtnCrAq8jm&#10;bRxGNsPli7LNxhvBpUURey1uFY3sdp+Fj/tPRKvx22GBCe/Ch9BjfvQJCbauGF+hC/6DDlcfr/Pj&#10;Nc3drQ7nvmZfLpPn/wEAAP//AwBQSwMEFAAGAAgAAAAhAOIqGzDcAAAABgEAAA8AAABkcnMvZG93&#10;bnJldi54bWxMj0FLw0AQhe+C/2EZwZvdpI1SYjalFPVUBFtBvE2TaRKanQ3ZbZL+e0cv9jLweI83&#10;38tWk23VQL1vHBuIZxEo4sKVDVcGPvevD0tQPiCX2DomAxfysMpvbzJMSzfyBw27UCkpYZ+igTqE&#10;LtXaFzVZ9DPXEYt3dL3FILKvdNnjKOW21fMoetIWG5YPNXa0qak47c7WwNuI43oRvwzb03Fz+d4/&#10;vn9tYzLm/m5aP4MKNIX/MPziCzrkwnRwZy69ag3IkPB3xVskiciDhJL5MgKdZ/oaP/8BAAD//wMA&#10;UEsBAi0AFAAGAAgAAAAhALaDOJL+AAAA4QEAABMAAAAAAAAAAAAAAAAAAAAAAFtDb250ZW50X1R5&#10;cGVzXS54bWxQSwECLQAUAAYACAAAACEAOP0h/9YAAACUAQAACwAAAAAAAAAAAAAAAAAvAQAAX3Jl&#10;bHMvLnJlbHNQSwECLQAUAAYACAAAACEA50b+OPYDAACUCgAADgAAAAAAAAAAAAAAAAAuAgAAZHJz&#10;L2Uyb0RvYy54bWxQSwECLQAUAAYACAAAACEA4iobMNwAAAAGAQAADwAAAAAAAAAAAAAAAABQBgAA&#10;ZHJzL2Rvd25yZXYueG1sUEsFBgAAAAAEAAQA8wAAAFkHAAAAAA==&#10;">
                <v:rect id="AutoShape 14" o:spid="_x0000_s1029" style="position:absolute;left:-28607;top:8307;width:26562;height:12104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l472xAAAANwAAAAPAAAAZHJzL2Rvd25yZXYueG1sRI/NasMw&#10;EITvgb6D2EIvoZbjg0kdKyFtKZTe4qQ9b6z1D7FWxpJj9+2rQiDHYWa+YfLdbDpxpcG1lhWsohgE&#10;cWl1y7WC0/HjeQ3CeWSNnWVS8EsOdtuHRY6ZthMf6Fr4WgQIuwwVNN73mZSubMigi2xPHLzKDgZ9&#10;kEMt9YBTgJtOJnGcSoMth4UGe3prqLwUo1Gg37++X9LxlSuXXvT4s5dLPFdKPT3O+w0IT7O/h2/t&#10;T60gWSXwfyYcAbn9AwAA//8DAFBLAQItABQABgAIAAAAIQDb4fbL7gAAAIUBAAATAAAAAAAAAAAA&#10;AAAAAAAAAABbQ29udGVudF9UeXBlc10ueG1sUEsBAi0AFAAGAAgAAAAhAFr0LFu/AAAAFQEAAAsA&#10;AAAAAAAAAAAAAAAAHwEAAF9yZWxzLy5yZWxzUEsBAi0AFAAGAAgAAAAhAImXjvbEAAAA3AAAAA8A&#10;AAAAAAAAAAAAAAAABwIAAGRycy9kb3ducmV2LnhtbFBLBQYAAAAAAwADALcAAAD4AgAAAAA=&#10;" fillcolor="white [3212]" strokecolor="#2a0a08 [1614]" strokeweight="1.25pt">
                  <v:textbox inset="14.4pt,36pt,14.4pt,5.76pt">
                    <w:txbxContent>
                      <w:p w14:paraId="77B28018" w14:textId="77777777" w:rsidR="006A0624" w:rsidRDefault="006A0624" w:rsidP="00D932F7">
                        <w:pPr>
                          <w:pStyle w:val="Author"/>
                          <w:jc w:val="center"/>
                          <w:rPr>
                            <w:sz w:val="32"/>
                            <w:szCs w:val="20"/>
                          </w:rPr>
                        </w:pPr>
                      </w:p>
                      <w:p w14:paraId="6A152A53" w14:textId="3C370081" w:rsidR="006A0624" w:rsidRPr="005547A0" w:rsidRDefault="005547A0" w:rsidP="005547A0">
                        <w:pPr>
                          <w:jc w:val="center"/>
                          <w:rPr>
                            <w:rFonts w:ascii="Arial" w:hAnsi="Arial" w:cs="Arial"/>
                            <w:b/>
                            <w:bCs/>
                            <w:color w:val="954F72" w:themeColor="accent1"/>
                            <w:sz w:val="32"/>
                            <w:szCs w:val="32"/>
                          </w:rPr>
                        </w:pPr>
                        <w:r w:rsidRPr="005547A0">
                          <w:rPr>
                            <w:rFonts w:ascii="Arial" w:hAnsi="Arial" w:cs="Arial"/>
                            <w:b/>
                            <w:bCs/>
                            <w:color w:val="954F72" w:themeColor="accent1"/>
                            <w:sz w:val="28"/>
                            <w:szCs w:val="24"/>
                          </w:rPr>
                          <w:t>EVIDENCE OF IMPACT</w:t>
                        </w:r>
                      </w:p>
                      <w:p w14:paraId="354FF74B" w14:textId="35F9B364" w:rsidR="00D932F7" w:rsidRPr="005547A0" w:rsidRDefault="005547A0" w:rsidP="0050372F">
                        <w:pPr>
                          <w:spacing w:line="360" w:lineRule="auto"/>
                          <w:rPr>
                            <w:rFonts w:ascii="Calibri" w:hAnsi="Calibri" w:cs="Calibri"/>
                          </w:rPr>
                        </w:pPr>
                        <w:r w:rsidRPr="005547A0">
                          <w:rPr>
                            <w:rFonts w:ascii="Calibri" w:hAnsi="Calibri" w:cs="Calibri"/>
                          </w:rPr>
                          <w:t>It has been proven that myCOPD enhances self-management confidence and hospital admissions (NICE, 2020). NHS pilot data announced that there was a reduction of the A&amp;E visits by approximately one-fifth in six months (White Ladies Medical Practice, 2020). Globally, digitally enabled self-management interventions have been shown to reduce hospitalization by COPD apps like Propeller Health (Germany) and Kaia Health (USA) (Propeller Health, 2021). Economic analyses show that it is cost-effective relative to standard care, and its implementation in NHS Trusts might result in decreased spending on long-term healthcare (NICE, 2020).</w:t>
                        </w:r>
                      </w:p>
                      <w:p w14:paraId="35A8F8CB" w14:textId="2E5D4F93" w:rsidR="00D932F7" w:rsidRPr="005547A0" w:rsidRDefault="00D932F7" w:rsidP="0050372F">
                        <w:pPr>
                          <w:spacing w:line="360" w:lineRule="auto"/>
                          <w:rPr>
                            <w:rFonts w:ascii="Calibri" w:hAnsi="Calibri" w:cs="Calibri"/>
                          </w:rPr>
                        </w:pPr>
                      </w:p>
                    </w:txbxContent>
                  </v:textbox>
                </v:rect>
                <v:rect id="Rectangle 213" o:spid="_x0000_s1030" style="position:absolute;left:-26378;top:8307;width:22688;height:6646;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Al+WxAAAANwAAAAPAAAAZHJzL2Rvd25yZXYueG1sRI9Pi8Iw&#10;FMTvC/sdwlvwtqa6Im41ihQU8SL+O+zt0Tzb0OalNFmt394Igsdh5jfDzBadrcWVWm8cKxj0ExDE&#10;udOGCwWn4+p7AsIHZI21Y1JwJw+L+efHDFPtbryn6yEUIpawT1FBGUKTSunzkiz6vmuIo3dxrcUQ&#10;ZVtI3eItlttaDpNkLC0ajgslNpSVlFeHf6tguK9227/R7/rE2S7LjmezriqjVO+rW05BBOrCO/yi&#10;Nzpygx94nolHQM4fAAAA//8DAFBLAQItABQABgAIAAAAIQDb4fbL7gAAAIUBAAATAAAAAAAAAAAA&#10;AAAAAAAAAABbQ29udGVudF9UeXBlc10ueG1sUEsBAi0AFAAGAAgAAAAhAFr0LFu/AAAAFQEAAAsA&#10;AAAAAAAAAAAAAAAAHwEAAF9yZWxzLy5yZWxzUEsBAi0AFAAGAAgAAAAhABICX5bEAAAA3AAAAA8A&#10;AAAAAAAAAAAAAAAABwIAAGRycy9kb3ducmV2LnhtbFBLBQYAAAAAAwADALcAAAD4AgAAAAA=&#10;" fillcolor="#954f72 [3215]" stroked="f" strokeweight="1pt">
                  <v:textbox inset="14.4pt,14.4pt,14.4pt,28.8pt">
                    <w:txbxContent>
                      <w:p w14:paraId="516DE414" w14:textId="77777777" w:rsidR="00D932F7" w:rsidRDefault="00D932F7">
                        <w:pPr>
                          <w:spacing w:before="240"/>
                          <w:rPr>
                            <w:color w:val="FFFFFF" w:themeColor="background1"/>
                          </w:rPr>
                        </w:pPr>
                      </w:p>
                    </w:txbxContent>
                  </v:textbox>
                </v:rect>
                <w10:wrap type="square" anchorx="page" anchory="page"/>
              </v:group>
            </w:pict>
          </mc:Fallback>
        </mc:AlternateContent>
      </w:r>
      <w:r w:rsidR="00E33E6F" w:rsidRPr="0085652E">
        <w:rPr>
          <w:rFonts w:ascii="Calibri" w:hAnsi="Calibri"/>
          <w:noProof/>
        </w:rPr>
        <mc:AlternateContent>
          <mc:Choice Requires="wpg">
            <w:drawing>
              <wp:anchor distT="0" distB="0" distL="114300" distR="114300" simplePos="0" relativeHeight="251725824" behindDoc="1" locked="1" layoutInCell="1" allowOverlap="1" wp14:anchorId="674142F4" wp14:editId="2BE35F92">
                <wp:simplePos x="0" y="0"/>
                <wp:positionH relativeFrom="page">
                  <wp:posOffset>254000</wp:posOffset>
                </wp:positionH>
                <wp:positionV relativeFrom="paragraph">
                  <wp:posOffset>-1511300</wp:posOffset>
                </wp:positionV>
                <wp:extent cx="7778750" cy="10004425"/>
                <wp:effectExtent l="0" t="0" r="0" b="0"/>
                <wp:wrapNone/>
                <wp:docPr id="9" name="Group 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78750" cy="10004425"/>
                          <a:chOff x="19050" y="38107"/>
                          <a:chExt cx="7778750" cy="10006387"/>
                        </a:xfrm>
                      </wpg:grpSpPr>
                      <wps:wsp>
                        <wps:cNvPr id="8" name="Rectangle 28"/>
                        <wps:cNvSpPr/>
                        <wps:spPr>
                          <a:xfrm>
                            <a:off x="19050" y="38107"/>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14069930" name="Rectangle 12"/>
                        <wps:cNvSpPr/>
                        <wps:spPr>
                          <a:xfrm>
                            <a:off x="25400" y="5463604"/>
                            <a:ext cx="7772400" cy="458089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61986486" name="Group 13"/>
                        <wpg:cNvGrpSpPr/>
                        <wpg:grpSpPr>
                          <a:xfrm rot="16200000">
                            <a:off x="986701" y="7605308"/>
                            <a:ext cx="2456360" cy="1502916"/>
                            <a:chOff x="0" y="53341"/>
                            <a:chExt cx="875347" cy="537210"/>
                          </a:xfrm>
                        </wpg:grpSpPr>
                        <wps:wsp>
                          <wps:cNvPr id="1540928448" name="Freeform 1540928448"/>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346166570" name="Freeform 1346166570"/>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4AABE964" id="Group 9" o:spid="_x0000_s1026" alt="&quot;&quot;" style="position:absolute;margin-left:20pt;margin-top:-119pt;width:612.5pt;height:787.75pt;z-index:-251590656;mso-position-horizontal-relative:page;mso-width-relative:margin;mso-height-relative:margin" coordorigin="190,381" coordsize="77787,1000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jtQfWUAcAANshAAAOAAAAZHJzL2Uyb0RvYy54bWzsWttu3DYQfS/QfxD0WKBZ3S+LrAs3qYMC&#10;aRIkKZI+0lppdwFJVCmt187Xd2ZISpStWHKCphf4xbsS50IOZw7P0Pv0p+uqtK5y0R54vbHdJ45t&#10;5XXGt4d6t7F/f3/xY2JbbcfqLSt5nW/sm7y1fzr7/runp2ade3zPy20uLDBSt+tTs7H3XdesV6s2&#10;2+cVa5/wJq9hsOCiYh08it1qK9gJrFflynOcaHXiYtsInuVtC2+fy0H7jOwXRZ51r4uizTur3Ngw&#10;t47+Cvp7iX9XZ0/ZeidYsz9kahrsC2ZRsUMNTntTz1nHrKM43DFVHTLBW150TzJerXhRHLKc1gCr&#10;cZ1bq3kh+LGhtezWp13ThwlCeytOX2w2e3X1RliH7cZObatmFWwRebVSDM2p2a1B4oVo3jVvhHqx&#10;k0+42utCVPgJ67CuKag3fVDz687K4GUcx0kcQuwzGHMdxwkCL5Rxz/awOajopg5KgICfuE6sR3/5&#10;nInIT0hopaewwpn2Ezs1kEztEK/26+L1bs+anLahxWioeEFiy3i9hSRj9a7MLS+RQSOxPmLtuoXg&#10;TYRrctVG2LzAUWFLI8eFbEfr/ZLZuhFt9yLnlYVfNraAeVAOsquXbSdFtQh6b3l52F4cypIesMDy&#10;Z6WwrhiUBsuyvO4CUi+P1W98K9+DU+mWreE17haJJ/o1zIZKFS3R3EZOyhpd1RydyvngG9grHRL6&#10;1t2UOcqV9du8gFSEfPBoIr1lc46uHNqzbS5fh5+dCxlEywX4720rA1Prd1WAlTyq5oQhvbJz38Tk&#10;EnsN8szrrleuDjUXUwbKrvcs5XWQZGgwSpd8ewOJJ7hEsLbJLg6w6y9Z271hAiALMgVguHsNf4qS&#10;nzY2V99sa8/Fp6n3KA+VAaO2dQII3Njtn0cmctsqf62hZlI3CMBsRw9BGHvwIMyRS3OkPlbPOKSS&#10;C4DfZPQV5btSfy0Erz4AWp+jVxhidQa+N3bWCf3wrJPQDHif5efnJAY42bDuZf2uydA4RhWz+v31&#10;ByYalfodVM0rruuUrW9VgJRFzZqfHzteHKg8hriqeANmIOZ9A/BwHTdwojT1IQ63UcT1HoQiXkgw&#10;AdgZBpEfOQFqQ+IO2DngSBAmTpL+7Tjiqzp6BINHMPivg4GiFT0XUqe/G7lpEgVJpOtXsiaXUn8J&#10;bZJQ7kZ0wspjRbEosBs7gKJQ0XHkhL5DrGKoaC8Isc4VoQodL3UjWfM9n4JBxAPfD+hgYetsr7kU&#10;cDE/iKVy6MeeO0aDf4BIuQBgqZcEQc+oLkSeI+W3jCEANURm4F/zxOrO8jUYziwe4nSUlAoRVB8i&#10;QOq3QKjw1W6r0Drjdd0euvwjuCqqEs7fH1ZW5ERx4FsnS7khHL6j8oepglvkWHtr2IkpJ5AMvZPE&#10;g4xJZp2YKl6UQB7NevEMLwuXYqoECZDy+bX4hhdndhmm9EIHwYMcmNJyE2bjFBoOFsbJVFnoBYBl&#10;2HOq2dlgmSoL9xyAoPeycC2myvx2Q033Dua3eyw9VxbQsT7Atim9sOzMSl0YHYDTYVJ33UC/1IMJ&#10;28s2DVDnulYAA9+AF0N/L0+EhrfYHptoA7iuHwFJZMsBWohOM8rySOmVdcuxTBkq3fRMFBUWs0wZ&#10;qthU1vRwmTJUqKlM9HaxZyg8U5nuHRYrQz2ZynTILlaGMjGV9XXFsjVDHZjKRAAWe4ZEN5XpImex&#10;Muavqd3TA5q4NKNyFe8b8FqtpGu1Dno9uIOwLbhWu5R0BNo2THFMTfxqQVOqD+A9shMiHzhaQa/6&#10;npNch/kua40mQiWk0nwQy46Xh+zn/JOpFHvQ3Mj97pXAMRmUhyYZdIM0DCgDJwYlauqqGjmZcmmY&#10;hbMvihRRkz6N+ciTSwXl9gqHQYzuyGdZmwuUOzMS1wL6U3qWggOlALtaQH9KwVGcDSqopcazUcsK&#10;IbqyoAcPfSgVuYQMCtzYTdU9n9TUew+DD43zYBavwdyR2XiYEOGhnouxuB4nZ6OrJXUE9Oc4sMDZ&#10;VI7ocf05Ede7wlnJ21wiN9YF3Zv1tUJJMJDQ/vIM9xArKA3h9tTK8LamKJm88DOE8GrkOWv38m6M&#10;GnCZdxWwVSGdTlzCLb1eerwuwmu4b39d5AeRG0VhDKUtr4uGFmkYgt19YIvkRo7jqRZR90gxdAuR&#10;ahB9z0/gYl6mjb7s/6oeiaxj+6LcgOmJjmfUI2Gr7WH7MsxmQuWj2fH0ZO1+L6YKUtn7HZjNDlLZ&#10;+22Ppedsm33OvG1TWs55dvJmn7MwOqbKQi9mn7Nwp02ViZ0GOHwkzP8SwoxHU9+pfAn7UxVjAftT&#10;pTbF/mTiSLJGpa/wZ4b+IWxJ3hx7vrzj7qlAGnmxHCMw69/ThQ150iA3pjzjY13yKi2px/SnSREG&#10;IFnCvSalxxNRvCINfTz9gUENOnoxRti80A3ggpCwVWoag7LIVEzHXh6JCZ6v/5P/Yw03uURX6BcE&#10;RDXVrx3wJwrmM0kNv8k4+wsAAP//AwBQSwMEFAAGAAgAAAAhAFA0CR/iAAAADQEAAA8AAABkcnMv&#10;ZG93bnJldi54bWxMj09rwkAQxe+FfodlCr3p5k9jJc1GRNqepFAtiLcxGZNgdjdk1yR++46n9vZ7&#10;zOPNe9lq0q0YqHeNNQrCeQCCTGHLxlQKfvYfsyUI59GU2FpDCm7kYJU/PmSYlnY03zTsfCU4xLgU&#10;FdTed6mUrqhJo5vbjgzfzrbX6Fn2lSx7HDlctzIKgoXU2Bj+UGNHm5qKy+6qFXyOOK7j8H3YXs6b&#10;23GffB22ISn1/DSt30B4mvyfGe71uTrk3Olkr6Z0olXwEvAUr2AWxUumuyNaJEwnpjh+TUDmmfy/&#10;Iv8FAAD//wMAUEsBAi0AFAAGAAgAAAAhALaDOJL+AAAA4QEAABMAAAAAAAAAAAAAAAAAAAAAAFtD&#10;b250ZW50X1R5cGVzXS54bWxQSwECLQAUAAYACAAAACEAOP0h/9YAAACUAQAACwAAAAAAAAAAAAAA&#10;AAAvAQAAX3JlbHMvLnJlbHNQSwECLQAUAAYACAAAACEAI7UH1lAHAADbIQAADgAAAAAAAAAAAAAA&#10;AAAuAgAAZHJzL2Uyb0RvYy54bWxQSwECLQAUAAYACAAAACEAUDQJH+IAAAANAQAADwAAAAAAAAAA&#10;AAAAAACqCQAAZHJzL2Rvd25yZXYueG1sUEsFBgAAAAAEAAQA8wAAALkKAAAAAA==&#10;">
                <v:rect id="Rectangle 28" o:spid="_x0000_s1027" style="position:absolute;left:190;top:381;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Mvp9fvgAAANoAAAAPAAAAZHJzL2Rvd25yZXYueG1sRE/LisIw&#10;FN0P+A/hCu6miSJVqlFEEGbhID4WLi/NtS0mN6XJ1M7fTxYDLg/nvd4OzoqeutB41jDNFAji0puG&#10;Kw236+FzCSJEZIPWM2n4pQDbzehjjYXxLz5Tf4mVSCEcCtRQx9gWUoayJoch8y1x4h6+cxgT7Cpp&#10;OnylcGflTKlcOmw4NdTY0r6m8nn5cRqUeuwWdJp/V5b7+zM3IZ/bo9aT8bBbgYg0xLf43/1lNKSt&#10;6Uq6AXLzBwAA//8DAFBLAQItABQABgAIAAAAIQDb4fbL7gAAAIUBAAATAAAAAAAAAAAAAAAAAAAA&#10;AABbQ29udGVudF9UeXBlc10ueG1sUEsBAi0AFAAGAAgAAAAhAFr0LFu/AAAAFQEAAAsAAAAAAAAA&#10;AAAAAAAAHwEAAF9yZWxzLy5yZWxzUEsBAi0AFAAGAAgAAAAhAAy+n1++AAAA2gAAAA8AAAAAAAAA&#10;AAAAAAAABwIAAGRycy9kb3ducmV2LnhtbFBLBQYAAAAAAwADALcAAADyAgAAAAA=&#10;" fillcolor="#d5dce4 [663]" stroked="f" strokeweight="1pt"/>
                <v:rect id="Rectangle 12" o:spid="_x0000_s1028" style="position:absolute;left:254;top:54636;width:77724;height:458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nWySywAAAOMAAAAPAAAAZHJzL2Rvd25yZXYueG1sRI/NTsMw&#10;EITvSH0Haytxo3b4iWhatwIkJEp7SUnvq3hxArEdYrcNb88ekHrc3dmZ+Zbr0XXiRENsg9eQzRQI&#10;8nUwrbcaqo/Xm0cQMaE32AVPGn4pwno1uVpiYcLZl3TaJyvYxMcCNTQp9YWUsW7IYZyFnjzfPsPg&#10;MPE4WGkGPLO56+StUrl02HpOaLCnl4bq7/3Radjktvwyu+PDtnquSpPZH9oc3rW+no5PCxCJxnQR&#10;/3+/Ga6vsnuVz+d3TMFMvAC5+gMAAP//AwBQSwECLQAUAAYACAAAACEA2+H2y+4AAACFAQAAEwAA&#10;AAAAAAAAAAAAAAAAAAAAW0NvbnRlbnRfVHlwZXNdLnhtbFBLAQItABQABgAIAAAAIQBa9CxbvwAA&#10;ABUBAAALAAAAAAAAAAAAAAAAAB8BAABfcmVscy8ucmVsc1BLAQItABQABgAIAAAAIQDinWySywAA&#10;AOMAAAAPAAAAAAAAAAAAAAAAAAcCAABkcnMvZG93bnJldi54bWxQSwUGAAAAAAMAAwC3AAAA/wIA&#10;AAAA&#10;" fillcolor="#954f72 [3206]" stroked="f" strokeweight="1pt"/>
                <v:group id="Group 13" o:spid="_x0000_s1029" style="position:absolute;left:9867;top:76052;width:24564;height:15029;rotation:-9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1sInqyAAAAOIAAAAPAAAAZHJzL2Rvd25yZXYueG1sRE9Na8JA&#10;EL0X+h+WKfRSdGOREFNXKZWWHASpevE2zY5JMDsbs1ON/75bKPT4eN/z5eBadaE+NJ4NTMYJKOLS&#10;24YrA/vd+ygDFQTZYuuZDNwowHJxfzfH3Porf9JlK5WKIRxyNFCLdLnWoazJYRj7jjhyR987lAj7&#10;StserzHctfo5SVLtsOHYUGNHbzWVp+23MyDt6rAuNpvmYydft/X5PB1WT4Uxjw/D6wsooUH+xX/u&#10;wsb56WSWpdMshd9LEYNe/AAAAP//AwBQSwECLQAUAAYACAAAACEA2+H2y+4AAACFAQAAEwAAAAAA&#10;AAAAAAAAAAAAAAAAW0NvbnRlbnRfVHlwZXNdLnhtbFBLAQItABQABgAIAAAAIQBa9CxbvwAAABUB&#10;AAALAAAAAAAAAAAAAAAAAB8BAABfcmVscy8ucmVsc1BLAQItABQABgAIAAAAIQC1sInqyAAAAOIA&#10;AAAPAAAAAAAAAAAAAAAAAAcCAABkcnMvZG93bnJldi54bWxQSwUGAAAAAAMAAwC3AAAA/AIAAAAA&#10;">
                  <v:shape id="Freeform 1540928448" o:spid="_x0000_s1030"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LAmeIyQAAAOMAAAAPAAAAZHJzL2Rvd25yZXYueG1sRI9Bb8Iw&#10;DIXvk/YfIk/abSStygSFgCa0TlwH4241XlvROFUTaPfv58OkHe33/N7n7X72vbrTGLvAFrKFAUVc&#10;B9dxY+HrXL2sQMWE7LAPTBZ+KMJ+9/iwxdKFiT/pfkqNkhCOJVpoUxpKrWPdkse4CAOxaN9h9Jhk&#10;HBvtRpwk3Pc6N+ZVe+xYGloc6NBSfT3dvIXDMa3n6pZNS9Pk5+w9VJeP7GLt89P8tgGVaE7/5r/r&#10;oxP8ZWHW+aooBFp+kgXo3S8AAAD//wMAUEsBAi0AFAAGAAgAAAAhANvh9svuAAAAhQEAABMAAAAA&#10;AAAAAAAAAAAAAAAAAFtDb250ZW50X1R5cGVzXS54bWxQSwECLQAUAAYACAAAACEAWvQsW78AAAAV&#10;AQAACwAAAAAAAAAAAAAAAAAfAQAAX3JlbHMvLnJlbHNQSwECLQAUAAYACAAAACEASwJniMkAAADj&#10;AAAADwAAAAAAAAAAAAAAAAAHAgAAZHJzL2Rvd25yZXYueG1sUEsFBgAAAAADAAMAtwAAAP0CAAAA&#10;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1346166570" o:spid="_x0000_s1031"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2k4ygAAAOMAAAAPAAAAZHJzL2Rvd25yZXYueG1sRI9Ba8Mw&#10;DIXvg/0Ho8Fuq9N2y0pWt5SMwtitTWBXEatJWCyH2E3Sf18dBjtKenrvfdv97Do10hBazwaWiwQU&#10;ceVty7WBsji+bECFiGyx80wGbhRgv3t82GJm/cQnGs+xVmLCIUMDTYx9pnWoGnIYFr4nltvFDw6j&#10;jEOt7YCTmLtOr5Ik1Q5bloQGe8obqn7PV2fg9FOuR1vkxzF+z3mlD0WYyk9jnp/mwweoSHP8F/99&#10;f1mpv35Nl2n69i4UwiQL0Ls7AAAA//8DAFBLAQItABQABgAIAAAAIQDb4fbL7gAAAIUBAAATAAAA&#10;AAAAAAAAAAAAAAAAAABbQ29udGVudF9UeXBlc10ueG1sUEsBAi0AFAAGAAgAAAAhAFr0LFu/AAAA&#10;FQEAAAsAAAAAAAAAAAAAAAAAHwEAAF9yZWxzLy5yZWxzUEsBAi0AFAAGAAgAAAAhABb/aTjKAAAA&#10;4wAAAA8AAAAAAAAAAAAAAAAABwIAAGRycy9kb3ducmV2LnhtbFBLBQYAAAAAAwADALcAAAD+AgAA&#10;AAA=&#10;" path="m768668,161925c768668,72390,696278,,606743,l,,,323850r606743,c695325,323850,768668,251460,768668,161925xe" filled="f" stroked="f">
                    <v:stroke joinstyle="miter"/>
                    <v:path arrowok="t" o:connecttype="custom" o:connectlocs="768668,161925;606743,0;0,0;0,323850;606743,323850;768668,161925" o:connectangles="0,0,0,0,0,0"/>
                  </v:shape>
                </v:group>
                <w10:wrap anchorx="page"/>
                <w10:anchorlock/>
              </v:group>
            </w:pict>
          </mc:Fallback>
        </mc:AlternateContent>
      </w:r>
    </w:p>
    <w:p w14:paraId="7D286AEE" w14:textId="670849D2" w:rsidR="00E33E6F" w:rsidRDefault="00E33E6F" w:rsidP="00FE1126"/>
    <w:p w14:paraId="33E6803E" w14:textId="49AE0641" w:rsidR="005C012E" w:rsidRDefault="005C012E" w:rsidP="00B52AE1">
      <w:pPr>
        <w:tabs>
          <w:tab w:val="left" w:pos="8272"/>
        </w:tabs>
      </w:pPr>
    </w:p>
    <w:p w14:paraId="4B0A2235" w14:textId="1AA1C00C" w:rsidR="005C012E" w:rsidRDefault="005C012E" w:rsidP="005C012E">
      <w:pPr>
        <w:pStyle w:val="NormalWeb"/>
        <w:rPr>
          <w:rStyle w:val="Strong"/>
          <w:rFonts w:eastAsiaTheme="majorEastAsia"/>
        </w:rPr>
      </w:pPr>
    </w:p>
    <w:p w14:paraId="39DE31A2" w14:textId="1B65D907" w:rsidR="005C012E" w:rsidRDefault="005C012E" w:rsidP="005C012E">
      <w:pPr>
        <w:pStyle w:val="NormalWeb"/>
      </w:pPr>
    </w:p>
    <w:p w14:paraId="00CF2A74" w14:textId="2BE83377" w:rsidR="005C012E" w:rsidRDefault="005C012E" w:rsidP="005C012E">
      <w:pPr>
        <w:pStyle w:val="NormalWeb"/>
      </w:pPr>
    </w:p>
    <w:p w14:paraId="29B0709C" w14:textId="49A5DB50" w:rsidR="006A0624" w:rsidRDefault="006A0624" w:rsidP="005C012E">
      <w:pPr>
        <w:pStyle w:val="NormalWeb"/>
        <w:rPr>
          <w:rFonts w:asciiTheme="majorHAnsi" w:eastAsiaTheme="majorEastAsia" w:hAnsiTheme="majorHAnsi" w:cs="Segoe UI"/>
          <w:caps/>
          <w:color w:val="954F72" w:themeColor="accent1"/>
          <w:spacing w:val="20"/>
          <w:sz w:val="72"/>
          <w:szCs w:val="72"/>
        </w:rPr>
      </w:pPr>
    </w:p>
    <w:p w14:paraId="6D983D4F" w14:textId="60610BA3" w:rsidR="006A0624" w:rsidRDefault="00383835" w:rsidP="005C012E">
      <w:pPr>
        <w:pStyle w:val="NormalWeb"/>
        <w:rPr>
          <w:rFonts w:asciiTheme="majorHAnsi" w:eastAsiaTheme="majorEastAsia" w:hAnsiTheme="majorHAnsi" w:cs="Segoe UI"/>
          <w:caps/>
          <w:color w:val="954F72" w:themeColor="accent1"/>
          <w:spacing w:val="20"/>
          <w:sz w:val="72"/>
          <w:szCs w:val="72"/>
        </w:rPr>
      </w:pPr>
      <w:r>
        <w:rPr>
          <w:noProof/>
        </w:rPr>
        <w:drawing>
          <wp:anchor distT="0" distB="0" distL="114300" distR="114300" simplePos="0" relativeHeight="251808768" behindDoc="0" locked="0" layoutInCell="1" allowOverlap="1" wp14:anchorId="2BE714C5" wp14:editId="0796ABB3">
            <wp:simplePos x="0" y="0"/>
            <wp:positionH relativeFrom="margin">
              <wp:posOffset>1651000</wp:posOffset>
            </wp:positionH>
            <wp:positionV relativeFrom="paragraph">
              <wp:posOffset>271780</wp:posOffset>
            </wp:positionV>
            <wp:extent cx="4754361" cy="1332865"/>
            <wp:effectExtent l="152400" t="171450" r="351155" b="362585"/>
            <wp:wrapNone/>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pic:cNvPicPr/>
                  </pic:nvPicPr>
                  <pic:blipFill rotWithShape="1">
                    <a:blip r:embed="rId17" cstate="print">
                      <a:extLst>
                        <a:ext uri="{28A0092B-C50C-407E-A947-70E740481C1C}">
                          <a14:useLocalDpi xmlns:a14="http://schemas.microsoft.com/office/drawing/2010/main" val="0"/>
                        </a:ext>
                      </a:extLst>
                    </a:blip>
                    <a:srcRect t="18269" b="4487"/>
                    <a:stretch/>
                  </pic:blipFill>
                  <pic:spPr bwMode="auto">
                    <a:xfrm>
                      <a:off x="0" y="0"/>
                      <a:ext cx="4754361" cy="1332865"/>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5E05B6">
        <w:rPr>
          <w:noProof/>
          <w:sz w:val="22"/>
          <w:szCs w:val="20"/>
        </w:rPr>
        <w:drawing>
          <wp:anchor distT="0" distB="0" distL="114300" distR="114300" simplePos="0" relativeHeight="251770880" behindDoc="1" locked="0" layoutInCell="1" allowOverlap="1" wp14:anchorId="527FCAB2" wp14:editId="53284AA9">
            <wp:simplePos x="0" y="0"/>
            <wp:positionH relativeFrom="margin">
              <wp:posOffset>-1143000</wp:posOffset>
            </wp:positionH>
            <wp:positionV relativeFrom="paragraph">
              <wp:posOffset>4567555</wp:posOffset>
            </wp:positionV>
            <wp:extent cx="1517650" cy="800100"/>
            <wp:effectExtent l="0" t="0" r="0" b="0"/>
            <wp:wrapNone/>
            <wp:docPr id="27" name="Graphic 27" descr="Chevron arrows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Graphic 22"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517650" cy="800100"/>
                    </a:xfrm>
                    <a:prstGeom prst="rect">
                      <a:avLst/>
                    </a:prstGeom>
                  </pic:spPr>
                </pic:pic>
              </a:graphicData>
            </a:graphic>
            <wp14:sizeRelH relativeFrom="margin">
              <wp14:pctWidth>0</wp14:pctWidth>
            </wp14:sizeRelH>
            <wp14:sizeRelV relativeFrom="margin">
              <wp14:pctHeight>0</wp14:pctHeight>
            </wp14:sizeRelV>
          </wp:anchor>
        </w:drawing>
      </w:r>
    </w:p>
    <w:p w14:paraId="172F9346" w14:textId="61EBFD82" w:rsidR="006A0624" w:rsidRDefault="00383835" w:rsidP="005C012E">
      <w:pPr>
        <w:pStyle w:val="NormalWeb"/>
        <w:rPr>
          <w:rFonts w:asciiTheme="majorHAnsi" w:eastAsiaTheme="majorEastAsia" w:hAnsiTheme="majorHAnsi" w:cs="Segoe UI"/>
          <w:caps/>
          <w:color w:val="954F72" w:themeColor="accent1"/>
          <w:spacing w:val="20"/>
          <w:sz w:val="72"/>
          <w:szCs w:val="72"/>
        </w:rPr>
      </w:pPr>
      <w:r>
        <w:rPr>
          <w:noProof/>
        </w:rPr>
        <mc:AlternateContent>
          <mc:Choice Requires="wps">
            <w:drawing>
              <wp:anchor distT="228600" distB="228600" distL="228600" distR="228600" simplePos="0" relativeHeight="251739136" behindDoc="0" locked="0" layoutInCell="1" allowOverlap="1" wp14:anchorId="0A0B5B23" wp14:editId="18D2B6BB">
                <wp:simplePos x="0" y="0"/>
                <wp:positionH relativeFrom="margin">
                  <wp:posOffset>1422400</wp:posOffset>
                </wp:positionH>
                <wp:positionV relativeFrom="margin">
                  <wp:posOffset>4603750</wp:posOffset>
                </wp:positionV>
                <wp:extent cx="5194300" cy="3416300"/>
                <wp:effectExtent l="0" t="0" r="25400" b="12700"/>
                <wp:wrapSquare wrapText="bothSides"/>
                <wp:docPr id="45" name="Rectangle 45"/>
                <wp:cNvGraphicFramePr/>
                <a:graphic xmlns:a="http://schemas.openxmlformats.org/drawingml/2006/main">
                  <a:graphicData uri="http://schemas.microsoft.com/office/word/2010/wordprocessingShape">
                    <wps:wsp>
                      <wps:cNvSpPr/>
                      <wps:spPr>
                        <a:xfrm>
                          <a:off x="0" y="0"/>
                          <a:ext cx="5194300" cy="3416300"/>
                        </a:xfrm>
                        <a:prstGeom prst="rect">
                          <a:avLst/>
                        </a:prstGeom>
                        <a:ln/>
                      </wps:spPr>
                      <wps:style>
                        <a:lnRef idx="1">
                          <a:schemeClr val="accent5"/>
                        </a:lnRef>
                        <a:fillRef idx="2">
                          <a:schemeClr val="accent5"/>
                        </a:fillRef>
                        <a:effectRef idx="1">
                          <a:schemeClr val="accent5"/>
                        </a:effectRef>
                        <a:fontRef idx="minor">
                          <a:schemeClr val="dk1"/>
                        </a:fontRef>
                      </wps:style>
                      <wps:txbx>
                        <w:txbxContent>
                          <w:p w14:paraId="2C08A35E" w14:textId="77777777" w:rsidR="00DE3F14" w:rsidRPr="001A529D" w:rsidRDefault="00DE3F14" w:rsidP="005547A0">
                            <w:pPr>
                              <w:jc w:val="left"/>
                              <w:rPr>
                                <w:rFonts w:ascii="Arial" w:hAnsi="Arial" w:cs="Arial"/>
                                <w:b/>
                                <w:bCs/>
                                <w:color w:val="954F72" w:themeColor="accent1"/>
                                <w:sz w:val="28"/>
                                <w:szCs w:val="28"/>
                              </w:rPr>
                            </w:pPr>
                            <w:r w:rsidRPr="001A529D">
                              <w:rPr>
                                <w:rFonts w:ascii="Arial" w:hAnsi="Arial" w:cs="Arial"/>
                                <w:b/>
                                <w:bCs/>
                                <w:color w:val="954F72" w:themeColor="accent1"/>
                                <w:sz w:val="28"/>
                                <w:szCs w:val="28"/>
                              </w:rPr>
                              <w:t>Critical Discussion: Advantages, Limitations and Comparison Advantages:</w:t>
                            </w:r>
                          </w:p>
                          <w:p w14:paraId="1EAD9185" w14:textId="69BBB8CC" w:rsidR="005547A0" w:rsidRPr="00383835" w:rsidRDefault="00383835" w:rsidP="005547A0">
                            <w:pPr>
                              <w:jc w:val="left"/>
                              <w:rPr>
                                <w:rFonts w:ascii="Calibri" w:hAnsi="Calibri" w:cs="Calibri"/>
                                <w:szCs w:val="24"/>
                              </w:rPr>
                            </w:pPr>
                            <w:r w:rsidRPr="00383835">
                              <w:rPr>
                                <w:rFonts w:ascii="Calibri" w:hAnsi="Calibri" w:cs="Calibri"/>
                                <w:szCs w:val="24"/>
                              </w:rPr>
                              <w:t>T</w:t>
                            </w:r>
                            <w:r w:rsidR="00DE3F14" w:rsidRPr="00383835">
                              <w:rPr>
                                <w:rFonts w:ascii="Calibri" w:hAnsi="Calibri" w:cs="Calibri"/>
                                <w:szCs w:val="24"/>
                              </w:rPr>
                              <w:t>he NHS-approved nature of myCOPD, evidence-supported nature and incorporation of the device in established care pathways foster reliability and scalability. It provides multimedia learning with low-literacy and easy design in order to advocate patient empowerment. Restrictions: Digital exclusion remains high one out of five older adults are unskilled in the basic digital use (Ofcom, 2022; Good Things Foundation, 2023). Clinical reinforcement can easily decrease the engagement and a lack of randomised controlled trials (RCTs) to prove long-term clinical outcomes exists (Musgrave et al., 2021). Data-privacy governance should be audited on a regular basis to keep patients trusting it. MyCOPD is UK-specific and NHS-integrated compared to such a tool as Propeller Health and Kaia COPD, but it still needs wider accessibility support.</w:t>
                            </w:r>
                          </w:p>
                        </w:txbxContent>
                      </wps:txbx>
                      <wps:bodyPr rot="0" spcFirstLastPara="0" vertOverflow="overflow" horzOverflow="overflow" vert="horz" wrap="square" lIns="228600" tIns="228600" rIns="228600" bIns="22860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A0B5B23" id="Rectangle 45" o:spid="_x0000_s1031" style="position:absolute;left:0;text-align:left;margin-left:112pt;margin-top:362.5pt;width:409pt;height:269pt;z-index:251739136;visibility:visible;mso-wrap-style:square;mso-width-percent:0;mso-height-percent:0;mso-wrap-distance-left:18pt;mso-wrap-distance-top:18pt;mso-wrap-distance-right:18pt;mso-wrap-distance-bottom:18pt;mso-position-horizontal:absolute;mso-position-horizontal-relative:margin;mso-position-vertical:absolute;mso-position-vertical-relative:margin;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5KFCiZwIAADQFAAAOAAAAZHJzL2Uyb0RvYy54bWysVG1P2zAQ/j5p/8Hy9zVNKQgqUlSBmCYh&#10;QMDEZ9ex22iOzzu7Tbpfv7PzwmBIm6Z9Se7se33uOZ9ftLVhe4W+AlvwfDLlTFkJZWU3Bf/6dP3p&#10;lDMfhC2FAasKflCeXyw/fjhv3ELNYAumVMgoiPWLxhV8G4JbZJmXW1ULPwGnLF1qwFoEUnGTlSga&#10;il6bbDadnmQNYOkQpPKeTq+6S75M8bVWMtxp7VVgpuBUW0hfTN91/GbLc7HYoHDbSvZliH+oohaV&#10;paRjqCsRBNth9VuoupIIHnSYSKgz0LqSKvVA3eTTN908boVTqRcCx7sRJv//wsrb/T2yqiz4/Jgz&#10;K2qa0QOhJuzGKEZnBFDj/ILsHt099ponMXbbaqzjn/pgbQL1MIKq2sAkHR7nZ/OjKWEv6e5onp9E&#10;heJkL+4OffisoGZRKDhS/gSm2N/40JkOJjGbsfEsVtXVkaRwMKq7fFCaGqLMeQqSqKQuDbK9IBII&#10;KZUNqS+qwFiyjm66MmZ0nP3ZsbePrirRbHT+i6yjR8oMNozOdWUB38tefst70HRnPyDQ9R0hCO26&#10;7SY5DG0N5YGmi9DR3jt5XRHCN8KHe4HEc5oK7W64o4820BQceomzLeCP986jPdGPbjlraG8K7r/v&#10;BCrOzBdLxJzNTk/itMMrDV9p61ea3dWXQJPJ6aVwMonkj8EMokaon2nNVzEzXQkrKX/BwyBehm6j&#10;6ZmQarVKRrReToQb++jkwITIoaf2WaDriRaIo7cwbJlYvOFbZxtnZGG1C6CrRMaIdYdsPwNazUTn&#10;/hmJu/+rnqxeHrvlTwAAAP//AwBQSwMEFAAGAAgAAAAhAHdPu/PfAAAADQEAAA8AAABkcnMvZG93&#10;bnJldi54bWxMj8FOwzAQRO9I/IO1SNyojSkFhTgVokJcuJBWQtyceJtExOsQO2n5e7ancnujHc3O&#10;5Ouj78WMY+wCGbhdKBBIdXAdNQZ229ebRxAxWXK2D4QGfjHCuri8yG3mwoE+cC5TIziEYmYNtCkN&#10;mZSxbtHbuAgDEt/2YfQ2sRwb6UZ74HDfS63USnrbEX9o7YAvLdbf5eQNYPm2CT/bzbyvnJ/o61PF&#10;93lnzPXV8fkJRMJjOpvhVJ+rQ8GdqjCRi6I3oPWStyQDD/qe4eRQS81UMenVnQJZ5PL/iuIPAAD/&#10;/wMAUEsBAi0AFAAGAAgAAAAhALaDOJL+AAAA4QEAABMAAAAAAAAAAAAAAAAAAAAAAFtDb250ZW50&#10;X1R5cGVzXS54bWxQSwECLQAUAAYACAAAACEAOP0h/9YAAACUAQAACwAAAAAAAAAAAAAAAAAvAQAA&#10;X3JlbHMvLnJlbHNQSwECLQAUAAYACAAAACEAOShQomcCAAA0BQAADgAAAAAAAAAAAAAAAAAuAgAA&#10;ZHJzL2Uyb0RvYy54bWxQSwECLQAUAAYACAAAACEAd0+7898AAAANAQAADwAAAAAAAAAAAAAAAADB&#10;BAAAZHJzL2Rvd25yZXYueG1sUEsFBgAAAAAEAAQA8wAAAM0FAAAAAA==&#10;" fillcolor="#f4cac6 [2168]" strokecolor="#efb0aa [3208]" strokeweight=".5pt">
                <v:fill color2="#f2beba [2616]" rotate="t" colors="0 #f9e0de;.5 #f6d3d0;1 #f7ccc9" focus="100%" type="gradient">
                  <o:fill v:ext="view" type="gradientUnscaled"/>
                </v:fill>
                <v:textbox inset="18pt,18pt,18pt,18pt">
                  <w:txbxContent>
                    <w:p w14:paraId="2C08A35E" w14:textId="77777777" w:rsidR="00DE3F14" w:rsidRPr="001A529D" w:rsidRDefault="00DE3F14" w:rsidP="005547A0">
                      <w:pPr>
                        <w:jc w:val="left"/>
                        <w:rPr>
                          <w:rFonts w:ascii="Arial" w:hAnsi="Arial" w:cs="Arial"/>
                          <w:b/>
                          <w:bCs/>
                          <w:color w:val="954F72" w:themeColor="accent1"/>
                          <w:sz w:val="28"/>
                          <w:szCs w:val="28"/>
                        </w:rPr>
                      </w:pPr>
                      <w:r w:rsidRPr="001A529D">
                        <w:rPr>
                          <w:rFonts w:ascii="Arial" w:hAnsi="Arial" w:cs="Arial"/>
                          <w:b/>
                          <w:bCs/>
                          <w:color w:val="954F72" w:themeColor="accent1"/>
                          <w:sz w:val="28"/>
                          <w:szCs w:val="28"/>
                        </w:rPr>
                        <w:t>Critical Discussion: Advantages, Limitations and Comparison Advantages:</w:t>
                      </w:r>
                    </w:p>
                    <w:p w14:paraId="1EAD9185" w14:textId="69BBB8CC" w:rsidR="005547A0" w:rsidRPr="00383835" w:rsidRDefault="00383835" w:rsidP="005547A0">
                      <w:pPr>
                        <w:jc w:val="left"/>
                        <w:rPr>
                          <w:rFonts w:ascii="Calibri" w:hAnsi="Calibri" w:cs="Calibri"/>
                          <w:szCs w:val="24"/>
                        </w:rPr>
                      </w:pPr>
                      <w:r w:rsidRPr="00383835">
                        <w:rPr>
                          <w:rFonts w:ascii="Calibri" w:hAnsi="Calibri" w:cs="Calibri"/>
                          <w:szCs w:val="24"/>
                        </w:rPr>
                        <w:t>T</w:t>
                      </w:r>
                      <w:r w:rsidR="00DE3F14" w:rsidRPr="00383835">
                        <w:rPr>
                          <w:rFonts w:ascii="Calibri" w:hAnsi="Calibri" w:cs="Calibri"/>
                          <w:szCs w:val="24"/>
                        </w:rPr>
                        <w:t>he NHS-approved nature of myCOPD, evidence-supported nature and incorporation of the device in established care pathways foster reliability and scalability. It provides multimedia learning with low-literacy and easy design in order to advocate patient empowerment. Restrictions: Digital exclusion remains high one out of five older adults are unskilled in the basic digital use (Ofcom, 2022; Good Things Foundation, 2023). Clinical reinforcement can easily decrease the engagement and a lack of randomised controlled trials (RCTs) to prove long-term clinical outcomes exists (Musgrave et al., 2021). Data-privacy governance should be audited on a regular basis to keep patients trusting it. MyCOPD is UK-specific and NHS-integrated compared to such a tool as Propeller Health and Kaia COPD, but it still needs wider accessibility support.</w:t>
                      </w:r>
                    </w:p>
                  </w:txbxContent>
                </v:textbox>
                <w10:wrap type="square" anchorx="margin" anchory="margin"/>
              </v:rect>
            </w:pict>
          </mc:Fallback>
        </mc:AlternateContent>
      </w:r>
    </w:p>
    <w:p w14:paraId="6EFBF10F" w14:textId="0F6EF78D" w:rsidR="006A0624" w:rsidRDefault="00CF161F" w:rsidP="005C012E">
      <w:pPr>
        <w:pStyle w:val="NormalWeb"/>
        <w:rPr>
          <w:rFonts w:asciiTheme="majorHAnsi" w:eastAsiaTheme="majorEastAsia" w:hAnsiTheme="majorHAnsi" w:cs="Segoe UI"/>
          <w:caps/>
          <w:color w:val="954F72" w:themeColor="accent1"/>
          <w:spacing w:val="20"/>
          <w:sz w:val="72"/>
          <w:szCs w:val="72"/>
        </w:rPr>
      </w:pPr>
      <w:r>
        <w:rPr>
          <w:noProof/>
        </w:rPr>
        <w:lastRenderedPageBreak/>
        <mc:AlternateContent>
          <mc:Choice Requires="wps">
            <w:drawing>
              <wp:anchor distT="0" distB="0" distL="114300" distR="114300" simplePos="0" relativeHeight="251806720" behindDoc="0" locked="0" layoutInCell="1" allowOverlap="1" wp14:anchorId="4F0C9605" wp14:editId="3394DD5F">
                <wp:simplePos x="0" y="0"/>
                <wp:positionH relativeFrom="column">
                  <wp:posOffset>-406400</wp:posOffset>
                </wp:positionH>
                <wp:positionV relativeFrom="paragraph">
                  <wp:posOffset>298450</wp:posOffset>
                </wp:positionV>
                <wp:extent cx="5384800" cy="2533650"/>
                <wp:effectExtent l="0" t="0" r="6350" b="0"/>
                <wp:wrapNone/>
                <wp:docPr id="3" name="Text Box 3"/>
                <wp:cNvGraphicFramePr/>
                <a:graphic xmlns:a="http://schemas.openxmlformats.org/drawingml/2006/main">
                  <a:graphicData uri="http://schemas.microsoft.com/office/word/2010/wordprocessingShape">
                    <wps:wsp>
                      <wps:cNvSpPr txBox="1"/>
                      <wps:spPr>
                        <a:xfrm>
                          <a:off x="0" y="0"/>
                          <a:ext cx="5384800" cy="2533650"/>
                        </a:xfrm>
                        <a:prstGeom prst="rect">
                          <a:avLst/>
                        </a:prstGeom>
                        <a:ln>
                          <a:noFill/>
                        </a:ln>
                      </wps:spPr>
                      <wps:style>
                        <a:lnRef idx="1">
                          <a:schemeClr val="accent5"/>
                        </a:lnRef>
                        <a:fillRef idx="2">
                          <a:schemeClr val="accent5"/>
                        </a:fillRef>
                        <a:effectRef idx="1">
                          <a:schemeClr val="accent5"/>
                        </a:effectRef>
                        <a:fontRef idx="minor">
                          <a:schemeClr val="dk1"/>
                        </a:fontRef>
                      </wps:style>
                      <wps:txbx>
                        <w:txbxContent>
                          <w:p w14:paraId="39E5A9B0" w14:textId="77777777" w:rsidR="00CF161F" w:rsidRDefault="00CF161F" w:rsidP="00CF161F">
                            <w:pPr>
                              <w:jc w:val="center"/>
                              <w:rPr>
                                <w:rFonts w:ascii="Arial" w:hAnsi="Arial" w:cs="Arial"/>
                                <w:b/>
                                <w:bCs/>
                                <w:color w:val="954F72" w:themeColor="accent1"/>
                                <w:sz w:val="32"/>
                                <w:szCs w:val="28"/>
                              </w:rPr>
                            </w:pPr>
                            <w:r w:rsidRPr="005547A0">
                              <w:rPr>
                                <w:rFonts w:ascii="Arial" w:hAnsi="Arial" w:cs="Arial"/>
                                <w:b/>
                                <w:bCs/>
                                <w:color w:val="954F72" w:themeColor="accent1"/>
                                <w:sz w:val="32"/>
                                <w:szCs w:val="28"/>
                              </w:rPr>
                              <w:t>BEHAVIOUR CHANGE THEORY – COM-B:</w:t>
                            </w:r>
                          </w:p>
                          <w:p w14:paraId="3AAB9410" w14:textId="77777777" w:rsidR="00CF161F" w:rsidRDefault="00CF161F" w:rsidP="00CF161F">
                            <w:pPr>
                              <w:spacing w:line="360" w:lineRule="auto"/>
                              <w:jc w:val="left"/>
                              <w:rPr>
                                <w:rFonts w:ascii="Calibri" w:hAnsi="Calibri" w:cs="Calibri"/>
                                <w:szCs w:val="24"/>
                              </w:rPr>
                            </w:pPr>
                            <w:r w:rsidRPr="005547A0">
                              <w:rPr>
                                <w:rFonts w:ascii="Calibri" w:hAnsi="Calibri" w:cs="Calibri"/>
                                <w:szCs w:val="24"/>
                              </w:rPr>
                              <w:t>Capability: The educational modules improve self-management skills in patients (Michie et al., 2011).</w:t>
                            </w:r>
                          </w:p>
                          <w:p w14:paraId="635BFC75" w14:textId="77777777" w:rsidR="00CF161F" w:rsidRPr="005547A0" w:rsidRDefault="00CF161F" w:rsidP="00CF161F">
                            <w:pPr>
                              <w:spacing w:line="360" w:lineRule="auto"/>
                              <w:jc w:val="left"/>
                              <w:rPr>
                                <w:rFonts w:ascii="Calibri" w:hAnsi="Calibri" w:cs="Calibri"/>
                                <w:szCs w:val="24"/>
                              </w:rPr>
                            </w:pPr>
                            <w:r w:rsidRPr="005547A0">
                              <w:rPr>
                                <w:rFonts w:ascii="Calibri" w:hAnsi="Calibri" w:cs="Calibri"/>
                                <w:szCs w:val="24"/>
                              </w:rPr>
                              <w:t>Opportunity: Remote monitoring and telehealth introduce an opportunity to access timely support (NHS Digital, 2023).</w:t>
                            </w:r>
                          </w:p>
                          <w:p w14:paraId="5AF0FBC1" w14:textId="77777777" w:rsidR="00CF161F" w:rsidRPr="005547A0" w:rsidRDefault="00CF161F" w:rsidP="00CF161F">
                            <w:pPr>
                              <w:spacing w:line="360" w:lineRule="auto"/>
                              <w:jc w:val="left"/>
                              <w:rPr>
                                <w:rFonts w:ascii="Calibri" w:hAnsi="Calibri" w:cs="Calibri"/>
                                <w:szCs w:val="24"/>
                              </w:rPr>
                            </w:pPr>
                            <w:r w:rsidRPr="005547A0">
                              <w:rPr>
                                <w:rFonts w:ascii="Calibri" w:hAnsi="Calibri" w:cs="Calibri"/>
                                <w:szCs w:val="24"/>
                              </w:rPr>
                              <w:t>Motivation: Individualized comments and tracking of progress stimulate compliance and long-term adoption (White Ladies Medical Practice, 2020).</w:t>
                            </w:r>
                          </w:p>
                          <w:p w14:paraId="756B0295" w14:textId="77777777" w:rsidR="00CF161F" w:rsidRDefault="00CF161F"/>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4F0C9605" id="Text Box 3" o:spid="_x0000_s1032" type="#_x0000_t202" style="position:absolute;left:0;text-align:left;margin-left:-32pt;margin-top:23.5pt;width:424pt;height:199.5pt;z-index:25180672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CfUewIAAEgFAAAOAAAAZHJzL2Uyb0RvYy54bWysVNtu2zAMfR+wfxD0vjrXrgviFFmLDgOK&#10;tlg79FmRpcaYJGqSEjv7+pJy4hRdsQHDXmSZPLwdkpqft9awrQqxBlfy4cmAM+UkVLV7Kvn3h6sP&#10;Z5zFJFwlDDhV8p2K/Hzx/t288TM1gjWYSgWGTlycNb7k65T8rCiiXCsr4gl45VCpIViR8Dc8FVUQ&#10;DXq3phgNBqdFA6HyAaSKEaWXnZIvsn+tlUy3WkeVmCk55pbyGfK5orNYzMXsKQi/ruU+DfEPWVhR&#10;Owzau7oUSbBNqH9zZWsZIIJOJxJsAVrXUuUasJrh4FU192vhVa4FyYm+pyn+P7fyZnsXWF2VfMyZ&#10;ExZb9KDaxD5Dy8bETuPjDEH3HmGpRTF2+SCPKKSiWx0sfbEchnrkeddzS84kCqfjs8nZAFUSdaPp&#10;eHw6zewXR3MfYvqiwDK6lDxg8zKnYnsdE6aC0AOEohlHp4Or2phOS5KCEu4Sy7e0M6pDf1MaC835&#10;kyCPmLowgW0FDoeQUrk0pdIwjnGIJpRG573hKKfzR8M9nkxVHr/eePh3494iRwaXemNbOwhvOah+&#10;5G5gyrrDHxjo6iYKUrtqc4dzcSRZQbXDdgbo1iF6eVUj5dcipjsRcP6xTbjT6RYPbaApOexvnK0h&#10;/HpLTngcS9Ry1uA+lTz+3IigODNfHQ7sp+FkQguYfybTjyP8CS81q5cat7EXgF0Z4uvhZb4SPpnD&#10;VQewj7j6S4qKKuEkxi55OlwvUrfl+HRItVxmEK6cF+na3XtJrollGqiH9lEEv5+6hAN7A4fNE7NX&#10;w9dhydLBcpNA13kyj6zu+cd1zYO0f1roPXj5n1HHB3DxDAAA//8DAFBLAwQUAAYACAAAACEAi7EE&#10;EOAAAAAKAQAADwAAAGRycy9kb3ducmV2LnhtbEyPQU/DMAyF70j8h8iTuG3pWNVNpemEkLjsgLSB&#10;kLhljdcWEqc0Wdvx6/FOcLL8/PT8vWI7OSsG7EPrScFykYBAqrxpqVbw9vo834AIUZPR1hMquGCA&#10;bXl7U+jc+JH2OBxiLTiEQq4VNDF2uZShatDpsPAdEt9Ovnc68trX0vR65HBn5X2SZNLplvhDozt8&#10;arD6Opydgo/dixvr6dSGPbrL9/D+Y+3qU6m72fT4ACLiFP/McMVndCiZ6ejPZIKwCuZZyl2ignTN&#10;kw3rzVU4spBmCciykP8rlL8AAAD//wMAUEsBAi0AFAAGAAgAAAAhALaDOJL+AAAA4QEAABMAAAAA&#10;AAAAAAAAAAAAAAAAAFtDb250ZW50X1R5cGVzXS54bWxQSwECLQAUAAYACAAAACEAOP0h/9YAAACU&#10;AQAACwAAAAAAAAAAAAAAAAAvAQAAX3JlbHMvLnJlbHNQSwECLQAUAAYACAAAACEAPnAn1HsCAABI&#10;BQAADgAAAAAAAAAAAAAAAAAuAgAAZHJzL2Uyb0RvYy54bWxQSwECLQAUAAYACAAAACEAi7EEEOAA&#10;AAAKAQAADwAAAAAAAAAAAAAAAADVBAAAZHJzL2Rvd25yZXYueG1sUEsFBgAAAAAEAAQA8wAAAOIF&#10;AAAAAA==&#10;" fillcolor="#f4cac6 [2168]" stroked="f" strokeweight=".5pt">
                <v:fill color2="#f2beba [2616]" rotate="t" colors="0 #f9e0de;.5 #f6d3d0;1 #f7ccc9" focus="100%" type="gradient">
                  <o:fill v:ext="view" type="gradientUnscaled"/>
                </v:fill>
                <v:textbox>
                  <w:txbxContent>
                    <w:p w14:paraId="39E5A9B0" w14:textId="77777777" w:rsidR="00CF161F" w:rsidRDefault="00CF161F" w:rsidP="00CF161F">
                      <w:pPr>
                        <w:jc w:val="center"/>
                        <w:rPr>
                          <w:rFonts w:ascii="Arial" w:hAnsi="Arial" w:cs="Arial"/>
                          <w:b/>
                          <w:bCs/>
                          <w:color w:val="954F72" w:themeColor="accent1"/>
                          <w:sz w:val="32"/>
                          <w:szCs w:val="28"/>
                        </w:rPr>
                      </w:pPr>
                      <w:r w:rsidRPr="005547A0">
                        <w:rPr>
                          <w:rFonts w:ascii="Arial" w:hAnsi="Arial" w:cs="Arial"/>
                          <w:b/>
                          <w:bCs/>
                          <w:color w:val="954F72" w:themeColor="accent1"/>
                          <w:sz w:val="32"/>
                          <w:szCs w:val="28"/>
                        </w:rPr>
                        <w:t>BEHAVIOUR CHANGE THEORY – COM-B:</w:t>
                      </w:r>
                    </w:p>
                    <w:p w14:paraId="3AAB9410" w14:textId="77777777" w:rsidR="00CF161F" w:rsidRDefault="00CF161F" w:rsidP="00CF161F">
                      <w:pPr>
                        <w:spacing w:line="360" w:lineRule="auto"/>
                        <w:jc w:val="left"/>
                        <w:rPr>
                          <w:rFonts w:ascii="Calibri" w:hAnsi="Calibri" w:cs="Calibri"/>
                          <w:szCs w:val="24"/>
                        </w:rPr>
                      </w:pPr>
                      <w:r w:rsidRPr="005547A0">
                        <w:rPr>
                          <w:rFonts w:ascii="Calibri" w:hAnsi="Calibri" w:cs="Calibri"/>
                          <w:szCs w:val="24"/>
                        </w:rPr>
                        <w:t>Capability: The educational modules improve self-management skills in patients (Michie et al., 2011).</w:t>
                      </w:r>
                    </w:p>
                    <w:p w14:paraId="635BFC75" w14:textId="77777777" w:rsidR="00CF161F" w:rsidRPr="005547A0" w:rsidRDefault="00CF161F" w:rsidP="00CF161F">
                      <w:pPr>
                        <w:spacing w:line="360" w:lineRule="auto"/>
                        <w:jc w:val="left"/>
                        <w:rPr>
                          <w:rFonts w:ascii="Calibri" w:hAnsi="Calibri" w:cs="Calibri"/>
                          <w:szCs w:val="24"/>
                        </w:rPr>
                      </w:pPr>
                      <w:r w:rsidRPr="005547A0">
                        <w:rPr>
                          <w:rFonts w:ascii="Calibri" w:hAnsi="Calibri" w:cs="Calibri"/>
                          <w:szCs w:val="24"/>
                        </w:rPr>
                        <w:t>Opportunity: Remote monitoring and telehealth introduce an opportunity to access timely support (NHS Digital, 2023).</w:t>
                      </w:r>
                    </w:p>
                    <w:p w14:paraId="5AF0FBC1" w14:textId="77777777" w:rsidR="00CF161F" w:rsidRPr="005547A0" w:rsidRDefault="00CF161F" w:rsidP="00CF161F">
                      <w:pPr>
                        <w:spacing w:line="360" w:lineRule="auto"/>
                        <w:jc w:val="left"/>
                        <w:rPr>
                          <w:rFonts w:ascii="Calibri" w:hAnsi="Calibri" w:cs="Calibri"/>
                          <w:szCs w:val="24"/>
                        </w:rPr>
                      </w:pPr>
                      <w:r w:rsidRPr="005547A0">
                        <w:rPr>
                          <w:rFonts w:ascii="Calibri" w:hAnsi="Calibri" w:cs="Calibri"/>
                          <w:szCs w:val="24"/>
                        </w:rPr>
                        <w:t>Motivation: Individualized comments and tracking of progress stimulate compliance and long-term adoption (White Ladies Medical Practice, 2020).</w:t>
                      </w:r>
                    </w:p>
                    <w:p w14:paraId="756B0295" w14:textId="77777777" w:rsidR="00CF161F" w:rsidRDefault="00CF161F"/>
                  </w:txbxContent>
                </v:textbox>
              </v:shape>
            </w:pict>
          </mc:Fallback>
        </mc:AlternateContent>
      </w:r>
      <w:r w:rsidR="00A53B68">
        <w:rPr>
          <w:noProof/>
        </w:rPr>
        <w:drawing>
          <wp:anchor distT="0" distB="0" distL="114300" distR="114300" simplePos="0" relativeHeight="251771904" behindDoc="0" locked="0" layoutInCell="1" allowOverlap="1" wp14:anchorId="3F21EB7D" wp14:editId="58A84A94">
            <wp:simplePos x="0" y="0"/>
            <wp:positionH relativeFrom="column">
              <wp:posOffset>-1047750</wp:posOffset>
            </wp:positionH>
            <wp:positionV relativeFrom="paragraph">
              <wp:posOffset>-647700</wp:posOffset>
            </wp:positionV>
            <wp:extent cx="1517650" cy="800100"/>
            <wp:effectExtent l="0" t="0" r="0" b="0"/>
            <wp:wrapNone/>
            <wp:docPr id="29" name="Graphic 29" descr="Chevron arrows with solid fill"/>
            <wp:cNvGraphicFramePr/>
            <a:graphic xmlns:a="http://schemas.openxmlformats.org/drawingml/2006/main">
              <a:graphicData uri="http://schemas.openxmlformats.org/drawingml/2006/picture">
                <pic:pic xmlns:pic="http://schemas.openxmlformats.org/drawingml/2006/picture">
                  <pic:nvPicPr>
                    <pic:cNvPr id="26" name="Graphic 26"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517650" cy="800100"/>
                    </a:xfrm>
                    <a:prstGeom prst="rect">
                      <a:avLst/>
                    </a:prstGeom>
                  </pic:spPr>
                </pic:pic>
              </a:graphicData>
            </a:graphic>
          </wp:anchor>
        </w:drawing>
      </w:r>
    </w:p>
    <w:p w14:paraId="57B7701D" w14:textId="608CF18C" w:rsidR="005C012E" w:rsidRDefault="005C012E" w:rsidP="005C012E">
      <w:pPr>
        <w:pStyle w:val="NormalWeb"/>
      </w:pPr>
      <w:r>
        <w:rPr>
          <w:noProof/>
        </w:rPr>
        <mc:AlternateContent>
          <mc:Choice Requires="wpg">
            <w:drawing>
              <wp:anchor distT="0" distB="0" distL="114300" distR="114300" simplePos="0" relativeHeight="251745280" behindDoc="1" locked="1" layoutInCell="1" allowOverlap="1" wp14:anchorId="36DE0D83" wp14:editId="47C72DB2">
                <wp:simplePos x="0" y="0"/>
                <wp:positionH relativeFrom="page">
                  <wp:align>right</wp:align>
                </wp:positionH>
                <wp:positionV relativeFrom="paragraph">
                  <wp:posOffset>-1630045</wp:posOffset>
                </wp:positionV>
                <wp:extent cx="7772400" cy="9609455"/>
                <wp:effectExtent l="0" t="0" r="0" b="0"/>
                <wp:wrapNone/>
                <wp:docPr id="1805790888" name="Group 1805790888">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72400" cy="9609455"/>
                          <a:chOff x="0" y="1"/>
                          <a:chExt cx="7772400" cy="9605962"/>
                        </a:xfrm>
                      </wpg:grpSpPr>
                      <wps:wsp>
                        <wps:cNvPr id="1805790889" name="Rectangle 28"/>
                        <wps:cNvSpPr/>
                        <wps:spPr>
                          <a:xfrm>
                            <a:off x="0" y="4763"/>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05790890" name="Rectangle 27"/>
                        <wps:cNvSpPr/>
                        <wps:spPr>
                          <a:xfrm>
                            <a:off x="0" y="4763"/>
                            <a:ext cx="7772400" cy="50292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805790892" name="Group 25"/>
                        <wpg:cNvGrpSpPr/>
                        <wpg:grpSpPr>
                          <a:xfrm rot="5400000">
                            <a:off x="5402674" y="324526"/>
                            <a:ext cx="1670492" cy="1021441"/>
                            <a:chOff x="0" y="53341"/>
                            <a:chExt cx="875347" cy="537210"/>
                          </a:xfrm>
                        </wpg:grpSpPr>
                        <wps:wsp>
                          <wps:cNvPr id="1805790893" name="Freeform 809493637"/>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05790894" name="Freeform 256456011"/>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V relativeFrom="margin">
                  <wp14:pctHeight>0</wp14:pctHeight>
                </wp14:sizeRelV>
              </wp:anchor>
            </w:drawing>
          </mc:Choice>
          <mc:Fallback>
            <w:pict>
              <v:group w14:anchorId="264D82B6" id="Group 1805790888" o:spid="_x0000_s1026" alt="&quot;&quot;" style="position:absolute;margin-left:560.8pt;margin-top:-128.35pt;width:612pt;height:756.65pt;z-index:-251571200;mso-position-horizontal:right;mso-position-horizontal-relative:page;mso-height-relative:margin" coordorigin="" coordsize="77724,96059"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T9HOJwcAAN4hAAAOAAAAZHJzL2Uyb0RvYy54bWzsWt9v2zYQfh+w/0HQ44DV+i3LqFNk7VIM&#10;yNqi7dDukZElW4AkapIcJ/3r9x0pSlTiREo6tNuQPNgSecfjHe+O3138/MVVkRuXSd1kvFyb9jPL&#10;NJIy5pus3K7NPz6e/bw0jaZl5YblvEzW5nXSmC9Ofvzh+aFaJQ7f8XyT1AYWKZvVoVqbu7atVotF&#10;E++SgjXPeJWUmEx5XbAWr/V2sanZAasX+cKxrGBx4PWmqnmcNA1GX8lJ80Ssn6ZJ3L5N0yZpjXxt&#10;Ym+t+KzF5wV9Lk6es9W2ZtUui7ttsEfsomBZCaH9Uq9Yy4x9nd1aqsjimjc8bZ/FvFjwNM3iROgA&#10;bWzrhjava76vhC7b1WFb9WaCaW/Y6dHLxm8u39VGtsHZLS0/jKzlEidWsgJnJcQb2jiMdai2K/C8&#10;rqsP1bu6G9jKN9L/Kq0L+oZmxpUw83Vv5uSqNWIMhmHoeBZOI8ZcFFiR5/vyIOIdTmvgs9Xor3dw&#10;+lHgEM1CCV7Q/vrtHCo4VTPYrfk6u33YsSoRx9GQDW7aLVJ2ew+vY+U2TwxnSbujbYC+N1izamC7&#10;O63lhYErFb/LYDY8f6Q2W1V1075OeGHQw9qssQXhj+zyvGmlhRQJCW54nm3OsjwXLxRsycu8Ni4Z&#10;woTFcVK2nmDP98XvfCPHIVSKZSsM00EJ8qUaxiGIsKWVxJGMhOQliSo5CZX7oRGcl7KGeGqv84To&#10;8vJ9ksIt4S2O2Ei/sr5HW07t2CaRw/6dexEL0sop5Pdrdwsc01/4HlTq6Ik1EfmkZ7bu25hUsecQ&#10;knnZ9sxFVvL62AJ520uW9MpI0jRkpQu+uYbz1Vxms6aKzzKc+jlr2nesRvpCaCElt2/xkeb8sDZ5&#10;92QaO15/OTZO9IgOzJrGAelwbTZ/7VmdmEb+W4m4iWzPo/wpXjw/dPBS6zMX+ky5L15yuJKN5F/F&#10;4pHo21w9pjUvPiFzn5JUTLEyhuy1Gbe1ennZyjSN3B8np6eCDDmzYu15+aGKaXGyKnn1x6tPrK46&#10;128RNW+4ilW2uhEBkpY4S366b3maifAY7NrZG3lDRu43SyAR7CATr5ZAwn8+gfiWE32DBCJyGOUE&#10;PdU8ZYH0KQv897JAhyl6+HPj6o8cFbkSMjkCzsyBSjKJ+0BD+BP5rANOGHKC0DMNQCTX8XwnGEMC&#10;Owgtj+QShrItB+m5R0sjDOW77jCjcNQy9F0vlMy+Gzr2GE58RxQVucqUZ3WSEO43lgCIkRu4j0mF&#10;mvYKTE3ozlbxXkIpuiPU5QFgvwGQoqHtpsvSMS/LJmuTz8jbaZHj3v1pYQQWTs01DkYnBjjgCMuf&#10;Ogvt0TJ2xnAQRzg+4yrthSwd5O/lpBCdxQmWgeVPSoFD9VJmqqKzeEt3GU7rgjPupViTaujUMwUg&#10;bh4gQKeWhzBpJ18TMNNOOstMKYEmRfrTpLF0lplnjjzQG2umLjrL9HGjoOwFTB/3mHoqLFB0PWBt&#10;nXpm2OmROtM6yKbDpm6LASbqkwnbyfIMWeeq7BIMnoCHUePLC6HiDVXEerZBylevyCSy1AAXpZoJ&#10;ZqQEnVmVGvOYEek6s6q85zEjinVmhQ7nMct7sNfZe5DOCDxdsribcQbzJCOedGZxC89mRpjozOIC&#10;m82MONCZRSdhNjMcXWeOHmQw8l+du0cHwmRyD52vUp+BWmu5aK21qPHQezANtNYuJF5BuUYuTq5J&#10;jwaKUXUB79Zmd+XRbIEa9SMXdC35u4w1sRERQp0GA1m8v8jiX5IvOlPo+OhijZkgWCwoL00xZ3uR&#10;73U9lluTMmsqg42EHBOpLYu7LwjEOSmZ2n7kzdUZ5aaGwyRZdyQzL3UF5cmMyBWB+pYKScIBUmBd&#10;RaC+JeHIzhoSVFTj3Uie0MeRyIAeJCid1fHCgzw7tKOutdfZuQOemHyonQdOan/Zo2W1DXUt3VvK&#10;9Xly0rqKUllAfcsllWGB2TofUfPq+5Zo3X8VUZzzJpGZm+JC9Mv6WBFOMIDQvmlGZ0gRFPmoMIyY&#10;ujRpzmSjTyOilsgr1uxkT0zU39LvCqDVWgo90nyb21Z6ahNR++37tYlwGco2UV8hOX7g+YFli+uc&#10;OlkP6DbbgYXqUfqHKpFCFAtBVx66jrv0laur7v5XlUhidapeOjFwyCMFz6hEsgM7cqh6GXZzhGVU&#10;I/VY7X4peo1ESPZ+AXqtQ0j2/rXH1FNr62XO9No6tdzz5Ob1MmemdXSWmVL0MmfmSessR04a2fAJ&#10;L/9L8DLdTH2h8hjw10WMAfDXhdox8CcdR2I1EfrdVTuB/ihtSdgcOi7a6SKzdNcx/lMYyrnxuOjX&#10;CEkqyY0Rj7qw9dtfUao59a3TDIlkDvQ6Sj3eiNLDd+nyB4AaeBT00szm+LYXjDTVJmWQdTYdS3nC&#10;JQB4/5d/Xw19XIFWxI8IBNLsfvBAv1LQ3wXV8LOMk78BAAD//wMAUEsDBBQABgAIAAAAIQA0N8oy&#10;4QAAAAsBAAAPAAAAZHJzL2Rvd25yZXYueG1sTI9Ba4NAEIXvhf6HZQq9Jau22mJdQwhtT6HQpBBy&#10;m+hEJe6suBs1/77rqb3NzHu8+V62mnQrBuptY1hBuAxAEBembLhS8LP/WLyCsA65xNYwKbiRhVV+&#10;f5dhWpqRv2nYuUr4ELYpKqid61IpbVGTRrs0HbHXzqbX6PzaV7LscfThupVRECRSY8P+Q40dbWoq&#10;LrurVvA54rh+Ct+H7eW8uR338ddhG5JSjw/T+g2Eo8n9mWHG9+iQe6aTuXJpRavAF3EKFlGcvICY&#10;9Sh69rfTPMVJAjLP5P8O+S8AAAD//wMAUEsBAi0AFAAGAAgAAAAhALaDOJL+AAAA4QEAABMAAAAA&#10;AAAAAAAAAAAAAAAAAFtDb250ZW50X1R5cGVzXS54bWxQSwECLQAUAAYACAAAACEAOP0h/9YAAACU&#10;AQAACwAAAAAAAAAAAAAAAAAvAQAAX3JlbHMvLnJlbHNQSwECLQAUAAYACAAAACEASk/RzicHAADe&#10;IQAADgAAAAAAAAAAAAAAAAAuAgAAZHJzL2Uyb0RvYy54bWxQSwECLQAUAAYACAAAACEANDfKMuEA&#10;AAALAQAADwAAAAAAAAAAAAAAAACBCQAAZHJzL2Rvd25yZXYueG1sUEsFBgAAAAAEAAQA8wAAAI8K&#10;AAAAAA==&#10;">
                <v:rect id="Rectangle 28" o:spid="_x0000_s1027" style="position:absolute;top:47;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h8EAxwAAAOMAAAAPAAAAZHJzL2Rvd25yZXYueG1sRE9Pa8Iw&#10;FL8P9h3CE3abicO1tTOKCIMdlKHbYcdH82yLyUtpYu2+vRkIO77f/7dcj86KgfrQetYwmyoQxJU3&#10;Ldcavr/enwsQISIbtJ5Jwy8FWK8eH5ZYGn/lAw3HWIsUwqFEDU2MXSllqBpyGKa+I07cyfcOYzr7&#10;WpoeryncWfmiVCYdtpwaGuxo21B1Pl6cBqVOm5w+5/va8vBzzkzI5nan9dNk3LyBiDTGf/Hd/WHS&#10;/EK95gtVFAv4+ykBIFc3AAAA//8DAFBLAQItABQABgAIAAAAIQDb4fbL7gAAAIUBAAATAAAAAAAA&#10;AAAAAAAAAAAAAABbQ29udGVudF9UeXBlc10ueG1sUEsBAi0AFAAGAAgAAAAhAFr0LFu/AAAAFQEA&#10;AAsAAAAAAAAAAAAAAAAAHwEAAF9yZWxzLy5yZWxzUEsBAi0AFAAGAAgAAAAhAI6HwQDHAAAA4wAA&#10;AA8AAAAAAAAAAAAAAAAABwIAAGRycy9kb3ducmV2LnhtbFBLBQYAAAAAAwADALcAAAD7AgAAAAA=&#10;" fillcolor="#d5dce4 [663]" stroked="f" strokeweight="1pt"/>
                <v:rect id="Rectangle 27" o:spid="_x0000_s1028" style="position:absolute;top:47;width:77724;height:50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n9l1IygAAAOMAAAAPAAAAZHJzL2Rvd25yZXYueG1sRI9BT8Mw&#10;DIXvSPyHyEjcWDKkja4smwAJiQGXjnK3GpMWGqc02Vb+PT4gcbT9/N771tsp9OpIY+oiW5jPDCji&#10;JrqOvYX67fGqAJUyssM+Mln4oQTbzfnZGksXT1zRcZ+9EhNOJVpocx5KrVPTUsA0iwOx3D7iGDDL&#10;OHrtRjyJeej1tTFLHbBjSWhxoIeWmq/9IVjYLX316V4Pi5f6vq7c3H/T7v3Z2suL6e4WVKYp/4v/&#10;vp+c1C/M4mZlipVQCJMsQG9+AQAA//8DAFBLAQItABQABgAIAAAAIQDb4fbL7gAAAIUBAAATAAAA&#10;AAAAAAAAAAAAAAAAAABbQ29udGVudF9UeXBlc10ueG1sUEsBAi0AFAAGAAgAAAAhAFr0LFu/AAAA&#10;FQEAAAsAAAAAAAAAAAAAAAAAHwEAAF9yZWxzLy5yZWxzUEsBAi0AFAAGAAgAAAAhAKf2XUjKAAAA&#10;4wAAAA8AAAAAAAAAAAAAAAAABwIAAGRycy9kb3ducmV2LnhtbFBLBQYAAAAAAwADALcAAAD+AgAA&#10;AAA=&#10;" fillcolor="#954f72 [3206]" stroked="f" strokeweight="1pt"/>
                <v:group id="Group 25" o:spid="_x0000_s1029" style="position:absolute;left:54027;top:3244;width:16704;height:10215;rotation:9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P0gwxwAAAOMAAAAPAAAAZHJzL2Rvd25yZXYueG1sRE9fS8Mw&#10;EH8X/A7hBF9kSzZQ27psTKXgq1PZHo/mbIrNpUviWr+9EYQ93u//rTaT68WJQuw8a1jMFQjixpuO&#10;Ww3vb/WsABETssHeM2n4oQib9eXFCivjR36l0y61IodwrFCDTWmopIyNJYdx7gfizH364DDlM7TS&#10;BBxzuOvlUqk76bDj3GBxoCdLzdfu22ng40dRH/v9TX1owmL7OJb2+ZC0vr6atg8gEk3pLP53v5g8&#10;v1C396UqyiX8/ZQBkOtfAAAA//8DAFBLAQItABQABgAIAAAAIQDb4fbL7gAAAIUBAAATAAAAAAAA&#10;AAAAAAAAAAAAAABbQ29udGVudF9UeXBlc10ueG1sUEsBAi0AFAAGAAgAAAAhAFr0LFu/AAAAFQEA&#10;AAsAAAAAAAAAAAAAAAAAHwEAAF9yZWxzLy5yZWxzUEsBAi0AFAAGAAgAAAAhAIY/SDDHAAAA4wAA&#10;AA8AAAAAAAAAAAAAAAAABwIAAGRycy9kb3ducmV2LnhtbFBLBQYAAAAAAwADALcAAAD7AgAAAAA=&#10;">
                  <v:shape id="Freeform 809493637" o:spid="_x0000_s1030"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Ipn7xQAAAOMAAAAPAAAAZHJzL2Rvd25yZXYueG1sRE9La8JA&#10;EL4X/A/LCL3V3VisSeoqIqZ4rY/7kB2T0OxsyK4m/nu3UOhxvvesNqNtxZ163zjWkMwUCOLSmYYr&#10;DedT8ZaC8AHZYOuYNDzIw2Y9eVlhbtzA33Q/hkrEEPY5aqhD6HIpfVmTRT9zHXHkrq63GOLZV9L0&#10;OMRw28q5Uh/SYsOxocaOdjWVP8eb1bA7hGwsbsmwUNX8lOxdcflKLlq/TsftJ4hAY/gX/7kPJs5P&#10;1WKZqTR7h9+fIgBy/QQAAP//AwBQSwECLQAUAAYACAAAACEA2+H2y+4AAACFAQAAEwAAAAAAAAAA&#10;AAAAAAAAAAAAW0NvbnRlbnRfVHlwZXNdLnhtbFBLAQItABQABgAIAAAAIQBa9CxbvwAAABUBAAAL&#10;AAAAAAAAAAAAAAAAAB8BAABfcmVscy8ucmVsc1BLAQItABQABgAIAAAAIQASIpn7xQAAAOMAAAAP&#10;AAAAAAAAAAAAAAAAAAcCAABkcnMvZG93bnJldi54bWxQSwUGAAAAAAMAAwC3AAAA+QI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256456011" o:spid="_x0000_s1031"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98tMxgAAAOMAAAAPAAAAZHJzL2Rvd25yZXYueG1sRE9fa8Iw&#10;EH8f+B3CCXubyTbnajWKdAhjb9rCXo/mbMuaS2mytvv2ZiD4eL//t91PthUD9b5xrOF5oUAQl840&#10;XGko8uNTAsIHZIOtY9LwRx72u9nDFlPjRj7RcA6ViCHsU9RQh9ClUvqyJot+4TriyF1cbzHEs6+k&#10;6XGM4baVL0qtpMWGY0ONHWU1lT/nX6vh9F28DibPjkP4mrJSHnI/Fh9aP86nwwZEoCncxTf3p4nz&#10;E/X2vlbJegn/P0UA5O4KAAD//wMAUEsBAi0AFAAGAAgAAAAhANvh9svuAAAAhQEAABMAAAAAAAAA&#10;AAAAAAAAAAAAAFtDb250ZW50X1R5cGVzXS54bWxQSwECLQAUAAYACAAAACEAWvQsW78AAAAVAQAA&#10;CwAAAAAAAAAAAAAAAAAfAQAAX3JlbHMvLnJlbHNQSwECLQAUAAYACAAAACEAuvfLTMYAAADjAAAA&#10;DwAAAAAAAAAAAAAAAAAHAgAAZHJzL2Rvd25yZXYueG1sUEsFBgAAAAADAAMAtwAAAPoCAAAAAA==&#10;" path="m768668,161925c768668,72390,696278,,606743,l,,,323850r606743,c695325,323850,768668,251460,768668,161925xe" filled="f" stroked="f">
                    <v:stroke joinstyle="miter"/>
                    <v:path arrowok="t" o:connecttype="custom" o:connectlocs="768668,161925;606743,0;0,0;0,323850;606743,323850;768668,161925" o:connectangles="0,0,0,0,0,0"/>
                  </v:shape>
                </v:group>
                <w10:wrap anchorx="page"/>
                <w10:anchorlock/>
              </v:group>
            </w:pict>
          </mc:Fallback>
        </mc:AlternateContent>
      </w:r>
    </w:p>
    <w:p w14:paraId="5A95BD69" w14:textId="68421BF8" w:rsidR="005C012E" w:rsidRDefault="005C012E" w:rsidP="005C012E">
      <w:pPr>
        <w:pStyle w:val="NormalWeb"/>
      </w:pPr>
    </w:p>
    <w:p w14:paraId="61B61C40" w14:textId="6A4CEA18" w:rsidR="005C012E" w:rsidRDefault="005C012E" w:rsidP="005C012E">
      <w:pPr>
        <w:pStyle w:val="NormalWeb"/>
      </w:pPr>
    </w:p>
    <w:p w14:paraId="5A84D4E6" w14:textId="18EA1A42" w:rsidR="005C012E" w:rsidRDefault="005C012E" w:rsidP="005C012E">
      <w:pPr>
        <w:pStyle w:val="NormalWeb"/>
      </w:pPr>
    </w:p>
    <w:p w14:paraId="523D3D0D" w14:textId="021C9662" w:rsidR="005C012E" w:rsidRDefault="005C012E" w:rsidP="005C012E">
      <w:pPr>
        <w:pStyle w:val="NormalWeb"/>
      </w:pPr>
    </w:p>
    <w:p w14:paraId="6BB7B4B1" w14:textId="50E4B590" w:rsidR="005C012E" w:rsidRDefault="005C012E" w:rsidP="005C012E">
      <w:pPr>
        <w:pStyle w:val="NormalWeb"/>
      </w:pPr>
    </w:p>
    <w:p w14:paraId="51E851FE" w14:textId="0D539930" w:rsidR="005C012E" w:rsidRDefault="00383835" w:rsidP="005C012E">
      <w:pPr>
        <w:pStyle w:val="NormalWeb"/>
      </w:pPr>
      <w:r>
        <w:rPr>
          <w:noProof/>
        </w:rPr>
        <w:drawing>
          <wp:anchor distT="0" distB="0" distL="114300" distR="114300" simplePos="0" relativeHeight="251809792" behindDoc="0" locked="0" layoutInCell="1" allowOverlap="1" wp14:anchorId="1C50724E" wp14:editId="3BB44DDA">
            <wp:simplePos x="0" y="0"/>
            <wp:positionH relativeFrom="margin">
              <wp:posOffset>876300</wp:posOffset>
            </wp:positionH>
            <wp:positionV relativeFrom="paragraph">
              <wp:posOffset>229425</wp:posOffset>
            </wp:positionV>
            <wp:extent cx="3821866" cy="2088960"/>
            <wp:effectExtent l="57150" t="0" r="217170" b="349885"/>
            <wp:wrapNone/>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 name="Picture 21"/>
                    <pic:cNvPicPr/>
                  </pic:nvPicPr>
                  <pic:blipFill>
                    <a:blip r:embed="rId18" cstate="print">
                      <a:extLst>
                        <a:ext uri="{28A0092B-C50C-407E-A947-70E740481C1C}">
                          <a14:useLocalDpi xmlns:a14="http://schemas.microsoft.com/office/drawing/2010/main" val="0"/>
                        </a:ext>
                      </a:extLst>
                    </a:blip>
                    <a:stretch>
                      <a:fillRect/>
                    </a:stretch>
                  </pic:blipFill>
                  <pic:spPr>
                    <a:xfrm>
                      <a:off x="0" y="0"/>
                      <a:ext cx="3830278" cy="209355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ic:spPr>
                </pic:pic>
              </a:graphicData>
            </a:graphic>
            <wp14:sizeRelH relativeFrom="margin">
              <wp14:pctWidth>0</wp14:pctWidth>
            </wp14:sizeRelH>
            <wp14:sizeRelV relativeFrom="margin">
              <wp14:pctHeight>0</wp14:pctHeight>
            </wp14:sizeRelV>
          </wp:anchor>
        </w:drawing>
      </w:r>
    </w:p>
    <w:p w14:paraId="50A2CC97" w14:textId="3C04F8A2" w:rsidR="005C012E" w:rsidRDefault="005C012E" w:rsidP="005C012E">
      <w:pPr>
        <w:pStyle w:val="NormalWeb"/>
      </w:pPr>
    </w:p>
    <w:p w14:paraId="6E7B4902" w14:textId="1A00BD49" w:rsidR="005C012E" w:rsidRDefault="005C012E" w:rsidP="005C012E">
      <w:pPr>
        <w:pStyle w:val="NormalWeb"/>
      </w:pPr>
    </w:p>
    <w:p w14:paraId="20358948" w14:textId="06D5F9E2" w:rsidR="005C012E" w:rsidRDefault="005C012E" w:rsidP="005C012E">
      <w:pPr>
        <w:pStyle w:val="NormalWeb"/>
      </w:pPr>
    </w:p>
    <w:p w14:paraId="7B11FCDA" w14:textId="14BD2A43" w:rsidR="005C012E" w:rsidRDefault="005C012E" w:rsidP="005C012E">
      <w:pPr>
        <w:pStyle w:val="NormalWeb"/>
      </w:pPr>
    </w:p>
    <w:p w14:paraId="2AD91CEA" w14:textId="32C17F28" w:rsidR="005C012E" w:rsidRDefault="005C012E" w:rsidP="005C012E">
      <w:pPr>
        <w:pStyle w:val="NormalWeb"/>
      </w:pPr>
    </w:p>
    <w:p w14:paraId="67CDF306" w14:textId="7BF238D8" w:rsidR="005C012E" w:rsidRDefault="005C012E" w:rsidP="005C012E">
      <w:pPr>
        <w:pStyle w:val="NormalWeb"/>
      </w:pPr>
    </w:p>
    <w:p w14:paraId="559B45FC" w14:textId="5D0D4D31" w:rsidR="005C012E" w:rsidRDefault="00383835" w:rsidP="005C012E">
      <w:pPr>
        <w:pStyle w:val="NormalWeb"/>
      </w:pPr>
      <w:r>
        <w:rPr>
          <w:noProof/>
        </w:rPr>
        <mc:AlternateContent>
          <mc:Choice Requires="wps">
            <w:drawing>
              <wp:anchor distT="0" distB="0" distL="114300" distR="114300" simplePos="0" relativeHeight="251746304" behindDoc="0" locked="0" layoutInCell="1" allowOverlap="1" wp14:anchorId="1EE95773" wp14:editId="7CB813FA">
                <wp:simplePos x="0" y="0"/>
                <wp:positionH relativeFrom="margin">
                  <wp:align>left</wp:align>
                </wp:positionH>
                <wp:positionV relativeFrom="paragraph">
                  <wp:posOffset>86995</wp:posOffset>
                </wp:positionV>
                <wp:extent cx="6318250" cy="2095500"/>
                <wp:effectExtent l="0" t="0" r="25400" b="19050"/>
                <wp:wrapNone/>
                <wp:docPr id="1805790897" name="Text Box 1805790897"/>
                <wp:cNvGraphicFramePr/>
                <a:graphic xmlns:a="http://schemas.openxmlformats.org/drawingml/2006/main">
                  <a:graphicData uri="http://schemas.microsoft.com/office/word/2010/wordprocessingShape">
                    <wps:wsp>
                      <wps:cNvSpPr txBox="1"/>
                      <wps:spPr>
                        <a:xfrm>
                          <a:off x="0" y="0"/>
                          <a:ext cx="6318250" cy="2095500"/>
                        </a:xfrm>
                        <a:prstGeom prst="rect">
                          <a:avLst/>
                        </a:prstGeom>
                        <a:ln/>
                      </wps:spPr>
                      <wps:style>
                        <a:lnRef idx="1">
                          <a:schemeClr val="accent5"/>
                        </a:lnRef>
                        <a:fillRef idx="3">
                          <a:schemeClr val="accent5"/>
                        </a:fillRef>
                        <a:effectRef idx="2">
                          <a:schemeClr val="accent5"/>
                        </a:effectRef>
                        <a:fontRef idx="minor">
                          <a:schemeClr val="lt1"/>
                        </a:fontRef>
                      </wps:style>
                      <wps:txbx>
                        <w:txbxContent>
                          <w:p w14:paraId="49A59B99" w14:textId="77777777" w:rsidR="0046734A" w:rsidRDefault="0046734A" w:rsidP="00E36DA2">
                            <w:pPr>
                              <w:pStyle w:val="Author"/>
                              <w:jc w:val="center"/>
                            </w:pPr>
                          </w:p>
                          <w:p w14:paraId="099C64D3" w14:textId="5C69BE2E" w:rsidR="00672642" w:rsidRPr="00A53B68" w:rsidRDefault="00E36DA2" w:rsidP="00672642">
                            <w:pPr>
                              <w:pStyle w:val="Author"/>
                              <w:jc w:val="center"/>
                              <w:rPr>
                                <w:rFonts w:ascii="Arial" w:hAnsi="Arial" w:cs="Arial"/>
                                <w:b/>
                                <w:bCs/>
                                <w:sz w:val="44"/>
                                <w:szCs w:val="28"/>
                                <w:vertAlign w:val="superscript"/>
                              </w:rPr>
                            </w:pPr>
                            <w:r w:rsidRPr="00A53B68">
                              <w:rPr>
                                <w:rFonts w:ascii="Arial" w:hAnsi="Arial" w:cs="Arial"/>
                                <w:b/>
                                <w:bCs/>
                                <w:sz w:val="44"/>
                                <w:szCs w:val="28"/>
                                <w:vertAlign w:val="superscript"/>
                              </w:rPr>
                              <w:t>Solutions &amp; Conclusion</w:t>
                            </w:r>
                          </w:p>
                          <w:p w14:paraId="235E7762" w14:textId="15D9FBB4" w:rsidR="00E36DA2" w:rsidRPr="00383835" w:rsidRDefault="00383835" w:rsidP="00383835">
                            <w:pPr>
                              <w:spacing w:line="360" w:lineRule="auto"/>
                              <w:rPr>
                                <w:rFonts w:ascii="Calibri" w:hAnsi="Calibri" w:cs="Calibri"/>
                                <w:color w:val="000000" w:themeColor="text1"/>
                                <w:szCs w:val="24"/>
                              </w:rPr>
                            </w:pPr>
                            <w:r w:rsidRPr="00383835">
                              <w:rPr>
                                <w:rFonts w:ascii="Calibri" w:hAnsi="Calibri" w:cs="Calibri"/>
                                <w:color w:val="000000" w:themeColor="text1"/>
                                <w:szCs w:val="24"/>
                              </w:rPr>
                              <w:t>MyCOPD needs to be applied together with face-to-face pulmonary rehabilitation to maximise public-health impact, with support of digitally excluded patients by using community hubs or simplified interfaces. Commissioning structures should include governance and equity indicators (e.g. age, deprivation quintile, engagement rate). Scaled fairly, COPD exacerbation, self-efficacy, and NHS burden may be minimized with myCOPD to facilitate NICE (2020; NHS Digital, 2023).</w:t>
                            </w:r>
                          </w:p>
                          <w:p w14:paraId="447A03B8" w14:textId="77777777" w:rsidR="00E36DA2" w:rsidRPr="00383835" w:rsidRDefault="00E36DA2" w:rsidP="00383835">
                            <w:pPr>
                              <w:pStyle w:val="Author"/>
                              <w:spacing w:line="360" w:lineRule="auto"/>
                              <w:rPr>
                                <w:sz w:val="32"/>
                                <w:szCs w:val="20"/>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EE95773" id="Text Box 1805790897" o:spid="_x0000_s1033" type="#_x0000_t202" style="position:absolute;left:0;text-align:left;margin-left:0;margin-top:6.85pt;width:497.5pt;height:165pt;z-index:251746304;visibility:visible;mso-wrap-style:square;mso-width-percent:0;mso-height-percent:0;mso-wrap-distance-left:9pt;mso-wrap-distance-top:0;mso-wrap-distance-right:9pt;mso-wrap-distance-bottom:0;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7Q0WfgIAAEkFAAAOAAAAZHJzL2Uyb0RvYy54bWysVE1v2zAMvQ/YfxB0X+2kTZsEcYqsRYcB&#10;RVusHXpWZCkxIIuaxMTOfv0oOXGCrtiAYRdbIvn48Uhqdt3Whm2VDxXYgg/Ocs6UlVBWdlXw7y93&#10;n8acBRS2FAasKvhOBX49//hh1ripGsIaTKk8Iyc2TBtX8DWim2ZZkGtVi3AGTllSavC1QLr6VVZ6&#10;0ZD32mTDPL/MGvCl8yBVCCS97ZR8nvxrrSQ+ah0UMlNwyg3T16fvMn6z+UxMV164dSX3aYh/yKIW&#10;laWgvatbgYJtfPWbq7qSHgJoPJNQZ6B1JVWqgaoZ5G+qeV4Lp1ItRE5wPU3h/7mVD9snz6qSejfO&#10;R1eTfDy54syKmnr1olpkn6FlJyriq3FhSrBnR0BsSU/YyGOUBxJGGlrt6/inAhnpifldz3b0Kkl4&#10;eT4YD0ekkqQb5pPRKE/9yI5w5wN+UVCzeCi4p3YmlsX2PiCFJNODSYxmbJQd80gn3BnVKb8pTZWm&#10;dKMgzZi6MZ5tBU2HkFJZHMVKyK2xZB2tdGVMDzxP0f8I3NtHqErz14OHfwf3iBQZLPbgurLg33Ng&#10;MJFPKevO/sBAV3ekANtlm1p8eWjTEsoddc9Dtw/BybuKGL4XAZ+EpwWgrtBS4yN9tIGm4LA/cbYG&#10;//M9ebSnuSQtZw0tVMHDj43wijPz1dLETgYXF3ED0+VidDWkiz/VLE81dlPfAHVlQM+Hk+kY7dEc&#10;jtpD/Uq7v4hRSSWspNgFx8PxBrs1p7dDqsUiGdHOOYH39tnJ6DqyHOfnpX0V3u2HDGk+H+CwemL6&#10;ZtY624i0sNgg6CoNYuS5Y3XPP+1rGqT92xIfhNN7sjq+gPNfAAAA//8DAFBLAwQUAAYACAAAACEA&#10;gS+SINsAAAAHAQAADwAAAGRycy9kb3ducmV2LnhtbEyP3U7DMAxG75F4h8hI3CCWwvhraTpNaFwx&#10;BIw9gNeEtlrjVI2zlbfHXMGlz2d9Pi4Xk+/VwY2xC2TgapaBclQH21FjYPv5fPkAKjKSxT6QM/Dt&#10;Iiyq05MSCxuO9OEOG26UlFAs0EDLPBRax7p1HuMsDI4k+wqjR5ZxbLQd8SjlvtfXWXanPXYkF1oc&#10;3FPr6v0meQPvr7xML8mu8S3m9SrtVxlfbI05P5uWj6DYTfy3DL/6og6VOO1CIhtVb0AeYaHze1CS&#10;5vmtgJ2B+Y0QXZX6v3/1AwAA//8DAFBLAQItABQABgAIAAAAIQC2gziS/gAAAOEBAAATAAAAAAAA&#10;AAAAAAAAAAAAAABbQ29udGVudF9UeXBlc10ueG1sUEsBAi0AFAAGAAgAAAAhADj9If/WAAAAlAEA&#10;AAsAAAAAAAAAAAAAAAAALwEAAF9yZWxzLy5yZWxzUEsBAi0AFAAGAAgAAAAhAP/tDRZ+AgAASQUA&#10;AA4AAAAAAAAAAAAAAAAALgIAAGRycy9lMm9Eb2MueG1sUEsBAi0AFAAGAAgAAAAhAIEvkiDbAAAA&#10;BwEAAA8AAAAAAAAAAAAAAAAA2AQAAGRycy9kb3ducmV2LnhtbFBLBQYAAAAABAAEAPMAAADgBQAA&#10;AAA=&#10;" fillcolor="#f0b4af [3032]" strokecolor="#efb0aa [3208]" strokeweight=".5pt">
                <v:fill color2="#eeaba5 [3176]" rotate="t" colors="0 #f2bbb6;.5 #f2ada7;1 #dc958e" focus="100%" type="gradient">
                  <o:fill v:ext="view" type="gradientUnscaled"/>
                </v:fill>
                <v:textbox>
                  <w:txbxContent>
                    <w:p w14:paraId="49A59B99" w14:textId="77777777" w:rsidR="0046734A" w:rsidRDefault="0046734A" w:rsidP="00E36DA2">
                      <w:pPr>
                        <w:pStyle w:val="Author"/>
                        <w:jc w:val="center"/>
                      </w:pPr>
                    </w:p>
                    <w:p w14:paraId="099C64D3" w14:textId="5C69BE2E" w:rsidR="00672642" w:rsidRPr="00A53B68" w:rsidRDefault="00E36DA2" w:rsidP="00672642">
                      <w:pPr>
                        <w:pStyle w:val="Author"/>
                        <w:jc w:val="center"/>
                        <w:rPr>
                          <w:rFonts w:ascii="Arial" w:hAnsi="Arial" w:cs="Arial"/>
                          <w:b/>
                          <w:bCs/>
                          <w:sz w:val="44"/>
                          <w:szCs w:val="28"/>
                          <w:vertAlign w:val="superscript"/>
                        </w:rPr>
                      </w:pPr>
                      <w:r w:rsidRPr="00A53B68">
                        <w:rPr>
                          <w:rFonts w:ascii="Arial" w:hAnsi="Arial" w:cs="Arial"/>
                          <w:b/>
                          <w:bCs/>
                          <w:sz w:val="44"/>
                          <w:szCs w:val="28"/>
                          <w:vertAlign w:val="superscript"/>
                        </w:rPr>
                        <w:t>Solutions &amp; Conclusion</w:t>
                      </w:r>
                    </w:p>
                    <w:p w14:paraId="235E7762" w14:textId="15D9FBB4" w:rsidR="00E36DA2" w:rsidRPr="00383835" w:rsidRDefault="00383835" w:rsidP="00383835">
                      <w:pPr>
                        <w:spacing w:line="360" w:lineRule="auto"/>
                        <w:rPr>
                          <w:rFonts w:ascii="Calibri" w:hAnsi="Calibri" w:cs="Calibri"/>
                          <w:color w:val="000000" w:themeColor="text1"/>
                          <w:szCs w:val="24"/>
                        </w:rPr>
                      </w:pPr>
                      <w:r w:rsidRPr="00383835">
                        <w:rPr>
                          <w:rFonts w:ascii="Calibri" w:hAnsi="Calibri" w:cs="Calibri"/>
                          <w:color w:val="000000" w:themeColor="text1"/>
                          <w:szCs w:val="24"/>
                        </w:rPr>
                        <w:t>MyCOPD needs to be applied together with face-to-face pulmonary rehabilitation to maximise public-health impact, with support of digitally excluded patients by using community hubs or simplified interfaces. Commissioning structures should include governance and equity indicators (e.g. age, deprivation quintile, engagement rate). Scaled fairly, COPD exacerbation, self-efficacy, and NHS burden may be minimized with myCOPD to facilitate NICE (2020; NHS Digital, 2023).</w:t>
                      </w:r>
                    </w:p>
                    <w:p w14:paraId="447A03B8" w14:textId="77777777" w:rsidR="00E36DA2" w:rsidRPr="00383835" w:rsidRDefault="00E36DA2" w:rsidP="00383835">
                      <w:pPr>
                        <w:pStyle w:val="Author"/>
                        <w:spacing w:line="360" w:lineRule="auto"/>
                        <w:rPr>
                          <w:sz w:val="32"/>
                          <w:szCs w:val="20"/>
                        </w:rPr>
                      </w:pPr>
                    </w:p>
                  </w:txbxContent>
                </v:textbox>
                <w10:wrap anchorx="margin"/>
              </v:shape>
            </w:pict>
          </mc:Fallback>
        </mc:AlternateContent>
      </w:r>
    </w:p>
    <w:p w14:paraId="555BC9FA" w14:textId="405B0BB7" w:rsidR="005C012E" w:rsidRDefault="005C012E" w:rsidP="005C012E">
      <w:pPr>
        <w:pStyle w:val="NormalWeb"/>
      </w:pPr>
    </w:p>
    <w:p w14:paraId="378E9A5B" w14:textId="2C9C249E" w:rsidR="005C012E" w:rsidRDefault="005C012E" w:rsidP="005C012E">
      <w:pPr>
        <w:pStyle w:val="NormalWeb"/>
      </w:pPr>
    </w:p>
    <w:p w14:paraId="2D07D470" w14:textId="5769D765" w:rsidR="005C012E" w:rsidRDefault="005C012E" w:rsidP="005C012E">
      <w:pPr>
        <w:pStyle w:val="NormalWeb"/>
      </w:pPr>
    </w:p>
    <w:p w14:paraId="275B7495" w14:textId="7D532B74" w:rsidR="005C012E" w:rsidRDefault="005C012E" w:rsidP="005C012E">
      <w:pPr>
        <w:pStyle w:val="NormalWeb"/>
      </w:pPr>
    </w:p>
    <w:p w14:paraId="24114BB0" w14:textId="240A2869" w:rsidR="005C012E" w:rsidRDefault="005C012E" w:rsidP="005C012E">
      <w:pPr>
        <w:pStyle w:val="NormalWeb"/>
      </w:pPr>
    </w:p>
    <w:p w14:paraId="5007FEB2" w14:textId="7F4C849D" w:rsidR="005C012E" w:rsidRDefault="005C012E" w:rsidP="005C012E">
      <w:pPr>
        <w:pStyle w:val="NormalWeb"/>
      </w:pPr>
    </w:p>
    <w:p w14:paraId="5C8A1383" w14:textId="77777777" w:rsidR="007F617C" w:rsidRDefault="007F617C" w:rsidP="006A0624">
      <w:pPr>
        <w:pStyle w:val="NormalWeb"/>
      </w:pPr>
    </w:p>
    <w:p w14:paraId="11BAD82C" w14:textId="49FEDCB0" w:rsidR="007F617C" w:rsidRDefault="007F617C">
      <w:pPr>
        <w:jc w:val="left"/>
        <w:rPr>
          <w:rFonts w:ascii="Times New Roman" w:eastAsia="Times New Roman" w:hAnsi="Times New Roman" w:cs="Times New Roman"/>
          <w:szCs w:val="24"/>
        </w:rPr>
      </w:pPr>
      <w:r>
        <w:rPr>
          <w:noProof/>
        </w:rPr>
        <w:lastRenderedPageBreak/>
        <mc:AlternateContent>
          <mc:Choice Requires="wps">
            <w:drawing>
              <wp:anchor distT="0" distB="0" distL="114300" distR="114300" simplePos="0" relativeHeight="251819008" behindDoc="0" locked="0" layoutInCell="1" allowOverlap="1" wp14:anchorId="51652C4B" wp14:editId="23B7EA9C">
                <wp:simplePos x="0" y="0"/>
                <wp:positionH relativeFrom="column">
                  <wp:posOffset>-539750</wp:posOffset>
                </wp:positionH>
                <wp:positionV relativeFrom="paragraph">
                  <wp:posOffset>-577850</wp:posOffset>
                </wp:positionV>
                <wp:extent cx="7029450" cy="8108950"/>
                <wp:effectExtent l="0" t="0" r="19050" b="25400"/>
                <wp:wrapNone/>
                <wp:docPr id="23" name="Text Box 23"/>
                <wp:cNvGraphicFramePr/>
                <a:graphic xmlns:a="http://schemas.openxmlformats.org/drawingml/2006/main">
                  <a:graphicData uri="http://schemas.microsoft.com/office/word/2010/wordprocessingShape">
                    <wps:wsp>
                      <wps:cNvSpPr txBox="1"/>
                      <wps:spPr>
                        <a:xfrm>
                          <a:off x="0" y="0"/>
                          <a:ext cx="7029450" cy="8108950"/>
                        </a:xfrm>
                        <a:prstGeom prst="rect">
                          <a:avLst/>
                        </a:prstGeom>
                        <a:solidFill>
                          <a:schemeClr val="lt1"/>
                        </a:solidFill>
                        <a:ln w="6350">
                          <a:solidFill>
                            <a:prstClr val="black"/>
                          </a:solidFill>
                        </a:ln>
                      </wps:spPr>
                      <wps:txbx>
                        <w:txbxContent>
                          <w:p w14:paraId="09AD8E3F" w14:textId="77777777" w:rsidR="007F617C" w:rsidRDefault="007F617C" w:rsidP="007F617C">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p>
                          <w:p w14:paraId="2A4D8807" w14:textId="2802ACD7" w:rsidR="007F617C" w:rsidRPr="007F617C" w:rsidRDefault="007F617C" w:rsidP="007F617C">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r w:rsidRPr="007F617C">
                              <w:rPr>
                                <w:rFonts w:ascii="Arial" w:eastAsia="Times New Roman" w:hAnsi="Arial" w:cs="Arial"/>
                                <w:b/>
                                <w:bCs/>
                                <w:color w:val="954F72" w:themeColor="accent1"/>
                                <w:kern w:val="36"/>
                                <w:sz w:val="48"/>
                                <w:szCs w:val="48"/>
                                <w:lang w:val="en-IN" w:eastAsia="en-IN"/>
                              </w:rPr>
                              <w:t>References</w:t>
                            </w:r>
                          </w:p>
                          <w:p w14:paraId="778A1D9B" w14:textId="6236CE11" w:rsidR="007F617C" w:rsidRDefault="007F617C"/>
                          <w:p w14:paraId="0A996285"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British Lung Foundation (2023) </w:t>
                            </w:r>
                            <w:r w:rsidRPr="007F617C">
                              <w:rPr>
                                <w:rFonts w:ascii="Times New Roman" w:eastAsia="Times New Roman" w:hAnsi="Times New Roman" w:cs="Times New Roman"/>
                                <w:i/>
                                <w:iCs/>
                                <w:color w:val="auto"/>
                                <w:sz w:val="28"/>
                                <w:szCs w:val="28"/>
                                <w:lang w:val="en-IN" w:eastAsia="en-IN"/>
                              </w:rPr>
                              <w:t>COPD Statistics and Patient Outcomes in the UK.</w:t>
                            </w:r>
                            <w:r w:rsidRPr="007F617C">
                              <w:rPr>
                                <w:rFonts w:ascii="Times New Roman" w:eastAsia="Times New Roman" w:hAnsi="Times New Roman" w:cs="Times New Roman"/>
                                <w:color w:val="auto"/>
                                <w:sz w:val="28"/>
                                <w:szCs w:val="28"/>
                                <w:lang w:val="en-IN" w:eastAsia="en-IN"/>
                              </w:rPr>
                              <w:t xml:space="preserve"> London: British Lung Foundation.</w:t>
                            </w:r>
                          </w:p>
                          <w:p w14:paraId="39654DB3"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Department of Health and Social Care (2024) </w:t>
                            </w:r>
                            <w:r w:rsidRPr="007F617C">
                              <w:rPr>
                                <w:rFonts w:ascii="Times New Roman" w:eastAsia="Times New Roman" w:hAnsi="Times New Roman" w:cs="Times New Roman"/>
                                <w:i/>
                                <w:iCs/>
                                <w:color w:val="auto"/>
                                <w:sz w:val="28"/>
                                <w:szCs w:val="28"/>
                                <w:lang w:val="en-IN" w:eastAsia="en-IN"/>
                              </w:rPr>
                              <w:t>Digital Transformation in Respiratory Care Strategy 2024–2030.</w:t>
                            </w:r>
                            <w:r w:rsidRPr="007F617C">
                              <w:rPr>
                                <w:rFonts w:ascii="Times New Roman" w:eastAsia="Times New Roman" w:hAnsi="Times New Roman" w:cs="Times New Roman"/>
                                <w:color w:val="auto"/>
                                <w:sz w:val="28"/>
                                <w:szCs w:val="28"/>
                                <w:lang w:val="en-IN" w:eastAsia="en-IN"/>
                              </w:rPr>
                              <w:t xml:space="preserve"> London: Department of Health and Social Care.</w:t>
                            </w:r>
                          </w:p>
                          <w:p w14:paraId="7E62AD81"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Jones, R.C., Radwan, A. and Shakir, M. (2021) ‘Evaluating digital self-management tools for COPD: patient engagement and adherence outcomes’, </w:t>
                            </w:r>
                            <w:r w:rsidRPr="007F617C">
                              <w:rPr>
                                <w:rFonts w:ascii="Times New Roman" w:eastAsia="Times New Roman" w:hAnsi="Times New Roman" w:cs="Times New Roman"/>
                                <w:i/>
                                <w:iCs/>
                                <w:color w:val="auto"/>
                                <w:sz w:val="28"/>
                                <w:szCs w:val="28"/>
                                <w:lang w:val="en-IN" w:eastAsia="en-IN"/>
                              </w:rPr>
                              <w:t>NPJ Digital Medicine</w:t>
                            </w:r>
                            <w:r w:rsidRPr="007F617C">
                              <w:rPr>
                                <w:rFonts w:ascii="Times New Roman" w:eastAsia="Times New Roman" w:hAnsi="Times New Roman" w:cs="Times New Roman"/>
                                <w:color w:val="auto"/>
                                <w:sz w:val="28"/>
                                <w:szCs w:val="28"/>
                                <w:lang w:val="en-IN" w:eastAsia="en-IN"/>
                              </w:rPr>
                              <w:t>, 4(3), pp. 188–195.</w:t>
                            </w:r>
                          </w:p>
                          <w:p w14:paraId="2AA73A21"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National Institute for Health and Care Excellence (NICE) (2023) </w:t>
                            </w:r>
                            <w:r w:rsidRPr="007F617C">
                              <w:rPr>
                                <w:rFonts w:ascii="Times New Roman" w:eastAsia="Times New Roman" w:hAnsi="Times New Roman" w:cs="Times New Roman"/>
                                <w:i/>
                                <w:iCs/>
                                <w:color w:val="auto"/>
                                <w:sz w:val="28"/>
                                <w:szCs w:val="28"/>
                                <w:lang w:val="en-IN" w:eastAsia="en-IN"/>
                              </w:rPr>
                              <w:t>NG115: Chronic Obstructive Pulmonary Disease in Over-16s: Diagnosis and Management.</w:t>
                            </w:r>
                            <w:r w:rsidRPr="007F617C">
                              <w:rPr>
                                <w:rFonts w:ascii="Times New Roman" w:eastAsia="Times New Roman" w:hAnsi="Times New Roman" w:cs="Times New Roman"/>
                                <w:color w:val="auto"/>
                                <w:sz w:val="28"/>
                                <w:szCs w:val="28"/>
                                <w:lang w:val="en-IN" w:eastAsia="en-IN"/>
                              </w:rPr>
                              <w:t xml:space="preserve"> London: NICE.</w:t>
                            </w:r>
                          </w:p>
                          <w:p w14:paraId="6C6DDF06"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NHS Digital (2024) </w:t>
                            </w:r>
                            <w:r w:rsidRPr="007F617C">
                              <w:rPr>
                                <w:rFonts w:ascii="Times New Roman" w:eastAsia="Times New Roman" w:hAnsi="Times New Roman" w:cs="Times New Roman"/>
                                <w:i/>
                                <w:iCs/>
                                <w:color w:val="auto"/>
                                <w:sz w:val="28"/>
                                <w:szCs w:val="28"/>
                                <w:lang w:val="en-IN" w:eastAsia="en-IN"/>
                              </w:rPr>
                              <w:t>Digital Inclusion in Long-Term Condition Management.</w:t>
                            </w:r>
                            <w:r w:rsidRPr="007F617C">
                              <w:rPr>
                                <w:rFonts w:ascii="Times New Roman" w:eastAsia="Times New Roman" w:hAnsi="Times New Roman" w:cs="Times New Roman"/>
                                <w:color w:val="auto"/>
                                <w:sz w:val="28"/>
                                <w:szCs w:val="28"/>
                                <w:lang w:val="en-IN" w:eastAsia="en-IN"/>
                              </w:rPr>
                              <w:t xml:space="preserve"> Available at: </w:t>
                            </w:r>
                            <w:hyperlink r:id="rId19" w:tgtFrame="_new" w:history="1">
                              <w:r w:rsidRPr="007F617C">
                                <w:rPr>
                                  <w:rFonts w:ascii="Times New Roman" w:eastAsia="Times New Roman" w:hAnsi="Times New Roman" w:cs="Times New Roman"/>
                                  <w:color w:val="0000FF"/>
                                  <w:sz w:val="28"/>
                                  <w:szCs w:val="28"/>
                                  <w:u w:val="single"/>
                                  <w:lang w:val="en-IN" w:eastAsia="en-IN"/>
                                </w:rPr>
                                <w:t>https://digital.nhs.uk</w:t>
                              </w:r>
                            </w:hyperlink>
                            <w:r w:rsidRPr="007F617C">
                              <w:rPr>
                                <w:rFonts w:ascii="Times New Roman" w:eastAsia="Times New Roman" w:hAnsi="Times New Roman" w:cs="Times New Roman"/>
                                <w:color w:val="auto"/>
                                <w:sz w:val="28"/>
                                <w:szCs w:val="28"/>
                                <w:lang w:val="en-IN" w:eastAsia="en-IN"/>
                              </w:rPr>
                              <w:t xml:space="preserve"> (Accessed: 30 October 2025).</w:t>
                            </w:r>
                          </w:p>
                          <w:p w14:paraId="4E11DD9E"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Ofcom (2024) </w:t>
                            </w:r>
                            <w:r w:rsidRPr="007F617C">
                              <w:rPr>
                                <w:rFonts w:ascii="Times New Roman" w:eastAsia="Times New Roman" w:hAnsi="Times New Roman" w:cs="Times New Roman"/>
                                <w:i/>
                                <w:iCs/>
                                <w:color w:val="auto"/>
                                <w:sz w:val="28"/>
                                <w:szCs w:val="28"/>
                                <w:lang w:val="en-IN" w:eastAsia="en-IN"/>
                              </w:rPr>
                              <w:t>Online Nation 2024: Internet Use and Access in the UK.</w:t>
                            </w:r>
                            <w:r w:rsidRPr="007F617C">
                              <w:rPr>
                                <w:rFonts w:ascii="Times New Roman" w:eastAsia="Times New Roman" w:hAnsi="Times New Roman" w:cs="Times New Roman"/>
                                <w:color w:val="auto"/>
                                <w:sz w:val="28"/>
                                <w:szCs w:val="28"/>
                                <w:lang w:val="en-IN" w:eastAsia="en-IN"/>
                              </w:rPr>
                              <w:t xml:space="preserve"> London: Ofcom.</w:t>
                            </w:r>
                          </w:p>
                          <w:p w14:paraId="1E6FDABB"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Riley, M. and Patel, A. (2022) ‘Health inequalities and technology adoption in COPD management’, </w:t>
                            </w:r>
                            <w:r w:rsidRPr="007F617C">
                              <w:rPr>
                                <w:rFonts w:ascii="Times New Roman" w:eastAsia="Times New Roman" w:hAnsi="Times New Roman" w:cs="Times New Roman"/>
                                <w:i/>
                                <w:iCs/>
                                <w:color w:val="auto"/>
                                <w:sz w:val="28"/>
                                <w:szCs w:val="28"/>
                                <w:lang w:val="en-IN" w:eastAsia="en-IN"/>
                              </w:rPr>
                              <w:t>British Journal of Healthcare Management</w:t>
                            </w:r>
                            <w:r w:rsidRPr="007F617C">
                              <w:rPr>
                                <w:rFonts w:ascii="Times New Roman" w:eastAsia="Times New Roman" w:hAnsi="Times New Roman" w:cs="Times New Roman"/>
                                <w:color w:val="auto"/>
                                <w:sz w:val="28"/>
                                <w:szCs w:val="28"/>
                                <w:lang w:val="en-IN" w:eastAsia="en-IN"/>
                              </w:rPr>
                              <w:t>, 28(9), pp. 220–228.</w:t>
                            </w:r>
                          </w:p>
                          <w:p w14:paraId="4426F3BA"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Seemungal, T. and Wedzicha, J.A. (2022) ‘Digital rehabilitation for chronic respiratory disease: lessons from myCOPD’, </w:t>
                            </w:r>
                            <w:r w:rsidRPr="007F617C">
                              <w:rPr>
                                <w:rFonts w:ascii="Times New Roman" w:eastAsia="Times New Roman" w:hAnsi="Times New Roman" w:cs="Times New Roman"/>
                                <w:i/>
                                <w:iCs/>
                                <w:color w:val="auto"/>
                                <w:sz w:val="28"/>
                                <w:szCs w:val="28"/>
                                <w:lang w:val="en-IN" w:eastAsia="en-IN"/>
                              </w:rPr>
                              <w:t>The Lancet Respiratory Medicine</w:t>
                            </w:r>
                            <w:r w:rsidRPr="007F617C">
                              <w:rPr>
                                <w:rFonts w:ascii="Times New Roman" w:eastAsia="Times New Roman" w:hAnsi="Times New Roman" w:cs="Times New Roman"/>
                                <w:color w:val="auto"/>
                                <w:sz w:val="28"/>
                                <w:szCs w:val="28"/>
                                <w:lang w:val="en-IN" w:eastAsia="en-IN"/>
                              </w:rPr>
                              <w:t>, 10(5), pp. 411–419.</w:t>
                            </w:r>
                          </w:p>
                          <w:p w14:paraId="6B8C5171" w14:textId="77777777" w:rsidR="007F617C" w:rsidRPr="007F617C" w:rsidRDefault="007F617C" w:rsidP="007F617C">
                            <w:pPr>
                              <w:spacing w:line="360" w:lineRule="auto"/>
                              <w:rPr>
                                <w:sz w:val="28"/>
                                <w:szCs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51652C4B" id="Text Box 23" o:spid="_x0000_s1034" type="#_x0000_t202" style="position:absolute;margin-left:-42.5pt;margin-top:-45.5pt;width:553.5pt;height:638.5pt;z-index:25181900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o/PTgIAAKsEAAAOAAAAZHJzL2Uyb0RvYy54bWysVE1vGjEQvVfqf7B8bxYICQliiWgiqkoo&#10;iZRUORuvF1b1elzbsEt/fZ+9QEjSU9WLd778PPNmZic3ba3ZVjlfkcl5/6zHmTKSisqscv7jef7l&#10;ijMfhCmEJqNyvlOe30w/f5o0dqwGtCZdKMcAYvy4sTlfh2DHWeblWtXCn5FVBs6SXC0CVLfKCica&#10;oNc6G/R6l1lDrrCOpPIe1rvOyacJvyyVDA9l6VVgOufILaTTpXMZz2w6EeOVE3ZdyX0a4h+yqEVl&#10;8OgR6k4EwTau+gBVV9KRpzKcSaozKstKqlQDqun33lXztBZWpVpAjrdHmvz/g5X320fHqiLng3PO&#10;jKjRo2fVBvaVWgYT+GmsHyPsySIwtLCjzwe7hzGW3Zaujl8UxOAH07sjuxFNwjjqDa6HF3BJ+K76&#10;vatrKMDPXq9b58M3RTWLQs4d2pdYFduFD13oISS+5klXxbzSOilxZNStdmwr0GwdUpIAfxOlDWty&#10;fnmOpz8gROjj/aUW8uc+vRME4GmDnCMpXfFRCu2yTSSODsQsqdiBL0fdxHkr5xXgF8KHR+EwYuAB&#10;axMecJSakBPtJc7W5H7/zR7j0Xl4OWswsjn3vzbCKc70d4OZuO4Ph3HGkzK8GA2guFPP8tRjNvUt&#10;gag+FtTKJMb4oA9i6ah+wXbN4qtwCSPxds7DQbwN3SJhO6WazVIQptqKsDBPVkboyHGk9bl9Ec7u&#10;2xowEfd0GG4xftfdLjbeNDTbBCqr1PrIc8fqnn5sRBqe/fbGlTvVU9TrP2b6BwAA//8DAFBLAwQU&#10;AAYACAAAACEAJDrsf90AAAANAQAADwAAAGRycy9kb3ducmV2LnhtbEyPwU7DMBBE70j8g7WVuLV2&#10;IlG5IU5VUOHCiRZxdmPXtojtyHbT8PdsT3B7ox3NzrTb2Q9k0im7GARUKwZEhz4qF4yAz+PrkgPJ&#10;RQYlhxi0gB+dYdvd37WyUfEaPvR0KIZgSMiNFGBLGRtKc2+1l3kVRx3wdo7Jy4IyGaqSvGK4H2jN&#10;2Jp66QJ+sHLUL1b334eLF7B/NhvTc5nsnivnpvnr/G7ehHhYzLsnIEXP5c8Mt/pYHTrsdIqXoDIZ&#10;BCz5I24pCJsK4eZgdY10Qqr4mgHtWvp/RfcLAAD//wMAUEsBAi0AFAAGAAgAAAAhALaDOJL+AAAA&#10;4QEAABMAAAAAAAAAAAAAAAAAAAAAAFtDb250ZW50X1R5cGVzXS54bWxQSwECLQAUAAYACAAAACEA&#10;OP0h/9YAAACUAQAACwAAAAAAAAAAAAAAAAAvAQAAX3JlbHMvLnJlbHNQSwECLQAUAAYACAAAACEA&#10;zf6Pz04CAACrBAAADgAAAAAAAAAAAAAAAAAuAgAAZHJzL2Uyb0RvYy54bWxQSwECLQAUAAYACAAA&#10;ACEAJDrsf90AAAANAQAADwAAAAAAAAAAAAAAAACoBAAAZHJzL2Rvd25yZXYueG1sUEsFBgAAAAAE&#10;AAQA8wAAALIFAAAAAA==&#10;" fillcolor="white [3201]" strokeweight=".5pt">
                <v:textbox>
                  <w:txbxContent>
                    <w:p w14:paraId="09AD8E3F" w14:textId="77777777" w:rsidR="007F617C" w:rsidRDefault="007F617C" w:rsidP="007F617C">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p>
                    <w:p w14:paraId="2A4D8807" w14:textId="2802ACD7" w:rsidR="007F617C" w:rsidRPr="007F617C" w:rsidRDefault="007F617C" w:rsidP="007F617C">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r w:rsidRPr="007F617C">
                        <w:rPr>
                          <w:rFonts w:ascii="Arial" w:eastAsia="Times New Roman" w:hAnsi="Arial" w:cs="Arial"/>
                          <w:b/>
                          <w:bCs/>
                          <w:color w:val="954F72" w:themeColor="accent1"/>
                          <w:kern w:val="36"/>
                          <w:sz w:val="48"/>
                          <w:szCs w:val="48"/>
                          <w:lang w:val="en-IN" w:eastAsia="en-IN"/>
                        </w:rPr>
                        <w:t>References</w:t>
                      </w:r>
                    </w:p>
                    <w:p w14:paraId="778A1D9B" w14:textId="6236CE11" w:rsidR="007F617C" w:rsidRDefault="007F617C"/>
                    <w:p w14:paraId="0A996285"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British Lung Foundation (2023) </w:t>
                      </w:r>
                      <w:r w:rsidRPr="007F617C">
                        <w:rPr>
                          <w:rFonts w:ascii="Times New Roman" w:eastAsia="Times New Roman" w:hAnsi="Times New Roman" w:cs="Times New Roman"/>
                          <w:i/>
                          <w:iCs/>
                          <w:color w:val="auto"/>
                          <w:sz w:val="28"/>
                          <w:szCs w:val="28"/>
                          <w:lang w:val="en-IN" w:eastAsia="en-IN"/>
                        </w:rPr>
                        <w:t>COPD Statistics and Patient Outcomes in the UK.</w:t>
                      </w:r>
                      <w:r w:rsidRPr="007F617C">
                        <w:rPr>
                          <w:rFonts w:ascii="Times New Roman" w:eastAsia="Times New Roman" w:hAnsi="Times New Roman" w:cs="Times New Roman"/>
                          <w:color w:val="auto"/>
                          <w:sz w:val="28"/>
                          <w:szCs w:val="28"/>
                          <w:lang w:val="en-IN" w:eastAsia="en-IN"/>
                        </w:rPr>
                        <w:t xml:space="preserve"> London: British Lung Foundation.</w:t>
                      </w:r>
                    </w:p>
                    <w:p w14:paraId="39654DB3"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Department of Health and Social Care (2024) </w:t>
                      </w:r>
                      <w:r w:rsidRPr="007F617C">
                        <w:rPr>
                          <w:rFonts w:ascii="Times New Roman" w:eastAsia="Times New Roman" w:hAnsi="Times New Roman" w:cs="Times New Roman"/>
                          <w:i/>
                          <w:iCs/>
                          <w:color w:val="auto"/>
                          <w:sz w:val="28"/>
                          <w:szCs w:val="28"/>
                          <w:lang w:val="en-IN" w:eastAsia="en-IN"/>
                        </w:rPr>
                        <w:t>Digital Transformation in Respiratory Care Strategy 2024–2030.</w:t>
                      </w:r>
                      <w:r w:rsidRPr="007F617C">
                        <w:rPr>
                          <w:rFonts w:ascii="Times New Roman" w:eastAsia="Times New Roman" w:hAnsi="Times New Roman" w:cs="Times New Roman"/>
                          <w:color w:val="auto"/>
                          <w:sz w:val="28"/>
                          <w:szCs w:val="28"/>
                          <w:lang w:val="en-IN" w:eastAsia="en-IN"/>
                        </w:rPr>
                        <w:t xml:space="preserve"> London: Department of Health and Social Care.</w:t>
                      </w:r>
                    </w:p>
                    <w:p w14:paraId="7E62AD81"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Jones, R.C., Radwan, A. and Shakir, M. (2021) ‘Evaluating digital self-management tools for COPD: patient engagement and adherence outcomes’, </w:t>
                      </w:r>
                      <w:r w:rsidRPr="007F617C">
                        <w:rPr>
                          <w:rFonts w:ascii="Times New Roman" w:eastAsia="Times New Roman" w:hAnsi="Times New Roman" w:cs="Times New Roman"/>
                          <w:i/>
                          <w:iCs/>
                          <w:color w:val="auto"/>
                          <w:sz w:val="28"/>
                          <w:szCs w:val="28"/>
                          <w:lang w:val="en-IN" w:eastAsia="en-IN"/>
                        </w:rPr>
                        <w:t>NPJ Digital Medicine</w:t>
                      </w:r>
                      <w:r w:rsidRPr="007F617C">
                        <w:rPr>
                          <w:rFonts w:ascii="Times New Roman" w:eastAsia="Times New Roman" w:hAnsi="Times New Roman" w:cs="Times New Roman"/>
                          <w:color w:val="auto"/>
                          <w:sz w:val="28"/>
                          <w:szCs w:val="28"/>
                          <w:lang w:val="en-IN" w:eastAsia="en-IN"/>
                        </w:rPr>
                        <w:t>, 4(3), pp. 188–195.</w:t>
                      </w:r>
                    </w:p>
                    <w:p w14:paraId="2AA73A21"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National Institute for Health and Care Excellence (NICE) (2023) </w:t>
                      </w:r>
                      <w:r w:rsidRPr="007F617C">
                        <w:rPr>
                          <w:rFonts w:ascii="Times New Roman" w:eastAsia="Times New Roman" w:hAnsi="Times New Roman" w:cs="Times New Roman"/>
                          <w:i/>
                          <w:iCs/>
                          <w:color w:val="auto"/>
                          <w:sz w:val="28"/>
                          <w:szCs w:val="28"/>
                          <w:lang w:val="en-IN" w:eastAsia="en-IN"/>
                        </w:rPr>
                        <w:t>NG115: Chronic Obstructive Pulmonary Disease in Over-16s: Diagnosis and Management.</w:t>
                      </w:r>
                      <w:r w:rsidRPr="007F617C">
                        <w:rPr>
                          <w:rFonts w:ascii="Times New Roman" w:eastAsia="Times New Roman" w:hAnsi="Times New Roman" w:cs="Times New Roman"/>
                          <w:color w:val="auto"/>
                          <w:sz w:val="28"/>
                          <w:szCs w:val="28"/>
                          <w:lang w:val="en-IN" w:eastAsia="en-IN"/>
                        </w:rPr>
                        <w:t xml:space="preserve"> London: NICE.</w:t>
                      </w:r>
                    </w:p>
                    <w:p w14:paraId="6C6DDF06"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NHS Digital (2024) </w:t>
                      </w:r>
                      <w:r w:rsidRPr="007F617C">
                        <w:rPr>
                          <w:rFonts w:ascii="Times New Roman" w:eastAsia="Times New Roman" w:hAnsi="Times New Roman" w:cs="Times New Roman"/>
                          <w:i/>
                          <w:iCs/>
                          <w:color w:val="auto"/>
                          <w:sz w:val="28"/>
                          <w:szCs w:val="28"/>
                          <w:lang w:val="en-IN" w:eastAsia="en-IN"/>
                        </w:rPr>
                        <w:t>Digital Inclusion in Long-Term Condition Management.</w:t>
                      </w:r>
                      <w:r w:rsidRPr="007F617C">
                        <w:rPr>
                          <w:rFonts w:ascii="Times New Roman" w:eastAsia="Times New Roman" w:hAnsi="Times New Roman" w:cs="Times New Roman"/>
                          <w:color w:val="auto"/>
                          <w:sz w:val="28"/>
                          <w:szCs w:val="28"/>
                          <w:lang w:val="en-IN" w:eastAsia="en-IN"/>
                        </w:rPr>
                        <w:t xml:space="preserve"> Available at: </w:t>
                      </w:r>
                      <w:hyperlink r:id="rId20" w:tgtFrame="_new" w:history="1">
                        <w:r w:rsidRPr="007F617C">
                          <w:rPr>
                            <w:rFonts w:ascii="Times New Roman" w:eastAsia="Times New Roman" w:hAnsi="Times New Roman" w:cs="Times New Roman"/>
                            <w:color w:val="0000FF"/>
                            <w:sz w:val="28"/>
                            <w:szCs w:val="28"/>
                            <w:u w:val="single"/>
                            <w:lang w:val="en-IN" w:eastAsia="en-IN"/>
                          </w:rPr>
                          <w:t>https://digital.nhs.uk</w:t>
                        </w:r>
                      </w:hyperlink>
                      <w:r w:rsidRPr="007F617C">
                        <w:rPr>
                          <w:rFonts w:ascii="Times New Roman" w:eastAsia="Times New Roman" w:hAnsi="Times New Roman" w:cs="Times New Roman"/>
                          <w:color w:val="auto"/>
                          <w:sz w:val="28"/>
                          <w:szCs w:val="28"/>
                          <w:lang w:val="en-IN" w:eastAsia="en-IN"/>
                        </w:rPr>
                        <w:t xml:space="preserve"> (Accessed: 30 October 2025).</w:t>
                      </w:r>
                    </w:p>
                    <w:p w14:paraId="4E11DD9E"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Ofcom (2024) </w:t>
                      </w:r>
                      <w:r w:rsidRPr="007F617C">
                        <w:rPr>
                          <w:rFonts w:ascii="Times New Roman" w:eastAsia="Times New Roman" w:hAnsi="Times New Roman" w:cs="Times New Roman"/>
                          <w:i/>
                          <w:iCs/>
                          <w:color w:val="auto"/>
                          <w:sz w:val="28"/>
                          <w:szCs w:val="28"/>
                          <w:lang w:val="en-IN" w:eastAsia="en-IN"/>
                        </w:rPr>
                        <w:t>Online Nation 2024: Internet Use and Access in the UK.</w:t>
                      </w:r>
                      <w:r w:rsidRPr="007F617C">
                        <w:rPr>
                          <w:rFonts w:ascii="Times New Roman" w:eastAsia="Times New Roman" w:hAnsi="Times New Roman" w:cs="Times New Roman"/>
                          <w:color w:val="auto"/>
                          <w:sz w:val="28"/>
                          <w:szCs w:val="28"/>
                          <w:lang w:val="en-IN" w:eastAsia="en-IN"/>
                        </w:rPr>
                        <w:t xml:space="preserve"> London: Ofcom.</w:t>
                      </w:r>
                    </w:p>
                    <w:p w14:paraId="1E6FDABB"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Riley, M. and Patel, A. (2022) ‘Health inequalities and technology adoption in COPD management’, </w:t>
                      </w:r>
                      <w:r w:rsidRPr="007F617C">
                        <w:rPr>
                          <w:rFonts w:ascii="Times New Roman" w:eastAsia="Times New Roman" w:hAnsi="Times New Roman" w:cs="Times New Roman"/>
                          <w:i/>
                          <w:iCs/>
                          <w:color w:val="auto"/>
                          <w:sz w:val="28"/>
                          <w:szCs w:val="28"/>
                          <w:lang w:val="en-IN" w:eastAsia="en-IN"/>
                        </w:rPr>
                        <w:t>British Journal of Healthcare Management</w:t>
                      </w:r>
                      <w:r w:rsidRPr="007F617C">
                        <w:rPr>
                          <w:rFonts w:ascii="Times New Roman" w:eastAsia="Times New Roman" w:hAnsi="Times New Roman" w:cs="Times New Roman"/>
                          <w:color w:val="auto"/>
                          <w:sz w:val="28"/>
                          <w:szCs w:val="28"/>
                          <w:lang w:val="en-IN" w:eastAsia="en-IN"/>
                        </w:rPr>
                        <w:t>, 28(9), pp. 220–228.</w:t>
                      </w:r>
                    </w:p>
                    <w:p w14:paraId="4426F3BA" w14:textId="77777777" w:rsidR="007F617C" w:rsidRPr="007F617C" w:rsidRDefault="007F617C" w:rsidP="007F617C">
                      <w:pPr>
                        <w:pStyle w:val="ListParagraph"/>
                        <w:numPr>
                          <w:ilvl w:val="0"/>
                          <w:numId w:val="4"/>
                        </w:numPr>
                        <w:spacing w:before="100" w:beforeAutospacing="1" w:after="100" w:afterAutospacing="1" w:line="360" w:lineRule="auto"/>
                        <w:jc w:val="left"/>
                        <w:rPr>
                          <w:rFonts w:ascii="Times New Roman" w:eastAsia="Times New Roman" w:hAnsi="Times New Roman" w:cs="Times New Roman"/>
                          <w:color w:val="auto"/>
                          <w:sz w:val="28"/>
                          <w:szCs w:val="28"/>
                          <w:lang w:val="en-IN" w:eastAsia="en-IN"/>
                        </w:rPr>
                      </w:pPr>
                      <w:r w:rsidRPr="007F617C">
                        <w:rPr>
                          <w:rFonts w:ascii="Times New Roman" w:eastAsia="Times New Roman" w:hAnsi="Times New Roman" w:cs="Times New Roman"/>
                          <w:color w:val="auto"/>
                          <w:sz w:val="28"/>
                          <w:szCs w:val="28"/>
                          <w:lang w:val="en-IN" w:eastAsia="en-IN"/>
                        </w:rPr>
                        <w:t xml:space="preserve">Seemungal, T. and Wedzicha, J.A. (2022) ‘Digital rehabilitation for chronic respiratory disease: lessons from myCOPD’, </w:t>
                      </w:r>
                      <w:r w:rsidRPr="007F617C">
                        <w:rPr>
                          <w:rFonts w:ascii="Times New Roman" w:eastAsia="Times New Roman" w:hAnsi="Times New Roman" w:cs="Times New Roman"/>
                          <w:i/>
                          <w:iCs/>
                          <w:color w:val="auto"/>
                          <w:sz w:val="28"/>
                          <w:szCs w:val="28"/>
                          <w:lang w:val="en-IN" w:eastAsia="en-IN"/>
                        </w:rPr>
                        <w:t>The Lancet Respiratory Medicine</w:t>
                      </w:r>
                      <w:r w:rsidRPr="007F617C">
                        <w:rPr>
                          <w:rFonts w:ascii="Times New Roman" w:eastAsia="Times New Roman" w:hAnsi="Times New Roman" w:cs="Times New Roman"/>
                          <w:color w:val="auto"/>
                          <w:sz w:val="28"/>
                          <w:szCs w:val="28"/>
                          <w:lang w:val="en-IN" w:eastAsia="en-IN"/>
                        </w:rPr>
                        <w:t>, 10(5), pp. 411–419.</w:t>
                      </w:r>
                    </w:p>
                    <w:p w14:paraId="6B8C5171" w14:textId="77777777" w:rsidR="007F617C" w:rsidRPr="007F617C" w:rsidRDefault="007F617C" w:rsidP="007F617C">
                      <w:pPr>
                        <w:spacing w:line="360" w:lineRule="auto"/>
                        <w:rPr>
                          <w:sz w:val="28"/>
                          <w:szCs w:val="28"/>
                        </w:rPr>
                      </w:pPr>
                    </w:p>
                  </w:txbxContent>
                </v:textbox>
              </v:shape>
            </w:pict>
          </mc:Fallback>
        </mc:AlternateContent>
      </w:r>
      <w:r>
        <w:rPr>
          <w:noProof/>
        </w:rPr>
        <mc:AlternateContent>
          <mc:Choice Requires="wps">
            <w:drawing>
              <wp:anchor distT="0" distB="0" distL="114300" distR="114300" simplePos="0" relativeHeight="251817984" behindDoc="0" locked="0" layoutInCell="1" allowOverlap="1" wp14:anchorId="472128C8" wp14:editId="1A913EC1">
                <wp:simplePos x="0" y="0"/>
                <wp:positionH relativeFrom="column">
                  <wp:posOffset>-984250</wp:posOffset>
                </wp:positionH>
                <wp:positionV relativeFrom="paragraph">
                  <wp:posOffset>-939800</wp:posOffset>
                </wp:positionV>
                <wp:extent cx="8756650" cy="10544175"/>
                <wp:effectExtent l="0" t="0" r="6350" b="9525"/>
                <wp:wrapNone/>
                <wp:docPr id="22" name="Rectangle 28"/>
                <wp:cNvGraphicFramePr/>
                <a:graphic xmlns:a="http://schemas.openxmlformats.org/drawingml/2006/main">
                  <a:graphicData uri="http://schemas.microsoft.com/office/word/2010/wordprocessingShape">
                    <wps:wsp>
                      <wps:cNvSpPr/>
                      <wps:spPr>
                        <a:xfrm>
                          <a:off x="0" y="0"/>
                          <a:ext cx="8756650" cy="10544175"/>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D205C54" id="Rectangle 28" o:spid="_x0000_s1026" style="position:absolute;margin-left:-77.5pt;margin-top:-74pt;width:689.5pt;height:830.25pt;z-index:251817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aOHDpgIAAMcFAAAOAAAAZHJzL2Uyb0RvYy54bWysVEtPGzEQvlfqf7B8L/tQAmnEBkUgqkqU&#10;IqDibLx2spLtcW0nm/TXd2xvlpTSHqpevPY8vpn5dmbOL3Zaka1wvgPT0OqkpEQYDm1nVg399nj9&#10;YUaJD8y0TIERDd0LTy8W79+d93YualiDaoUjCGL8vLcNXYdg50Xh+Vpo5k/ACoNKCU6zgE+3KlrH&#10;ekTXqqjL8rTowbXWARfeo/QqK+ki4UspePgqpReBqIZibiGdLp3P8SwW52y+csyuOz6kwf4hC806&#10;g0FHqCsWGNm47jco3XEHHmQ44aALkLLjItWA1VTlq2oe1syKVAuS4+1Ik/9/sPx2e+dI1za0rikx&#10;TOM/ukfWmFkpQepZJKi3fo52D/bODS+P11jtTjodv1gH2SVS9yOpYhcIR+HsbHp6OkXuOeqqcjqZ&#10;VGfTCFu8+FvnwycBmsRLQx0mkNhk2xsfsunBJIbzoLr2ulMqPWKriEvlyJbhT2acCxMmyV1t9Bdo&#10;sxybpRx+N4qxKbJ4dhBjNqnpIlLK7ZcgysRQBmLQnE+UFJGZzEW6hb0S0U6ZeyGRVKy+TomMyMc5&#10;Vlm1Zq3I4ukfc0mAEVli/BF7AHir/mogeLCPriJNw+hc/i2xXOLokSKDCaOz7gy4twBUGCNn+wNJ&#10;mZrI0jO0e2w5B3kWveXXHf71G+bDHXM4fNgquFDCVzykgr6hMNwoWYP78ZY82uNMoJaSHoe5of77&#10;hjlBifpscFo+VpNJnP70mEzPany4Y83zscZs9CVgK1W4uixP12gf1OEqHegn3DvLGBVVzHCM3VAe&#10;3OFxGfKSwc3FxXKZzHDiLQs35sHyCB5ZjV39uHtizg6tH3BsbuEw+Gz+agKybfQ0sNwEkF0ajxde&#10;B75xW6QmHjZbXEfH72T1sn8XPwEAAP//AwBQSwMEFAAGAAgAAAAhAPd2OlvfAAAADwEAAA8AAABk&#10;cnMvZG93bnJldi54bWxMj8FOwzAQRO9I/IO1SNxaJ1FSqhCnqpC4gRAtB45uvE2i2usodtPw92xO&#10;cHujHc3OVLvZWTHhGHpPCtJ1AgKp8aanVsHX8XW1BRGiJqOtJ1TwgwF29f1dpUvjb/SJ0yG2gkMo&#10;lFpBF+NQShmaDp0Oaz8g8e3sR6cjy7GVZtQ3DndWZkmykU73xB86PeBLh83lcHUKkuS8f8KP/L21&#10;NH1fNiZscvum1OPDvH8GEXGOf2ZY6nN1qLnTyV/JBGEVrNKi4DFxoXzLtHiyLGc6MRVpVoCsK/l/&#10;R/0LAAD//wMAUEsBAi0AFAAGAAgAAAAhALaDOJL+AAAA4QEAABMAAAAAAAAAAAAAAAAAAAAAAFtD&#10;b250ZW50X1R5cGVzXS54bWxQSwECLQAUAAYACAAAACEAOP0h/9YAAACUAQAACwAAAAAAAAAAAAAA&#10;AAAvAQAAX3JlbHMvLnJlbHNQSwECLQAUAAYACAAAACEAPGjhw6YCAADHBQAADgAAAAAAAAAAAAAA&#10;AAAuAgAAZHJzL2Uyb0RvYy54bWxQSwECLQAUAAYACAAAACEA93Y6W98AAAAPAQAADwAAAAAAAAAA&#10;AAAAAAAABQAAZHJzL2Rvd25yZXYueG1sUEsFBgAAAAAEAAQA8wAAAAwGAAAAAA==&#10;" fillcolor="#d5dce4 [663]" stroked="f" strokeweight="1pt"/>
            </w:pict>
          </mc:Fallback>
        </mc:AlternateContent>
      </w:r>
      <w:r>
        <w:br w:type="page"/>
      </w:r>
    </w:p>
    <w:p w14:paraId="315DA05A" w14:textId="381B7DEE" w:rsidR="006A0624" w:rsidRDefault="00A53B68" w:rsidP="006A0624">
      <w:pPr>
        <w:pStyle w:val="NormalWeb"/>
      </w:pPr>
      <w:r>
        <w:rPr>
          <w:noProof/>
        </w:rPr>
        <w:lastRenderedPageBreak/>
        <w:drawing>
          <wp:anchor distT="0" distB="0" distL="114300" distR="114300" simplePos="0" relativeHeight="251773952" behindDoc="0" locked="0" layoutInCell="1" allowOverlap="1" wp14:anchorId="42101510" wp14:editId="438F7D60">
            <wp:simplePos x="0" y="0"/>
            <wp:positionH relativeFrom="column">
              <wp:posOffset>5581650</wp:posOffset>
            </wp:positionH>
            <wp:positionV relativeFrom="paragraph">
              <wp:posOffset>104775</wp:posOffset>
            </wp:positionV>
            <wp:extent cx="1517650" cy="800100"/>
            <wp:effectExtent l="0" t="0" r="0" b="0"/>
            <wp:wrapNone/>
            <wp:docPr id="30" name="Graphic 30" descr="Chevron arrows with solid fill"/>
            <wp:cNvGraphicFramePr/>
            <a:graphic xmlns:a="http://schemas.openxmlformats.org/drawingml/2006/main">
              <a:graphicData uri="http://schemas.openxmlformats.org/drawingml/2006/picture">
                <pic:pic xmlns:pic="http://schemas.openxmlformats.org/drawingml/2006/picture">
                  <pic:nvPicPr>
                    <pic:cNvPr id="26" name="Graphic 26"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rot="10800000">
                      <a:off x="0" y="0"/>
                      <a:ext cx="1517650" cy="800100"/>
                    </a:xfrm>
                    <a:prstGeom prst="rect">
                      <a:avLst/>
                    </a:prstGeom>
                  </pic:spPr>
                </pic:pic>
              </a:graphicData>
            </a:graphic>
          </wp:anchor>
        </w:drawing>
      </w:r>
    </w:p>
    <w:p w14:paraId="4BC73CC6" w14:textId="26E8DCDE" w:rsidR="00B52AE1" w:rsidRPr="00B52AE1" w:rsidRDefault="00772B7D" w:rsidP="00B52AE1">
      <w:pPr>
        <w:tabs>
          <w:tab w:val="left" w:pos="8272"/>
        </w:tabs>
        <w:sectPr w:rsidR="00B52AE1" w:rsidRPr="00B52AE1" w:rsidSect="00E33E6F">
          <w:pgSz w:w="12240" w:h="15840"/>
          <w:pgMar w:top="1440" w:right="1440" w:bottom="1440" w:left="1440" w:header="720" w:footer="288" w:gutter="0"/>
          <w:cols w:space="720"/>
          <w:docGrid w:linePitch="360"/>
        </w:sectPr>
      </w:pPr>
      <w:r>
        <w:rPr>
          <w:noProof/>
        </w:rPr>
        <w:drawing>
          <wp:anchor distT="0" distB="0" distL="114300" distR="114300" simplePos="0" relativeHeight="251777024" behindDoc="0" locked="0" layoutInCell="1" allowOverlap="1" wp14:anchorId="1C8E0AA2" wp14:editId="0A7EE4F9">
            <wp:simplePos x="0" y="0"/>
            <wp:positionH relativeFrom="column">
              <wp:posOffset>5460365</wp:posOffset>
            </wp:positionH>
            <wp:positionV relativeFrom="paragraph">
              <wp:posOffset>7659370</wp:posOffset>
            </wp:positionV>
            <wp:extent cx="1518285" cy="798830"/>
            <wp:effectExtent l="0" t="0" r="0" b="0"/>
            <wp:wrapNone/>
            <wp:docPr id="37"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rot="10800000">
                      <a:off x="0" y="0"/>
                      <a:ext cx="1518285" cy="798830"/>
                    </a:xfrm>
                    <a:prstGeom prst="rect">
                      <a:avLst/>
                    </a:prstGeom>
                    <a:noFill/>
                  </pic:spPr>
                </pic:pic>
              </a:graphicData>
            </a:graphic>
          </wp:anchor>
        </w:drawing>
      </w:r>
      <w:r w:rsidR="006F0069">
        <w:rPr>
          <w:noProof/>
        </w:rPr>
        <mc:AlternateContent>
          <mc:Choice Requires="wps">
            <w:drawing>
              <wp:anchor distT="0" distB="0" distL="114300" distR="114300" simplePos="0" relativeHeight="251804672" behindDoc="0" locked="0" layoutInCell="1" allowOverlap="1" wp14:anchorId="22E810B4" wp14:editId="1A5B2772">
                <wp:simplePos x="0" y="0"/>
                <wp:positionH relativeFrom="margin">
                  <wp:align>center</wp:align>
                </wp:positionH>
                <wp:positionV relativeFrom="paragraph">
                  <wp:posOffset>182342</wp:posOffset>
                </wp:positionV>
                <wp:extent cx="3066757" cy="626013"/>
                <wp:effectExtent l="0" t="0" r="635" b="3175"/>
                <wp:wrapNone/>
                <wp:docPr id="1805790850" name="Text Box 1805790850"/>
                <wp:cNvGraphicFramePr/>
                <a:graphic xmlns:a="http://schemas.openxmlformats.org/drawingml/2006/main">
                  <a:graphicData uri="http://schemas.microsoft.com/office/word/2010/wordprocessingShape">
                    <wps:wsp>
                      <wps:cNvSpPr txBox="1"/>
                      <wps:spPr>
                        <a:xfrm>
                          <a:off x="0" y="0"/>
                          <a:ext cx="3066757" cy="626013"/>
                        </a:xfrm>
                        <a:prstGeom prst="rect">
                          <a:avLst/>
                        </a:prstGeom>
                        <a:ln>
                          <a:noFill/>
                        </a:ln>
                      </wps:spPr>
                      <wps:style>
                        <a:lnRef idx="3">
                          <a:schemeClr val="lt1"/>
                        </a:lnRef>
                        <a:fillRef idx="1">
                          <a:schemeClr val="accent2"/>
                        </a:fillRef>
                        <a:effectRef idx="1">
                          <a:schemeClr val="accent2"/>
                        </a:effectRef>
                        <a:fontRef idx="minor">
                          <a:schemeClr val="lt1"/>
                        </a:fontRef>
                      </wps:style>
                      <wps:txbx>
                        <w:txbxContent>
                          <w:p w14:paraId="59288E94" w14:textId="1B2C88FB" w:rsidR="006F0069" w:rsidRPr="006F0069" w:rsidRDefault="006F0069" w:rsidP="006F0069">
                            <w:pPr>
                              <w:jc w:val="center"/>
                              <w:rPr>
                                <w:rFonts w:ascii="Arial" w:hAnsi="Arial" w:cs="Arial"/>
                                <w:b/>
                                <w:bCs/>
                                <w:color w:val="6F3B55" w:themeColor="accent3" w:themeShade="BF"/>
                                <w:sz w:val="36"/>
                                <w:szCs w:val="32"/>
                                <w:u w:val="single"/>
                                <w:lang w:val="en-IN"/>
                              </w:rPr>
                            </w:pPr>
                            <w:r w:rsidRPr="006F0069">
                              <w:rPr>
                                <w:rFonts w:ascii="Arial" w:hAnsi="Arial" w:cs="Arial"/>
                                <w:b/>
                                <w:bCs/>
                                <w:color w:val="6F3B55" w:themeColor="accent3" w:themeShade="BF"/>
                                <w:sz w:val="36"/>
                                <w:szCs w:val="32"/>
                                <w:u w:val="single"/>
                                <w:lang w:val="en-IN"/>
                              </w:rPr>
                              <w:t>BLOG 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2E810B4" id="Text Box 1805790850" o:spid="_x0000_s1035" type="#_x0000_t202" style="position:absolute;left:0;text-align:left;margin-left:0;margin-top:14.35pt;width:241.5pt;height:49.3pt;z-index:251804672;visibility:visible;mso-wrap-style:square;mso-wrap-distance-left:9pt;mso-wrap-distance-top:0;mso-wrap-distance-right:9pt;mso-wrap-distance-bottom:0;mso-position-horizontal:center;mso-position-horizontal-relative:margin;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Uy1UfgIAAFUFAAAOAAAAZHJzL2Uyb0RvYy54bWysVMlu2zAQvRfoPxC8N5KdeIkROXATpCgQ&#10;JEGcImeaImMBFIclx5bcr++QkhekubTohRrNPm+Wq+u2NmyrfKjAFnxwlnOmrISysm8F//Fy92XK&#10;WUBhS2HAqoLvVODX88+frho3U0NYgymVZ+TEhlnjCr5GdLMsC3KtahHOwClLQg2+Fki//i0rvWjI&#10;e22yYZ6PswZ86TxIFQJxbzshnyf/WiuJj1oHhcwUnHLD9Pr0ruKbza/E7M0Lt65kn4b4hyxqUVkK&#10;enB1K1Cwja/+cFVX0kMAjWcS6gy0rqRKNVA1g/xdNcu1cCrVQuAEd4Ap/D+38mH75FlVUu+m+Why&#10;mU9HBJMVNfXqRbXIvkLLTkSEV+PCjMyWjgyxJTnZRhwjPxAzwtBqX8cvFchITi53B7SjV0nM83w8&#10;nowmnEmSjYfjfHAe3WRHa+cDflNQs0gU3FM3E8hiex+wU92rxGDGxtfCXWVMJ42c7JhXonBnVKf9&#10;rDRVHjNJXtPMqRvj2VbQtBhMVVE6xpJmNNHk+GA0+MhISKksDvs6ev1oqtIs/o3xwSJFBosH47qy&#10;4D+KfkxZd/r76ruaY/nYrtrU7um+ZSsod9RJD91uBCfvKoL7XgR8Ep6WgZpHC46P9GgDTcGhpzhb&#10;g//1ET/q04ySlLOGlqvg4edGeMWZ+W5pei8HFxdxG9PPxWgypB9/KlmdSuymvgHqyIBOiZOJjPpo&#10;9qT2UL/SHVjEqCQSVlLsguOevMFu5emOSLVYJCXaPyfw3i6djK4jynGYXtpX4V0/cUiz+gD7NRSz&#10;d4PX6UZLC4sNgq7SVEacO1R7/Gl301z3dyYeh9P/pHW8hvPfAAAA//8DAFBLAwQUAAYACAAAACEA&#10;jbinXdwAAAAHAQAADwAAAGRycy9kb3ducmV2LnhtbEyPQU+DQBCF7yb+h82YeDF2EYglyNIYEy56&#10;0daLtwFGIGVnCbu09N87nvT45r28902xW+2oTjT7wbGBh00Eirhx7cCdgc9DdZ+B8gG5xdExGbiQ&#10;h115fVVg3rozf9BpHzolJexzNNCHMOVa+6Yni37jJmLxvt1sMYicO93OeJZyO+o4ih61xYFloceJ&#10;XnpqjvvFGuC76uvdDymmr9mxbt4u1ZLElTG3N+vzE6hAa/gLwy++oEMpTLVbuPVqNCCPBANxtgUl&#10;bpolcqglFm8T0GWh//OXPwAAAP//AwBQSwECLQAUAAYACAAAACEAtoM4kv4AAADhAQAAEwAAAAAA&#10;AAAAAAAAAAAAAAAAW0NvbnRlbnRfVHlwZXNdLnhtbFBLAQItABQABgAIAAAAIQA4/SH/1gAAAJQB&#10;AAALAAAAAAAAAAAAAAAAAC8BAABfcmVscy8ucmVsc1BLAQItABQABgAIAAAAIQAOUy1UfgIAAFUF&#10;AAAOAAAAAAAAAAAAAAAAAC4CAABkcnMvZTJvRG9jLnhtbFBLAQItABQABgAIAAAAIQCNuKdd3AAA&#10;AAcBAAAPAAAAAAAAAAAAAAAAANgEAABkcnMvZG93bnJldi54bWxQSwUGAAAAAAQABADzAAAA4QUA&#10;AAAA&#10;" fillcolor="#fff9f2 [3205]" stroked="f" strokeweight="1.5pt">
                <v:textbox>
                  <w:txbxContent>
                    <w:p w14:paraId="59288E94" w14:textId="1B2C88FB" w:rsidR="006F0069" w:rsidRPr="006F0069" w:rsidRDefault="006F0069" w:rsidP="006F0069">
                      <w:pPr>
                        <w:jc w:val="center"/>
                        <w:rPr>
                          <w:rFonts w:ascii="Arial" w:hAnsi="Arial" w:cs="Arial"/>
                          <w:b/>
                          <w:bCs/>
                          <w:color w:val="6F3B55" w:themeColor="accent3" w:themeShade="BF"/>
                          <w:sz w:val="36"/>
                          <w:szCs w:val="32"/>
                          <w:u w:val="single"/>
                          <w:lang w:val="en-IN"/>
                        </w:rPr>
                      </w:pPr>
                      <w:r w:rsidRPr="006F0069">
                        <w:rPr>
                          <w:rFonts w:ascii="Arial" w:hAnsi="Arial" w:cs="Arial"/>
                          <w:b/>
                          <w:bCs/>
                          <w:color w:val="6F3B55" w:themeColor="accent3" w:themeShade="BF"/>
                          <w:sz w:val="36"/>
                          <w:szCs w:val="32"/>
                          <w:u w:val="single"/>
                          <w:lang w:val="en-IN"/>
                        </w:rPr>
                        <w:t>BLOG 2</w:t>
                      </w:r>
                    </w:p>
                  </w:txbxContent>
                </v:textbox>
                <w10:wrap anchorx="margin"/>
              </v:shape>
            </w:pict>
          </mc:Fallback>
        </mc:AlternateContent>
      </w:r>
      <w:r w:rsidR="006F0069">
        <w:rPr>
          <w:noProof/>
        </w:rPr>
        <mc:AlternateContent>
          <mc:Choice Requires="wps">
            <w:drawing>
              <wp:anchor distT="0" distB="0" distL="114300" distR="114300" simplePos="0" relativeHeight="251774976" behindDoc="0" locked="0" layoutInCell="1" allowOverlap="1" wp14:anchorId="6A6119F7" wp14:editId="4EA4B6C7">
                <wp:simplePos x="0" y="0"/>
                <wp:positionH relativeFrom="margin">
                  <wp:align>center</wp:align>
                </wp:positionH>
                <wp:positionV relativeFrom="paragraph">
                  <wp:posOffset>1448923</wp:posOffset>
                </wp:positionV>
                <wp:extent cx="6428935" cy="1266092"/>
                <wp:effectExtent l="0" t="0" r="0" b="0"/>
                <wp:wrapNone/>
                <wp:docPr id="32" name="Text Box 32"/>
                <wp:cNvGraphicFramePr/>
                <a:graphic xmlns:a="http://schemas.openxmlformats.org/drawingml/2006/main">
                  <a:graphicData uri="http://schemas.microsoft.com/office/word/2010/wordprocessingShape">
                    <wps:wsp>
                      <wps:cNvSpPr txBox="1"/>
                      <wps:spPr>
                        <a:xfrm>
                          <a:off x="0" y="0"/>
                          <a:ext cx="6428935" cy="1266092"/>
                        </a:xfrm>
                        <a:prstGeom prst="rect">
                          <a:avLst/>
                        </a:prstGeom>
                        <a:ln>
                          <a:noFill/>
                        </a:ln>
                      </wps:spPr>
                      <wps:style>
                        <a:lnRef idx="3">
                          <a:schemeClr val="lt1"/>
                        </a:lnRef>
                        <a:fillRef idx="1">
                          <a:schemeClr val="accent2"/>
                        </a:fillRef>
                        <a:effectRef idx="1">
                          <a:schemeClr val="accent2"/>
                        </a:effectRef>
                        <a:fontRef idx="minor">
                          <a:schemeClr val="lt1"/>
                        </a:fontRef>
                      </wps:style>
                      <wps:txbx>
                        <w:txbxContent>
                          <w:p w14:paraId="2BABE76F" w14:textId="483BA60B" w:rsidR="009870D3" w:rsidRPr="006F0069" w:rsidRDefault="009870D3" w:rsidP="006F0069">
                            <w:pPr>
                              <w:jc w:val="left"/>
                              <w:rPr>
                                <w:rFonts w:ascii="Arial" w:hAnsi="Arial" w:cs="Arial"/>
                                <w:b/>
                                <w:bCs/>
                                <w:sz w:val="56"/>
                                <w:szCs w:val="56"/>
                              </w:rPr>
                            </w:pPr>
                            <w:r w:rsidRPr="006F0069">
                              <w:rPr>
                                <w:rFonts w:ascii="Arial" w:hAnsi="Arial" w:cs="Arial"/>
                                <w:b/>
                                <w:bCs/>
                                <w:color w:val="954F72" w:themeColor="accent1"/>
                                <w:sz w:val="52"/>
                                <w:szCs w:val="52"/>
                              </w:rPr>
                              <w:t>Pregna</w:t>
                            </w:r>
                            <w:r w:rsidR="00797575" w:rsidRPr="006F0069">
                              <w:rPr>
                                <w:rFonts w:ascii="Arial" w:hAnsi="Arial" w:cs="Arial"/>
                                <w:b/>
                                <w:bCs/>
                                <w:color w:val="954F72" w:themeColor="accent1"/>
                                <w:sz w:val="52"/>
                                <w:szCs w:val="52"/>
                              </w:rPr>
                              <w:t xml:space="preserve"> </w:t>
                            </w:r>
                            <w:r w:rsidRPr="006F0069">
                              <w:rPr>
                                <w:rFonts w:ascii="Arial" w:hAnsi="Arial" w:cs="Arial"/>
                                <w:b/>
                                <w:bCs/>
                                <w:color w:val="954F72" w:themeColor="accent1"/>
                                <w:sz w:val="52"/>
                                <w:szCs w:val="52"/>
                              </w:rPr>
                              <w:t>Guide: Healthy Journey: Digital App Supporting Maternal Wellbeing</w:t>
                            </w:r>
                          </w:p>
                          <w:p w14:paraId="457C7AA0" w14:textId="77777777" w:rsidR="009870D3" w:rsidRPr="006F0069" w:rsidRDefault="009870D3">
                            <w:pPr>
                              <w:rPr>
                                <w:b/>
                                <w:bCs/>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A6119F7" id="Text Box 32" o:spid="_x0000_s1036" type="#_x0000_t202" style="position:absolute;left:0;text-align:left;margin-left:0;margin-top:114.1pt;width:506.2pt;height:99.7pt;z-index:251774976;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XxuIeQIAAEYFAAAOAAAAZHJzL2Uyb0RvYy54bWysVEtPGzEQvlfqf7B8L5sXKYnYoBREVQkB&#10;KlScHa+drGR7XHuS3fTXd+zNhohyadWL1zvzzeObhy+vWmvYToVYgyv58GzAmXISqtqtS/7j+fbT&#10;BWcRhauEAadKvleRXy0+frhs/FyNYAOmUoGRExfnjS/5BtHPiyLKjbIinoFXjpQaghVIv2FdVEE0&#10;5N2aYjQYTIsGQuUDSBUjSW86JV9k/1oriQ9aR4XMlJxyw3yGfK7SWSwuxXwdhN/U8pCG+IcsrKgd&#10;BT26uhEo2DbUf7iytQwQQeOZBFuA1rVUmQOxGQ7esHnaCK8yFypO9Mcyxf/nVt7vHgOrq5KPR5w5&#10;YalHz6pF9gVaRiKqT+PjnGBPnoDYkpz63MsjCRPtVgebvkSIkZ4qvT9WN3mTJJxORhez8TlnknTD&#10;0XQ6mGX/xau5DxG/KrAsXUoeqH25qmJ3F5FSIWgPSdGMS6eD29qYTpskRUq4SyzfcG9Uh/6uNFGl&#10;VMbZax4ydW0C2wkaD4OZFsUwjpDJRJPjo9HwPSMhpXLY8zjgk6nKw/c3xkeLHBkcHo1t7SC8F/01&#10;Zd3he/Yd50Qf21Wb+zvre7aCak+tDNAtQ/TytqZy34mIjyLQ9FP3aKPxgQ5toCk5HG6cbSD8ek+e&#10;8DSUpOWsoW0qefy5FUFxZr45GtfZcDJJ65d/JuefR/QTTjWrU43b2mugjgzp7fAyXxMeTX/VAewL&#10;Lf4yRSWVcJJilxz76zV2O04Ph1TLZQbRwnmBd+7Jy+Q6VTkN03P7IoI/TBzSsN5Dv3di/mbwOmyy&#10;dLDcIug6T2Wqc1fVQ/1pWfOwHh6W9Bqc/mfU6/O3+A0AAP//AwBQSwMEFAAGAAgAAAAhADyVPkLe&#10;AAAACQEAAA8AAABkcnMvZG93bnJldi54bWxMjzFPwzAUhHck/oP1kFhQ69REJQpxKoSUBRYoLGwv&#10;8WsSNX6OYqdN/z3uBOPpTnffFbvFDuJEk+8da9isExDEjTM9txq+v6pVBsIHZIODY9JwIQ+78vam&#10;wNy4M3/SaR9aEUvY56ihC2HMpfRNRxb92o3E0Tu4yWKIcmqlmfAcy+0gVZJspcWe40KHI7121Bz3&#10;s9XAD9XPh+9TTN+yY928X6r5UVVa398tL88gAi3hLwxX/IgOZWSq3czGi0FDPBI0KJUpEFc72agU&#10;RK0hVU9bkGUh/z8ofwEAAP//AwBQSwECLQAUAAYACAAAACEAtoM4kv4AAADhAQAAEwAAAAAAAAAA&#10;AAAAAAAAAAAAW0NvbnRlbnRfVHlwZXNdLnhtbFBLAQItABQABgAIAAAAIQA4/SH/1gAAAJQBAAAL&#10;AAAAAAAAAAAAAAAAAC8BAABfcmVscy8ucmVsc1BLAQItABQABgAIAAAAIQDlXxuIeQIAAEYFAAAO&#10;AAAAAAAAAAAAAAAAAC4CAABkcnMvZTJvRG9jLnhtbFBLAQItABQABgAIAAAAIQA8lT5C3gAAAAkB&#10;AAAPAAAAAAAAAAAAAAAAANMEAABkcnMvZG93bnJldi54bWxQSwUGAAAAAAQABADzAAAA3gUAAAAA&#10;" fillcolor="#fff9f2 [3205]" stroked="f" strokeweight="1.5pt">
                <v:textbox>
                  <w:txbxContent>
                    <w:p w14:paraId="2BABE76F" w14:textId="483BA60B" w:rsidR="009870D3" w:rsidRPr="006F0069" w:rsidRDefault="009870D3" w:rsidP="006F0069">
                      <w:pPr>
                        <w:jc w:val="left"/>
                        <w:rPr>
                          <w:rFonts w:ascii="Arial" w:hAnsi="Arial" w:cs="Arial"/>
                          <w:b/>
                          <w:bCs/>
                          <w:sz w:val="56"/>
                          <w:szCs w:val="56"/>
                        </w:rPr>
                      </w:pPr>
                      <w:r w:rsidRPr="006F0069">
                        <w:rPr>
                          <w:rFonts w:ascii="Arial" w:hAnsi="Arial" w:cs="Arial"/>
                          <w:b/>
                          <w:bCs/>
                          <w:color w:val="954F72" w:themeColor="accent1"/>
                          <w:sz w:val="52"/>
                          <w:szCs w:val="52"/>
                        </w:rPr>
                        <w:t>Pregna</w:t>
                      </w:r>
                      <w:r w:rsidR="00797575" w:rsidRPr="006F0069">
                        <w:rPr>
                          <w:rFonts w:ascii="Arial" w:hAnsi="Arial" w:cs="Arial"/>
                          <w:b/>
                          <w:bCs/>
                          <w:color w:val="954F72" w:themeColor="accent1"/>
                          <w:sz w:val="52"/>
                          <w:szCs w:val="52"/>
                        </w:rPr>
                        <w:t xml:space="preserve"> </w:t>
                      </w:r>
                      <w:r w:rsidRPr="006F0069">
                        <w:rPr>
                          <w:rFonts w:ascii="Arial" w:hAnsi="Arial" w:cs="Arial"/>
                          <w:b/>
                          <w:bCs/>
                          <w:color w:val="954F72" w:themeColor="accent1"/>
                          <w:sz w:val="52"/>
                          <w:szCs w:val="52"/>
                        </w:rPr>
                        <w:t>Guide: Healthy Journey: Digital App Supporting Maternal Wellbeing</w:t>
                      </w:r>
                    </w:p>
                    <w:p w14:paraId="457C7AA0" w14:textId="77777777" w:rsidR="009870D3" w:rsidRPr="006F0069" w:rsidRDefault="009870D3">
                      <w:pPr>
                        <w:rPr>
                          <w:b/>
                          <w:bCs/>
                        </w:rPr>
                      </w:pPr>
                    </w:p>
                  </w:txbxContent>
                </v:textbox>
                <w10:wrap anchorx="margin"/>
              </v:shape>
            </w:pict>
          </mc:Fallback>
        </mc:AlternateContent>
      </w:r>
      <w:r w:rsidR="009870D3">
        <w:rPr>
          <w:noProof/>
        </w:rPr>
        <w:drawing>
          <wp:anchor distT="0" distB="0" distL="114300" distR="114300" simplePos="0" relativeHeight="251778048" behindDoc="0" locked="0" layoutInCell="1" allowOverlap="1" wp14:anchorId="314A46F8" wp14:editId="2850FE2F">
            <wp:simplePos x="0" y="0"/>
            <wp:positionH relativeFrom="column">
              <wp:posOffset>-1017766</wp:posOffset>
            </wp:positionH>
            <wp:positionV relativeFrom="paragraph">
              <wp:posOffset>-914400</wp:posOffset>
            </wp:positionV>
            <wp:extent cx="1518285" cy="798830"/>
            <wp:effectExtent l="0" t="0" r="0" b="0"/>
            <wp:wrapNone/>
            <wp:docPr id="39" name="Picture 39"/>
            <wp:cNvGraphicFramePr/>
            <a:graphic xmlns:a="http://schemas.openxmlformats.org/drawingml/2006/main">
              <a:graphicData uri="http://schemas.openxmlformats.org/drawingml/2006/picture">
                <pic:pic xmlns:pic="http://schemas.openxmlformats.org/drawingml/2006/picture">
                  <pic:nvPicPr>
                    <pic:cNvPr id="37" name="Picture 37"/>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1518285" cy="798830"/>
                    </a:xfrm>
                    <a:prstGeom prst="rect">
                      <a:avLst/>
                    </a:prstGeom>
                    <a:noFill/>
                  </pic:spPr>
                </pic:pic>
              </a:graphicData>
            </a:graphic>
          </wp:anchor>
        </w:drawing>
      </w:r>
      <w:r w:rsidR="005C012E">
        <w:rPr>
          <w:noProof/>
        </w:rPr>
        <mc:AlternateContent>
          <mc:Choice Requires="wpg">
            <w:drawing>
              <wp:anchor distT="0" distB="0" distL="114300" distR="114300" simplePos="0" relativeHeight="251743232" behindDoc="1" locked="1" layoutInCell="1" allowOverlap="1" wp14:anchorId="4E3BBF75" wp14:editId="15725C44">
                <wp:simplePos x="0" y="0"/>
                <wp:positionH relativeFrom="page">
                  <wp:posOffset>-17145</wp:posOffset>
                </wp:positionH>
                <wp:positionV relativeFrom="paragraph">
                  <wp:posOffset>-971550</wp:posOffset>
                </wp:positionV>
                <wp:extent cx="7784465" cy="9569450"/>
                <wp:effectExtent l="0" t="0" r="6985" b="0"/>
                <wp:wrapNone/>
                <wp:docPr id="1805790879" name="Group 180579087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4465" cy="9569450"/>
                          <a:chOff x="-11427" y="19999"/>
                          <a:chExt cx="7783827" cy="10046021"/>
                        </a:xfrm>
                      </wpg:grpSpPr>
                      <wps:wsp>
                        <wps:cNvPr id="1805790880" name="Rectangle 3"/>
                        <wps:cNvSpPr/>
                        <wps:spPr>
                          <a:xfrm>
                            <a:off x="0" y="5036820"/>
                            <a:ext cx="7772400" cy="5029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05790881" name="Rectangle 4"/>
                        <wps:cNvSpPr/>
                        <wps:spPr>
                          <a:xfrm>
                            <a:off x="-11427" y="19999"/>
                            <a:ext cx="7772400" cy="50292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05790882" name="Rectangle 2"/>
                        <wps:cNvSpPr/>
                        <wps:spPr>
                          <a:xfrm>
                            <a:off x="579120" y="571501"/>
                            <a:ext cx="6629400" cy="8418966"/>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34AED97" w14:textId="56E9CDE5" w:rsidR="003129DB" w:rsidRPr="00A53B68" w:rsidRDefault="00772B7D" w:rsidP="00A53B68">
                              <w:pPr>
                                <w:rPr>
                                  <w:rFonts w:ascii="Arial" w:hAnsi="Arial" w:cs="Arial"/>
                                  <w:sz w:val="56"/>
                                  <w:szCs w:val="56"/>
                                </w:rPr>
                              </w:pPr>
                              <w:r>
                                <w:rPr>
                                  <w:rFonts w:ascii="Arial" w:hAnsi="Arial" w:cs="Arial"/>
                                  <w:noProof/>
                                  <w:sz w:val="56"/>
                                  <w:szCs w:val="56"/>
                                </w:rPr>
                                <w:drawing>
                                  <wp:inline distT="0" distB="0" distL="0" distR="0" wp14:anchorId="628C9F29" wp14:editId="287B5626">
                                    <wp:extent cx="6462381" cy="8258810"/>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Picture 34"/>
                                            <pic:cNvPicPr/>
                                          </pic:nvPicPr>
                                          <pic:blipFill>
                                            <a:blip r:embed="rId22">
                                              <a:alphaModFix amt="50000"/>
                                              <a:extLst>
                                                <a:ext uri="{28A0092B-C50C-407E-A947-70E740481C1C}">
                                                  <a14:useLocalDpi xmlns:a14="http://schemas.microsoft.com/office/drawing/2010/main" val="0"/>
                                                </a:ext>
                                              </a:extLst>
                                            </a:blip>
                                            <a:stretch>
                                              <a:fillRect/>
                                            </a:stretch>
                                          </pic:blipFill>
                                          <pic:spPr>
                                            <a:xfrm>
                                              <a:off x="0" y="0"/>
                                              <a:ext cx="6468977" cy="8267239"/>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805790883" name="Group 1805790883"/>
                        <wpg:cNvGrpSpPr/>
                        <wpg:grpSpPr>
                          <a:xfrm>
                            <a:off x="7620" y="961512"/>
                            <a:ext cx="1897899" cy="1165159"/>
                            <a:chOff x="0" y="53341"/>
                            <a:chExt cx="875347" cy="537210"/>
                          </a:xfrm>
                        </wpg:grpSpPr>
                        <wps:wsp>
                          <wps:cNvPr id="1805790884" name="Freeform 338443511"/>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05790885" name="Freeform 2017553890"/>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4E3BBF75" id="Group 1805790879" o:spid="_x0000_s1037" alt="&quot;&quot;" style="position:absolute;left:0;text-align:left;margin-left:-1.35pt;margin-top:-76.5pt;width:612.95pt;height:753.5pt;z-index:-251573248;mso-position-horizontal-relative:page;mso-width-relative:margin;mso-height-relative:margin" coordorigin="-114,199" coordsize="77838,10046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HVQJoewcAAAYmAAAOAAAAZHJzL2Uyb0RvYy54bWzsWluP01YQfq/U/2D5sVKJ75eILNpCF1Wi&#10;gIAK+uh17CSS7ePaXpLl1/ebc7GPd8PaAQFVlX1YX87cz8ycmXEePzmUhfExa9odq1am/cgyjaxK&#10;2XpXbVbmX++ufo1Mo+2Sap0UrMpW5m3Wmk8ufv7p8b5eZg7bsmKdNQaIVO1yX6/MbdfVy8WiTbdZ&#10;mbSPWJ1VWMxZUyYdHpvNYt0ke1Avi4VjWcFiz5p13bA0a1u8fSYWzQtOP8+ztHuV523WGcXKhGwd&#10;/9/w/9f0f3HxOFlumqTe7lIpRvIFUpTJrgLTntSzpEuMm2Z3j1S5SxvWsrx7lLJywfJ8l2ZcB2hj&#10;W3e0ed6wm5rrslnuN3VvJpj2jp2+mGz68uPrxtitsXeR5YexFYWxaVRJib3i7A3tPYy1rzdL4Dxv&#10;6rf160a+2Ign0v+QNyVdoZlx4Ga+7c2cHTojxcswjDwv8E0jxVrsB7Hny41It9gtwvvVtj0nNA0A&#10;2DH+xD6l298HEm5EAETCtiwvsBybgBZKhAVJ2gu2r+Fe7WDB9uss+Hab1BnfmJascceCERxNWPAN&#10;/C+pNkVmuCQcSQHw3nLtsoURP2s233KDyJGmGYwXOp4FDqS5bzkxomCkeLKsm7Z7nrHSoJuV2UAI&#10;7pvJxxdtJ2ykQIh3y4rd+mpXFPyBAi97WjTGxwQhk6RpVnUeRy9uyj/ZWrwHU8E2WeI1bRoHj9Rr&#10;bAMPYaLEN2XEpKiIVcWIqZCH3mDHlEH4XXdbZARXVG+yHC4Kt3C4ID1lXUZbLG2TdSZe+5+VhRMk&#10;yjn497QlgWP6K8+S8ISa8dzSI1sPCSZU7DE4Z1Z1PXK5q1hzjEDR9ZwFvDKSMA1Z6Zqtb+F+DROZ&#10;ra3Tqx12/UXSdq+TBqkMnoL03L3Cv7xg+5XJ5J1pbFnz6dh7gkd8YNU09kiNK7P95yZpMtMo/qgQ&#10;ObHteZRL+YPnh3BRo9FXrvWV6qZ8yuBKNg6COuW3BN8V6jZvWPkeWfySuGIpqVLwXplp16iHp51I&#10;2TgH0uzykoMhf9ZJ96J6W6dEnKxKXv3u8D5paun6HaLmJVPRmizvRICAJcyKXd50LN/x8BjsKu2N&#10;zCGC9/ulEFjrbgrxTkohxzPoj8wiPAVSYtDzzTkV5OdUcE4FD1UTzv1U4JyUClDW2ZSjqWAIbd/i&#10;hwqOMFlLBYET9xVF5NlRHATfuqLgCpxzASzwbcqC7nB9EFU9Lw6HE+1cKXyPSkF2Hn27dLdBcFVI&#10;j1usSHYJJ7VYYSBjOw5s3+aBNcQ2gjmM0D6JPskOfNvveynZasnE4LqezAtDlxWFvuvJJst3Q8ce&#10;dxo/ssXylAWvmiyj8YDhuugqXd/mWpDDn9JpDdqrrDihe7JMb0SXReWjqivR/6/RY9GrzVoWcCmr&#10;qnbXZR9g6LwsUJL/sjACKwg919gbkg1ahCMof+soPmS0jK0xbMQRjA+oG3smkYM2LZpkoqM4QRRY&#10;/iQXHEk9l5mq6Che5EbhtC6Ikp6LNamGDj2TAZzoBAY6tNiESTthxtEzmGknHWUml0DjIvxp0lg6&#10;ysw9Rx44VRcdZXq7MSnsGUxv9xh6KiyQAU+grUPPDDs9UmfuNLLpINR9NqgN+mSSbMXkBlnnUMkE&#10;gzu0yhgFitlDzVoanOnZBvWeekQmEVMIYFGqmUBGStCR1RRiHjIiXUdWpd48ZESxjqx6xnnIiFAd&#10;mTfMMOM8ZASejuyfZDDEk46s6ud5nBEmOnJ4EmfEgY4cnYQMR9eReWkw22Dkvzp2Xx1wrQUZ6as0&#10;gqQJfMEn8B3GPxhLmgYm8NckLyY3SUcurm4NzKnUAbxF1yJqD1otMb56xzhcR/4uYo0LwkNIqj+A&#10;pTfXu/S37JOOFDo+ht1jJMjACYpDk6/ZXux73AOPLIqsqaw9YnKMpUYWZ18Q8H1SZDV5xMkljXJX&#10;w2GRrDviWVS6gmJnRuAKQF2FtgJwKClAVwGoqwAc2VmrBBXUWBqBE/rYEhHQAwels9peeJBnh3bM&#10;4+3I4ql2liUryKLntewRWU0gng8VO025Pk9OWldBKguo69iwqNmkj6h1dT1i1/vAacHaTGRuChE+&#10;Su9jhTvBUIT283TaQ4qg2Hfg5CkNcPMiEd8ANCCalj5L2q0Yl/OpnPC7EtVqI5gemcvPnTifJ8g0&#10;mf9xE2RsvZgg9x0SvjBSBEQxd8kTWyQ7sOQntqG7DNEtBLI/dB03Ep/x4JbqK+BX9UicOrUvkg0/&#10;KO61VaMeyQ7s2KH2ZZBmqknqi7WHuehNEpWyDzPQmx0qZR+mPYaeoq33OdO0dWgh86Twep8z0zo6&#10;ykwucM++Ip+50zrKkZ2G350L5v9IwUxHU9+pfEn1JyPGQPUnQ+1Y9SccRxRrPPTlWTtR/lHaEnVz&#10;6LgiG/alQBw4oVjjWbJ/zwc2nJM60Mclz/hYF3WVglRr6qqXCEMigc0UgLreqxGOQo8FkTix79Lp&#10;jzpowFHKaGZzfBu/nRDnvsDUFkWQSZuOuZwLE2zx/+XT9jDI5eUK/7ERLzXlD6Po10z6M4cafr51&#10;8S8AAAD//wMAUEsDBBQABgAIAAAAIQA2/CKI4wAAAA0BAAAPAAAAZHJzL2Rvd25yZXYueG1sTI9P&#10;S8NAEMXvgt9hGcFbu/ljVGI2pRT1VARbQbxts9MkNDsbstsk/fZOT3qaGd7jze8Vq9l2YsTBt44U&#10;xMsIBFLlTEu1gq/92+IZhA+ajO4coYILeliVtzeFzo2b6BPHXagFh5DPtYImhD6X0lcNWu2Xrkdi&#10;7egGqwOfQy3NoCcOt51MouhRWt0Sf2h0j5sGq9PubBW8T3pap/HruD0dN5efffbxvY1Rqfu7ef0C&#10;IuAc/sxwxWd0KJnp4M5kvOgULJIndvKMs5RLXR1JkiYgDryl2UMEsizk/xblLwAAAP//AwBQSwEC&#10;LQAUAAYACAAAACEAtoM4kv4AAADhAQAAEwAAAAAAAAAAAAAAAAAAAAAAW0NvbnRlbnRfVHlwZXNd&#10;LnhtbFBLAQItABQABgAIAAAAIQA4/SH/1gAAAJQBAAALAAAAAAAAAAAAAAAAAC8BAABfcmVscy8u&#10;cmVsc1BLAQItABQABgAIAAAAIQDHVQJoewcAAAYmAAAOAAAAAAAAAAAAAAAAAC4CAABkcnMvZTJv&#10;RG9jLnhtbFBLAQItABQABgAIAAAAIQA2/CKI4wAAAA0BAAAPAAAAAAAAAAAAAAAAANUJAABkcnMv&#10;ZG93bnJldi54bWxQSwUGAAAAAAQABADzAAAA5QoAAAAA&#10;">
                <v:rect id="Rectangle 3" o:spid="_x0000_s1038" style="position:absolute;top:50368;width:77724;height:50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vWidygAAAOMAAAAPAAAAZHJzL2Rvd25yZXYueG1sRI9BT8Mw&#10;DIXvSPsPkSdxYwlodKUsmyYkJA4gtMGBo9V4bbXEqZrQdf9+PiBxtP383vvW2yl4NdKQusgW7hcG&#10;FHEdXceNhe+v17sSVMrIDn1ksnChBNvN7GaNlYtn3tN4yI0SE04VWmhz7iutU91SwLSIPbHcjnEI&#10;mGUcGu0GPIt58PrBmEIH7FgSWuzppaX6dPgNFow57lb0ufxoPI8/p8KlYunfrb2dT7tnUJmm/C/+&#10;+35zUr80j6snU5ZCIUyyAL25AgAA//8DAFBLAQItABQABgAIAAAAIQDb4fbL7gAAAIUBAAATAAAA&#10;AAAAAAAAAAAAAAAAAABbQ29udGVudF9UeXBlc10ueG1sUEsBAi0AFAAGAAgAAAAhAFr0LFu/AAAA&#10;FQEAAAsAAAAAAAAAAAAAAAAAHwEAAF9yZWxzLy5yZWxzUEsBAi0AFAAGAAgAAAAhAB+9aJ3KAAAA&#10;4wAAAA8AAAAAAAAAAAAAAAAABwIAAGRycy9kb3ducmV2LnhtbFBLBQYAAAAAAwADALcAAAD+AgAA&#10;AAA=&#10;" fillcolor="#d5dce4 [663]" stroked="f" strokeweight="1pt"/>
                <v:rect id="Rectangle 4" o:spid="_x0000_s1039" style="position:absolute;left:-114;top:199;width:77723;height:5029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Y24OxwAAAOMAAAAPAAAAZHJzL2Rvd25yZXYueG1sRE9fS8Mw&#10;EH8X/A7hBr65pMJm7ZYNFQQ3fens3o/mTOuaS22yrX77RRB8vN//W65H14kTDaH1rCGbKhDEtTct&#10;Ww3Vx8ttDiJEZIOdZ9LwQwHWq+urJRbGn7mk0y5akUI4FKihibEvpAx1Qw7D1PfEifv0g8OYzsFK&#10;M+A5hbtO3ik1lw5bTg0N9vTcUH3YHZ2GzdyWX+b9OHurnqrSZPabNvut1jeT8XEBItIY/8V/7leT&#10;5udqdv+g8jyD358SAHJ1AQAA//8DAFBLAQItABQABgAIAAAAIQDb4fbL7gAAAIUBAAATAAAAAAAA&#10;AAAAAAAAAAAAAABbQ29udGVudF9UeXBlc10ueG1sUEsBAi0AFAAGAAgAAAAhAFr0LFu/AAAAFQEA&#10;AAsAAAAAAAAAAAAAAAAAHwEAAF9yZWxzLy5yZWxzUEsBAi0AFAAGAAgAAAAhAE1jbg7HAAAA4wAA&#10;AA8AAAAAAAAAAAAAAAAABwIAAGRycy9kb3ducmV2LnhtbFBLBQYAAAAAAwADALcAAAD7AgAAAAA=&#10;" fillcolor="#954f72 [3206]" stroked="f" strokeweight="1pt"/>
                <v:rect id="Rectangle 2" o:spid="_x0000_s1040" style="position:absolute;left:5791;top:5715;width:66294;height:8418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9domixgAAAOMAAAAPAAAAZHJzL2Rvd25yZXYueG1sRE9fa8Iw&#10;EH8f+B3CCXubyQq6WI2iMmHIXub2Ac7mbOuaS2li7b69GQz2eL//t1wPrhE9daH2bOB5okAQF97W&#10;XBr4+tw/aRAhIltsPJOBHwqwXo0elphbf+MP6o+xFCmEQ44GqhjbXMpQVOQwTHxLnLiz7xzGdHal&#10;tB3eUrhrZKbUTDqsOTVU2NKuouL7eHUGXp2fvl/mvdtn9cnLmea4PbAxj+NhswARaYj/4j/3m03z&#10;tZq+zJXWGfz+lACQqzsAAAD//wMAUEsBAi0AFAAGAAgAAAAhANvh9svuAAAAhQEAABMAAAAAAAAA&#10;AAAAAAAAAAAAAFtDb250ZW50X1R5cGVzXS54bWxQSwECLQAUAAYACAAAACEAWvQsW78AAAAVAQAA&#10;CwAAAAAAAAAAAAAAAAAfAQAAX3JlbHMvLnJlbHNQSwECLQAUAAYACAAAACEAfXaJosYAAADjAAAA&#10;DwAAAAAAAAAAAAAAAAAHAgAAZHJzL2Rvd25yZXYueG1sUEsFBgAAAAADAAMAtwAAAPoCAAAAAA==&#10;" fillcolor="#fff9f2 [3205]" stroked="f" strokeweight="1pt">
                  <v:textbox>
                    <w:txbxContent>
                      <w:p w14:paraId="534AED97" w14:textId="56E9CDE5" w:rsidR="003129DB" w:rsidRPr="00A53B68" w:rsidRDefault="00772B7D" w:rsidP="00A53B68">
                        <w:pPr>
                          <w:rPr>
                            <w:rFonts w:ascii="Arial" w:hAnsi="Arial" w:cs="Arial"/>
                            <w:sz w:val="56"/>
                            <w:szCs w:val="56"/>
                          </w:rPr>
                        </w:pPr>
                        <w:r>
                          <w:rPr>
                            <w:rFonts w:ascii="Arial" w:hAnsi="Arial" w:cs="Arial"/>
                            <w:noProof/>
                            <w:sz w:val="56"/>
                            <w:szCs w:val="56"/>
                          </w:rPr>
                          <w:drawing>
                            <wp:inline distT="0" distB="0" distL="0" distR="0" wp14:anchorId="628C9F29" wp14:editId="287B5626">
                              <wp:extent cx="6462381" cy="8258810"/>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Picture 34"/>
                                      <pic:cNvPicPr/>
                                    </pic:nvPicPr>
                                    <pic:blipFill>
                                      <a:blip r:embed="rId22">
                                        <a:alphaModFix amt="50000"/>
                                        <a:extLst>
                                          <a:ext uri="{28A0092B-C50C-407E-A947-70E740481C1C}">
                                            <a14:useLocalDpi xmlns:a14="http://schemas.microsoft.com/office/drawing/2010/main" val="0"/>
                                          </a:ext>
                                        </a:extLst>
                                      </a:blip>
                                      <a:stretch>
                                        <a:fillRect/>
                                      </a:stretch>
                                    </pic:blipFill>
                                    <pic:spPr>
                                      <a:xfrm>
                                        <a:off x="0" y="0"/>
                                        <a:ext cx="6468977" cy="8267239"/>
                                      </a:xfrm>
                                      <a:prstGeom prst="rect">
                                        <a:avLst/>
                                      </a:prstGeom>
                                    </pic:spPr>
                                  </pic:pic>
                                </a:graphicData>
                              </a:graphic>
                            </wp:inline>
                          </w:drawing>
                        </w:r>
                      </w:p>
                    </w:txbxContent>
                  </v:textbox>
                </v:rect>
                <v:group id="Group 1805790883" o:spid="_x0000_s1041" style="position:absolute;left:76;top:9615;width:18979;height:11651"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VxoXyAAAAOMAAAAPAAAAZHJzL2Rvd25yZXYueG1sRE9fa8Iw&#10;EH8f7DuEG+xtJp2otTOKyDZ8kMFUkL0dzdkWm0tpsrZ+eyMM9ni//7dYDbYWHbW+cqwhGSkQxLkz&#10;FRcajoePlxSED8gGa8ek4UoeVsvHhwVmxvX8Td0+FCKGsM9QQxlCk0np85Is+pFriCN3dq3FEM+2&#10;kKbFPobbWr4qNZUWK44NJTa0KSm/7H+ths8e+/U4ee92l/Pm+nOYfJ12CWn9/DSs30AEGsK/+M+9&#10;NXF+qiazuUrTMdx/igDI5Q0AAP//AwBQSwECLQAUAAYACAAAACEA2+H2y+4AAACFAQAAEwAAAAAA&#10;AAAAAAAAAAAAAAAAW0NvbnRlbnRfVHlwZXNdLnhtbFBLAQItABQABgAIAAAAIQBa9CxbvwAAABUB&#10;AAALAAAAAAAAAAAAAAAAAB8BAABfcmVscy8ucmVsc1BLAQItABQABgAIAAAAIQBMVxoXyAAAAOMA&#10;AAAPAAAAAAAAAAAAAAAAAAcCAABkcnMvZG93bnJldi54bWxQSwUGAAAAAAMAAwC3AAAA/AIAAAAA&#10;">
                  <v:shape id="Freeform 338443511" o:spid="_x0000_s1042"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EpdSxAAAAOMAAAAPAAAAZHJzL2Rvd25yZXYueG1sRE9fa8Iw&#10;EH8X9h3CDfamSWVqrUYZsg5f1fl+NLe22FxKE2399mYg+Hi//7feDrYRN+p87VhDMlEgiAtnai41&#10;/J7ycQrCB2SDjWPScCcP283baI2ZcT0f6HYMpYgh7DPUUIXQZlL6oiKLfuJa4sj9uc5iiGdXStNh&#10;H8NtI6dKzaXFmmNDhS3tKioux6vVsNuH5ZBfk36myukp+Xb5+Sc5a/3xPnytQAQawkv8dO9NnJ+q&#10;2WKp0vQT/n+KAMjNAwAA//8DAFBLAQItABQABgAIAAAAIQDb4fbL7gAAAIUBAAATAAAAAAAAAAAA&#10;AAAAAAAAAABbQ29udGVudF9UeXBlc10ueG1sUEsBAi0AFAAGAAgAAAAhAFr0LFu/AAAAFQEAAAsA&#10;AAAAAAAAAAAAAAAAHwEAAF9yZWxzLy5yZWxzUEsBAi0AFAAGAAgAAAAhABgSl1LEAAAA4wAAAA8A&#10;AAAAAAAAAAAAAAAABwIAAGRycy9kb3ducmV2LnhtbFBLBQYAAAAAAwADALcAAAD4Ag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2017553890" o:spid="_x0000_s1043"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YvgKxgAAAOMAAAAPAAAAZHJzL2Rvd25yZXYueG1sRE9fa8Iw&#10;EH8f7DuEG+xtJttwdtUoUhGGb9qCr0dza4vNpTSxrd/eDIQ93u//rTaTbcVAvW8ca3ifKRDEpTMN&#10;VxqKfP+WgPAB2WDrmDTcyMNm/fy0wtS4kY80nEIlYgj7FDXUIXSplL6syaKfuY44cr+utxji2VfS&#10;9DjGcNvKD6W+pMWGY0ONHWU1lZfT1Wo4novPweTZfgiHKSvlNvdjsdP69WXaLkEEmsK/+OH+MXF+&#10;ouaLb5Ukc/j7KQIg13cAAAD//wMAUEsBAi0AFAAGAAgAAAAhANvh9svuAAAAhQEAABMAAAAAAAAA&#10;AAAAAAAAAAAAAFtDb250ZW50X1R5cGVzXS54bWxQSwECLQAUAAYACAAAACEAWvQsW78AAAAVAQAA&#10;CwAAAAAAAAAAAAAAAAAfAQAAX3JlbHMvLnJlbHNQSwECLQAUAAYACAAAACEAUGL4CsYAAADjAAAA&#10;DwAAAAAAAAAAAAAAAAAHAgAAZHJzL2Rvd25yZXYueG1sUEsFBgAAAAADAAMAtwAAAPoCAAAAAA==&#10;" path="m768668,161925c768668,72390,696278,,606743,l,,,323850r606743,c695325,323850,768668,251460,768668,161925xe" filled="f" stroked="f">
                    <v:stroke joinstyle="miter"/>
                    <v:path arrowok="t" o:connecttype="custom" o:connectlocs="768668,161925;606743,0;0,0;0,323850;606743,323850;768668,161925" o:connectangles="0,0,0,0,0,0"/>
                  </v:shape>
                </v:group>
                <w10:wrap anchorx="page"/>
                <w10:anchorlock/>
              </v:group>
            </w:pict>
          </mc:Fallback>
        </mc:AlternateContent>
      </w:r>
      <w:r w:rsidR="00B52AE1">
        <w:tab/>
      </w:r>
    </w:p>
    <w:p w14:paraId="5B3B5122" w14:textId="461CD6B7" w:rsidR="003129DB" w:rsidRPr="00AB079B" w:rsidRDefault="008B18E1" w:rsidP="00AB079B">
      <w:pPr>
        <w:pStyle w:val="Author"/>
        <w:rPr>
          <w:sz w:val="24"/>
        </w:rPr>
      </w:pPr>
      <w:r>
        <w:rPr>
          <w:noProof/>
        </w:rPr>
        <w:lastRenderedPageBreak/>
        <mc:AlternateContent>
          <mc:Choice Requires="wpg">
            <w:drawing>
              <wp:anchor distT="0" distB="0" distL="114300" distR="114300" simplePos="0" relativeHeight="251734016" behindDoc="1" locked="1" layoutInCell="1" allowOverlap="1" wp14:anchorId="544080C1" wp14:editId="1937CDF2">
                <wp:simplePos x="0" y="0"/>
                <wp:positionH relativeFrom="page">
                  <wp:align>right</wp:align>
                </wp:positionH>
                <wp:positionV relativeFrom="paragraph">
                  <wp:posOffset>-2879725</wp:posOffset>
                </wp:positionV>
                <wp:extent cx="7772400" cy="11624310"/>
                <wp:effectExtent l="0" t="0" r="0" b="0"/>
                <wp:wrapNone/>
                <wp:docPr id="13" name="Group 1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72400" cy="11624310"/>
                          <a:chOff x="0" y="0"/>
                          <a:chExt cx="7773341" cy="9604243"/>
                        </a:xfrm>
                      </wpg:grpSpPr>
                      <wps:wsp>
                        <wps:cNvPr id="10" name="Rectangle 28"/>
                        <wps:cNvSpPr/>
                        <wps:spPr>
                          <a:xfrm>
                            <a:off x="0" y="0"/>
                            <a:ext cx="7771129" cy="9604243"/>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007145017" name="Rectangle 19"/>
                        <wps:cNvSpPr/>
                        <wps:spPr>
                          <a:xfrm>
                            <a:off x="0" y="0"/>
                            <a:ext cx="3885565" cy="9603608"/>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526328579" name="Group 20"/>
                        <wpg:cNvGrpSpPr/>
                        <wpg:grpSpPr>
                          <a:xfrm rot="10800000">
                            <a:off x="5876317" y="1540650"/>
                            <a:ext cx="1897024" cy="1165384"/>
                            <a:chOff x="0" y="53341"/>
                            <a:chExt cx="875347" cy="537210"/>
                          </a:xfrm>
                        </wpg:grpSpPr>
                        <wps:wsp>
                          <wps:cNvPr id="1068532780" name="Freeform 1068532780"/>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58208565" name="Freeform 58208565"/>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grpSp>
                        <wpg:cNvPr id="1667276660" name="Group 16"/>
                        <wpg:cNvGrpSpPr/>
                        <wpg:grpSpPr>
                          <a:xfrm>
                            <a:off x="3992880" y="6346381"/>
                            <a:ext cx="2990726" cy="1830964"/>
                            <a:chOff x="0" y="53341"/>
                            <a:chExt cx="875347" cy="537210"/>
                          </a:xfrm>
                        </wpg:grpSpPr>
                        <wps:wsp>
                          <wps:cNvPr id="1257946955" name="Freeform 1257946955"/>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27078013" name="Freeform 427078013"/>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s:wsp>
                        <wps:cNvPr id="1620587541" name="Rectangle 18"/>
                        <wps:cNvSpPr/>
                        <wps:spPr>
                          <a:xfrm>
                            <a:off x="970176" y="2706034"/>
                            <a:ext cx="5924439" cy="241957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475C016" w14:textId="3456B25B" w:rsidR="009870D3" w:rsidRPr="009870D3" w:rsidRDefault="009870D3" w:rsidP="009870D3">
                              <w:pPr>
                                <w:jc w:val="center"/>
                                <w:rPr>
                                  <w:rFonts w:ascii="Arial" w:hAnsi="Arial" w:cs="Arial"/>
                                  <w:b/>
                                  <w:bCs/>
                                  <w:color w:val="954F72" w:themeColor="accent1"/>
                                  <w:sz w:val="36"/>
                                  <w:szCs w:val="32"/>
                                  <w:lang w:val="en-IN"/>
                                </w:rPr>
                              </w:pPr>
                              <w:r w:rsidRPr="009870D3">
                                <w:rPr>
                                  <w:rFonts w:ascii="Arial" w:hAnsi="Arial" w:cs="Arial"/>
                                  <w:b/>
                                  <w:bCs/>
                                  <w:color w:val="954F72" w:themeColor="accent1"/>
                                  <w:sz w:val="36"/>
                                  <w:szCs w:val="32"/>
                                  <w:lang w:val="en-IN"/>
                                </w:rPr>
                                <w:t>Introduction</w:t>
                              </w:r>
                            </w:p>
                            <w:p w14:paraId="2EEB4561" w14:textId="2CB65AD8" w:rsidR="009870D3" w:rsidRPr="009870D3" w:rsidRDefault="00224CB6" w:rsidP="009870D3">
                              <w:pPr>
                                <w:spacing w:line="360" w:lineRule="auto"/>
                                <w:rPr>
                                  <w:rFonts w:ascii="Calibri" w:hAnsi="Calibri"/>
                                  <w:color w:val="000000" w:themeColor="text1"/>
                                  <w:lang w:val="en-IN"/>
                                </w:rPr>
                              </w:pPr>
                              <w:r w:rsidRPr="00224CB6">
                                <w:rPr>
                                  <w:rFonts w:ascii="Calibri" w:hAnsi="Calibri"/>
                                  <w:color w:val="000000" w:themeColor="text1"/>
                                  <w:lang w:val="en-IN"/>
                                </w:rPr>
                                <w:t>In the UK, maternal wellbeing is one of the emergent public-health issues. One out of five women has a perinatal mental health condition during pregnancy or in the first year of birth (Maternal Mental Health Alliance, 2023). Perinatal mental health issues may also have chronic outcomes on children and families with the UK estimated cost being an annual birth cohort of £8.1 billion (Stewart-Brown et al., 2023). It has been estimated that approximately 10 -15 percent of pregnant women have perinatal mental disorders in high-income countries and 15.6 in developing nations (WHO, 2022). Increased use of specialist services indicates the necessity of new digital health solutions, particularly in underserved groups (NHS England, 2024).</w:t>
                              </w:r>
                            </w:p>
                            <w:p w14:paraId="4F1CACCC" w14:textId="77777777" w:rsidR="003129DB" w:rsidRPr="0046734A" w:rsidRDefault="003129DB" w:rsidP="009870D3">
                              <w:pPr>
                                <w:spacing w:line="360" w:lineRule="auto"/>
                                <w:rPr>
                                  <w:rFonts w:ascii="Calibri" w:hAnsi="Calibri"/>
                                  <w:color w:val="000000" w:themeColor="text1"/>
                                  <w:sz w:val="32"/>
                                  <w:szCs w:val="28"/>
                                </w:rPr>
                              </w:pPr>
                            </w:p>
                            <w:p w14:paraId="1A1DE5EE" w14:textId="77777777" w:rsidR="003129DB" w:rsidRPr="0046734A" w:rsidRDefault="003129DB" w:rsidP="003129DB">
                              <w:pPr>
                                <w:rPr>
                                  <w:color w:val="000000" w:themeColor="text1"/>
                                  <w:sz w:val="28"/>
                                  <w:szCs w:val="24"/>
                                </w:rPr>
                              </w:pPr>
                            </w:p>
                            <w:p w14:paraId="0A7D51E2" w14:textId="77777777" w:rsidR="003129DB" w:rsidRPr="0046734A" w:rsidRDefault="003129DB" w:rsidP="003129DB">
                              <w:pPr>
                                <w:jc w:val="center"/>
                                <w:rPr>
                                  <w:sz w:val="28"/>
                                  <w:szCs w:val="24"/>
                                </w:rPr>
                              </w:pP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44080C1" id="Group 13" o:spid="_x0000_s1044" alt="&quot;&quot;" style="position:absolute;margin-left:560.8pt;margin-top:-226.75pt;width:612pt;height:915.3pt;z-index:-251582464;mso-position-horizontal:right;mso-position-horizontal-relative:page;mso-width-relative:margin;mso-height-relative:margin" coordsize="77733,960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LHDs/vAgAAJk8AAAOAAAAZHJzL2Uyb0RvYy54bWzsW1mP2zYQfi/Q/yDosUBjibqNOEGaNEGB&#10;NAmSFMk+amX5ACRRlbTxbn59P56ivM5KztW00IttiXOQQ85w5jN5/+F1WVgf8qbd02plu/cc28qr&#10;jK731XZl//X26a+xbbVdWq3Tglb5yr7JW/vhg59/un+olzmhO1qs88aCkKpdHuqVveu6erlYtNku&#10;L9P2Hq3zCo0b2pRph8dmu1g36QHSy2JBHCdcHGizrhua5W2Lt09Eo/2Ay99s8qx7udm0eWcVKxt9&#10;6/hnwz8v2efiwf10uW3SerfPZDfSz+hFme4rKNWinqRdal01+1uiyn3W0JZuunsZLRd0s9lnOR8D&#10;RuM6R6N51tCrmo9luzxsa20mmPbITp8tNnvx4VVj7deYO8+2qrTEHHG1Fp5hnEO9XYLmWVO/qV81&#10;8sVWPLHxXm+akn1jJNY1N+uNNmt+3VkZXkZRRHwH1s/Q5roh8T1XWj7bYXpuMWa733tWz/NdwZqE&#10;jg9e1q2F0rxgHdT9OdRYRW1vqPbLDPVml9Y5t3/LjKAMhZEIQ73G8kqrbZFbJBbG4nTaUu2yhdHO&#10;MJPrkuTTY02XddN2z3JaWuzHym6gn6+69MPzthNmUSRMa0uL/frpvij4A3Op/HHRWB9SOEOaZXnV&#10;+Zy9uCr/pGvxHk6FqYKsdInXbHY4eaxew/LcOZkkPg8DJUXFGCvKlIr+sDeYJGUK/qu7KXKuoHqd&#10;b7D4sEYI74iWbPbRFU27dJ2L18En+1IwgUzyBvq1bCng1PhduZgkPWPNedTQzM5dHRND1BxcM606&#10;zVzuK9qcElB0WrOgV0YSpmFWuqTrG6y4hoqY1dbZ0z1m/Xnadq/SBkEKyxCBt3uJj01BDyubyl+2&#10;taPNx1PvGT1cAq22dUDQW9nt31dpk9tW8UcFZ0lc32dRkj/4QUTw0Jgtl2ZLdVU+plhKcE/0jv9k&#10;9F2hfm4aWr5DfH7EtKIprTLoXtlZ16iHx50IxojwWf7oESdDZKzT7nn1ps6YcGZVtqrfXr9Lm1ou&#10;/Q7B5QVVDpoujzxA0DLOij666uhmz92jt6u0N4IFi3HfJWo4kesHjhvdjh5u8uXRw4vjIAgDHT28&#10;0OExSUfKbxA9VCieQ8AcAv7rIUBmETrjkZt9QEKPxEGEbdlMjhAYEfunJEcigLsO30DFZiJzpSCO&#10;Qo+FA5YVBb4TBnLfVXmTGyeRQ3ydNwVe7Iud+ShtCniOxPfsPnWKo8DzIZ0lXYEXEZFy6XDwryRO&#10;YRx4JIqxFQhjPm3ynOX2luvoJm7Xs/IoY/jKdCODT5fZlcik2Bah9g5k72vkUezVdi17mNGqavdd&#10;/h593pQFtt1fFlbohJHvWQdLquGWv8VyYbKwPjrWzupn4pQS7KRaSUyQisWjSkwWEsahE4xqIYaW&#10;iUMxWfzYi6PxsaCc0GNxRodhUk9UAMc4Q4FJLSZh1E7YTLWCiXYyWSZqCQ0tYj2NGstkmTjnCATn&#10;jsVkGZ9u1Plawfh0D6nH3ALB9wzZJvVEtzM9deJMI5z2nbqtBnFWB5N0J6ozRJ3rSgYY/EI6jEJe&#10;bAk1bVkVbEYbhG31iEiCEAOR4GLRaYQZIcFkVpXGNGZ4uslMztIMLzaZVX44TTM81GTmW93kMcPx&#10;TObgrG7Dn0zm8CxmsYHrqYrOYoYfmJpVxj7NYFjoJjMvIiYbjK1fk1unB1y3ECPXKoMZGH5WcPys&#10;Q4kH6MG2gJ9dssGisEg7tsTVTwu1qNqAdzr5YK0lStS3lNN1bL0LX+Md4S4kbdeTZVeX++y3/KPJ&#10;FJEgdsR8ayb0gQsUmyYX6PpJIMCiE40iaqqpGig5pdIQi70vDPk8KbFGf8TOJY1yPMK+kVl3oLOo&#10;zAGKmRmQKwL1LUYrCPuUAnIVgfoWhAM7G6mgohr2RvBEAawrHLrXoMasphcryHcjN+H+dqLxXDvL&#10;nBViXWQ/7kCs0SGZKN8anI6To9ZVlMoC6ntoWORsco2odvV9S7VeisYkZAVtcxG5mYvwEK59hS+C&#10;PgnVmBmbQ+ZBSUCwyDMG0myKVOB8BhFDRJ6k7U5AYrwCF+uuRLbaCKUnsLepqNKMEjH07bujREFM&#10;nJjDOEcFkm7AzDK8CnD0VJjZDR2H8CQA4KbC1VEphLI49IgXi9ITS1Lh+V9UH0VMOitd+A++I56o&#10;dgb1kRu6CWGlS9+bEyzvzWpHJ2p3azFZWBp7twKz0GFp7N2yh9Rjss0aZ1y2SS36PNp5s8aZaB2T&#10;ZaIWs8aZONMmy4mZxrqbk+UfJFlm25KuUj4n85MeYyHzk652KvMTC0ckatz15T47kvrxwMK5IuIl&#10;wzQgCQEt8bbhew7W9O/5vmtmlcMtXeRUd2/7gqYPJBCphKjvW/nBSepTeVeYACMT6W3Po1Irw2wk&#10;cP1wMFKjUTiZtOlQy5yUYPr+L39d9SiuQKP5P+EamFZ/WGOrJ6hasFoGILbLC90pIDbzYIlae0lC&#10;YobgIkcPPT/04qPUgiSJExGU1Pzf/thzkvC/jVoToP8+vBI+eZSUuX3T+WkZKxiOTKeqqk9A9qxq&#10;7AuGGbUexUnN9GwiqGxmXeMwpkk9UYGZcI0rMKkn4slmrqWTQLmysEpPZNUXJstELSYELYSPzobJ&#10;MqPWR/8vXcyoNd9SNI46o9ZjMP+MWucXM2otofFhji+qjxm1loceVPWk8qsZtcbxBR5uZ9S6P/U4&#10;n20cP5GuDlxKCFoWmD6JHJzq6U+Q63M9fcv5BdKMWxuHHsawZbPUGceWh9Rjss0qZ1y2SS0ArBm3&#10;ng95qGN0KGix++os/+sd8phxa2bYGbfmt5GM/8nnP9N/xCsXQ9z6e1y/CImDA9cBu0smUNz+8pZ7&#10;3uUtHMp2I1F8I+8JHU/C2+q/9SAhvu8Bz2EwLvFxOCZSh8LUv+vqktZXu8eljunNNzG+zU2M7vry&#10;WtyS5LhUf49ovp/17e9n8WCB+6/8/JS8q8su2JrP/KROf6P4wT8AAAD//wMAUEsDBBQABgAIAAAA&#10;IQCoMt984gAAAAsBAAAPAAAAZHJzL2Rvd25yZXYueG1sTI9Pa8JAEMXvhX6HZQq96eaPqZJmIyJt&#10;T1KoFoq3NRmTYHY2ZNckfvuOp/Y2M+/x5vey9WRaMWDvGksKwnkAAqmwZUOVgu/D+2wFwnlNpW4t&#10;oYIbOljnjw+ZTks70hcOe18JDiGXagW1910qpStqNNrNbYfE2tn2Rnte+0qWvR453LQyCoIXaXRD&#10;/KHWHW5rLC77q1HwMepxE4dvw+5y3t6Oh+TzZxeiUs9P0+YVhMfJ/5nhjs/okDPTyV6pdKJVwEW8&#10;gtkiiRMQdz2KFnw78RQvlyHIPJP/O+S/AAAA//8DAFBLAQItABQABgAIAAAAIQC2gziS/gAAAOEB&#10;AAATAAAAAAAAAAAAAAAAAAAAAABbQ29udGVudF9UeXBlc10ueG1sUEsBAi0AFAAGAAgAAAAhADj9&#10;If/WAAAAlAEAAAsAAAAAAAAAAAAAAAAALwEAAF9yZWxzLy5yZWxzUEsBAi0AFAAGAAgAAAAhAIsc&#10;Oz+8CAAAmTwAAA4AAAAAAAAAAAAAAAAALgIAAGRycy9lMm9Eb2MueG1sUEsBAi0AFAAGAAgAAAAh&#10;AKgy33ziAAAACwEAAA8AAAAAAAAAAAAAAAAAFgsAAGRycy9kb3ducmV2LnhtbFBLBQYAAAAABAAE&#10;APMAAAAlDAAAAAA=&#10;">
                <v:rect id="Rectangle 28" o:spid="_x0000_s1045" style="position:absolute;width:77711;height:9604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OQUcMwwAAANsAAAAPAAAAZHJzL2Rvd25yZXYueG1sRI9Ba8Mw&#10;DIXvg/0Ho8Jui91S0pHVLWVQ2GGjtN1hRxGrSagth9hLs38/HQa9Sbyn9z6tt1PwaqQhdZEtzAsD&#10;iriOruPGwtd5//wCKmVkhz4yWfilBNvN48MaKxdvfKTxlBslIZwqtNDm3Fdap7qlgKmIPbFolzgE&#10;zLIOjXYD3iQ8eL0wptQBO5aGFnt6a6m+nn6CBWMuuxUdlp+N5/H7WrpULv2HtU+zafcKKtOU7+b/&#10;63cn+EIvv8gAevMHAAD//wMAUEsBAi0AFAAGAAgAAAAhANvh9svuAAAAhQEAABMAAAAAAAAAAAAA&#10;AAAAAAAAAFtDb250ZW50X1R5cGVzXS54bWxQSwECLQAUAAYACAAAACEAWvQsW78AAAAVAQAACwAA&#10;AAAAAAAAAAAAAAAfAQAAX3JlbHMvLnJlbHNQSwECLQAUAAYACAAAACEAzkFHDMMAAADbAAAADwAA&#10;AAAAAAAAAAAAAAAHAgAAZHJzL2Rvd25yZXYueG1sUEsFBgAAAAADAAMAtwAAAPcCAAAAAA==&#10;" fillcolor="#d5dce4 [663]" stroked="f" strokeweight="1pt"/>
                <v:rect id="Rectangle 19" o:spid="_x0000_s1046" style="position:absolute;width:38855;height:9603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JGlQxwAAAOMAAAAPAAAAZHJzL2Rvd25yZXYueG1sRE/dS8Mw&#10;EH8X/B/CCb65pLIP6ZYNHQyc+tLZvR/NLe1sLl2TbfW/N4Lg4/2+b7EaXCsu1IfGs4ZspEAQV940&#10;bDWUn5uHJxAhIhtsPZOGbwqwWt7eLDA3/soFXXbRihTCIUcNdYxdLmWoanIYRr4jTtzB9w5jOnsr&#10;TY/XFO5a+ajUVDpsODXU2NG6puprd3YatlNbHM3HefJevpSFyeyJtvs3re/vhuc5iEhD/Bf/uV9N&#10;mq/ULBtPVDaD358SAHL5AwAA//8DAFBLAQItABQABgAIAAAAIQDb4fbL7gAAAIUBAAATAAAAAAAA&#10;AAAAAAAAAAAAAABbQ29udGVudF9UeXBlc10ueG1sUEsBAi0AFAAGAAgAAAAhAFr0LFu/AAAAFQEA&#10;AAsAAAAAAAAAAAAAAAAAHwEAAF9yZWxzLy5yZWxzUEsBAi0AFAAGAAgAAAAhAJgkaVDHAAAA4wAA&#10;AA8AAAAAAAAAAAAAAAAABwIAAGRycy9kb3ducmV2LnhtbFBLBQYAAAAAAwADALcAAAD7AgAAAAA=&#10;" fillcolor="#954f72 [3206]" stroked="f" strokeweight="1pt"/>
                <v:group id="Group 20" o:spid="_x0000_s1047" style="position:absolute;left:58763;top:15406;width:18970;height:11654;rotation:18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HWlGygAAAOIAAAAPAAAAZHJzL2Rvd25yZXYueG1sRI/NasMw&#10;EITvhb6D2EJujVynTlM3SgiBUJ8C+YFeF2tjubVWRlIT5+2rQiDHYWa+YebLwXbiTD60jhW8jDMQ&#10;xLXTLTcKjofN8wxEiMgaO8ek4EoBlovHhzmW2l14R+d9bESCcChRgYmxL6UMtSGLYex64uSdnLcY&#10;k/SN1B4vCW47mWfZVFpsOS0Y7GltqP7Z/1oF+jVMjlRVK59vvw9FW3ya5vSl1OhpWH2AiDTEe/jW&#10;rrSCIp9O8lnx9g7/l9IdkIs/AAAA//8DAFBLAQItABQABgAIAAAAIQDb4fbL7gAAAIUBAAATAAAA&#10;AAAAAAAAAAAAAAAAAABbQ29udGVudF9UeXBlc10ueG1sUEsBAi0AFAAGAAgAAAAhAFr0LFu/AAAA&#10;FQEAAAsAAAAAAAAAAAAAAAAAHwEAAF9yZWxzLy5yZWxzUEsBAi0AFAAGAAgAAAAhAAUdaUbKAAAA&#10;4gAAAA8AAAAAAAAAAAAAAAAABwIAAGRycy9kb3ducmV2LnhtbFBLBQYAAAAAAwADALcAAAD+AgAA&#10;AAA=&#10;">
                  <v:shape id="Freeform 1068532780" o:spid="_x0000_s1048"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FKB8yQAAAOMAAAAPAAAAZHJzL2Rvd25yZXYueG1sRI9BT8Mw&#10;DIXvSPyHyEjcWNKijdItm9BE0a5s7G41pq3WOFWTreXf4wMSR9vP771vs5t9r240xi6whWxhQBHX&#10;wXXcWPg6VU8FqJiQHfaBycIPRdht7+82WLow8SfdjqlRYsKxRAttSkOpdaxb8hgXYSCW23cYPSYZ&#10;x0a7EScx973OjVlpjx1LQosD7VuqL8ert7A/pNe5umbT0jT5KXsP1fkjO1v7+DC/rUElmtO/+O/7&#10;4KS+WRXL5/ylEAphkgXo7S8AAAD//wMAUEsBAi0AFAAGAAgAAAAhANvh9svuAAAAhQEAABMAAAAA&#10;AAAAAAAAAAAAAAAAAFtDb250ZW50X1R5cGVzXS54bWxQSwECLQAUAAYACAAAACEAWvQsW78AAAAV&#10;AQAACwAAAAAAAAAAAAAAAAAfAQAAX3JlbHMvLnJlbHNQSwECLQAUAAYACAAAACEAoRSgfMkAAADj&#10;AAAADwAAAAAAAAAAAAAAAAAHAgAAZHJzL2Rvd25yZXYueG1sUEsFBgAAAAADAAMAtwAAAP0CAAAA&#10;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58208565" o:spid="_x0000_s1049"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wAqpxgAAAOEAAAAPAAAAZHJzL2Rvd25yZXYueG1sRI9Bi8Iw&#10;FITvgv8hPGFvmqpUStco0kWQvWkLe300z7bYvJQmtt1/v1kQPA4z8w2zP06mFQP1rrGsYL2KQBCX&#10;VjdcKSjy8zIB4TyyxtYyKfglB8fDfLbHVNuRrzTcfCUChF2KCmrvu1RKV9Zk0K1sRxy8u+0N+iD7&#10;SuoexwA3rdxE0U4abDgs1NhRVlP5uD2NgutPsR10np0H/z1lpTzlbiy+lPpYTKdPEJ4m/w6/2het&#10;IE42URLvYvh/FN6APPwBAAD//wMAUEsBAi0AFAAGAAgAAAAhANvh9svuAAAAhQEAABMAAAAAAAAA&#10;AAAAAAAAAAAAAFtDb250ZW50X1R5cGVzXS54bWxQSwECLQAUAAYACAAAACEAWvQsW78AAAAVAQAA&#10;CwAAAAAAAAAAAAAAAAAfAQAAX3JlbHMvLnJlbHNQSwECLQAUAAYACAAAACEAV8AKqcYAAADhAAAA&#10;DwAAAAAAAAAAAAAAAAAHAgAAZHJzL2Rvd25yZXYueG1sUEsFBgAAAAADAAMAtwAAAPoCAAAAAA==&#10;" path="m768668,161925c768668,72390,696278,,606743,l,,,323850r606743,c695325,323850,768668,251460,768668,161925xe" filled="f" stroked="f">
                    <v:stroke joinstyle="miter"/>
                    <v:path arrowok="t" o:connecttype="custom" o:connectlocs="768668,161925;606743,0;0,0;0,323850;606743,323850;768668,161925" o:connectangles="0,0,0,0,0,0"/>
                  </v:shape>
                </v:group>
                <v:group id="Group 16" o:spid="_x0000_s1050" style="position:absolute;left:39928;top:63463;width:29908;height:1831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Od8mzAAAAOMAAAAPAAAAZHJzL2Rvd25yZXYueG1sRI9BS8NA&#10;EIXvgv9hGcGb3aTiVtJuSykqHopgK0hvQ3aahGZnQ3ZN0n/vHASPM/PmvfetNpNv1UB9bAJbyGcZ&#10;KOIyuIYrC1/H14dnUDEhO2wDk4UrRdisb29WWLgw8icNh1QpMeFYoIU6pa7QOpY1eYyz0BHL7Rx6&#10;j0nGvtKux1HMfavnWWa0x4YlocaOdjWVl8OPt/A24rh9zF+G/eW8u56OTx/f+5ysvb+btktQiab0&#10;L/77fndS35jFfGGMEQphkgXo9S8AAAD//wMAUEsBAi0AFAAGAAgAAAAhANvh9svuAAAAhQEAABMA&#10;AAAAAAAAAAAAAAAAAAAAAFtDb250ZW50X1R5cGVzXS54bWxQSwECLQAUAAYACAAAACEAWvQsW78A&#10;AAAVAQAACwAAAAAAAAAAAAAAAAAfAQAAX3JlbHMvLnJlbHNQSwECLQAUAAYACAAAACEArjnfJswA&#10;AADjAAAADwAAAAAAAAAAAAAAAAAHAgAAZHJzL2Rvd25yZXYueG1sUEsFBgAAAAADAAMAtwAAAAAD&#10;AAAAAA==&#10;">
                  <v:shape id="Freeform 1257946955" o:spid="_x0000_s1051"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984VxgAAAOMAAAAPAAAAZHJzL2Rvd25yZXYueG1sRE/NaoNA&#10;EL4X+g7LFHprVqUm1WSVEmrINUlzH9yJSt1ZcTfRvn22UMhxvv/ZlLPpxY1G11lWEC8iEMS11R03&#10;Cr5P1dsHCOeRNfaWScEvOSiL56cN5tpOfKDb0TcihLDLUUHr/ZBL6eqWDLqFHYgDd7GjQR/OsZF6&#10;xCmEm14mUbSUBjsODS0OtG2p/jlejYLt3mdzdY2nNGqSU/xlq/MuPiv1+jJ/rkF4mv1D/O/e6zA/&#10;SVfZ+zJLU/j7KQAgizsAAAD//wMAUEsBAi0AFAAGAAgAAAAhANvh9svuAAAAhQEAABMAAAAAAAAA&#10;AAAAAAAAAAAAAFtDb250ZW50X1R5cGVzXS54bWxQSwECLQAUAAYACAAAACEAWvQsW78AAAAVAQAA&#10;CwAAAAAAAAAAAAAAAAAfAQAAX3JlbHMvLnJlbHNQSwECLQAUAAYACAAAACEARffOFcYAAADjAAAA&#10;DwAAAAAAAAAAAAAAAAAHAgAAZHJzL2Rvd25yZXYueG1sUEsFBgAAAAADAAMAtwAAAPoCA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427078013" o:spid="_x0000_s1052"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8RS2yAAAAOIAAAAPAAAAZHJzL2Rvd25yZXYueG1sRI9Ba8JA&#10;FITvBf/D8oTe6q5aGomuIhGh9KYJeH1kn0kw+zZk1yT9991CocdhZr5hdofJtmKg3jeONSwXCgRx&#10;6UzDlYYiP79tQPiAbLB1TBq+ycNhP3vZYWrcyBcarqESEcI+RQ11CF0qpS9rsugXriOO3t31FkOU&#10;fSVNj2OE21aulPqQFhuOCzV2lNVUPq5Pq+FyK9aDybPzEL6mrJTH3I/FSevX+XTcggg0hf/wX/vT&#10;aHhfJSrZqOUafi/FOyD3PwAAAP//AwBQSwECLQAUAAYACAAAACEA2+H2y+4AAACFAQAAEwAAAAAA&#10;AAAAAAAAAAAAAAAAW0NvbnRlbnRfVHlwZXNdLnhtbFBLAQItABQABgAIAAAAIQBa9CxbvwAAABUB&#10;AAALAAAAAAAAAAAAAAAAAB8BAABfcmVscy8ucmVsc1BLAQItABQABgAIAAAAIQAX8RS2yAAAAOIA&#10;AAAPAAAAAAAAAAAAAAAAAAcCAABkcnMvZG93bnJldi54bWxQSwUGAAAAAAMAAwC3AAAA/AIAAAAA&#10;" path="m768668,161925c768668,72390,696278,,606743,l,,,323850r606743,c695325,323850,768668,251460,768668,161925xe" filled="f" stroked="f">
                    <v:stroke joinstyle="miter"/>
                    <v:path arrowok="t" o:connecttype="custom" o:connectlocs="768668,161925;606743,0;0,0;0,323850;606743,323850;768668,161925" o:connectangles="0,0,0,0,0,0"/>
                  </v:shape>
                </v:group>
                <v:rect id="Rectangle 18" o:spid="_x0000_s1053" style="position:absolute;left:9701;top:27060;width:59245;height:2419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QT7SQxgAAAOMAAAAPAAAAZHJzL2Rvd25yZXYueG1sRE/NasJA&#10;EL4X+g7LFLzpxmBiTF2lFYVSvGj7AGN2mkSzsyG7xvj23YLQ43z/s1wPphE9da62rGA6iUAQF1bX&#10;XCr4/tqNMxDOI2tsLJOCOzlYr56flphre+MD9UdfihDCLkcFlfdtLqUrKjLoJrYlDtyP7Qz6cHal&#10;1B3eQrhpZBxFqTRYc2iosKVNRcXleDUKtsYm+/OiN7u4PlmZZuzfP1mp0cvw9grC0+D/xQ/3hw7z&#10;0zhKsnkym8LfTwEAufoFAAD//wMAUEsBAi0AFAAGAAgAAAAhANvh9svuAAAAhQEAABMAAAAAAAAA&#10;AAAAAAAAAAAAAFtDb250ZW50X1R5cGVzXS54bWxQSwECLQAUAAYACAAAACEAWvQsW78AAAAVAQAA&#10;CwAAAAAAAAAAAAAAAAAfAQAAX3JlbHMvLnJlbHNQSwECLQAUAAYACAAAACEAEE+0kMYAAADjAAAA&#10;DwAAAAAAAAAAAAAAAAAHAgAAZHJzL2Rvd25yZXYueG1sUEsFBgAAAAADAAMAtwAAAPoCAAAAAA==&#10;" fillcolor="#fff9f2 [3205]" stroked="f" strokeweight="1pt">
                  <v:textbox>
                    <w:txbxContent>
                      <w:p w14:paraId="0475C016" w14:textId="3456B25B" w:rsidR="009870D3" w:rsidRPr="009870D3" w:rsidRDefault="009870D3" w:rsidP="009870D3">
                        <w:pPr>
                          <w:jc w:val="center"/>
                          <w:rPr>
                            <w:rFonts w:ascii="Arial" w:hAnsi="Arial" w:cs="Arial"/>
                            <w:b/>
                            <w:bCs/>
                            <w:color w:val="954F72" w:themeColor="accent1"/>
                            <w:sz w:val="36"/>
                            <w:szCs w:val="32"/>
                            <w:lang w:val="en-IN"/>
                          </w:rPr>
                        </w:pPr>
                        <w:r w:rsidRPr="009870D3">
                          <w:rPr>
                            <w:rFonts w:ascii="Arial" w:hAnsi="Arial" w:cs="Arial"/>
                            <w:b/>
                            <w:bCs/>
                            <w:color w:val="954F72" w:themeColor="accent1"/>
                            <w:sz w:val="36"/>
                            <w:szCs w:val="32"/>
                            <w:lang w:val="en-IN"/>
                          </w:rPr>
                          <w:t>Introduction</w:t>
                        </w:r>
                      </w:p>
                      <w:p w14:paraId="2EEB4561" w14:textId="2CB65AD8" w:rsidR="009870D3" w:rsidRPr="009870D3" w:rsidRDefault="00224CB6" w:rsidP="009870D3">
                        <w:pPr>
                          <w:spacing w:line="360" w:lineRule="auto"/>
                          <w:rPr>
                            <w:rFonts w:ascii="Calibri" w:hAnsi="Calibri"/>
                            <w:color w:val="000000" w:themeColor="text1"/>
                            <w:lang w:val="en-IN"/>
                          </w:rPr>
                        </w:pPr>
                        <w:r w:rsidRPr="00224CB6">
                          <w:rPr>
                            <w:rFonts w:ascii="Calibri" w:hAnsi="Calibri"/>
                            <w:color w:val="000000" w:themeColor="text1"/>
                            <w:lang w:val="en-IN"/>
                          </w:rPr>
                          <w:t>In the UK, maternal wellbeing is one of the emergent public-health issues. One out of five women has a perinatal mental health condition during pregnancy or in the first year of birth (Maternal Mental Health Alliance, 2023). Perinatal mental health issues may also have chronic outcomes on children and families with the UK estimated cost being an annual birth cohort of £8.1 billion (Stewart-Brown et al., 2023). It has been estimated that approximately 10 -15 percent of pregnant women have perinatal mental disorders in high-income countries and 15.6 in developing nations (WHO, 2022). Increased use of specialist services indicates the necessity of new digital health solutions, particularly in underserved groups (NHS England, 2024).</w:t>
                        </w:r>
                      </w:p>
                      <w:p w14:paraId="4F1CACCC" w14:textId="77777777" w:rsidR="003129DB" w:rsidRPr="0046734A" w:rsidRDefault="003129DB" w:rsidP="009870D3">
                        <w:pPr>
                          <w:spacing w:line="360" w:lineRule="auto"/>
                          <w:rPr>
                            <w:rFonts w:ascii="Calibri" w:hAnsi="Calibri"/>
                            <w:color w:val="000000" w:themeColor="text1"/>
                            <w:sz w:val="32"/>
                            <w:szCs w:val="28"/>
                          </w:rPr>
                        </w:pPr>
                      </w:p>
                      <w:p w14:paraId="1A1DE5EE" w14:textId="77777777" w:rsidR="003129DB" w:rsidRPr="0046734A" w:rsidRDefault="003129DB" w:rsidP="003129DB">
                        <w:pPr>
                          <w:rPr>
                            <w:color w:val="000000" w:themeColor="text1"/>
                            <w:sz w:val="28"/>
                            <w:szCs w:val="24"/>
                          </w:rPr>
                        </w:pPr>
                      </w:p>
                      <w:p w14:paraId="0A7D51E2" w14:textId="77777777" w:rsidR="003129DB" w:rsidRPr="0046734A" w:rsidRDefault="003129DB" w:rsidP="003129DB">
                        <w:pPr>
                          <w:jc w:val="center"/>
                          <w:rPr>
                            <w:sz w:val="28"/>
                            <w:szCs w:val="24"/>
                          </w:rPr>
                        </w:pPr>
                      </w:p>
                    </w:txbxContent>
                  </v:textbox>
                </v:rect>
                <w10:wrap anchorx="page"/>
                <w10:anchorlock/>
              </v:group>
            </w:pict>
          </mc:Fallback>
        </mc:AlternateContent>
      </w:r>
      <w:r w:rsidR="00AB079B">
        <w:t xml:space="preserve">                         </w:t>
      </w:r>
    </w:p>
    <w:p w14:paraId="10F6C1C6" w14:textId="097D3564" w:rsidR="00AB079B" w:rsidRDefault="00AB079B" w:rsidP="003129DB">
      <w:pPr>
        <w:pStyle w:val="Author"/>
        <w:rPr>
          <w:sz w:val="52"/>
          <w:szCs w:val="30"/>
        </w:rPr>
      </w:pPr>
    </w:p>
    <w:p w14:paraId="44564B1A" w14:textId="7E5ECD9C" w:rsidR="00AB079B" w:rsidRPr="003129DB" w:rsidRDefault="00AB079B" w:rsidP="003129DB">
      <w:pPr>
        <w:pStyle w:val="Author"/>
        <w:rPr>
          <w:sz w:val="52"/>
          <w:szCs w:val="30"/>
        </w:rPr>
      </w:pPr>
    </w:p>
    <w:p w14:paraId="0DA46C3B" w14:textId="5677A12D" w:rsidR="003129DB" w:rsidRPr="009538BE" w:rsidRDefault="0082087D" w:rsidP="003129DB">
      <w:pPr>
        <w:jc w:val="center"/>
        <w:rPr>
          <w:color w:val="000000" w:themeColor="text1"/>
        </w:rPr>
      </w:pPr>
      <w:r>
        <w:rPr>
          <w:rFonts w:ascii="Arial" w:hAnsi="Arial" w:cs="Arial"/>
          <w:b/>
          <w:bCs/>
          <w:noProof/>
          <w:sz w:val="40"/>
          <w:szCs w:val="40"/>
        </w:rPr>
        <w:drawing>
          <wp:anchor distT="0" distB="0" distL="114300" distR="114300" simplePos="0" relativeHeight="251811840" behindDoc="0" locked="0" layoutInCell="1" allowOverlap="1" wp14:anchorId="4F03FF70" wp14:editId="2AF6C17D">
            <wp:simplePos x="0" y="0"/>
            <wp:positionH relativeFrom="margin">
              <wp:align>center</wp:align>
            </wp:positionH>
            <wp:positionV relativeFrom="paragraph">
              <wp:posOffset>3134995</wp:posOffset>
            </wp:positionV>
            <wp:extent cx="5041640" cy="3028943"/>
            <wp:effectExtent l="0" t="0" r="6985" b="635"/>
            <wp:wrapNone/>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pic:cNvPicPr/>
                  </pic:nvPicPr>
                  <pic:blipFill>
                    <a:blip r:embed="rId23" cstate="print">
                      <a:extLst>
                        <a:ext uri="{28A0092B-C50C-407E-A947-70E740481C1C}">
                          <a14:useLocalDpi xmlns:a14="http://schemas.microsoft.com/office/drawing/2010/main" val="0"/>
                        </a:ext>
                      </a:extLst>
                    </a:blip>
                    <a:stretch>
                      <a:fillRect/>
                    </a:stretch>
                  </pic:blipFill>
                  <pic:spPr>
                    <a:xfrm>
                      <a:off x="0" y="0"/>
                      <a:ext cx="5041640" cy="3028943"/>
                    </a:xfrm>
                    <a:prstGeom prst="rect">
                      <a:avLst/>
                    </a:prstGeom>
                  </pic:spPr>
                </pic:pic>
              </a:graphicData>
            </a:graphic>
            <wp14:sizeRelH relativeFrom="margin">
              <wp14:pctWidth>0</wp14:pctWidth>
            </wp14:sizeRelH>
            <wp14:sizeRelV relativeFrom="margin">
              <wp14:pctHeight>0</wp14:pctHeight>
            </wp14:sizeRelV>
          </wp:anchor>
        </w:drawing>
      </w:r>
      <w:r w:rsidR="002B10A0">
        <w:rPr>
          <w:noProof/>
        </w:rPr>
        <w:drawing>
          <wp:anchor distT="0" distB="0" distL="114300" distR="114300" simplePos="0" relativeHeight="251776000" behindDoc="0" locked="0" layoutInCell="1" allowOverlap="1" wp14:anchorId="6BC96CDC" wp14:editId="39AB3EAB">
            <wp:simplePos x="0" y="0"/>
            <wp:positionH relativeFrom="page">
              <wp:posOffset>-190914</wp:posOffset>
            </wp:positionH>
            <wp:positionV relativeFrom="paragraph">
              <wp:posOffset>6805847</wp:posOffset>
            </wp:positionV>
            <wp:extent cx="1606163" cy="869950"/>
            <wp:effectExtent l="0" t="0" r="0" b="0"/>
            <wp:wrapNone/>
            <wp:docPr id="36" name="Graphic 36" descr="Chevron arrows with solid fill"/>
            <wp:cNvGraphicFramePr/>
            <a:graphic xmlns:a="http://schemas.openxmlformats.org/drawingml/2006/main">
              <a:graphicData uri="http://schemas.openxmlformats.org/drawingml/2006/picture">
                <pic:pic xmlns:pic="http://schemas.openxmlformats.org/drawingml/2006/picture">
                  <pic:nvPicPr>
                    <pic:cNvPr id="29" name="Graphic 29"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606163" cy="869950"/>
                    </a:xfrm>
                    <a:prstGeom prst="rect">
                      <a:avLst/>
                    </a:prstGeom>
                  </pic:spPr>
                </pic:pic>
              </a:graphicData>
            </a:graphic>
            <wp14:sizeRelH relativeFrom="margin">
              <wp14:pctWidth>0</wp14:pctWidth>
            </wp14:sizeRelH>
            <wp14:sizeRelV relativeFrom="margin">
              <wp14:pctHeight>0</wp14:pctHeight>
            </wp14:sizeRelV>
          </wp:anchor>
        </w:drawing>
      </w:r>
    </w:p>
    <w:p w14:paraId="191C4C29" w14:textId="77777777" w:rsidR="008B18E1" w:rsidRDefault="008B18E1" w:rsidP="00FE1126">
      <w:pPr>
        <w:sectPr w:rsidR="008B18E1" w:rsidSect="00E33E6F">
          <w:pgSz w:w="12240" w:h="15840"/>
          <w:pgMar w:top="1440" w:right="1440" w:bottom="1440" w:left="1440" w:header="720" w:footer="288" w:gutter="0"/>
          <w:cols w:space="720"/>
          <w:docGrid w:linePitch="360"/>
        </w:sectPr>
      </w:pPr>
    </w:p>
    <w:p w14:paraId="6DA284DA" w14:textId="5F651896" w:rsidR="00CB2C44" w:rsidRDefault="007D1A42" w:rsidP="001624D6">
      <w:r>
        <w:rPr>
          <w:noProof/>
        </w:rPr>
        <w:lastRenderedPageBreak/>
        <mc:AlternateContent>
          <mc:Choice Requires="wps">
            <w:drawing>
              <wp:anchor distT="0" distB="0" distL="114300" distR="114300" simplePos="0" relativeHeight="251779072" behindDoc="0" locked="0" layoutInCell="1" allowOverlap="1" wp14:anchorId="311E3808" wp14:editId="1E57E359">
                <wp:simplePos x="0" y="0"/>
                <wp:positionH relativeFrom="column">
                  <wp:posOffset>25400</wp:posOffset>
                </wp:positionH>
                <wp:positionV relativeFrom="paragraph">
                  <wp:posOffset>-126999</wp:posOffset>
                </wp:positionV>
                <wp:extent cx="6114553" cy="1873250"/>
                <wp:effectExtent l="0" t="0" r="635" b="0"/>
                <wp:wrapNone/>
                <wp:docPr id="41" name="Text Box 41"/>
                <wp:cNvGraphicFramePr/>
                <a:graphic xmlns:a="http://schemas.openxmlformats.org/drawingml/2006/main">
                  <a:graphicData uri="http://schemas.microsoft.com/office/word/2010/wordprocessingShape">
                    <wps:wsp>
                      <wps:cNvSpPr txBox="1"/>
                      <wps:spPr>
                        <a:xfrm>
                          <a:off x="0" y="0"/>
                          <a:ext cx="6114553" cy="1873250"/>
                        </a:xfrm>
                        <a:prstGeom prst="rect">
                          <a:avLst/>
                        </a:prstGeom>
                        <a:ln>
                          <a:noFill/>
                        </a:ln>
                      </wps:spPr>
                      <wps:style>
                        <a:lnRef idx="3">
                          <a:schemeClr val="lt1"/>
                        </a:lnRef>
                        <a:fillRef idx="1">
                          <a:schemeClr val="accent2"/>
                        </a:fillRef>
                        <a:effectRef idx="1">
                          <a:schemeClr val="accent2"/>
                        </a:effectRef>
                        <a:fontRef idx="minor">
                          <a:schemeClr val="lt1"/>
                        </a:fontRef>
                      </wps:style>
                      <wps:txbx>
                        <w:txbxContent>
                          <w:p w14:paraId="1D314993" w14:textId="48DFC71B" w:rsidR="00224CB6" w:rsidRPr="00224CB6" w:rsidRDefault="00224CB6" w:rsidP="00224CB6">
                            <w:pPr>
                              <w:jc w:val="center"/>
                              <w:rPr>
                                <w:rFonts w:ascii="Arial" w:hAnsi="Arial" w:cs="Arial"/>
                                <w:b/>
                                <w:bCs/>
                                <w:color w:val="954F72" w:themeColor="accent1"/>
                                <w:sz w:val="32"/>
                                <w:szCs w:val="28"/>
                              </w:rPr>
                            </w:pPr>
                            <w:r w:rsidRPr="00224CB6">
                              <w:rPr>
                                <w:rFonts w:ascii="Arial" w:hAnsi="Arial" w:cs="Arial"/>
                                <w:b/>
                                <w:bCs/>
                                <w:color w:val="954F72" w:themeColor="accent1"/>
                                <w:sz w:val="32"/>
                                <w:szCs w:val="28"/>
                              </w:rPr>
                              <w:t>THE TECHNOLOGY: PREGNA GUIDE</w:t>
                            </w:r>
                          </w:p>
                          <w:p w14:paraId="29D94AB2" w14:textId="26B1F877" w:rsidR="007D1A42" w:rsidRPr="00224CB6" w:rsidRDefault="00224CB6" w:rsidP="00224CB6">
                            <w:pPr>
                              <w:spacing w:line="360" w:lineRule="auto"/>
                              <w:rPr>
                                <w:rFonts w:ascii="Calibri" w:hAnsi="Calibri" w:cs="Calibri"/>
                              </w:rPr>
                            </w:pPr>
                            <w:r w:rsidRPr="00224CB6">
                              <w:rPr>
                                <w:rFonts w:ascii="Calibri" w:hAnsi="Calibri" w:cs="Calibri"/>
                              </w:rPr>
                              <w:t>Pregna Guide is a mobile-and-web application, which is a UK-based intervention, designed to support expectant and new mothers. It has personalised antenatal and postnatal courses on nutrition, physical activity, sleep and mental wellbeing, one with an AI-based early warning system, a peer-support forum with NHS service directories integrated, and an offline/low-data option to users with limited connectivity (Taggart et al., 2021).</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11E3808" id="Text Box 41" o:spid="_x0000_s1054" type="#_x0000_t202" style="position:absolute;left:0;text-align:left;margin-left:2pt;margin-top:-10pt;width:481.45pt;height:147.5pt;z-index:25177907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keF8deQIAAEcFAAAOAAAAZHJzL2Uyb0RvYy54bWysVE1PGzEQvVfqf7B8L5sNCdCIDUpBVJUQ&#10;oELF2fHaZCWvx7WdZNNf32dvvkS5tOrF65158/3Gl1dda9hK+dCQrXh5MuBMWUl1Y18r/uP59tMF&#10;ZyEKWwtDVlV8owK/mn78cLl2EzWkBZlaeQYnNkzWruKLGN2kKIJcqFaEE3LKQqnJtyLi178WtRdr&#10;eG9NMRwMzoo1+dp5kioESG96JZ9m/1orGR+0DioyU3HkFvPp8zlPZzG9FJNXL9yikds0xD9k0YrG&#10;Iuje1Y2Igi1984ertpGeAul4IqktSOtGqlwDqikHb6p5Wginci1oTnD7NoX/51berx49a+qKj0rO&#10;rGgxo2fVRfaFOgYR+rN2YQLYkwMwdpBjzjt5gDCV3Wnfpi8KYtCj05t9d5M3CeFZWY7G41POJHTl&#10;xfnpcJz7XxzMnQ/xq6KWpUvFPcaXuypWdyEiFUB3kBTN2HRaum2M6bVJUqSE+8TyLW6M6tHflUap&#10;SOU0e80kU9fGs5UAPUzMZSGGsUAmEw3He6PyPSMhpbJxmPoBwy0+mapMvr8x3lvkyGTj3rhtLPn3&#10;oh9S1j1+V31fcyo/dvMuz7fMSSbRnOoNZump34bg5G2Dft+JEB+FB/0xPqx0fMChDa0rTtsbZwvy&#10;v96TJzxYCS1na6xTxcPPpfCKM/PNgq+fy9Eo7V/+GY3Ph/jxx5r5scYu22vCSEBJZJevCR/N7qo9&#10;tS/Y/FmKCpWwErErHnfX69gvOV4OqWazDMLGORHv7JOTyXVqc2LTc/civNtSLoKt97RbPDF5w7we&#10;mywtzZaRdJNpeejqdgDY1kyI7cuSnoPj/4w6vH/T3wAAAP//AwBQSwMEFAAGAAgAAAAhADFy2b3e&#10;AAAACQEAAA8AAABkcnMvZG93bnJldi54bWxMj0FPg0AUhO8m/ofNM/Fi2kVEbJFHY0y46EWrF28P&#10;WIGUfUvYpaX/3udJj5OZzHyT7xY7qKOZfO8Y4XYdgTJcu6bnFuHzo1xtQPlA3NDg2CCcjYddcXmR&#10;U9a4E7+b4z60SkrYZ4TQhTBmWvu6M5b82o2Gxft2k6Ugcmp1M9FJyu2g4yhKtaWeZaGj0Tx3pj7s&#10;Z4vAN+XXm+8TSl42h6p+PZfzXVwiXl8tT4+gglnCXxh+8QUdCmGq3MyNVwNCIk8CwkpWQIm/TdMt&#10;qAohfriPQBe5/v+g+AEAAP//AwBQSwECLQAUAAYACAAAACEAtoM4kv4AAADhAQAAEwAAAAAAAAAA&#10;AAAAAAAAAAAAW0NvbnRlbnRfVHlwZXNdLnhtbFBLAQItABQABgAIAAAAIQA4/SH/1gAAAJQBAAAL&#10;AAAAAAAAAAAAAAAAAC8BAABfcmVscy8ucmVsc1BLAQItABQABgAIAAAAIQCkeF8deQIAAEcFAAAO&#10;AAAAAAAAAAAAAAAAAC4CAABkcnMvZTJvRG9jLnhtbFBLAQItABQABgAIAAAAIQAxctm93gAAAAkB&#10;AAAPAAAAAAAAAAAAAAAAANMEAABkcnMvZG93bnJldi54bWxQSwUGAAAAAAQABADzAAAA3gUAAAAA&#10;" fillcolor="#fff9f2 [3205]" stroked="f" strokeweight="1.5pt">
                <v:textbox>
                  <w:txbxContent>
                    <w:p w14:paraId="1D314993" w14:textId="48DFC71B" w:rsidR="00224CB6" w:rsidRPr="00224CB6" w:rsidRDefault="00224CB6" w:rsidP="00224CB6">
                      <w:pPr>
                        <w:jc w:val="center"/>
                        <w:rPr>
                          <w:rFonts w:ascii="Arial" w:hAnsi="Arial" w:cs="Arial"/>
                          <w:b/>
                          <w:bCs/>
                          <w:color w:val="954F72" w:themeColor="accent1"/>
                          <w:sz w:val="32"/>
                          <w:szCs w:val="28"/>
                        </w:rPr>
                      </w:pPr>
                      <w:r w:rsidRPr="00224CB6">
                        <w:rPr>
                          <w:rFonts w:ascii="Arial" w:hAnsi="Arial" w:cs="Arial"/>
                          <w:b/>
                          <w:bCs/>
                          <w:color w:val="954F72" w:themeColor="accent1"/>
                          <w:sz w:val="32"/>
                          <w:szCs w:val="28"/>
                        </w:rPr>
                        <w:t>THE TECHNOLOGY: PREGNA GUIDE</w:t>
                      </w:r>
                    </w:p>
                    <w:p w14:paraId="29D94AB2" w14:textId="26B1F877" w:rsidR="007D1A42" w:rsidRPr="00224CB6" w:rsidRDefault="00224CB6" w:rsidP="00224CB6">
                      <w:pPr>
                        <w:spacing w:line="360" w:lineRule="auto"/>
                        <w:rPr>
                          <w:rFonts w:ascii="Calibri" w:hAnsi="Calibri" w:cs="Calibri"/>
                        </w:rPr>
                      </w:pPr>
                      <w:r w:rsidRPr="00224CB6">
                        <w:rPr>
                          <w:rFonts w:ascii="Calibri" w:hAnsi="Calibri" w:cs="Calibri"/>
                        </w:rPr>
                        <w:t>Pregna Guide is a mobile-and-web application, which is a UK-based intervention, designed to support expectant and new mothers. It has personalised antenatal and postnatal courses on nutrition, physical activity, sleep and mental wellbeing, one with an AI-based early warning system, a peer-support forum with NHS service directories integrated, and an offline/low-data option to users with limited connectivity (Taggart et al., 2021).</w:t>
                      </w:r>
                    </w:p>
                  </w:txbxContent>
                </v:textbox>
              </v:shape>
            </w:pict>
          </mc:Fallback>
        </mc:AlternateContent>
      </w:r>
      <w:r w:rsidR="008B18E1">
        <w:rPr>
          <w:noProof/>
        </w:rPr>
        <mc:AlternateContent>
          <mc:Choice Requires="wpg">
            <w:drawing>
              <wp:anchor distT="0" distB="0" distL="114300" distR="114300" simplePos="0" relativeHeight="251737088" behindDoc="1" locked="1" layoutInCell="1" allowOverlap="1" wp14:anchorId="0E8D1D5E" wp14:editId="16F9EB17">
                <wp:simplePos x="0" y="0"/>
                <wp:positionH relativeFrom="column">
                  <wp:posOffset>-914400</wp:posOffset>
                </wp:positionH>
                <wp:positionV relativeFrom="paragraph">
                  <wp:posOffset>-914400</wp:posOffset>
                </wp:positionV>
                <wp:extent cx="7781290" cy="9610090"/>
                <wp:effectExtent l="0" t="0" r="0" b="0"/>
                <wp:wrapNone/>
                <wp:docPr id="15" name="Group 1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81290" cy="9610090"/>
                          <a:chOff x="0" y="0"/>
                          <a:chExt cx="7781290" cy="9605645"/>
                        </a:xfrm>
                      </wpg:grpSpPr>
                      <wps:wsp>
                        <wps:cNvPr id="14" name="Rectangle 28"/>
                        <wps:cNvSpPr/>
                        <wps:spPr>
                          <a:xfrm>
                            <a:off x="0" y="0"/>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920190312" name="Rectangle 23"/>
                        <wps:cNvSpPr/>
                        <wps:spPr>
                          <a:xfrm flipH="1">
                            <a:off x="0" y="4823460"/>
                            <a:ext cx="7759700" cy="4782185"/>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589556984" name="Rectangle 24"/>
                        <wps:cNvSpPr/>
                        <wps:spPr>
                          <a:xfrm flipH="1">
                            <a:off x="571500" y="601980"/>
                            <a:ext cx="6629400" cy="8402955"/>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2027030990" name="Group 22"/>
                        <wpg:cNvGrpSpPr/>
                        <wpg:grpSpPr>
                          <a:xfrm rot="10800000">
                            <a:off x="5883956" y="900533"/>
                            <a:ext cx="1897334" cy="1165015"/>
                            <a:chOff x="0" y="53341"/>
                            <a:chExt cx="875347" cy="537210"/>
                          </a:xfrm>
                        </wpg:grpSpPr>
                        <wps:wsp>
                          <wps:cNvPr id="1294676252" name="Freeform 1294676252"/>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74790489" name="Freeform 874790489"/>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1BBAA557" id="Group 15" o:spid="_x0000_s1026" alt="&quot;&quot;" style="position:absolute;margin-left:-1in;margin-top:-1in;width:612.7pt;height:756.7pt;z-index:-251579392;mso-width-relative:margin;mso-height-relative:margin" coordsize="77812,96056"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KTSX9gQcAAOYlAAAOAAAAZHJzL2Uyb0RvYy54bWzsWllv20YQfi/Q/0DwsUAj3ocQOXCTOi2Q&#10;JkGSIunjmiIlAiSXXVKWnV/fmb24tFmTdpD0gF4kcneund35dmakp8+u68q6yllX0mZju08c28qb&#10;jG7LZrexf/9w8WNiW11Pmi2paJNv7Ju8s5+dff/d02O7zj26p9U2ZxYIabr1sd3Y+75v16tVl+3z&#10;mnRPaJs3MFlQVpMeXtlutWXkCNLrauU5TrQ6UrZtGc3yroPRF2LSPuPyiyLP+jdF0eW9VW1ssK3n&#10;n4x/XuLn6uwpWe8YafdlJs0gj7CiJmUDSrWoF6Qn1oGVd0TVZcZoR4v+SUbrFS2KMsv5GmA1rnNr&#10;NS8ZPbR8Lbv1cddqN4Frb/np0WKz11dvmVVuYe9C22pIDXvE1VrwDs45trs10Lxk7fv2LZMDO/GG&#10;670uWI3fsBLrmrv1Rrs1v+6tDAbjOHG9FLyfwVwauY4DL9zx2R525w5ftv95mtMJo4BbtVKKV2if&#10;NufYwiHqBj91X+an93vS5tz9HfpA+SlQfnoHp4s0uyq3vET4itNpR3XrDny23EuxFzjaS44Lxxul&#10;6rWSdcu6/mVOawsfNjYD/fzQkatXXS9IFQlq7WhVbi/KquIvGFH584pZVwRigWRZ3vQBZ68O9W90&#10;K8ZBqVBL1jCMu8PJEzUM1vDYREnctpGSqkFVDUWlwh4cgU1SruBP/U2VI13VvMsLOHtwRDxuiJZs&#10;2uiKqT3Z5mI4/FtbuECUXIB+LVsKmFq/Kx0s6ZE156ChmZ37DBNL1BxcM216zVyXDWVTAqpeaxb0&#10;yknCNeilS7q9gRPHqICsrs0uStj1V6Tr3xIGGAUnBXC3fwMfRUWPG5vKJ9vaU/Z5ahzpISRg1raO&#10;gHkbu/vzQFhuW9WvDQRL6gYBgiR/CcLYgxdmzlyaM82hfk7hKLmA8G3GH5G+r9RjwWj9EeD5HLXC&#10;FGky0L2xs56pl+e9wGIA+Cw/P+dkAIwt6V8179sMhaNX8VR/uP5IWCuPfg/Y8pqqACXrWxEgaJGz&#10;oeeHnhYlD4/Br9LfABYIcd8ANVKA99TxXW8CPPx58LCKqmx/Ue4YgW2QeH4QSUAdIDdMYwUmQZx4&#10;bjIGzq8AJnwZiA8m7JwQoTghwgkRJvKIMEnDMEqTqXQieCQihLELt6NtQZ4VAd4kt1AhirxUpxhJ&#10;4HhgwddOMTyp4IQKpzzhv54nyFJDV0WyIvAcL3Z8J8USx6ygPH72l1RQIs1zHZ5mi5RT3vFhkvhp&#10;GPGQTh0n9PktC2mqrJDcJI19HzAEayvXjUJH1G1kfau2As6AJ504o+qrJA79IBbMoR977rji+Ceq&#10;K0CoKI68UCdKFyzPsf63oIZUU5B4Y9YGRdnSYstYvnLdzOLBTwdRbmEeqRJMqPC3UGzh0G4rdzuj&#10;TdOVff4J9r+oK8jNf1hZkRPFgW8dLakGTJ5g+cNkQRsda28NOzHB8QnSba0k8aBeS2aVmCxelERO&#10;OKsF3K+1LFyKyRIkfhLPr8U3tDizyzCpFyqAwNDLmFdgUotNmPUTNE20goV+MlkWaoH411rEeZp1&#10;lsmycM8BCLSWhWsxWea3G3qBWsH8boyp58IifZBsk3ph2JmRutA7AKfDgu+qgVpJgwnZixYOoM51&#10;IwEGnqBmhmafuBFa2mGrzEQbwHz1Ckgi2hHAhVAzwwyQYDKrdsQyZoh0k1mleMuYIYpNZlU1LmOG&#10;CDWZeZ4MblzGDIFnMqvUdxmzuIK1t6MHeRvCxNQcP4gZ4sBk5q3GxWuGg24ypw/SjOfX5NbpAXeZ&#10;sEGeVexFYo+94j32HvpA0J+0LeixX6JKaDeQHo+4erSgYaUu4P3GllceztbQx/pAOV2P513EGjeE&#10;h5BcwUCWHS7L7Kf8s8kUe2HiiP3WTGADFyguTS7QDdIwkBnVnUmBmsphIyVTKg2xcPdFEd8npdOw&#10;R9xc0im3VzhMondHOqvGXKDYmRG5IlDfYkGCcEgpQK4iUN+CcORnIxVUVGNrBE8cgndFQA8a1JrV&#10;9sIJCtzYTXm8TUw+1M8yZwWx2CJX6e4dg2Tte2dxGidnvasolQfUtxCpHAs5mzwjal5931Gtj6Kx&#10;CVlFu1wgN4YI76nrWOGHYEhCdWMd9xAjKA09OOQZdnKLiogfAwwibJu+IN1e9M15BS7OXQ3ZKhNK&#10;Jxr0S1vPp1Yytui/eSs5iYM4dYIEoF1Um7pCGmZgbx9YILmR43iyQFQVUgy1QiTLQ9/zk1CddPWr&#10;3xdVSFw6Fi9SDdg8Ue+MKiQ3clMPi5fBmgmWUYmkU7X7tZglEiay9yswSx1MZO+XPaaek21WOfOy&#10;TWph86zxZpWz0Dsmy0ItZpWzcKdNlomdBjA8pcv/knQZLyZdpzwm95MRY0HuJ0NtKvcTB0ekajz0&#10;5U07k/whbImsOfZ86MpxZJG3cRp5sZgbj/N2DdekQG6c8IwvdXH5K0o1p77NBGEAEuPSHxMamdck&#10;9dgQtY7Qx7sfsqCBRyVXhtu80NU/DgpOY1IEmfTpWMspLYEt/r/8wj30cXmywv9MxBNN+ccn/LeS&#10;+c6phr9nnf0FAAD//wMAUEsDBBQABgAIAAAAIQCOIzEp4QAAAA8BAAAPAAAAZHJzL2Rvd25yZXYu&#10;eG1sTI9Ba8JAEIXvhf6HZQq96SY1FU2zEZG2JylUC8XbmB2TYHY2ZNck/vuul7a395jHm+9lq9E0&#10;oqfO1ZYVxNMIBHFhdc2lgq/922QBwnlkjY1lUnAlB6v8/i7DVNuBP6nf+VKEEnYpKqi8b1MpXVGR&#10;QTe1LXG4nWxn0AfblVJ3OIRy08inKJpLgzWHDxW2tKmoOO8uRsH7gMN6Fr/22/Npcz3snz++tzEp&#10;9fgwrl9AeBr9Xxhu+AEd8sB0tBfWTjQKJnGShDH+V90y0SJOQByDms2XCcg8k/935D8AAAD//wMA&#10;UEsBAi0AFAAGAAgAAAAhALaDOJL+AAAA4QEAABMAAAAAAAAAAAAAAAAAAAAAAFtDb250ZW50X1R5&#10;cGVzXS54bWxQSwECLQAUAAYACAAAACEAOP0h/9YAAACUAQAACwAAAAAAAAAAAAAAAAAvAQAAX3Jl&#10;bHMvLnJlbHNQSwECLQAUAAYACAAAACEAyk0l/YEHAADmJQAADgAAAAAAAAAAAAAAAAAuAgAAZHJz&#10;L2Uyb0RvYy54bWxQSwECLQAUAAYACAAAACEAjiMxKeEAAAAPAQAADwAAAAAAAAAAAAAAAADbCQAA&#10;ZHJzL2Rvd25yZXYueG1sUEsFBgAAAAAEAAQA8wAAAOkKAAAAAA==&#10;">
                <v:rect id="Rectangle 28" o:spid="_x0000_s1027" style="position:absolute;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ekEPwAAAANsAAAAPAAAAZHJzL2Rvd25yZXYueG1sRE9Na8JA&#10;EL0L/Q/LFHozuy0hldRVRBA8KKXqweOQHZPg7mzIbmP6792C4G0e73Pmy9FZMVAfWs8a3jMFgrjy&#10;puVaw+m4mc5AhIhs0HomDX8UYLl4mcyxNP7GPzQcYi1SCIcSNTQxdqWUoWrIYch8R5y4i+8dxgT7&#10;WpoebyncWfmhVCEdtpwaGuxo3VB1Pfw6DUpdVp/0ne9ry8P5WphQ5Han9dvruPoCEWmMT/HDvTVp&#10;fg7/v6QD5OIOAAD//wMAUEsBAi0AFAAGAAgAAAAhANvh9svuAAAAhQEAABMAAAAAAAAAAAAAAAAA&#10;AAAAAFtDb250ZW50X1R5cGVzXS54bWxQSwECLQAUAAYACAAAACEAWvQsW78AAAAVAQAACwAAAAAA&#10;AAAAAAAAAAAfAQAAX3JlbHMvLnJlbHNQSwECLQAUAAYACAAAACEAsXpBD8AAAADbAAAADwAAAAAA&#10;AAAAAAAAAAAHAgAAZHJzL2Rvd25yZXYueG1sUEsFBgAAAAADAAMAtwAAAPQCAAAAAA==&#10;" fillcolor="#d5dce4 [663]" stroked="f" strokeweight="1pt"/>
                <v:rect id="Rectangle 23" o:spid="_x0000_s1028" style="position:absolute;top:48234;width:77597;height:47822;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rOImEyQAAAOIAAAAPAAAAZHJzL2Rvd25yZXYueG1sRI/BasMw&#10;EETvhfyD2EBvtWQXTO1ECaFQ6LFNekhuG2tjO7FWxlJj+++rQqHHYWbeMOvtZDtxp8G3jjWkiQJB&#10;XDnTcq3h6/D29ALCB2SDnWPSMJOH7WbxsMbSuJE/6b4PtYgQ9iVqaELoSyl91ZBFn7ieOHoXN1gM&#10;UQ61NAOOEW47mSmVS4stx4UGe3ptqLrtv62G03w8jLf+fB7z2V3zHRdX9WG0flxOuxWIQFP4D/+1&#10;342GIlNpoZ7TDH4vxTsgNz8AAAD//wMAUEsBAi0AFAAGAAgAAAAhANvh9svuAAAAhQEAABMAAAAA&#10;AAAAAAAAAAAAAAAAAFtDb250ZW50X1R5cGVzXS54bWxQSwECLQAUAAYACAAAACEAWvQsW78AAAAV&#10;AQAACwAAAAAAAAAAAAAAAAAfAQAAX3JlbHMvLnJlbHNQSwECLQAUAAYACAAAACEAaziJhMkAAADi&#10;AAAADwAAAAAAAAAAAAAAAAAHAgAAZHJzL2Rvd25yZXYueG1sUEsFBgAAAAADAAMAtwAAAP0CAAAA&#10;AA==&#10;" fillcolor="#954f72 [3206]" stroked="f" strokeweight="1pt"/>
                <v:rect id="Rectangle 24" o:spid="_x0000_s1029" style="position:absolute;left:5715;top:6019;width:66294;height:84030;flip:x;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d3d7zAAAAOIAAAAPAAAAZHJzL2Rvd25yZXYueG1sRI/NasMw&#10;EITvhbyD2EBvjdwmDo4bJZS2hpJLfppLbou1tY2tlZFUx3n7qlDocZiZb5j1djSdGMj5xrKCx1kC&#10;gri0uuFKwfmzeMhA+ICssbNMCm7kYbuZ3K0x1/bKRxpOoRIRwj5HBXUIfS6lL2sy6Ge2J47el3UG&#10;Q5SuktrhNcJNJ5+SZCkNNhwXauzptaayPX0bBcnhfZjr5vLmzvvd5dYuil07L5S6n44vzyACjeE/&#10;/Nf+0ArSbJWmy1W2gN9L8Q7IzQ8AAAD//wMAUEsBAi0AFAAGAAgAAAAhANvh9svuAAAAhQEAABMA&#10;AAAAAAAAAAAAAAAAAAAAAFtDb250ZW50X1R5cGVzXS54bWxQSwECLQAUAAYACAAAACEAWvQsW78A&#10;AAAVAQAACwAAAAAAAAAAAAAAAAAfAQAAX3JlbHMvLnJlbHNQSwECLQAUAAYACAAAACEAU3d3e8wA&#10;AADiAAAADwAAAAAAAAAAAAAAAAAHAgAAZHJzL2Rvd25yZXYueG1sUEsFBgAAAAADAAMAtwAAAAAD&#10;AAAAAA==&#10;" fillcolor="#fff9f2 [3205]" stroked="f" strokeweight="1pt"/>
                <v:group id="Group 22" o:spid="_x0000_s1030" style="position:absolute;left:58839;top:9005;width:18973;height:11650;rotation:18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fwXFyAAAAOMAAAAPAAAAZHJzL2Rvd25yZXYueG1sRI/LagIx&#10;FIb3hb5DOIXuatKxWh2NIoXSWQleoNvD5DgZnZwMSarTt28WBZc//41vuR5cJ64UYutZw+tIgSCu&#10;vWm50XA8fL7MQMSEbLDzTBp+KcJ69fiwxNL4G+/ouk+NyCMcS9RgU+pLKWNtyWEc+Z44eycfHKYs&#10;QyNNwFsed50slJpKhy3nB4s9fViqL/sfp8G8xfGRqmoTiu35MGknX7Y5fWv9/DRsFiASDeke/m9X&#10;RkOhinc1VvN5pshMmQfk6g8AAP//AwBQSwECLQAUAAYACAAAACEA2+H2y+4AAACFAQAAEwAAAAAA&#10;AAAAAAAAAAAAAAAAW0NvbnRlbnRfVHlwZXNdLnhtbFBLAQItABQABgAIAAAAIQBa9CxbvwAAABUB&#10;AAALAAAAAAAAAAAAAAAAAB8BAABfcmVscy8ucmVsc1BLAQItABQABgAIAAAAIQBgfwXFyAAAAOMA&#10;AAAPAAAAAAAAAAAAAAAAAAcCAABkcnMvZG93bnJldi54bWxQSwUGAAAAAAMAAwC3AAAA/AIAAAAA&#10;">
                  <v:shape id="Freeform 1294676252" o:spid="_x0000_s1031"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b2vLxgAAAOMAAAAPAAAAZHJzL2Rvd25yZXYueG1sRE9fa8Iw&#10;EH8f7DuEG+xtpg2zrrVRhqzi63S+H83ZljWX0kTbfXszGOzxfv+v3M62FzcafedYQ7pIQBDXznTc&#10;aPg6VS9vIHxANtg7Jg0/5GG7eXwosTBu4k+6HUMjYgj7AjW0IQyFlL5uyaJfuIE4chc3WgzxHBtp&#10;RpxiuO2lSpJMWuw4NrQ40K6l+vt4tRp2h5DP1TWdlkmjTumHq8779Kz189P8vgYRaA7/4j/3wcT5&#10;Kn/NVplaKvj9KQIgN3cAAAD//wMAUEsBAi0AFAAGAAgAAAAhANvh9svuAAAAhQEAABMAAAAAAAAA&#10;AAAAAAAAAAAAAFtDb250ZW50X1R5cGVzXS54bWxQSwECLQAUAAYACAAAACEAWvQsW78AAAAVAQAA&#10;CwAAAAAAAAAAAAAAAAAfAQAAX3JlbHMvLnJlbHNQSwECLQAUAAYACAAAACEABW9ry8YAAADjAAAA&#10;DwAAAAAAAAAAAAAAAAAHAgAAZHJzL2Rvd25yZXYueG1sUEsFBgAAAAADAAMAtwAAAPoCA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874790489" o:spid="_x0000_s1032"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Rt7kKyAAAAOIAAAAPAAAAZHJzL2Rvd25yZXYueG1sRI9Ba8JA&#10;FITvBf/D8gre6qYqNaauIhGheNMEvD6yzyQ0+zZk1yT+e7cg9DjMzDfMZjeaRvTUudqygs9ZBIK4&#10;sLrmUkGeHT9iEM4ja2wsk4IHOdhtJ28bTLQd+Ez9xZciQNglqKDyvk2kdEVFBt3MtsTBu9nOoA+y&#10;K6XucAhw08h5FH1JgzWHhQpbSisqfi93o+B8zRe9ztJj709jWsh95ob8oNT0fdx/g/A0+v/wq/2j&#10;FcSr5WodLeM1/F0Kd0BunwAAAP//AwBQSwECLQAUAAYACAAAACEA2+H2y+4AAACFAQAAEwAAAAAA&#10;AAAAAAAAAAAAAAAAW0NvbnRlbnRfVHlwZXNdLnhtbFBLAQItABQABgAIAAAAIQBa9CxbvwAAABUB&#10;AAALAAAAAAAAAAAAAAAAAB8BAABfcmVscy8ucmVsc1BLAQItABQABgAIAAAAIQDRt7kKyAAAAOIA&#10;AAAPAAAAAAAAAAAAAAAAAAcCAABkcnMvZG93bnJldi54bWxQSwUGAAAAAAMAAwC3AAAA/AIAAAAA&#10;" path="m768668,161925c768668,72390,696278,,606743,l,,,323850r606743,c695325,323850,768668,251460,768668,161925xe" filled="f" stroked="f">
                    <v:stroke joinstyle="miter"/>
                    <v:path arrowok="t" o:connecttype="custom" o:connectlocs="768668,161925;606743,0;0,0;0,323850;606743,323850;768668,161925" o:connectangles="0,0,0,0,0,0"/>
                  </v:shape>
                </v:group>
                <w10:anchorlock/>
              </v:group>
            </w:pict>
          </mc:Fallback>
        </mc:AlternateContent>
      </w:r>
    </w:p>
    <w:p w14:paraId="4F6C1800" w14:textId="446D11BA" w:rsidR="001624D6" w:rsidRDefault="0082087D" w:rsidP="005E2F7C">
      <w:r>
        <w:rPr>
          <w:rFonts w:ascii="Arial" w:hAnsi="Arial" w:cs="Arial"/>
          <w:b/>
          <w:bCs/>
          <w:noProof/>
          <w:sz w:val="40"/>
          <w:szCs w:val="40"/>
        </w:rPr>
        <w:drawing>
          <wp:anchor distT="0" distB="0" distL="114300" distR="114300" simplePos="0" relativeHeight="251812864" behindDoc="0" locked="0" layoutInCell="1" allowOverlap="1" wp14:anchorId="251BC7D2" wp14:editId="6FDF77BB">
            <wp:simplePos x="0" y="0"/>
            <wp:positionH relativeFrom="margin">
              <wp:posOffset>969782</wp:posOffset>
            </wp:positionH>
            <wp:positionV relativeFrom="paragraph">
              <wp:posOffset>1871345</wp:posOffset>
            </wp:positionV>
            <wp:extent cx="4229100" cy="1695450"/>
            <wp:effectExtent l="152400" t="171450" r="342900" b="361950"/>
            <wp:wrapNone/>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 name="Picture 33"/>
                    <pic:cNvPicPr/>
                  </pic:nvPicPr>
                  <pic:blipFill rotWithShape="1">
                    <a:blip r:embed="rId24" cstate="print">
                      <a:extLst>
                        <a:ext uri="{28A0092B-C50C-407E-A947-70E740481C1C}">
                          <a14:useLocalDpi xmlns:a14="http://schemas.microsoft.com/office/drawing/2010/main" val="0"/>
                        </a:ext>
                      </a:extLst>
                    </a:blip>
                    <a:srcRect t="12838" b="27027"/>
                    <a:stretch/>
                  </pic:blipFill>
                  <pic:spPr bwMode="auto">
                    <a:xfrm>
                      <a:off x="0" y="0"/>
                      <a:ext cx="4229100" cy="169545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F47155">
        <w:rPr>
          <w:noProof/>
        </w:rPr>
        <mc:AlternateContent>
          <mc:Choice Requires="wps">
            <w:drawing>
              <wp:anchor distT="45720" distB="45720" distL="114300" distR="114300" simplePos="0" relativeHeight="251750400" behindDoc="0" locked="0" layoutInCell="1" allowOverlap="1" wp14:anchorId="026B274E" wp14:editId="7F8C6DCE">
                <wp:simplePos x="0" y="0"/>
                <wp:positionH relativeFrom="page">
                  <wp:posOffset>1295400</wp:posOffset>
                </wp:positionH>
                <wp:positionV relativeFrom="paragraph">
                  <wp:posOffset>4352290</wp:posOffset>
                </wp:positionV>
                <wp:extent cx="5226685" cy="3378200"/>
                <wp:effectExtent l="0" t="0" r="12065" b="12700"/>
                <wp:wrapNone/>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226685" cy="3378200"/>
                        </a:xfrm>
                        <a:prstGeom prst="rect">
                          <a:avLst/>
                        </a:prstGeom>
                        <a:ln/>
                      </wps:spPr>
                      <wps:style>
                        <a:lnRef idx="1">
                          <a:schemeClr val="accent5"/>
                        </a:lnRef>
                        <a:fillRef idx="3">
                          <a:schemeClr val="accent5"/>
                        </a:fillRef>
                        <a:effectRef idx="2">
                          <a:schemeClr val="accent5"/>
                        </a:effectRef>
                        <a:fontRef idx="minor">
                          <a:schemeClr val="lt1"/>
                        </a:fontRef>
                      </wps:style>
                      <wps:txbx>
                        <w:txbxContent>
                          <w:p w14:paraId="180229C7" w14:textId="3F2F77AF" w:rsidR="00224CB6" w:rsidRPr="001A529D" w:rsidRDefault="00224CB6" w:rsidP="00224CB6">
                            <w:pPr>
                              <w:pStyle w:val="Author"/>
                              <w:spacing w:line="360" w:lineRule="auto"/>
                              <w:jc w:val="center"/>
                              <w:rPr>
                                <w:rFonts w:ascii="Arial" w:hAnsi="Arial" w:cs="Arial"/>
                                <w:b/>
                                <w:bCs/>
                                <w:caps w:val="0"/>
                                <w:sz w:val="20"/>
                                <w:szCs w:val="20"/>
                              </w:rPr>
                            </w:pPr>
                            <w:r w:rsidRPr="001A529D">
                              <w:rPr>
                                <w:rFonts w:ascii="Arial" w:hAnsi="Arial" w:cs="Arial"/>
                                <w:b/>
                                <w:bCs/>
                                <w:sz w:val="28"/>
                                <w:szCs w:val="18"/>
                              </w:rPr>
                              <w:t>Addressing the Public-Health Problem</w:t>
                            </w:r>
                          </w:p>
                          <w:p w14:paraId="7E79943D" w14:textId="25C21BD0" w:rsidR="003129DB" w:rsidRPr="00224CB6" w:rsidRDefault="00224CB6" w:rsidP="00224CB6">
                            <w:pPr>
                              <w:pStyle w:val="Author"/>
                              <w:spacing w:line="360" w:lineRule="auto"/>
                              <w:rPr>
                                <w:rFonts w:ascii="Calibri" w:hAnsi="Calibri" w:cs="Calibri"/>
                                <w:color w:val="4A2739" w:themeColor="accent3" w:themeShade="80"/>
                                <w:sz w:val="24"/>
                                <w:szCs w:val="24"/>
                              </w:rPr>
                            </w:pPr>
                            <w:r w:rsidRPr="00224CB6">
                              <w:rPr>
                                <w:rFonts w:ascii="Calibri" w:hAnsi="Calibri" w:cs="Calibri"/>
                                <w:caps w:val="0"/>
                                <w:color w:val="4A2739" w:themeColor="accent3" w:themeShade="80"/>
                                <w:sz w:val="24"/>
                                <w:szCs w:val="24"/>
                              </w:rPr>
                              <w:t>With the help of the com-b model, the app focuses on capability through micro-learning modules to develop knowledge, opportunity through peer support and connections to nhs services, and motivation through micro-learning push notifications, gamification, and tracking progress (taggart et al., 2021). The anticipated results are that there will be more adoption of healthy behaviours (e.g., nutrition, exercise), attendance of prenatal/postnatal check-ups will be higher, and mental health issues would be identified sooner. According to evidence of international digital interventions of maternal health, the key health outcomes showed a 10</w:t>
                            </w:r>
                            <w:r>
                              <w:rPr>
                                <w:rFonts w:ascii="Calibri" w:hAnsi="Calibri" w:cs="Calibri"/>
                                <w:caps w:val="0"/>
                                <w:color w:val="4A2739" w:themeColor="accent3" w:themeShade="80"/>
                                <w:sz w:val="24"/>
                                <w:szCs w:val="24"/>
                              </w:rPr>
                              <w:t xml:space="preserve"> to</w:t>
                            </w:r>
                            <w:r w:rsidRPr="00224CB6">
                              <w:rPr>
                                <w:rFonts w:ascii="Calibri" w:hAnsi="Calibri" w:cs="Calibri"/>
                                <w:caps w:val="0"/>
                                <w:color w:val="4A2739" w:themeColor="accent3" w:themeShade="80"/>
                                <w:sz w:val="24"/>
                                <w:szCs w:val="24"/>
                              </w:rPr>
                              <w:t>20% improvement (choi et al., 2022).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26B274E" id="Text Box 2" o:spid="_x0000_s1055" type="#_x0000_t202" style="position:absolute;left:0;text-align:left;margin-left:102pt;margin-top:342.7pt;width:411.55pt;height:266pt;z-index:251750400;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7JH8OAIAAKwEAAAOAAAAZHJzL2Uyb0RvYy54bWysVNuO0zAQfUfiHyy/0zTplajpaukKhLRc&#10;xC4f4Dp2E+F4jO02KV+/YyfNVoBAQrxEtmfO8Zk5nmxuukaRk7CuBl3QdDKlRGgOZa0PBf36+PbV&#10;mhLnmS6ZAi0KehaO3mxfvti0JhcZVKBKYQmSaJe3pqCV9yZPEscr0TA3ASM0BiXYhnnc2kNSWtYi&#10;e6OSbDpdJi3Y0ljgwjk8veuDdBv5pRTcf5LSCU9UQVGbj18bv/vwTbYblh8sM1XNBxnsH1Q0rNZ4&#10;6Uh1xzwjR1v/QtXU3IID6SccmgSkrLmINWA16fSnah4qZkSsBZvjzNgm9/9o+cfTZ0vqsqBZuqJE&#10;swZNehSdJ2+gI1noT2tcjmkPBhN9h8foc6zVmXvg3xzRsKuYPohba6GtBCtRXxqQyRW053GBZN9+&#10;gBKvYUcPkaiTtgnNw3YQZEefzqM3QQrHw0WWLZfrBSUcY7PZao3uxztYfoEb6/w7AQ0Ji4JaND/S&#10;s9O980EOyy8p4TalLxKDqkGfPyvRB78IiX15Lja8SLFTlpwYviXGudB+MShQGrMDTNZKjcBZ36U/&#10;AYf8ABXxtY7g7O/gERFvBu1HcFNrsL8jUL43BpX2+YNJrq87+OW7fRcfRDq7uL+H8oy+WejHB8cd&#10;FxXYH5S0ODoFdd+PzApK1HuN3r9O5/Mwa3EzX6wy3NjryP46wjRHqoJ6Svrlzsf5DEVpuMU3Iuvo&#10;XhDXKxlE40hEU4fxDTN3vY9Zzz+Z7RMAAAD//wMAUEsDBBQABgAIAAAAIQA/TXiU4gAAAA0BAAAP&#10;AAAAZHJzL2Rvd25yZXYueG1sTI/BTsMwEETvSPyDtUhcELUThbaEOFWFygkqoPQDtrFJosbrKN60&#10;4e9xT3Cb1Yxm3xSryXXiZIfQetKQzBQIS5U3LdUa9l8v90sQgZEMdp6shh8bYFVeXxWYG3+mT3va&#10;cS1iCYUcNTTMfS5lqBrrMMx8byl6335wyPEcamkGPMdy18lUqbl02FL80GBvnxtbHXej0/Cx5fX4&#10;Opo3fA+P1WY8bhTf7bW+vZnWTyDYTvwXhgt+RIcyMh38SCaITkOqsriFNcyXDxmIS0KliwTEIao0&#10;WWQgy0L+X1H+AgAA//8DAFBLAQItABQABgAIAAAAIQC2gziS/gAAAOEBAAATAAAAAAAAAAAAAAAA&#10;AAAAAABbQ29udGVudF9UeXBlc10ueG1sUEsBAi0AFAAGAAgAAAAhADj9If/WAAAAlAEAAAsAAAAA&#10;AAAAAAAAAAAALwEAAF9yZWxzLy5yZWxzUEsBAi0AFAAGAAgAAAAhAG3skfw4AgAArAQAAA4AAAAA&#10;AAAAAAAAAAAALgIAAGRycy9lMm9Eb2MueG1sUEsBAi0AFAAGAAgAAAAhAD9NeJTiAAAADQEAAA8A&#10;AAAAAAAAAAAAAAAAkgQAAGRycy9kb3ducmV2LnhtbFBLBQYAAAAABAAEAPMAAAChBQAAAAA=&#10;" fillcolor="#f0b4af [3032]" strokecolor="#efb0aa [3208]" strokeweight=".5pt">
                <v:fill color2="#eeaba5 [3176]" rotate="t" colors="0 #f2bbb6;.5 #f2ada7;1 #dc958e" focus="100%" type="gradient">
                  <o:fill v:ext="view" type="gradientUnscaled"/>
                </v:fill>
                <v:textbox>
                  <w:txbxContent>
                    <w:p w14:paraId="180229C7" w14:textId="3F2F77AF" w:rsidR="00224CB6" w:rsidRPr="001A529D" w:rsidRDefault="00224CB6" w:rsidP="00224CB6">
                      <w:pPr>
                        <w:pStyle w:val="Author"/>
                        <w:spacing w:line="360" w:lineRule="auto"/>
                        <w:jc w:val="center"/>
                        <w:rPr>
                          <w:rFonts w:ascii="Arial" w:hAnsi="Arial" w:cs="Arial"/>
                          <w:b/>
                          <w:bCs/>
                          <w:caps w:val="0"/>
                          <w:sz w:val="20"/>
                          <w:szCs w:val="20"/>
                        </w:rPr>
                      </w:pPr>
                      <w:r w:rsidRPr="001A529D">
                        <w:rPr>
                          <w:rFonts w:ascii="Arial" w:hAnsi="Arial" w:cs="Arial"/>
                          <w:b/>
                          <w:bCs/>
                          <w:sz w:val="28"/>
                          <w:szCs w:val="18"/>
                        </w:rPr>
                        <w:t>Addressing the Public-Health Problem</w:t>
                      </w:r>
                    </w:p>
                    <w:p w14:paraId="7E79943D" w14:textId="25C21BD0" w:rsidR="003129DB" w:rsidRPr="00224CB6" w:rsidRDefault="00224CB6" w:rsidP="00224CB6">
                      <w:pPr>
                        <w:pStyle w:val="Author"/>
                        <w:spacing w:line="360" w:lineRule="auto"/>
                        <w:rPr>
                          <w:rFonts w:ascii="Calibri" w:hAnsi="Calibri" w:cs="Calibri"/>
                          <w:color w:val="4A2739" w:themeColor="accent3" w:themeShade="80"/>
                          <w:sz w:val="24"/>
                          <w:szCs w:val="24"/>
                        </w:rPr>
                      </w:pPr>
                      <w:r w:rsidRPr="00224CB6">
                        <w:rPr>
                          <w:rFonts w:ascii="Calibri" w:hAnsi="Calibri" w:cs="Calibri"/>
                          <w:caps w:val="0"/>
                          <w:color w:val="4A2739" w:themeColor="accent3" w:themeShade="80"/>
                          <w:sz w:val="24"/>
                          <w:szCs w:val="24"/>
                        </w:rPr>
                        <w:t>With the help of the com-b model, the app focuses on capability through micro-learning modules to develop knowledge, opportunity through peer support and connections to nhs services, and motivation through micro-learning push notifications, gamification, and tracking progress (taggart et al., 2021). The anticipated results are that there will be more adoption of healthy behaviours (e.g., nutrition, exercise), attendance of prenatal/postnatal check-ups will be higher, and mental health issues would be identified sooner. According to evidence of international digital interventions of maternal health, the key health outcomes showed a 10</w:t>
                      </w:r>
                      <w:r>
                        <w:rPr>
                          <w:rFonts w:ascii="Calibri" w:hAnsi="Calibri" w:cs="Calibri"/>
                          <w:caps w:val="0"/>
                          <w:color w:val="4A2739" w:themeColor="accent3" w:themeShade="80"/>
                          <w:sz w:val="24"/>
                          <w:szCs w:val="24"/>
                        </w:rPr>
                        <w:t xml:space="preserve"> to</w:t>
                      </w:r>
                      <w:r w:rsidRPr="00224CB6">
                        <w:rPr>
                          <w:rFonts w:ascii="Calibri" w:hAnsi="Calibri" w:cs="Calibri"/>
                          <w:caps w:val="0"/>
                          <w:color w:val="4A2739" w:themeColor="accent3" w:themeShade="80"/>
                          <w:sz w:val="24"/>
                          <w:szCs w:val="24"/>
                        </w:rPr>
                        <w:t>20% improvement (choi et al., 2022).</w:t>
                      </w:r>
                    </w:p>
                  </w:txbxContent>
                </v:textbox>
                <w10:wrap anchorx="page"/>
              </v:shape>
            </w:pict>
          </mc:Fallback>
        </mc:AlternateContent>
      </w:r>
      <w:r w:rsidR="00FE0132">
        <w:rPr>
          <w:noProof/>
        </w:rPr>
        <w:drawing>
          <wp:anchor distT="0" distB="0" distL="114300" distR="114300" simplePos="0" relativeHeight="251781120" behindDoc="0" locked="0" layoutInCell="1" allowOverlap="1" wp14:anchorId="177BCB98" wp14:editId="6A2C91DC">
            <wp:simplePos x="0" y="0"/>
            <wp:positionH relativeFrom="page">
              <wp:posOffset>-222636</wp:posOffset>
            </wp:positionH>
            <wp:positionV relativeFrom="paragraph">
              <wp:posOffset>3172460</wp:posOffset>
            </wp:positionV>
            <wp:extent cx="1606163" cy="869950"/>
            <wp:effectExtent l="0" t="0" r="0" b="0"/>
            <wp:wrapNone/>
            <wp:docPr id="42" name="Graphic 42" descr="Chevron arrows with solid fill"/>
            <wp:cNvGraphicFramePr/>
            <a:graphic xmlns:a="http://schemas.openxmlformats.org/drawingml/2006/main">
              <a:graphicData uri="http://schemas.openxmlformats.org/drawingml/2006/picture">
                <pic:pic xmlns:pic="http://schemas.openxmlformats.org/drawingml/2006/picture">
                  <pic:nvPicPr>
                    <pic:cNvPr id="29" name="Graphic 29"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606163" cy="869950"/>
                    </a:xfrm>
                    <a:prstGeom prst="rect">
                      <a:avLst/>
                    </a:prstGeom>
                  </pic:spPr>
                </pic:pic>
              </a:graphicData>
            </a:graphic>
            <wp14:sizeRelH relativeFrom="margin">
              <wp14:pctWidth>0</wp14:pctWidth>
            </wp14:sizeRelH>
            <wp14:sizeRelV relativeFrom="margin">
              <wp14:pctHeight>0</wp14:pctHeight>
            </wp14:sizeRelV>
          </wp:anchor>
        </w:drawing>
      </w:r>
    </w:p>
    <w:p w14:paraId="00E1A194" w14:textId="77777777" w:rsidR="008B18E1" w:rsidRDefault="008B18E1" w:rsidP="00F90700">
      <w:pPr>
        <w:sectPr w:rsidR="008B18E1" w:rsidSect="00E33E6F">
          <w:pgSz w:w="12240" w:h="15840"/>
          <w:pgMar w:top="1440" w:right="1440" w:bottom="1440" w:left="1440" w:header="720" w:footer="288" w:gutter="0"/>
          <w:cols w:space="720"/>
          <w:docGrid w:linePitch="360"/>
        </w:sectPr>
      </w:pPr>
    </w:p>
    <w:p w14:paraId="4D9C0161" w14:textId="2703C445" w:rsidR="00970BF5" w:rsidRDefault="00ED3920" w:rsidP="00F90700">
      <w:pPr>
        <w:rPr>
          <w:noProof/>
        </w:rPr>
      </w:pPr>
      <w:r>
        <w:rPr>
          <w:noProof/>
        </w:rPr>
        <w:lastRenderedPageBreak/>
        <w:drawing>
          <wp:anchor distT="0" distB="0" distL="114300" distR="114300" simplePos="0" relativeHeight="251813888" behindDoc="1" locked="0" layoutInCell="1" allowOverlap="1" wp14:anchorId="1EF34CA4" wp14:editId="6243881E">
            <wp:simplePos x="0" y="0"/>
            <wp:positionH relativeFrom="page">
              <wp:align>right</wp:align>
            </wp:positionH>
            <wp:positionV relativeFrom="paragraph">
              <wp:posOffset>169227</wp:posOffset>
            </wp:positionV>
            <wp:extent cx="10166679" cy="7761743"/>
            <wp:effectExtent l="2222" t="0" r="8573" b="8572"/>
            <wp:wrapNone/>
            <wp:docPr id="38" name="Picture 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8" name="Picture 38"/>
                    <pic:cNvPicPr/>
                  </pic:nvPicPr>
                  <pic:blipFill>
                    <a:blip r:embed="rId25">
                      <a:alphaModFix amt="50000"/>
                      <a:extLst>
                        <a:ext uri="{28A0092B-C50C-407E-A947-70E740481C1C}">
                          <a14:useLocalDpi xmlns:a14="http://schemas.microsoft.com/office/drawing/2010/main" val="0"/>
                        </a:ext>
                      </a:extLst>
                    </a:blip>
                    <a:stretch>
                      <a:fillRect/>
                    </a:stretch>
                  </pic:blipFill>
                  <pic:spPr>
                    <a:xfrm rot="5400000">
                      <a:off x="0" y="0"/>
                      <a:ext cx="10166679" cy="7761743"/>
                    </a:xfrm>
                    <a:prstGeom prst="rect">
                      <a:avLst/>
                    </a:prstGeom>
                  </pic:spPr>
                </pic:pic>
              </a:graphicData>
            </a:graphic>
            <wp14:sizeRelH relativeFrom="margin">
              <wp14:pctWidth>0</wp14:pctWidth>
            </wp14:sizeRelH>
            <wp14:sizeRelV relativeFrom="margin">
              <wp14:pctHeight>0</wp14:pctHeight>
            </wp14:sizeRelV>
          </wp:anchor>
        </w:drawing>
      </w:r>
      <w:r w:rsidR="00812D8D">
        <w:rPr>
          <w:noProof/>
        </w:rPr>
        <mc:AlternateContent>
          <mc:Choice Requires="wps">
            <w:drawing>
              <wp:anchor distT="0" distB="0" distL="114300" distR="114300" simplePos="0" relativeHeight="251805696" behindDoc="0" locked="0" layoutInCell="1" allowOverlap="1" wp14:anchorId="09F2D0AA" wp14:editId="58F95CF0">
                <wp:simplePos x="0" y="0"/>
                <wp:positionH relativeFrom="column">
                  <wp:posOffset>2133600</wp:posOffset>
                </wp:positionH>
                <wp:positionV relativeFrom="paragraph">
                  <wp:posOffset>-520700</wp:posOffset>
                </wp:positionV>
                <wp:extent cx="4248150" cy="2095500"/>
                <wp:effectExtent l="0" t="0" r="0" b="0"/>
                <wp:wrapNone/>
                <wp:docPr id="6" name="Text Box 6"/>
                <wp:cNvGraphicFramePr/>
                <a:graphic xmlns:a="http://schemas.openxmlformats.org/drawingml/2006/main">
                  <a:graphicData uri="http://schemas.microsoft.com/office/word/2010/wordprocessingShape">
                    <wps:wsp>
                      <wps:cNvSpPr txBox="1"/>
                      <wps:spPr>
                        <a:xfrm>
                          <a:off x="0" y="0"/>
                          <a:ext cx="4248150" cy="2095500"/>
                        </a:xfrm>
                        <a:prstGeom prst="rect">
                          <a:avLst/>
                        </a:prstGeom>
                        <a:ln>
                          <a:noFill/>
                        </a:ln>
                      </wps:spPr>
                      <wps:style>
                        <a:lnRef idx="3">
                          <a:schemeClr val="lt1"/>
                        </a:lnRef>
                        <a:fillRef idx="1">
                          <a:schemeClr val="accent2"/>
                        </a:fillRef>
                        <a:effectRef idx="1">
                          <a:schemeClr val="accent2"/>
                        </a:effectRef>
                        <a:fontRef idx="minor">
                          <a:schemeClr val="lt1"/>
                        </a:fontRef>
                      </wps:style>
                      <wps:txbx>
                        <w:txbxContent>
                          <w:p w14:paraId="2FDCCE9F" w14:textId="54AFB946" w:rsidR="00812D8D" w:rsidRPr="00812D8D" w:rsidRDefault="00812D8D" w:rsidP="00812D8D">
                            <w:pPr>
                              <w:jc w:val="center"/>
                              <w:rPr>
                                <w:rFonts w:ascii="Calibri" w:hAnsi="Calibri" w:cs="Calibri"/>
                                <w:b/>
                                <w:bCs/>
                                <w:color w:val="954F72" w:themeColor="accent1"/>
                                <w:sz w:val="32"/>
                                <w:szCs w:val="32"/>
                              </w:rPr>
                            </w:pPr>
                            <w:r w:rsidRPr="00812D8D">
                              <w:rPr>
                                <w:rFonts w:ascii="Calibri" w:hAnsi="Calibri" w:cs="Calibri"/>
                                <w:b/>
                                <w:bCs/>
                                <w:color w:val="954F72" w:themeColor="accent1"/>
                                <w:sz w:val="32"/>
                                <w:szCs w:val="32"/>
                              </w:rPr>
                              <w:t>Addressing the Shortfalls</w:t>
                            </w:r>
                          </w:p>
                          <w:p w14:paraId="64B80566" w14:textId="31485742" w:rsidR="00812D8D" w:rsidRPr="00812D8D" w:rsidRDefault="00812D8D" w:rsidP="00812D8D">
                            <w:pPr>
                              <w:spacing w:line="360" w:lineRule="auto"/>
                              <w:rPr>
                                <w:rFonts w:ascii="Calibri" w:hAnsi="Calibri" w:cs="Calibri"/>
                              </w:rPr>
                            </w:pPr>
                            <w:r w:rsidRPr="00812D8D">
                              <w:rPr>
                                <w:rFonts w:ascii="Calibri" w:hAnsi="Calibri" w:cs="Calibri"/>
                              </w:rPr>
                              <w:t>Some of the mitigation measures include an offline/low-data mode and SMS fallback, sound data governance (which is NHS-compliant), community health navigator support of high-risk users, gamified reminders and weekly rewards to increase user engagement, and pilot evaluation with process and outcome measures (NHS England, 2024; Stewart-Brown et al., 2023).</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9F2D0AA" id="Text Box 6" o:spid="_x0000_s1056" type="#_x0000_t202" style="position:absolute;left:0;text-align:left;margin-left:168pt;margin-top:-41pt;width:334.5pt;height:165pt;z-index:251805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b/WP3ewIAAEUFAAAOAAAAZHJzL2Uyb0RvYy54bWysVN9P2zAQfp+0/8Hy+5qmaxlUpKgrYpqE&#10;AAETz65j00i2z7OvTbq/fmenKYjxsmkvjnP33a/v7nx+0VnDdirEBlzFy9GYM+Uk1I17rviPx6tP&#10;p5xFFK4WBpyq+F5FfrH4+OG89XM1gQ2YWgVGTlyct77iG0Q/L4ooN8qKOAKvHCk1BCuQfsNzUQfR&#10;kndrisl4fFK0EGofQKoYSXrZK/ki+9daSbzVOipkpuKUG+Yz5HOdzmJxLubPQfhNIw9piH/IworG&#10;UdCjq0uBgm1D84cr28gAETSOJNgCtG6kyjVQNeX4TTUPG+FVroXIif5IU/x/buXN7i6wpq74CWdO&#10;WGrRo+qQfYWOnSR2Wh/nBHrwBMOOxNTlQR5JmIrudLDpS+Uw0hPP+yO3yZkk4XQyPS1npJKkm4zP&#10;ZrNxZr94Mfch4jcFlqVLxQM1L3MqdtcRKRWCDpAUzbh0OrhqjOm1SVKkhPvE8g33RvXoe6WpUErl&#10;c/aaR0ytTGA7QcNhMJdFMYwjZDLR5PhoVL5nJKRUDieJDzI84JOpyqP3N8ZHixwZHB6NbeMgvBf9&#10;JWXd44fq+5pT+ditu9zdcjo0bQ31nnoZoN+F6OVVQ3xfi4h3ItDwU49oofGWDm2grTgcbpxtIPx6&#10;T57wNJOk5aylZap4/LkVQXFmvjua1rNyOk3bl3+msy8T+gmvNevXGre1K6CWlPR0eJmvCY9muOoA&#10;9on2fpmikko4SbErjsN1hf2K07sh1XKZQbRvXuC1e/AyuU40p2l67J5E8IeRQ5rWGxjWTszfTF6P&#10;TZYOllsE3eSxTET3rB4aQLuaB+LwrqTH4PV/Rr28fovfAAAA//8DAFBLAwQUAAYACAAAACEAUbra&#10;c+AAAAAMAQAADwAAAGRycy9kb3ducmV2LnhtbEyPQU+DQBCF7yb+h8008WLaXQEbQhkaY8JFL9p6&#10;8bbACKTsLGGXlv57tye9vZd5efO9fL+YQZxpcr1lhKeNAkFc26bnFuHrWK5TEM5rbvRgmRCu5GBf&#10;3N/lOmvshT/pfPCtCCXsMo3QeT9mUrq6I6Pdxo7E4fZjJ6N9sFMrm0lfQrkZZKTUVhrdc/jQ6ZFe&#10;O6pPh9kg8GP5/eH6RCdv6amq36/lHEcl4sNqedmB8LT4vzDc8AM6FIGpsjM3TgwIcbwNWzzCOo2C&#10;uCWUeg6qQoiSVIEscvl/RPELAAD//wMAUEsBAi0AFAAGAAgAAAAhALaDOJL+AAAA4QEAABMAAAAA&#10;AAAAAAAAAAAAAAAAAFtDb250ZW50X1R5cGVzXS54bWxQSwECLQAUAAYACAAAACEAOP0h/9YAAACU&#10;AQAACwAAAAAAAAAAAAAAAAAvAQAAX3JlbHMvLnJlbHNQSwECLQAUAAYACAAAACEAW/1j93sCAABF&#10;BQAADgAAAAAAAAAAAAAAAAAuAgAAZHJzL2Uyb0RvYy54bWxQSwECLQAUAAYACAAAACEAUbrac+AA&#10;AAAMAQAADwAAAAAAAAAAAAAAAADVBAAAZHJzL2Rvd25yZXYueG1sUEsFBgAAAAAEAAQA8wAAAOIF&#10;AAAAAA==&#10;" fillcolor="#fff9f2 [3205]" stroked="f" strokeweight="1.5pt">
                <v:textbox>
                  <w:txbxContent>
                    <w:p w14:paraId="2FDCCE9F" w14:textId="54AFB946" w:rsidR="00812D8D" w:rsidRPr="00812D8D" w:rsidRDefault="00812D8D" w:rsidP="00812D8D">
                      <w:pPr>
                        <w:jc w:val="center"/>
                        <w:rPr>
                          <w:rFonts w:ascii="Calibri" w:hAnsi="Calibri" w:cs="Calibri"/>
                          <w:b/>
                          <w:bCs/>
                          <w:color w:val="954F72" w:themeColor="accent1"/>
                          <w:sz w:val="32"/>
                          <w:szCs w:val="32"/>
                        </w:rPr>
                      </w:pPr>
                      <w:r w:rsidRPr="00812D8D">
                        <w:rPr>
                          <w:rFonts w:ascii="Calibri" w:hAnsi="Calibri" w:cs="Calibri"/>
                          <w:b/>
                          <w:bCs/>
                          <w:color w:val="954F72" w:themeColor="accent1"/>
                          <w:sz w:val="32"/>
                          <w:szCs w:val="32"/>
                        </w:rPr>
                        <w:t>Addressing the Shortfalls</w:t>
                      </w:r>
                    </w:p>
                    <w:p w14:paraId="64B80566" w14:textId="31485742" w:rsidR="00812D8D" w:rsidRPr="00812D8D" w:rsidRDefault="00812D8D" w:rsidP="00812D8D">
                      <w:pPr>
                        <w:spacing w:line="360" w:lineRule="auto"/>
                        <w:rPr>
                          <w:rFonts w:ascii="Calibri" w:hAnsi="Calibri" w:cs="Calibri"/>
                        </w:rPr>
                      </w:pPr>
                      <w:r w:rsidRPr="00812D8D">
                        <w:rPr>
                          <w:rFonts w:ascii="Calibri" w:hAnsi="Calibri" w:cs="Calibri"/>
                        </w:rPr>
                        <w:t>Some of the mitigation measures include an offline/low-data mode and SMS fallback, sound data governance (which is NHS-compliant), community health navigator support of high-risk users, gamified reminders and weekly rewards to increase user engagement, and pilot evaluation with process and outcome measures (NHS England, 2024; Stewart-Brown et al., 2023).</w:t>
                      </w:r>
                    </w:p>
                  </w:txbxContent>
                </v:textbox>
              </v:shape>
            </w:pict>
          </mc:Fallback>
        </mc:AlternateContent>
      </w:r>
      <w:r w:rsidR="00F033D9">
        <w:rPr>
          <w:noProof/>
        </w:rPr>
        <mc:AlternateContent>
          <mc:Choice Requires="wpg">
            <w:drawing>
              <wp:anchor distT="0" distB="0" distL="228600" distR="228600" simplePos="0" relativeHeight="251783168" behindDoc="0" locked="0" layoutInCell="1" allowOverlap="1" wp14:anchorId="1D4F7E67" wp14:editId="4DAD8B96">
                <wp:simplePos x="0" y="0"/>
                <wp:positionH relativeFrom="page">
                  <wp:posOffset>-31750</wp:posOffset>
                </wp:positionH>
                <wp:positionV relativeFrom="page">
                  <wp:posOffset>127000</wp:posOffset>
                </wp:positionV>
                <wp:extent cx="2415346" cy="9927589"/>
                <wp:effectExtent l="0" t="0" r="4445" b="0"/>
                <wp:wrapNone/>
                <wp:docPr id="50" name="Group 50"/>
                <wp:cNvGraphicFramePr/>
                <a:graphic xmlns:a="http://schemas.openxmlformats.org/drawingml/2006/main">
                  <a:graphicData uri="http://schemas.microsoft.com/office/word/2010/wordprocessingGroup">
                    <wpg:wgp>
                      <wpg:cNvGrpSpPr/>
                      <wpg:grpSpPr>
                        <a:xfrm>
                          <a:off x="0" y="0"/>
                          <a:ext cx="2415346" cy="9927589"/>
                          <a:chOff x="0" y="115455"/>
                          <a:chExt cx="2466504" cy="9025080"/>
                        </a:xfrm>
                      </wpg:grpSpPr>
                      <wps:wsp>
                        <wps:cNvPr id="51" name="Text Box 51"/>
                        <wps:cNvSpPr txBox="1"/>
                        <wps:spPr>
                          <a:xfrm>
                            <a:off x="196239" y="115455"/>
                            <a:ext cx="2060365" cy="6834908"/>
                          </a:xfrm>
                          <a:prstGeom prst="rect">
                            <a:avLst/>
                          </a:prstGeom>
                          <a:ln/>
                        </wps:spPr>
                        <wps:style>
                          <a:lnRef idx="2">
                            <a:schemeClr val="accent2">
                              <a:shade val="50000"/>
                            </a:schemeClr>
                          </a:lnRef>
                          <a:fillRef idx="1">
                            <a:schemeClr val="accent2"/>
                          </a:fillRef>
                          <a:effectRef idx="0">
                            <a:schemeClr val="accent2"/>
                          </a:effectRef>
                          <a:fontRef idx="minor">
                            <a:schemeClr val="lt1"/>
                          </a:fontRef>
                        </wps:style>
                        <wps:txbx>
                          <w:txbxContent>
                            <w:p w14:paraId="1E0DDB07" w14:textId="77777777" w:rsidR="00F033D9" w:rsidRDefault="00F033D9" w:rsidP="00F033D9">
                              <w:pPr>
                                <w:pStyle w:val="NormalWeb"/>
                                <w:spacing w:line="360" w:lineRule="auto"/>
                                <w:rPr>
                                  <w:rFonts w:ascii="Calibri" w:hAnsi="Calibri" w:cs="Calibri"/>
                                </w:rPr>
                              </w:pPr>
                            </w:p>
                            <w:p w14:paraId="22D98F19" w14:textId="1F164859" w:rsidR="00812D8D" w:rsidRDefault="00812D8D" w:rsidP="00812D8D">
                              <w:pPr>
                                <w:pStyle w:val="NormalWeb"/>
                                <w:spacing w:line="360" w:lineRule="auto"/>
                                <w:rPr>
                                  <w:rFonts w:ascii="Calibri" w:hAnsi="Calibri" w:cs="Calibri"/>
                                </w:rPr>
                              </w:pPr>
                              <w:r w:rsidRPr="00812D8D">
                                <w:rPr>
                                  <w:rFonts w:ascii="Calibri" w:hAnsi="Calibri" w:cs="Calibri"/>
                                </w:rPr>
                                <w:t>Its advantages: Pregna Guide is scalable, customised, based on evidence-based behaviour-change techniques, and it links its users to NHS pathways (Stewart-Brown et al., 2023).</w:t>
                              </w:r>
                            </w:p>
                            <w:p w14:paraId="2C54CABA" w14:textId="1A009179" w:rsidR="00F033D9" w:rsidRDefault="00812D8D" w:rsidP="00812D8D">
                              <w:pPr>
                                <w:pStyle w:val="NormalWeb"/>
                                <w:spacing w:line="360" w:lineRule="auto"/>
                                <w:rPr>
                                  <w:rFonts w:ascii="Calibri" w:hAnsi="Calibri" w:cs="Calibri"/>
                                </w:rPr>
                              </w:pPr>
                              <w:r w:rsidRPr="00812D8D">
                                <w:rPr>
                                  <w:rFonts w:ascii="Calibri" w:hAnsi="Calibri" w:cs="Calibri"/>
                                </w:rPr>
                                <w:t>Limitations Digital divide, inaccessibility of smartphones or good internet to some women (Maternal Mental Health Alliance, 2023), data security, post-few-weeks drop-off rate, and clinical supervision of AI notifications are some of the challenges (Taggart et al., 2021).</w:t>
                              </w:r>
                            </w:p>
                            <w:p w14:paraId="57C53064" w14:textId="57243960" w:rsidR="00FE0132" w:rsidRPr="00F033D9" w:rsidRDefault="00FE0132" w:rsidP="00F033D9">
                              <w:pPr>
                                <w:spacing w:line="360" w:lineRule="auto"/>
                                <w:rPr>
                                  <w:rFonts w:ascii="Calibri" w:hAnsi="Calibri" w:cs="Calibri"/>
                                  <w:color w:val="595959" w:themeColor="text1" w:themeTint="A6"/>
                                  <w:sz w:val="20"/>
                                  <w:szCs w:val="20"/>
                                </w:rPr>
                              </w:pPr>
                            </w:p>
                          </w:txbxContent>
                        </wps:txbx>
                        <wps:bodyPr rot="0" spcFirstLastPara="0" vertOverflow="overflow" horzOverflow="overflow" vert="horz" wrap="square" lIns="182880" tIns="914400" rIns="182880" bIns="182880" numCol="1" spcCol="0" rtlCol="0" fromWordArt="0" anchor="t" anchorCtr="0" forceAA="0" compatLnSpc="1">
                          <a:prstTxWarp prst="textNoShape">
                            <a:avLst/>
                          </a:prstTxWarp>
                          <a:noAutofit/>
                        </wps:bodyPr>
                      </wps:wsp>
                      <wps:wsp>
                        <wps:cNvPr id="52" name="Rectangle 3"/>
                        <wps:cNvSpPr/>
                        <wps:spPr>
                          <a:xfrm>
                            <a:off x="91919" y="744531"/>
                            <a:ext cx="104356" cy="8396004"/>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3" name="Pentagon 4"/>
                        <wps:cNvSpPr/>
                        <wps:spPr>
                          <a:xfrm>
                            <a:off x="0" y="323821"/>
                            <a:ext cx="2466504" cy="697952"/>
                          </a:xfrm>
                          <a:prstGeom prst="homePlate">
                            <a:avLst/>
                          </a:prstGeom>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45D84A72" w14:textId="7AAD573A" w:rsidR="00812D8D" w:rsidRPr="001A529D" w:rsidRDefault="00812D8D" w:rsidP="00812D8D">
                              <w:pPr>
                                <w:pStyle w:val="NormalWeb"/>
                                <w:spacing w:line="360" w:lineRule="auto"/>
                                <w:jc w:val="left"/>
                                <w:rPr>
                                  <w:rFonts w:ascii="Calibri" w:hAnsi="Calibri" w:cs="Calibri"/>
                                  <w:color w:val="FFFFFF" w:themeColor="background1"/>
                                </w:rPr>
                              </w:pPr>
                              <w:r w:rsidRPr="001A529D">
                                <w:rPr>
                                  <w:rFonts w:ascii="Arial" w:hAnsi="Arial" w:cs="Arial"/>
                                  <w:b/>
                                  <w:bCs/>
                                  <w:color w:val="FFFFFF" w:themeColor="background1"/>
                                </w:rPr>
                                <w:t>Key Analysis: Strengths and Weaknesses</w:t>
                              </w:r>
                            </w:p>
                            <w:p w14:paraId="2B5409ED" w14:textId="2AE710BA" w:rsidR="00F033D9" w:rsidRPr="00F033D9" w:rsidRDefault="00F033D9" w:rsidP="00F033D9">
                              <w:pPr>
                                <w:pStyle w:val="NormalWeb"/>
                                <w:rPr>
                                  <w:rFonts w:ascii="Arial" w:hAnsi="Arial" w:cs="Arial"/>
                                  <w:b/>
                                  <w:bCs/>
                                  <w:sz w:val="28"/>
                                  <w:szCs w:val="28"/>
                                </w:rPr>
                              </w:pPr>
                            </w:p>
                            <w:p w14:paraId="42DE45A5" w14:textId="2C42F09D" w:rsidR="00FE0132" w:rsidRDefault="00FE0132">
                              <w:pPr>
                                <w:pStyle w:val="NoSpacing"/>
                                <w:rPr>
                                  <w:rFonts w:asciiTheme="majorHAnsi" w:eastAsiaTheme="majorEastAsia" w:hAnsiTheme="majorHAnsi" w:cstheme="majorBidi"/>
                                  <w:color w:val="FFFFFF" w:themeColor="background1"/>
                                  <w:sz w:val="26"/>
                                  <w:szCs w:val="26"/>
                                </w:rPr>
                              </w:pPr>
                            </w:p>
                          </w:txbxContent>
                        </wps:txbx>
                        <wps:bodyPr rot="0" spcFirstLastPara="0" vert="horz" wrap="square" lIns="365760" tIns="0" rIns="182880" bIns="0" numCol="1" spcCol="0" rtlCol="0" fromWordArt="0" anchor="ctr" anchorCtr="0" forceAA="0" compatLnSpc="1">
                          <a:prstTxWarp prst="textNoShape">
                            <a:avLst/>
                          </a:prstTxWarp>
                          <a:noAutofit/>
                        </wps:bodyPr>
                      </wps:wsp>
                    </wpg:wgp>
                  </a:graphicData>
                </a:graphic>
                <wp14:sizeRelH relativeFrom="page">
                  <wp14:pctWidth>0</wp14:pctWidth>
                </wp14:sizeRelH>
                <wp14:sizeRelV relativeFrom="page">
                  <wp14:pctHeight>0</wp14:pctHeight>
                </wp14:sizeRelV>
              </wp:anchor>
            </w:drawing>
          </mc:Choice>
          <mc:Fallback>
            <w:pict>
              <v:group w14:anchorId="1D4F7E67" id="Group 50" o:spid="_x0000_s1057" style="position:absolute;left:0;text-align:left;margin-left:-2.5pt;margin-top:10pt;width:190.2pt;height:781.7pt;z-index:251783168;mso-wrap-distance-left:18pt;mso-wrap-distance-right:18pt;mso-position-horizontal-relative:page;mso-position-vertical-relative:page" coordorigin=",1154" coordsize="24665,9025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De+ud9gMAABgOAAAOAAAAZHJzL2Uyb0RvYy54bWzsV11v5CYUfa/U/4B4b8bfY4/irNJsE1WK&#10;dkebVPtMGDxjCYMLTMbpr+8FDJPNRukq2fahbSJ58IV7uRzuOeDTd9PA0T1TupeixelJghETVG56&#10;sW3xb7eXP9UYaUPEhnApWIsfmMbvzn784fQwrlgmd5JvmEIQROjVYWzxzphxtVhoumMD0SdyZAI6&#10;O6kGYuBVbRcbRQ4QfeCLLEmqxUGqzagkZVqD9b3vxGcuftcxaj52nWYG8RZDbsY9lXve2efi7JSs&#10;toqMu57OaZBXZDGQXsCkMdR7Ygjaq/6rUENPldSyMydUDgvZdT1lbg2wmjR5sporJfejW8t2ddiO&#10;ESaA9glOrw5LP9yvFeo3LS4BHkEG2CM3LYJ3AOcwblcw5kqNN+NazYatf7PrnTo12F9YCZocrA8R&#10;VjYZRMGYFWmZFxVGFPqaJluWdeOBpzvYnaNfmpZFWYauX6J7VZVJMbsnWZnULrVFmH1hk4w5HUao&#10;JH0ES78NrJsdGZnbA22BCGClAaxbu8qf5YTK1OPlhlmwkJnADqQIdg3GZzBLmyrLG4wAnMcARPSS&#10;Ksmr0i+/qvOiSWobMS6frEalzRWTA7KNFiuoeleM5P5aGz80DLHzc2FtFiefkWuZB8585yfWQUHY&#10;fXNBHBXZBVfongCJCKVMmLlrRzbMm8sE/ua0oodLkgsIaCN3PecxdvpSbJ/yPN66Msfk6Jz8tXP0&#10;cDNLYaLz0AupngvAjdspwLXz4wNIHhqLkpnuJkeW1FWpNd3JzQPstZJeWvRIL3vYhWuizZoo0BKg&#10;Feij+QiPjstDi+Xcwmgn1R/P2e14qFroxegA2tRi/fueKIYR/1VAPad1VgMHkHFvTVoUgD1SX/Td&#10;ffEm9sOFhN2DsoUMXdN6GB6anZLDZ5DSczszdBFBYf4Wm9C8MF41QYopOz93g0DCRmKuxc1IbWgL&#10;ta2z2+kzUeNcjAbq+IMMLCKrJzXpx1pPIc/3Rna9K9gjsvMmAKOtGP0T1M4CtT8Bj4jYcobyQGFQ&#10;gKiDgT5BhqIINin8Oz4vi6LMXVVBDc9yliZFXs5iWOdNlYC0vYnOWvJ+cwnksihG7nlamikLpHw8&#10;iguPuPXyc1vL2yRhZvTfIgmRmF5CbPKR4F6rXpCE4Bw9rPtMce/8Fkn4Vv6/xGfH4EDnolxmkc1z&#10;jyfz3PNqLlOj/ntszgOb13Bska0UyNHNSsk3kRm2Ag7mPMvr7AmRs+LRvaRqlk0ZuBYuReHQnaVw&#10;Jwe25sTY68RXQmjPb2v+n5rfjZrH07oK+v092AqXsWUFZeFP30jVcCh7roL538JTd72Gzw93m5s/&#10;lez3zeN3d3gcP+jO/gQAAP//AwBQSwMEFAAGAAgAAAAhABwS+KPgAAAACgEAAA8AAABkcnMvZG93&#10;bnJldi54bWxMj0FLw0AUhO+C/2F5grd2E9NoidmUUtRTEWyF0ts2+5qEZt+G7DZJ/73Pkx6HGWa+&#10;yVeTbcWAvW8cKYjnEQik0pmGKgXf+/fZEoQPmoxuHaGCG3pYFfd3uc6MG+kLh12oBJeQz7SCOoQu&#10;k9KXNVrt565DYu/seqsDy76Sptcjl9tWPkXRs7S6IV6odYebGsvL7moVfIx6XCfx27C9nDe34z79&#10;PGxjVOrxYVq/ggg4hb8w/OIzOhTMdHJXMl60CmYpXwkKeAUE+8lLugBx4mC6TBYgi1z+v1D8AAAA&#10;//8DAFBLAQItABQABgAIAAAAIQC2gziS/gAAAOEBAAATAAAAAAAAAAAAAAAAAAAAAABbQ29udGVu&#10;dF9UeXBlc10ueG1sUEsBAi0AFAAGAAgAAAAhADj9If/WAAAAlAEAAAsAAAAAAAAAAAAAAAAALwEA&#10;AF9yZWxzLy5yZWxzUEsBAi0AFAAGAAgAAAAhAIN76532AwAAGA4AAA4AAAAAAAAAAAAAAAAALgIA&#10;AGRycy9lMm9Eb2MueG1sUEsBAi0AFAAGAAgAAAAhABwS+KPgAAAACgEAAA8AAAAAAAAAAAAAAAAA&#10;UAYAAGRycy9kb3ducmV2LnhtbFBLBQYAAAAABAAEAPMAAABdBwAAAAA=&#10;">
                <v:shape id="Text Box 51" o:spid="_x0000_s1058" type="#_x0000_t202" style="position:absolute;left:1962;top:1154;width:20604;height:68349;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cEMcwgAAANsAAAAPAAAAZHJzL2Rvd25yZXYueG1sRI9Bi8Iw&#10;FITvC/6H8AQvi6YKW6QaRYSi4GW3Cl4fzbMtNi81iVr/vVlY2OMwM98wy3VvWvEg5xvLCqaTBARx&#10;aXXDlYLTMR/PQfiArLG1TApe5GG9GnwsMdP2yT/0KEIlIoR9hgrqELpMSl/WZNBPbEccvYt1BkOU&#10;rpLa4TPCTStnSZJKgw3HhRo72tZUXou7UVDecqOPaX6efTu9K9LTZ4oHUmo07DcLEIH68B/+a++1&#10;gq8p/H6JP0Cu3gAAAP//AwBQSwECLQAUAAYACAAAACEA2+H2y+4AAACFAQAAEwAAAAAAAAAAAAAA&#10;AAAAAAAAW0NvbnRlbnRfVHlwZXNdLnhtbFBLAQItABQABgAIAAAAIQBa9CxbvwAAABUBAAALAAAA&#10;AAAAAAAAAAAAAB8BAABfcmVscy8ucmVsc1BLAQItABQABgAIAAAAIQBNcEMcwgAAANsAAAAPAAAA&#10;AAAAAAAAAAAAAAcCAABkcnMvZG93bnJldi54bWxQSwUGAAAAAAMAAwC3AAAA9gIAAAAA&#10;" fillcolor="#fff9f2 [3205]" strokecolor="#f78400 [1605]" strokeweight="1pt">
                  <v:textbox inset="14.4pt,1in,14.4pt,14.4pt">
                    <w:txbxContent>
                      <w:p w14:paraId="1E0DDB07" w14:textId="77777777" w:rsidR="00F033D9" w:rsidRDefault="00F033D9" w:rsidP="00F033D9">
                        <w:pPr>
                          <w:pStyle w:val="NormalWeb"/>
                          <w:spacing w:line="360" w:lineRule="auto"/>
                          <w:rPr>
                            <w:rFonts w:ascii="Calibri" w:hAnsi="Calibri" w:cs="Calibri"/>
                          </w:rPr>
                        </w:pPr>
                      </w:p>
                      <w:p w14:paraId="22D98F19" w14:textId="1F164859" w:rsidR="00812D8D" w:rsidRDefault="00812D8D" w:rsidP="00812D8D">
                        <w:pPr>
                          <w:pStyle w:val="NormalWeb"/>
                          <w:spacing w:line="360" w:lineRule="auto"/>
                          <w:rPr>
                            <w:rFonts w:ascii="Calibri" w:hAnsi="Calibri" w:cs="Calibri"/>
                          </w:rPr>
                        </w:pPr>
                        <w:r w:rsidRPr="00812D8D">
                          <w:rPr>
                            <w:rFonts w:ascii="Calibri" w:hAnsi="Calibri" w:cs="Calibri"/>
                          </w:rPr>
                          <w:t>Its advantages: Pregna Guide is scalable, customised, based on evidence-based behaviour-change techniques, and it links its users to NHS pathways (Stewart-Brown et al., 2023).</w:t>
                        </w:r>
                      </w:p>
                      <w:p w14:paraId="2C54CABA" w14:textId="1A009179" w:rsidR="00F033D9" w:rsidRDefault="00812D8D" w:rsidP="00812D8D">
                        <w:pPr>
                          <w:pStyle w:val="NormalWeb"/>
                          <w:spacing w:line="360" w:lineRule="auto"/>
                          <w:rPr>
                            <w:rFonts w:ascii="Calibri" w:hAnsi="Calibri" w:cs="Calibri"/>
                          </w:rPr>
                        </w:pPr>
                        <w:r w:rsidRPr="00812D8D">
                          <w:rPr>
                            <w:rFonts w:ascii="Calibri" w:hAnsi="Calibri" w:cs="Calibri"/>
                          </w:rPr>
                          <w:t>Limitations Digital divide, inaccessibility of smartphones or good internet to some women (Maternal Mental Health Alliance, 2023), data security, post-few-weeks drop-off rate, and clinical supervision of AI notifications are some of the challenges (Taggart et al., 2021).</w:t>
                        </w:r>
                      </w:p>
                      <w:p w14:paraId="57C53064" w14:textId="57243960" w:rsidR="00FE0132" w:rsidRPr="00F033D9" w:rsidRDefault="00FE0132" w:rsidP="00F033D9">
                        <w:pPr>
                          <w:spacing w:line="360" w:lineRule="auto"/>
                          <w:rPr>
                            <w:rFonts w:ascii="Calibri" w:hAnsi="Calibri" w:cs="Calibri"/>
                            <w:color w:val="595959" w:themeColor="text1" w:themeTint="A6"/>
                            <w:sz w:val="20"/>
                            <w:szCs w:val="20"/>
                          </w:rPr>
                        </w:pPr>
                      </w:p>
                    </w:txbxContent>
                  </v:textbox>
                </v:shape>
                <v:rect id="Rectangle 3" o:spid="_x0000_s1059" style="position:absolute;left:919;top:7445;width:1043;height:8396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Gxt4xgAAANsAAAAPAAAAZHJzL2Rvd25yZXYueG1sRI9Ba8JA&#10;FITvhf6H5RV6q5sGKjW6SikUFBGpStHbM/uaTc2+DdnVRH+9Kwg9DjPzDTOadLYSJ2p86VjBay8B&#10;QZw7XXKhYLP+enkH4QOyxsoxKTiTh8n48WGEmXYtf9NpFQoRIewzVGBCqDMpfW7Iou+5mjh6v66x&#10;GKJsCqkbbCPcVjJNkr60WHJcMFjTp6H8sDpaBe7vMtjM28VhvzaD/GeXFtvZslXq+an7GIII1IX/&#10;8L091QreUrh9iT9Ajq8AAAD//wMAUEsBAi0AFAAGAAgAAAAhANvh9svuAAAAhQEAABMAAAAAAAAA&#10;AAAAAAAAAAAAAFtDb250ZW50X1R5cGVzXS54bWxQSwECLQAUAAYACAAAACEAWvQsW78AAAAVAQAA&#10;CwAAAAAAAAAAAAAAAAAfAQAAX3JlbHMvLnJlbHNQSwECLQAUAAYACAAAACEAahsbeMYAAADbAAAA&#10;DwAAAAAAAAAAAAAAAAAHAgAAZHJzL2Rvd25yZXYueG1sUEsFBgAAAAADAAMAtwAAAPoCAAAAAA==&#10;" fillcolor="#954f72 [3215]" stroked="f" strokeweight="1pt"/>
                <v:shapetype id="_x0000_t15" coordsize="21600,21600" o:spt="15" adj="16200" path="m@0,l,,,21600@0,21600,21600,10800xe">
                  <v:stroke joinstyle="miter"/>
                  <v:formulas>
                    <v:f eqn="val #0"/>
                    <v:f eqn="prod #0 1 2"/>
                  </v:formulas>
                  <v:path gradientshapeok="t" o:connecttype="custom" o:connectlocs="@1,0;0,10800;@1,21600;21600,10800" o:connectangles="270,180,90,0" textboxrect="0,0,10800,21600;0,0,16200,21600;0,0,21600,21600"/>
                  <v:handles>
                    <v:h position="#0,topLeft" xrange="0,21600"/>
                  </v:handles>
                </v:shapetype>
                <v:shape id="Pentagon 4" o:spid="_x0000_s1060" type="#_x0000_t15" style="position:absolute;top:3238;width:24665;height:697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F+8mxAAAANsAAAAPAAAAZHJzL2Rvd25yZXYueG1sRI9La8Mw&#10;EITvhfwHsYXcGjlJXzhWQigJlNBLHuDrxtpaxtbKSGri/PuoUOhxmJlvmGI12E5cyIfGsYLpJANB&#10;XDndcK3gdNw+vYMIEVlj55gU3CjAajl6KDDX7sp7uhxiLRKEQ44KTIx9LmWoDFkME9cTJ+/beYsx&#10;SV9L7fGa4LaTsyx7lRYbTgsGe/owVLWHH6vAm3LdzHdte/Tl23nztZ+ennWn1PhxWC9ARBrif/iv&#10;/akVvMzh90v6AXJ5BwAA//8DAFBLAQItABQABgAIAAAAIQDb4fbL7gAAAIUBAAATAAAAAAAAAAAA&#10;AAAAAAAAAABbQ29udGVudF9UeXBlc10ueG1sUEsBAi0AFAAGAAgAAAAhAFr0LFu/AAAAFQEAAAsA&#10;AAAAAAAAAAAAAAAAHwEAAF9yZWxzLy5yZWxzUEsBAi0AFAAGAAgAAAAhACwX7ybEAAAA2wAAAA8A&#10;AAAAAAAAAAAAAAAABwIAAGRycy9kb3ducmV2LnhtbFBLBQYAAAAAAwADALcAAAD4AgAAAAA=&#10;" adj="18544" fillcolor="#954f72 [3204]" stroked="f" strokeweight="1pt">
                  <v:textbox inset="28.8pt,0,14.4pt,0">
                    <w:txbxContent>
                      <w:p w14:paraId="45D84A72" w14:textId="7AAD573A" w:rsidR="00812D8D" w:rsidRPr="001A529D" w:rsidRDefault="00812D8D" w:rsidP="00812D8D">
                        <w:pPr>
                          <w:pStyle w:val="NormalWeb"/>
                          <w:spacing w:line="360" w:lineRule="auto"/>
                          <w:jc w:val="left"/>
                          <w:rPr>
                            <w:rFonts w:ascii="Calibri" w:hAnsi="Calibri" w:cs="Calibri"/>
                            <w:color w:val="FFFFFF" w:themeColor="background1"/>
                          </w:rPr>
                        </w:pPr>
                        <w:r w:rsidRPr="001A529D">
                          <w:rPr>
                            <w:rFonts w:ascii="Arial" w:hAnsi="Arial" w:cs="Arial"/>
                            <w:b/>
                            <w:bCs/>
                            <w:color w:val="FFFFFF" w:themeColor="background1"/>
                          </w:rPr>
                          <w:t>Key Analysis: Strengths and Weaknesses</w:t>
                        </w:r>
                      </w:p>
                      <w:p w14:paraId="2B5409ED" w14:textId="2AE710BA" w:rsidR="00F033D9" w:rsidRPr="00F033D9" w:rsidRDefault="00F033D9" w:rsidP="00F033D9">
                        <w:pPr>
                          <w:pStyle w:val="NormalWeb"/>
                          <w:rPr>
                            <w:rFonts w:ascii="Arial" w:hAnsi="Arial" w:cs="Arial"/>
                            <w:b/>
                            <w:bCs/>
                            <w:sz w:val="28"/>
                            <w:szCs w:val="28"/>
                          </w:rPr>
                        </w:pPr>
                      </w:p>
                      <w:p w14:paraId="42DE45A5" w14:textId="2C42F09D" w:rsidR="00FE0132" w:rsidRDefault="00FE0132">
                        <w:pPr>
                          <w:pStyle w:val="NoSpacing"/>
                          <w:rPr>
                            <w:rFonts w:asciiTheme="majorHAnsi" w:eastAsiaTheme="majorEastAsia" w:hAnsiTheme="majorHAnsi" w:cstheme="majorBidi"/>
                            <w:color w:val="FFFFFF" w:themeColor="background1"/>
                            <w:sz w:val="26"/>
                            <w:szCs w:val="26"/>
                          </w:rPr>
                        </w:pPr>
                      </w:p>
                    </w:txbxContent>
                  </v:textbox>
                </v:shape>
                <w10:wrap anchorx="page" anchory="page"/>
              </v:group>
            </w:pict>
          </mc:Fallback>
        </mc:AlternateContent>
      </w:r>
    </w:p>
    <w:p w14:paraId="5DF4A7B3" w14:textId="76BE1E25" w:rsidR="00970BF5" w:rsidRDefault="00970BF5" w:rsidP="00F90700">
      <w:pPr>
        <w:rPr>
          <w:noProof/>
        </w:rPr>
      </w:pPr>
    </w:p>
    <w:p w14:paraId="58EC380B" w14:textId="017B3B50" w:rsidR="00970BF5" w:rsidRDefault="00970BF5" w:rsidP="00F90700">
      <w:pPr>
        <w:rPr>
          <w:noProof/>
        </w:rPr>
      </w:pPr>
    </w:p>
    <w:p w14:paraId="18681865" w14:textId="370DC9CE" w:rsidR="00970BF5" w:rsidRDefault="00970BF5" w:rsidP="00F90700">
      <w:pPr>
        <w:rPr>
          <w:noProof/>
        </w:rPr>
      </w:pPr>
    </w:p>
    <w:p w14:paraId="03BCBE66" w14:textId="68ACC94B" w:rsidR="00970BF5" w:rsidRDefault="00970BF5" w:rsidP="00F90700">
      <w:pPr>
        <w:rPr>
          <w:noProof/>
        </w:rPr>
      </w:pPr>
    </w:p>
    <w:p w14:paraId="2325845C" w14:textId="131AAAEE" w:rsidR="00970BF5" w:rsidRDefault="00970BF5" w:rsidP="00F90700">
      <w:pPr>
        <w:rPr>
          <w:noProof/>
        </w:rPr>
      </w:pPr>
    </w:p>
    <w:p w14:paraId="2B01E380" w14:textId="0CD03228" w:rsidR="00970BF5" w:rsidRDefault="00970BF5" w:rsidP="00F90700">
      <w:pPr>
        <w:rPr>
          <w:noProof/>
        </w:rPr>
      </w:pPr>
    </w:p>
    <w:p w14:paraId="00D786DF" w14:textId="795EF270" w:rsidR="00C46E98" w:rsidRDefault="00C46E98" w:rsidP="00F90700">
      <w:pPr>
        <w:rPr>
          <w:noProof/>
        </w:rPr>
      </w:pPr>
    </w:p>
    <w:p w14:paraId="7AC68754" w14:textId="2687E288" w:rsidR="00970BF5" w:rsidRDefault="00970BF5" w:rsidP="00F90700">
      <w:pPr>
        <w:rPr>
          <w:noProof/>
        </w:rPr>
      </w:pPr>
    </w:p>
    <w:p w14:paraId="6F93898D" w14:textId="1FCC3156" w:rsidR="00970BF5" w:rsidRDefault="00970BF5" w:rsidP="00F90700">
      <w:pPr>
        <w:rPr>
          <w:noProof/>
        </w:rPr>
      </w:pPr>
    </w:p>
    <w:p w14:paraId="44D7DBC2" w14:textId="0FF31C32" w:rsidR="00970BF5" w:rsidRDefault="00970BF5" w:rsidP="00F90700">
      <w:pPr>
        <w:rPr>
          <w:noProof/>
        </w:rPr>
      </w:pPr>
    </w:p>
    <w:p w14:paraId="7F4F5D92" w14:textId="4131A25B" w:rsidR="00970BF5" w:rsidRDefault="00970BF5" w:rsidP="00F90700">
      <w:pPr>
        <w:rPr>
          <w:noProof/>
        </w:rPr>
      </w:pPr>
    </w:p>
    <w:p w14:paraId="14FE343D" w14:textId="41B30038" w:rsidR="00970BF5" w:rsidRDefault="00970BF5" w:rsidP="00F90700">
      <w:pPr>
        <w:rPr>
          <w:rFonts w:ascii="Calibri" w:hAnsi="Calibri"/>
          <w:color w:val="262626" w:themeColor="text1" w:themeTint="D9"/>
          <w:sz w:val="28"/>
          <w:szCs w:val="28"/>
        </w:rPr>
      </w:pPr>
    </w:p>
    <w:p w14:paraId="6B005B9E" w14:textId="4E7CFEE6" w:rsidR="00F90700" w:rsidRDefault="00E709EA" w:rsidP="0046734A">
      <w:pPr>
        <w:tabs>
          <w:tab w:val="left" w:pos="8754"/>
          <w:tab w:val="right" w:pos="9360"/>
        </w:tabs>
      </w:pPr>
      <w:r>
        <w:rPr>
          <w:noProof/>
        </w:rPr>
        <w:drawing>
          <wp:anchor distT="0" distB="0" distL="114300" distR="114300" simplePos="0" relativeHeight="251789312" behindDoc="0" locked="0" layoutInCell="1" allowOverlap="1" wp14:anchorId="66F9476C" wp14:editId="4753DFEE">
            <wp:simplePos x="0" y="0"/>
            <wp:positionH relativeFrom="page">
              <wp:posOffset>0</wp:posOffset>
            </wp:positionH>
            <wp:positionV relativeFrom="paragraph">
              <wp:posOffset>-8647623</wp:posOffset>
            </wp:positionV>
            <wp:extent cx="1606163" cy="869950"/>
            <wp:effectExtent l="0" t="0" r="0" b="0"/>
            <wp:wrapNone/>
            <wp:docPr id="56" name="Graphic 56" descr="Chevron arrows with solid fill"/>
            <wp:cNvGraphicFramePr/>
            <a:graphic xmlns:a="http://schemas.openxmlformats.org/drawingml/2006/main">
              <a:graphicData uri="http://schemas.openxmlformats.org/drawingml/2006/picture">
                <pic:pic xmlns:pic="http://schemas.openxmlformats.org/drawingml/2006/picture">
                  <pic:nvPicPr>
                    <pic:cNvPr id="29" name="Graphic 29"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606163" cy="869950"/>
                    </a:xfrm>
                    <a:prstGeom prst="rect">
                      <a:avLst/>
                    </a:prstGeom>
                  </pic:spPr>
                </pic:pic>
              </a:graphicData>
            </a:graphic>
            <wp14:sizeRelH relativeFrom="margin">
              <wp14:pctWidth>0</wp14:pctWidth>
            </wp14:sizeRelH>
            <wp14:sizeRelV relativeFrom="margin">
              <wp14:pctHeight>0</wp14:pctHeight>
            </wp14:sizeRelV>
          </wp:anchor>
        </w:drawing>
      </w:r>
      <w:r w:rsidR="008B18E1">
        <w:rPr>
          <w:noProof/>
        </w:rPr>
        <mc:AlternateContent>
          <mc:Choice Requires="wpg">
            <w:drawing>
              <wp:anchor distT="0" distB="0" distL="114300" distR="114300" simplePos="0" relativeHeight="251703296" behindDoc="1" locked="1" layoutInCell="1" allowOverlap="1" wp14:anchorId="570229C2" wp14:editId="19768047">
                <wp:simplePos x="0" y="0"/>
                <wp:positionH relativeFrom="page">
                  <wp:align>left</wp:align>
                </wp:positionH>
                <wp:positionV relativeFrom="paragraph">
                  <wp:posOffset>-8084820</wp:posOffset>
                </wp:positionV>
                <wp:extent cx="7797800" cy="16955135"/>
                <wp:effectExtent l="0" t="0" r="0" b="0"/>
                <wp:wrapNone/>
                <wp:docPr id="17" name="Group 17">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97800" cy="16955135"/>
                          <a:chOff x="-25400" y="-9651"/>
                          <a:chExt cx="7797800" cy="9622822"/>
                        </a:xfrm>
                      </wpg:grpSpPr>
                      <wps:wsp>
                        <wps:cNvPr id="16" name="Rectangle 28"/>
                        <wps:cNvSpPr/>
                        <wps:spPr>
                          <a:xfrm>
                            <a:off x="0" y="11971"/>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259744119" name="Rectangle 27"/>
                        <wps:cNvSpPr/>
                        <wps:spPr>
                          <a:xfrm>
                            <a:off x="-25400" y="-9651"/>
                            <a:ext cx="7772400" cy="50292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56456011" name="Freeform 256456011"/>
                        <wps:cNvSpPr/>
                        <wps:spPr>
                          <a:xfrm rot="5400000">
                            <a:off x="5504468" y="425573"/>
                            <a:ext cx="1466906" cy="615762"/>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03B91CE" id="Group 17" o:spid="_x0000_s1026" alt="&quot;&quot;" style="position:absolute;margin-left:0;margin-top:-636.6pt;width:614pt;height:1335.05pt;z-index:-251613184;mso-position-horizontal:left;mso-position-horizontal-relative:page;mso-width-relative:margin;mso-height-relative:margin" coordorigin="-254,-96" coordsize="77978,96228"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pAOgSgUAAL4TAAAOAAAAZHJzL2Uyb0RvYy54bWzsWEtv4zYQvhfofyB0LJC1JOthGXEWadIE&#10;BdLdYJNi2yNDUZYAiVRJOk7213eGlGQ5q9TeLdpTLrYkzovfDD/N6PT9U1OTR650JcXKC975HuGC&#10;ybwS65X3+/3VycIj2lCR01oKvvKeufben/34w+m2XfJQlrLOuSJgROjltl15pTHtcjbTrOQN1e9k&#10;ywUsFlI11MCtWs9yRbdgvalnoe8ns61Ueask41rD00u36J1Z+0XBmflYFJobUq88iM3YX2V/H/B3&#10;dnZKl2tF27JiXRj0O6JoaCXA6WDqkhpKNqr6ylRTMSW1LMw7JpuZLIqKcbsH2E3gv9jNtZKb1u5l&#10;vdyu2wEmgPYFTt9tln14vFWkyiF3qUcEbSBH1i2BewBn266XIHOt2rv2VnUP1u4O9/tUqAb/YSfk&#10;ycL6PMDKnwxh8DBNs3ThA/oM1oIki+NgHjvkWQnpQcWTMI5QBCROsiQO+uVfpmxkSRguwhBlZn0I&#10;M4x0CGzbQjnpHWL63yF2V9KW20RoRKNHLOkR+wR1RsW65iRcYFToHuQGyPRSA3qv4hUEWdrteIdZ&#10;GlpAELMs8QMo9r390mWrtLnmsiF4sfIUxGBLkD7eaOOg6UXQs5Z1lV9VdW1v8Hzxi1qRRwongzLG&#10;hYmser1pfpO5ew5OnVu6hMeYKisOyRyisScVLdlc7DmpBboSEp26ePAJJKqHw16Z55qjXC0+8QIq&#10;EYohtIEMlscxBm6ppDl3j+NXY7EG0XIB/gfbnYGp/dsUQEF18qjKLYUMyv4/Bea2OGhYz1KYQbmp&#10;hFRTBmozeHbyPUgOGkTpQebPUHVKOgLTLbuqIOs3VJtbqoCx4OgAC5uP8FPUcrvyZHflkVKqL1PP&#10;UR6OBax6ZAsMuPL0XxuquEfqXwUcmCyIIqRMexPFaQg3arzyMF4Rm+ZCQikFwPcts5cob+r+slCy&#10;+QxkfY5eYYkKBr5XHjOqv7kwjpmB7hk/P7diQJMtNTfirmVoHFHFqr5/+kxV25W+gVPzQfaHlC5f&#10;nAAni5pCnm+MLCp7PHa4dngDYbij+98zRxhnaRTBuZ9gkI53j2SQaeKcpJHYD7P/gUbmHU+9ccEb&#10;F7xxwag57QkKiWfXRYRxEsXwggfidO3XleIcG16yWznYUrg3A7ZQ+GZGqusasjj2oyiBJhzaiCiM&#10;49SeTnixdX1VECVJ5kMjg31GEsRpst9W0SXbuDYDjfbECn1uDk0GPlrnXdhMCqErw/8Abi+aGt5J&#10;P81ImiySZEG27sIy24TKn2OVIAmyMCYlmYfzRdx36F95AbgGL4mfpNH8oJexin/QQThy4B+0vS99&#10;KPj5N9keSztQDgYfjRwcic5Y5Ugv8cjLkZkeq0xkGrqvobJo6fpYKMEn0VUbXEHjAPOPK/JWahwe&#10;xqUHZdzfQlm5ngy0sFQPKEN5jJX7nuw4Zcj/WLk/RMcpQ4LHyv0L9DhlyNtYOfqmPUM6xsp2KoMc&#10;WM/uvwMepwucoWs7Qxvo7GDi8AjM0A/oEJoyajBf/SWBFtSWBEyV5crrzjKuNtCZ3ksrZzB5rnBs&#10;HK4gug3s5NjmoWI/8y+vaKXhPOtoorUWE5gPU0d5+88tTVhPQ2Xsma7F2AWQEmDTS/Zr/b9z5WR2&#10;TAWY9QL9fxfTzvek9NQeYVKehy5DOx1A+iVsYQwsvrfT1zDd98Jqqbk7IZg9O8ANacTsj5h/mOJw&#10;g5jcLMbQGI4NRU3d5DkSwh79kurSDWm2FXR10sArQjmnE9PgsXPO29yC8+B4brHfP+Ajkc1i90EL&#10;v0KN76387rPb2d8AAAD//wMAUEsDBBQABgAIAAAAIQDfscBB4wAAAAwBAAAPAAAAZHJzL2Rvd25y&#10;ZXYueG1sTI9PS8NAEMXvgt9hGcFbu/mDtY3ZlFLUUxFsBfE2zU6T0OxuyG6T9Ns7PeltZt7jze/l&#10;68m0YqDeN84qiOcRCLKl042tFHwd3mZLED6g1dg6Swqu5GFd3N/lmGk32k8a9qESHGJ9hgrqELpM&#10;Sl/WZNDPXUeWtZPrDQZe+0rqHkcON61MomghDTaWP9TY0bam8ry/GAXvI46bNH4ddufT9vpzePr4&#10;3sWk1OPDtHkBEWgKf2a44TM6FMx0dBervWgVcJGgYBYnz2kC4mZIkiUfjzylq8UKZJHL/yWKXwAA&#10;AP//AwBQSwECLQAUAAYACAAAACEAtoM4kv4AAADhAQAAEwAAAAAAAAAAAAAAAAAAAAAAW0NvbnRl&#10;bnRfVHlwZXNdLnhtbFBLAQItABQABgAIAAAAIQA4/SH/1gAAAJQBAAALAAAAAAAAAAAAAAAAAC8B&#10;AABfcmVscy8ucmVsc1BLAQItABQABgAIAAAAIQBgpAOgSgUAAL4TAAAOAAAAAAAAAAAAAAAAAC4C&#10;AABkcnMvZTJvRG9jLnhtbFBLAQItABQABgAIAAAAIQDfscBB4wAAAAwBAAAPAAAAAAAAAAAAAAAA&#10;AKQHAABkcnMvZG93bnJldi54bWxQSwUGAAAAAAQABADzAAAAtAgAAAAA&#10;">
                <v:rect id="Rectangle 28" o:spid="_x0000_s1027" style="position:absolute;top:119;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5HrjvwAAANsAAAAPAAAAZHJzL2Rvd25yZXYueG1sRE9Li8Iw&#10;EL4L/ocwgjdNVqQuXaPIwsIeVsTHYY9DM7bFZFKaWOu/N4LgbT6+5yzXvbOiozbUnjV8TBUI4sKb&#10;mksNp+PP5BNEiMgGrWfScKcA69VwsMTc+BvvqTvEUqQQDjlqqGJscilDUZHDMPUNceLOvnUYE2xL&#10;aVq8pXBn5UypTDqsOTVU2NB3RcXlcHUalDpvFrSbb0vL3f8lMyGb2z+tx6N+8wUiUh/f4pf716T5&#10;GTx/SQfI1QMAAP//AwBQSwECLQAUAAYACAAAACEA2+H2y+4AAACFAQAAEwAAAAAAAAAAAAAAAAAA&#10;AAAAW0NvbnRlbnRfVHlwZXNdLnhtbFBLAQItABQABgAIAAAAIQBa9CxbvwAAABUBAAALAAAAAAAA&#10;AAAAAAAAAB8BAABfcmVscy8ucmVsc1BLAQItABQABgAIAAAAIQAu5HrjvwAAANsAAAAPAAAAAAAA&#10;AAAAAAAAAAcCAABkcnMvZG93bnJldi54bWxQSwUGAAAAAAMAAwC3AAAA8wIAAAAA&#10;" fillcolor="#d5dce4 [663]" stroked="f" strokeweight="1pt"/>
                <v:rect id="Rectangle 27" o:spid="_x0000_s1028" style="position:absolute;left:-254;top:-96;width:77724;height:502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vk/HXyAAAAOMAAAAPAAAAZHJzL2Rvd25yZXYueG1sRE9fT8Iw&#10;EH8n8Ts0Z8KbdCOAMilESEhAfBnO98t6dtP1OtYC89tbExMe7/f/FqveNuJCna8dK0hHCQji0uma&#10;jYLiffvwBMIHZI2NY1LwQx5Wy7vBAjPtrpzT5RiMiCHsM1RQhdBmUvqyIot+5FriyH26zmKIZ2ek&#10;7vAaw20jx0kykxZrjg0VtrSpqPw+nq2C/czkX/rtPD0U6yLXqTnR/uNVqeF9//IMIlAfbuJ/907H&#10;+ePp/HEySdM5/P0UAZDLXwAAAP//AwBQSwECLQAUAAYACAAAACEA2+H2y+4AAACFAQAAEwAAAAAA&#10;AAAAAAAAAAAAAAAAW0NvbnRlbnRfVHlwZXNdLnhtbFBLAQItABQABgAIAAAAIQBa9CxbvwAAABUB&#10;AAALAAAAAAAAAAAAAAAAAB8BAABfcmVscy8ucmVsc1BLAQItABQABgAIAAAAIQCvk/HXyAAAAOMA&#10;AAAPAAAAAAAAAAAAAAAAAAcCAABkcnMvZG93bnJldi54bWxQSwUGAAAAAAMAAwC3AAAA/AIAAAAA&#10;" fillcolor="#954f72 [3206]" stroked="f" strokeweight="1pt"/>
                <v:shape id="Freeform 256456011" o:spid="_x0000_s1029" style="position:absolute;left:55044;top:4256;width:14669;height:6158;rotation:90;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lBidoygAAAOIAAAAPAAAAZHJzL2Rvd25yZXYueG1sRI9Ba8JA&#10;FITvgv9heYK3uoloKqmrqChYioXaHnJ8ZJ9JMPs2ZFeT9td3CwWPw8x8wyzXvanFnVpXWVYQTyIQ&#10;xLnVFRcKvj4PTwsQziNrrC2Tgm9ysF4NB0tMte34g+5nX4gAYZeigtL7JpXS5SUZdBPbEAfvYluD&#10;Psi2kLrFLsBNLadRlEiDFYeFEhvalZRfzzejwLnZ6Uc+F9l++/7Gi9trxt0lU2o86jcvIDz1/hH+&#10;bx+1guk8mc2TKI7h71K4A3L1CwAA//8DAFBLAQItABQABgAIAAAAIQDb4fbL7gAAAIUBAAATAAAA&#10;AAAAAAAAAAAAAAAAAABbQ29udGVudF9UeXBlc10ueG1sUEsBAi0AFAAGAAgAAAAhAFr0LFu/AAAA&#10;FQEAAAsAAAAAAAAAAAAAAAAAHwEAAF9yZWxzLy5yZWxzUEsBAi0AFAAGAAgAAAAhAOUGJ2jKAAAA&#10;4gAAAA8AAAAAAAAAAAAAAAAABwIAAGRycy9kb3ducmV2LnhtbFBLBQYAAAAAAwADALcAAAD+AgAA&#10;AAA=&#10;" path="m768668,161925c768668,72390,696278,,606743,l,,,323850r606743,c695325,323850,768668,251460,768668,161925xe" filled="f" stroked="f">
                  <v:stroke joinstyle="miter"/>
                  <v:path arrowok="t" o:connecttype="custom" o:connectlocs="1466908,307881;1157894,0;0,0;0,615762;1157894,615762;1466908,307881" o:connectangles="0,0,0,0,0,0"/>
                </v:shape>
                <w10:wrap anchorx="page"/>
                <w10:anchorlock/>
              </v:group>
            </w:pict>
          </mc:Fallback>
        </mc:AlternateContent>
      </w:r>
      <w:r w:rsidR="0046734A">
        <w:tab/>
      </w:r>
      <w:r w:rsidR="0046734A">
        <w:tab/>
      </w:r>
    </w:p>
    <w:tbl>
      <w:tblPr>
        <w:tblStyle w:val="TableGrid"/>
        <w:tblW w:w="9360" w:type="dxa"/>
        <w:tblLook w:val="04A0" w:firstRow="1" w:lastRow="0" w:firstColumn="1" w:lastColumn="0" w:noHBand="0" w:noVBand="1"/>
      </w:tblPr>
      <w:tblGrid>
        <w:gridCol w:w="9360"/>
      </w:tblGrid>
      <w:tr w:rsidR="00F90700" w:rsidRPr="00E224E9" w14:paraId="1153E2FF" w14:textId="77777777" w:rsidTr="008B18E1">
        <w:trPr>
          <w:trHeight w:val="1346"/>
        </w:trPr>
        <w:tc>
          <w:tcPr>
            <w:tcW w:w="9360" w:type="dxa"/>
          </w:tcPr>
          <w:p w14:paraId="07C7A6BA" w14:textId="2BC61651" w:rsidR="00F90700" w:rsidRPr="008877A1" w:rsidRDefault="002C202B" w:rsidP="00AB079B">
            <w:pPr>
              <w:pStyle w:val="Author"/>
            </w:pPr>
            <w:sdt>
              <w:sdtPr>
                <w:id w:val="161439248"/>
                <w:placeholder>
                  <w:docPart w:val="3AA82EDC6F354180B96DB085F1D35961"/>
                </w:placeholder>
                <w15:appearance w15:val="hidden"/>
              </w:sdtPr>
              <w:sdtEndPr/>
              <w:sdtContent>
                <w:r w:rsidR="00AB079B">
                  <w:t xml:space="preserve">  </w:t>
                </w:r>
              </w:sdtContent>
            </w:sdt>
            <w:r w:rsidR="008B18E1">
              <w:t xml:space="preserve"> </w:t>
            </w:r>
          </w:p>
        </w:tc>
      </w:tr>
    </w:tbl>
    <w:p w14:paraId="70DF0DE4" w14:textId="7365BD92" w:rsidR="00EC2CD8" w:rsidRDefault="00EC2CD8" w:rsidP="00570359">
      <w:pPr>
        <w:rPr>
          <w:lang w:val="fr-FR"/>
        </w:rPr>
      </w:pPr>
    </w:p>
    <w:p w14:paraId="7A60F7D2" w14:textId="4EE39017" w:rsidR="00EC2CD8" w:rsidRDefault="00EC2CD8">
      <w:pPr>
        <w:jc w:val="left"/>
        <w:rPr>
          <w:lang w:val="fr-FR"/>
        </w:rPr>
      </w:pPr>
      <w:r>
        <w:rPr>
          <w:lang w:val="fr-FR"/>
        </w:rPr>
        <w:br w:type="page"/>
      </w:r>
    </w:p>
    <w:p w14:paraId="5F99BA90" w14:textId="025F3577" w:rsidR="000B2682" w:rsidRDefault="00911EA9" w:rsidP="00570359">
      <w:pPr>
        <w:rPr>
          <w:lang w:val="fr-FR"/>
        </w:rPr>
      </w:pPr>
      <w:r>
        <w:rPr>
          <w:noProof/>
        </w:rPr>
        <w:lastRenderedPageBreak/>
        <w:drawing>
          <wp:anchor distT="0" distB="0" distL="114300" distR="114300" simplePos="0" relativeHeight="251814912" behindDoc="1" locked="0" layoutInCell="1" allowOverlap="1" wp14:anchorId="4CEE3873" wp14:editId="200896CA">
            <wp:simplePos x="0" y="0"/>
            <wp:positionH relativeFrom="page">
              <wp:posOffset>-209550</wp:posOffset>
            </wp:positionH>
            <wp:positionV relativeFrom="paragraph">
              <wp:posOffset>4121150</wp:posOffset>
            </wp:positionV>
            <wp:extent cx="7981950" cy="6353810"/>
            <wp:effectExtent l="0" t="0" r="0" b="8890"/>
            <wp:wrapNone/>
            <wp:docPr id="40" name="Picture 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pic:cNvPicPr/>
                  </pic:nvPicPr>
                  <pic:blipFill>
                    <a:blip r:embed="rId26" cstate="print">
                      <a:alphaModFix amt="35000"/>
                      <a:extLst>
                        <a:ext uri="{28A0092B-C50C-407E-A947-70E740481C1C}">
                          <a14:useLocalDpi xmlns:a14="http://schemas.microsoft.com/office/drawing/2010/main" val="0"/>
                        </a:ext>
                      </a:extLst>
                    </a:blip>
                    <a:stretch>
                      <a:fillRect/>
                    </a:stretch>
                  </pic:blipFill>
                  <pic:spPr>
                    <a:xfrm>
                      <a:off x="0" y="0"/>
                      <a:ext cx="7981950" cy="6353810"/>
                    </a:xfrm>
                    <a:prstGeom prst="rect">
                      <a:avLst/>
                    </a:prstGeom>
                  </pic:spPr>
                </pic:pic>
              </a:graphicData>
            </a:graphic>
            <wp14:sizeRelH relativeFrom="margin">
              <wp14:pctWidth>0</wp14:pctWidth>
            </wp14:sizeRelH>
            <wp14:sizeRelV relativeFrom="margin">
              <wp14:pctHeight>0</wp14:pctHeight>
            </wp14:sizeRelV>
          </wp:anchor>
        </w:drawing>
      </w:r>
      <w:r w:rsidR="0077197B" w:rsidRPr="00EC2CD8">
        <w:rPr>
          <w:noProof/>
          <w:lang w:val="fr-FR"/>
        </w:rPr>
        <mc:AlternateContent>
          <mc:Choice Requires="wps">
            <w:drawing>
              <wp:anchor distT="91440" distB="91440" distL="114300" distR="114300" simplePos="0" relativeHeight="251787264" behindDoc="0" locked="0" layoutInCell="1" allowOverlap="1" wp14:anchorId="18583CB7" wp14:editId="542330D8">
                <wp:simplePos x="0" y="0"/>
                <wp:positionH relativeFrom="margin">
                  <wp:align>left</wp:align>
                </wp:positionH>
                <wp:positionV relativeFrom="paragraph">
                  <wp:posOffset>0</wp:posOffset>
                </wp:positionV>
                <wp:extent cx="6257290" cy="3486150"/>
                <wp:effectExtent l="0" t="0" r="10160" b="19050"/>
                <wp:wrapTopAndBottom/>
                <wp:docPr id="30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6257290" cy="3486150"/>
                        </a:xfrm>
                        <a:prstGeom prst="rect">
                          <a:avLst/>
                        </a:prstGeom>
                        <a:ln>
                          <a:headEnd/>
                          <a:tailEnd/>
                        </a:ln>
                      </wps:spPr>
                      <wps:style>
                        <a:lnRef idx="2">
                          <a:schemeClr val="accent2">
                            <a:shade val="50000"/>
                          </a:schemeClr>
                        </a:lnRef>
                        <a:fillRef idx="1">
                          <a:schemeClr val="accent2"/>
                        </a:fillRef>
                        <a:effectRef idx="0">
                          <a:schemeClr val="accent2"/>
                        </a:effectRef>
                        <a:fontRef idx="minor">
                          <a:schemeClr val="lt1"/>
                        </a:fontRef>
                      </wps:style>
                      <wps:txbx>
                        <w:txbxContent>
                          <w:p w14:paraId="51707C92" w14:textId="77777777" w:rsidR="00EC2CD8" w:rsidRDefault="00EC2CD8">
                            <w:pPr>
                              <w:pBdr>
                                <w:top w:val="single" w:sz="24" w:space="8" w:color="954F72" w:themeColor="accent1"/>
                                <w:bottom w:val="single" w:sz="24" w:space="8" w:color="954F72" w:themeColor="accent1"/>
                              </w:pBdr>
                              <w:spacing w:after="0"/>
                              <w:rPr>
                                <w:i/>
                                <w:iCs/>
                                <w:color w:val="954F72" w:themeColor="accent1"/>
                              </w:rPr>
                            </w:pPr>
                          </w:p>
                          <w:p w14:paraId="18963A2C" w14:textId="77777777" w:rsidR="00812D8D" w:rsidRPr="00812D8D" w:rsidRDefault="00812D8D" w:rsidP="00812D8D">
                            <w:pPr>
                              <w:pBdr>
                                <w:top w:val="single" w:sz="24" w:space="8" w:color="954F72" w:themeColor="accent1"/>
                                <w:bottom w:val="single" w:sz="24" w:space="8" w:color="954F72" w:themeColor="accent1"/>
                              </w:pBdr>
                              <w:spacing w:after="0" w:line="360" w:lineRule="auto"/>
                              <w:jc w:val="center"/>
                              <w:rPr>
                                <w:rFonts w:ascii="Arial" w:hAnsi="Arial" w:cs="Arial"/>
                                <w:b/>
                                <w:bCs/>
                                <w:color w:val="954F72" w:themeColor="accent1"/>
                                <w:sz w:val="32"/>
                                <w:szCs w:val="28"/>
                              </w:rPr>
                            </w:pPr>
                            <w:r w:rsidRPr="00812D8D">
                              <w:rPr>
                                <w:rFonts w:ascii="Arial" w:hAnsi="Arial" w:cs="Arial"/>
                                <w:b/>
                                <w:bCs/>
                                <w:color w:val="954F72" w:themeColor="accent1"/>
                                <w:sz w:val="32"/>
                                <w:szCs w:val="28"/>
                              </w:rPr>
                              <w:t>Conclusion &amp; Recommendation</w:t>
                            </w:r>
                          </w:p>
                          <w:p w14:paraId="1C03C39C" w14:textId="4C94F7B1" w:rsidR="00EC2CD8" w:rsidRPr="00797575" w:rsidRDefault="00812D8D" w:rsidP="00812D8D">
                            <w:pPr>
                              <w:pBdr>
                                <w:top w:val="single" w:sz="24" w:space="8" w:color="954F72" w:themeColor="accent1"/>
                                <w:bottom w:val="single" w:sz="24" w:space="8" w:color="954F72" w:themeColor="accent1"/>
                              </w:pBdr>
                              <w:spacing w:after="0" w:line="360" w:lineRule="auto"/>
                              <w:rPr>
                                <w:rFonts w:ascii="Calibri" w:hAnsi="Calibri" w:cs="Calibri"/>
                                <w:color w:val="6F3B55" w:themeColor="accent3" w:themeShade="BF"/>
                              </w:rPr>
                            </w:pPr>
                            <w:r w:rsidRPr="00812D8D">
                              <w:rPr>
                                <w:rFonts w:ascii="Calibri" w:hAnsi="Calibri" w:cs="Calibri"/>
                                <w:color w:val="6F3B55" w:themeColor="accent3" w:themeShade="BF"/>
                              </w:rPr>
                              <w:t>Pregna Guide illustrates how maternal wellbeing can be improved with the use of digital innovation through evidence-based, personalised and convenient health promotion. Digital barriers to the adoption of apps should be addressed through gamifying the app with feedback loops, multilingual content, strong data governance, which NHS standards and offline support in low-connectivity areas to address declining app engagement, multilingual content, and privacy issues. Cultural sensitivity and trust can be achieved with the assistance of partners collaborating with community health navigators and co-designing with other mothers. A pilot demonstration is advised before scale-up in the country to evaluate the engagement, equity, and clinical impacts (Taggart et al., 2021; Stewart-Brown et al., 2023).</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8583CB7" id="_x0000_s1061" type="#_x0000_t202" style="position:absolute;left:0;text-align:left;margin-left:0;margin-top:0;width:492.7pt;height:274.5pt;z-index:251787264;visibility:visible;mso-wrap-style:square;mso-width-percent:0;mso-height-percent:0;mso-wrap-distance-left:9pt;mso-wrap-distance-top:7.2pt;mso-wrap-distance-right:9pt;mso-wrap-distance-bottom:7.2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ES2yTXAIAAO0EAAAOAAAAZHJzL2Uyb0RvYy54bWysVNuO0zAQfUfiHyy/06TdXnajpqulCwhp&#10;uYhdPmDqOE2E4wm226R8PWM7DRWseEDkwbI9M8dnzsxkfds3ih2lsTXqnE8nKWdSCyxqvc/516e3&#10;r645sw50AQq1zPlJWn67efli3bWZnGGFqpCGEYi2WdfmvHKuzZLEiko2YCfYSk3GEk0Djo5mnxQG&#10;OkJvVDJL02XSoSlag0JaS7f30cg3Ab8spXCfytJKx1TOiZsLqwnrzq/JZg3Z3kBb1WKgAf/AooFa&#10;06Mj1D04YAdT/wHV1MKgxdJNBDYJlmUtZMiBspmmv2XzWEErQy4kjm1Hmez/gxUfj58Nq4ucX6Ur&#10;zjQ0VKQn2Tv2Gns28/p0rc3I7bElR9fTNdU55GrbBxTfLNO4rUDv5Z0x2FUSCuI39ZHJRWjEsR5k&#10;133Agp6Bg8MA1Jem8eKRHIzQqU6nsTaeiqDL5Wyxmt2QSZDtan69nC5C9RLIzuGtse6dxIb5Tc4N&#10;FT/Aw/HBOk8HsrOLf01pv3q+b3QR+sBBreKeXL05JOA5D+zdSckY+kWWpBrxmkUpfL/KrTLsCNRp&#10;IITUbjBVUMh4vUjpC8JAFjrcRwReShOgRy5rpUbsQebnsWNCg78PlaHdx+D0b8Ri8BgRXkbtxuCm&#10;1mieA1AuVpaYRv+zSFEaX3DX7/rQUdPVuX12WJyo8Abj/NH/gjYVmh+cdTR7ObffD2AkZ+q9pua5&#10;mc7nfljDYU51p4O5tOwuLaAFQeXccRa3WxcG3Cel8Y6arKxD+T25yGQgTTMV1B/m3w/t5Tl4/fpL&#10;bX4CAAD//wMAUEsDBBQABgAIAAAAIQBysdA53AAAAAUBAAAPAAAAZHJzL2Rvd25yZXYueG1sTI/B&#10;SsNAEIbvQt9hGcGL2F0llSRmU4pS6MFLq6DeNtkxCWZnY3bbxLd39KKXgeH/+eabYj27XpxwDJ0n&#10;DddLBQKp9rajRsPz0/YqBRGiIWt6T6jhCwOsy8VZYXLrJ9rj6RAbwRAKudHQxjjkUoa6RWfC0g9I&#10;nL370ZnI69hIO5qJ4a6XN0rdSmc64gutGfC+xfrjcHQa3l5V9XJJWTLtZZ0+7D6Z85hofXE+b+5A&#10;RJzjXxl+9FkdSnaq/JFsEL0GfiT+Ts6ydJWAqDSskkyBLAv53778BgAA//8DAFBLAQItABQABgAI&#10;AAAAIQC2gziS/gAAAOEBAAATAAAAAAAAAAAAAAAAAAAAAABbQ29udGVudF9UeXBlc10ueG1sUEsB&#10;Ai0AFAAGAAgAAAAhADj9If/WAAAAlAEAAAsAAAAAAAAAAAAAAAAALwEAAF9yZWxzLy5yZWxzUEsB&#10;Ai0AFAAGAAgAAAAhAERLbJNcAgAA7QQAAA4AAAAAAAAAAAAAAAAALgIAAGRycy9lMm9Eb2MueG1s&#10;UEsBAi0AFAAGAAgAAAAhAHKx0DncAAAABQEAAA8AAAAAAAAAAAAAAAAAtgQAAGRycy9kb3ducmV2&#10;LnhtbFBLBQYAAAAABAAEAPMAAAC/BQAAAAA=&#10;" fillcolor="#fff9f2 [3205]" strokecolor="#f78400 [1605]" strokeweight="1pt">
                <v:textbox>
                  <w:txbxContent>
                    <w:p w14:paraId="51707C92" w14:textId="77777777" w:rsidR="00EC2CD8" w:rsidRDefault="00EC2CD8">
                      <w:pPr>
                        <w:pBdr>
                          <w:top w:val="single" w:sz="24" w:space="8" w:color="954F72" w:themeColor="accent1"/>
                          <w:bottom w:val="single" w:sz="24" w:space="8" w:color="954F72" w:themeColor="accent1"/>
                        </w:pBdr>
                        <w:spacing w:after="0"/>
                        <w:rPr>
                          <w:i/>
                          <w:iCs/>
                          <w:color w:val="954F72" w:themeColor="accent1"/>
                        </w:rPr>
                      </w:pPr>
                    </w:p>
                    <w:p w14:paraId="18963A2C" w14:textId="77777777" w:rsidR="00812D8D" w:rsidRPr="00812D8D" w:rsidRDefault="00812D8D" w:rsidP="00812D8D">
                      <w:pPr>
                        <w:pBdr>
                          <w:top w:val="single" w:sz="24" w:space="8" w:color="954F72" w:themeColor="accent1"/>
                          <w:bottom w:val="single" w:sz="24" w:space="8" w:color="954F72" w:themeColor="accent1"/>
                        </w:pBdr>
                        <w:spacing w:after="0" w:line="360" w:lineRule="auto"/>
                        <w:jc w:val="center"/>
                        <w:rPr>
                          <w:rFonts w:ascii="Arial" w:hAnsi="Arial" w:cs="Arial"/>
                          <w:b/>
                          <w:bCs/>
                          <w:color w:val="954F72" w:themeColor="accent1"/>
                          <w:sz w:val="32"/>
                          <w:szCs w:val="28"/>
                        </w:rPr>
                      </w:pPr>
                      <w:r w:rsidRPr="00812D8D">
                        <w:rPr>
                          <w:rFonts w:ascii="Arial" w:hAnsi="Arial" w:cs="Arial"/>
                          <w:b/>
                          <w:bCs/>
                          <w:color w:val="954F72" w:themeColor="accent1"/>
                          <w:sz w:val="32"/>
                          <w:szCs w:val="28"/>
                        </w:rPr>
                        <w:t>Conclusion &amp; Recommendation</w:t>
                      </w:r>
                    </w:p>
                    <w:p w14:paraId="1C03C39C" w14:textId="4C94F7B1" w:rsidR="00EC2CD8" w:rsidRPr="00797575" w:rsidRDefault="00812D8D" w:rsidP="00812D8D">
                      <w:pPr>
                        <w:pBdr>
                          <w:top w:val="single" w:sz="24" w:space="8" w:color="954F72" w:themeColor="accent1"/>
                          <w:bottom w:val="single" w:sz="24" w:space="8" w:color="954F72" w:themeColor="accent1"/>
                        </w:pBdr>
                        <w:spacing w:after="0" w:line="360" w:lineRule="auto"/>
                        <w:rPr>
                          <w:rFonts w:ascii="Calibri" w:hAnsi="Calibri" w:cs="Calibri"/>
                          <w:color w:val="6F3B55" w:themeColor="accent3" w:themeShade="BF"/>
                        </w:rPr>
                      </w:pPr>
                      <w:r w:rsidRPr="00812D8D">
                        <w:rPr>
                          <w:rFonts w:ascii="Calibri" w:hAnsi="Calibri" w:cs="Calibri"/>
                          <w:color w:val="6F3B55" w:themeColor="accent3" w:themeShade="BF"/>
                        </w:rPr>
                        <w:t>Pregna Guide illustrates how maternal wellbeing can be improved with the use of digital innovation through evidence-based, personalised and convenient health promotion. Digital barriers to the adoption of apps should be addressed through gamifying the app with feedback loops, multilingual content, strong data governance, which NHS standards and offline support in low-connectivity areas to address declining app engagement, multilingual content, and privacy issues. Cultural sensitivity and trust can be achieved with the assistance of partners collaborating with community health navigators and co-designing with other mothers. A pilot demonstration is advised before scale-up in the country to evaluate the engagement, equity, and clinical impacts (Taggart et al., 2021; Stewart-Brown et al., 2023).</w:t>
                      </w:r>
                    </w:p>
                  </w:txbxContent>
                </v:textbox>
                <w10:wrap type="topAndBottom" anchorx="margin"/>
              </v:shape>
            </w:pict>
          </mc:Fallback>
        </mc:AlternateContent>
      </w:r>
      <w:r w:rsidR="00E709EA">
        <w:rPr>
          <w:noProof/>
        </w:rPr>
        <w:drawing>
          <wp:anchor distT="0" distB="0" distL="114300" distR="114300" simplePos="0" relativeHeight="251802624" behindDoc="0" locked="0" layoutInCell="1" allowOverlap="1" wp14:anchorId="7C294BE0" wp14:editId="6BE81495">
            <wp:simplePos x="0" y="0"/>
            <wp:positionH relativeFrom="page">
              <wp:posOffset>6245860</wp:posOffset>
            </wp:positionH>
            <wp:positionV relativeFrom="paragraph">
              <wp:posOffset>-911518</wp:posOffset>
            </wp:positionV>
            <wp:extent cx="1606163" cy="869950"/>
            <wp:effectExtent l="0" t="0" r="0" b="0"/>
            <wp:wrapNone/>
            <wp:docPr id="1805790848" name="Graphic 1805790848" descr="Chevron arrows with solid fill"/>
            <wp:cNvGraphicFramePr/>
            <a:graphic xmlns:a="http://schemas.openxmlformats.org/drawingml/2006/main">
              <a:graphicData uri="http://schemas.openxmlformats.org/drawingml/2006/picture">
                <pic:pic xmlns:pic="http://schemas.openxmlformats.org/drawingml/2006/picture">
                  <pic:nvPicPr>
                    <pic:cNvPr id="29" name="Graphic 29"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rot="10800000">
                      <a:off x="0" y="0"/>
                      <a:ext cx="1606163" cy="869950"/>
                    </a:xfrm>
                    <a:prstGeom prst="rect">
                      <a:avLst/>
                    </a:prstGeom>
                  </pic:spPr>
                </pic:pic>
              </a:graphicData>
            </a:graphic>
            <wp14:sizeRelH relativeFrom="margin">
              <wp14:pctWidth>0</wp14:pctWidth>
            </wp14:sizeRelH>
            <wp14:sizeRelV relativeFrom="margin">
              <wp14:pctHeight>0</wp14:pctHeight>
            </wp14:sizeRelV>
          </wp:anchor>
        </w:drawing>
      </w:r>
      <w:r w:rsidR="00E709EA">
        <w:rPr>
          <w:noProof/>
          <w:lang w:val="fr-FR"/>
        </w:rPr>
        <w:drawing>
          <wp:anchor distT="0" distB="0" distL="114300" distR="114300" simplePos="0" relativeHeight="251798528" behindDoc="0" locked="0" layoutInCell="1" allowOverlap="1" wp14:anchorId="78C484F5" wp14:editId="13064C29">
            <wp:simplePos x="0" y="0"/>
            <wp:positionH relativeFrom="column">
              <wp:posOffset>3691988</wp:posOffset>
            </wp:positionH>
            <wp:positionV relativeFrom="paragraph">
              <wp:posOffset>-856761</wp:posOffset>
            </wp:positionV>
            <wp:extent cx="1603375" cy="801858"/>
            <wp:effectExtent l="0" t="0" r="0" b="0"/>
            <wp:wrapNone/>
            <wp:docPr id="59" name="Picture 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rot="10800000">
                      <a:off x="0" y="0"/>
                      <a:ext cx="1603375" cy="801858"/>
                    </a:xfrm>
                    <a:prstGeom prst="rect">
                      <a:avLst/>
                    </a:prstGeom>
                    <a:noFill/>
                  </pic:spPr>
                </pic:pic>
              </a:graphicData>
            </a:graphic>
            <wp14:sizeRelV relativeFrom="margin">
              <wp14:pctHeight>0</wp14:pctHeight>
            </wp14:sizeRelV>
          </wp:anchor>
        </w:drawing>
      </w:r>
      <w:r w:rsidR="00E709EA">
        <w:rPr>
          <w:noProof/>
        </w:rPr>
        <w:drawing>
          <wp:anchor distT="0" distB="0" distL="114300" distR="114300" simplePos="0" relativeHeight="251800576" behindDoc="0" locked="0" layoutInCell="1" allowOverlap="1" wp14:anchorId="5B179C8C" wp14:editId="6C3CD3AA">
            <wp:simplePos x="0" y="0"/>
            <wp:positionH relativeFrom="page">
              <wp:posOffset>1586523</wp:posOffset>
            </wp:positionH>
            <wp:positionV relativeFrom="paragraph">
              <wp:posOffset>-916061</wp:posOffset>
            </wp:positionV>
            <wp:extent cx="1606163" cy="869950"/>
            <wp:effectExtent l="0" t="0" r="0" b="0"/>
            <wp:wrapNone/>
            <wp:docPr id="63" name="Graphic 63" descr="Chevron arrows with solid fill"/>
            <wp:cNvGraphicFramePr/>
            <a:graphic xmlns:a="http://schemas.openxmlformats.org/drawingml/2006/main">
              <a:graphicData uri="http://schemas.openxmlformats.org/drawingml/2006/picture">
                <pic:pic xmlns:pic="http://schemas.openxmlformats.org/drawingml/2006/picture">
                  <pic:nvPicPr>
                    <pic:cNvPr id="29" name="Graphic 29"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rot="10800000">
                      <a:off x="0" y="0"/>
                      <a:ext cx="1606163" cy="869950"/>
                    </a:xfrm>
                    <a:prstGeom prst="rect">
                      <a:avLst/>
                    </a:prstGeom>
                  </pic:spPr>
                </pic:pic>
              </a:graphicData>
            </a:graphic>
            <wp14:sizeRelH relativeFrom="margin">
              <wp14:pctWidth>0</wp14:pctWidth>
            </wp14:sizeRelH>
            <wp14:sizeRelV relativeFrom="margin">
              <wp14:pctHeight>0</wp14:pctHeight>
            </wp14:sizeRelV>
          </wp:anchor>
        </w:drawing>
      </w:r>
      <w:r w:rsidR="00E709EA">
        <w:rPr>
          <w:noProof/>
        </w:rPr>
        <w:drawing>
          <wp:anchor distT="0" distB="0" distL="114300" distR="114300" simplePos="0" relativeHeight="251793408" behindDoc="0" locked="0" layoutInCell="1" allowOverlap="1" wp14:anchorId="7BE1D600" wp14:editId="70EAC69E">
            <wp:simplePos x="0" y="0"/>
            <wp:positionH relativeFrom="page">
              <wp:posOffset>-84553</wp:posOffset>
            </wp:positionH>
            <wp:positionV relativeFrom="paragraph">
              <wp:posOffset>-913765</wp:posOffset>
            </wp:positionV>
            <wp:extent cx="1606163" cy="869950"/>
            <wp:effectExtent l="0" t="0" r="0" b="0"/>
            <wp:wrapNone/>
            <wp:docPr id="60" name="Graphic 60" descr="Chevron arrows with solid fill"/>
            <wp:cNvGraphicFramePr/>
            <a:graphic xmlns:a="http://schemas.openxmlformats.org/drawingml/2006/main">
              <a:graphicData uri="http://schemas.openxmlformats.org/drawingml/2006/picture">
                <pic:pic xmlns:pic="http://schemas.openxmlformats.org/drawingml/2006/picture">
                  <pic:nvPicPr>
                    <pic:cNvPr id="29" name="Graphic 29" descr="Chevron arrows with solid fill"/>
                    <pic:cNvPicPr/>
                  </pic:nvPicPr>
                  <pic: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ic:blipFill>
                  <pic:spPr>
                    <a:xfrm>
                      <a:off x="0" y="0"/>
                      <a:ext cx="1606163" cy="869950"/>
                    </a:xfrm>
                    <a:prstGeom prst="rect">
                      <a:avLst/>
                    </a:prstGeom>
                  </pic:spPr>
                </pic:pic>
              </a:graphicData>
            </a:graphic>
            <wp14:sizeRelH relativeFrom="margin">
              <wp14:pctWidth>0</wp14:pctWidth>
            </wp14:sizeRelH>
            <wp14:sizeRelV relativeFrom="margin">
              <wp14:pctHeight>0</wp14:pctHeight>
            </wp14:sizeRelV>
          </wp:anchor>
        </w:drawing>
      </w:r>
      <w:r w:rsidR="00EC2CD8">
        <w:rPr>
          <w:noProof/>
        </w:rPr>
        <mc:AlternateContent>
          <mc:Choice Requires="wpg">
            <w:drawing>
              <wp:anchor distT="0" distB="0" distL="114300" distR="114300" simplePos="0" relativeHeight="251785216" behindDoc="1" locked="1" layoutInCell="1" allowOverlap="1" wp14:anchorId="1D50C401" wp14:editId="2E2A99D0">
                <wp:simplePos x="0" y="0"/>
                <wp:positionH relativeFrom="page">
                  <wp:posOffset>0</wp:posOffset>
                </wp:positionH>
                <wp:positionV relativeFrom="paragraph">
                  <wp:posOffset>-925195</wp:posOffset>
                </wp:positionV>
                <wp:extent cx="7772400" cy="10057765"/>
                <wp:effectExtent l="0" t="0" r="0" b="635"/>
                <wp:wrapNone/>
                <wp:docPr id="43" name="Group 4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72400" cy="10057765"/>
                          <a:chOff x="0" y="-448297"/>
                          <a:chExt cx="7772400" cy="10054260"/>
                        </a:xfrm>
                      </wpg:grpSpPr>
                      <wps:wsp>
                        <wps:cNvPr id="44" name="Rectangle 28"/>
                        <wps:cNvSpPr/>
                        <wps:spPr>
                          <a:xfrm>
                            <a:off x="0" y="4763"/>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47" name="Rectangle 27"/>
                        <wps:cNvSpPr/>
                        <wps:spPr>
                          <a:xfrm>
                            <a:off x="0" y="-448297"/>
                            <a:ext cx="7772400" cy="502920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48" name="Group 25"/>
                        <wpg:cNvGrpSpPr/>
                        <wpg:grpSpPr>
                          <a:xfrm rot="5400000">
                            <a:off x="5402674" y="324526"/>
                            <a:ext cx="1670492" cy="1021441"/>
                            <a:chOff x="0" y="53341"/>
                            <a:chExt cx="875347" cy="537210"/>
                          </a:xfrm>
                        </wpg:grpSpPr>
                        <wps:wsp>
                          <wps:cNvPr id="49" name="Freeform 809493637"/>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54" name="Freeform 256456011"/>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V relativeFrom="margin">
                  <wp14:pctHeight>0</wp14:pctHeight>
                </wp14:sizeRelV>
              </wp:anchor>
            </w:drawing>
          </mc:Choice>
          <mc:Fallback>
            <w:pict>
              <v:group w14:anchorId="5FBB7994" id="Group 43" o:spid="_x0000_s1026" alt="&quot;&quot;" style="position:absolute;margin-left:0;margin-top:-72.85pt;width:612pt;height:791.95pt;z-index:-251531264;mso-position-horizontal-relative:page;mso-height-relative:margin" coordorigin=",-4482" coordsize="77724,10054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fXkFJAcAALEhAAAOAAAAZHJzL2Uyb0RvYy54bWzsWltv2zYUfh+w/yDocUBrSdbFMuoUWdsU&#10;A7q2aDu0e2RkyhYgiRolx0l//c7hTVSiRnIKdBekD7YlnhsPeT5+h82z59dV6VxR3has3rj+U891&#10;aJ2xbVHvNu4fny6erFyn7Ui9JSWr6ca9oa37/Oznn54dmzUN2J6VW8odMFK362Ozcfdd16wXizbb&#10;04q0T1lDaxjMGa9IB498t9hycgTrVbkIPC9eHBnfNpxltG3h7Us56J4J+3lOs+5dnre0c8qNC7F1&#10;4pOLz0v8XJw9I+sdJ82+yFQY5AFRVKSowakx9ZJ0xDnw4o6pqsg4a1nePc1YtWB5XmRUzAFm43u3&#10;ZvOas0Mj5rJbH3eNSROk9laeHmw2e3v1njvFduOGS9epSQVrJNw68AzJOTa7Nci85s3H5j1XL3by&#10;Ced7nfMKv2EmzrVI641JK73unAxeJkkShB5kP4Mx3/OiJIkjmflsD8vTKz4Jw1WQJnrs1bcMhEEs&#10;lm6hA1hgnCasYwObqe3z1X5fvj7uSUPFMrSYC52vUOfrA+wyUu9K6gQrmTMhZxLWrlvI3TezFSax&#10;SDVZjyYsjT0fdjoaNtMl64a33WvKKgd/bFwOIYj9R67etJ0U1SLouGVlsb0oylI8YHHRFyV3rgiU&#10;BckyWnehUC8P1e9sK9+DU+mWrOE1rpMQX+nXEI0oU7QkYhs4KWt0VTN0KuPBN7BOOhviV3dTUpQr&#10;6w80h20IuyUQgRjLdoy+HNqTLZWvo2/GIgyi5Rz8G9vKwNj8fZVgJY+qVOCHUfbuC0xO0WgIz6zu&#10;jHJV1IyPGSg741nK6yTJ1GCWLtn2BjYdZxK92ia7KGDV35C2e084wBWUFkBw9w4+8pIdNy5Tv1xn&#10;z/jXsfcoD1UBo65zBPjbuO1fB8Kp65S/1VAvqR+GiJfiIYySAB64PXJpj9SH6gWDreQD2DeZ+Iny&#10;Xal/5pxVnwGpz9ErDJE6A98bN+u4fnjRSVgGrM/o+bkQA4xsSPem/thkaByzirv60/Vnwhu19Tuo&#10;mrdM1yhZ36oAKYuaNTs/dCwvRHn0eVX5BrxAtPsRwJGMAIfAPHQPADMXOAZoOYodkRekPwA7BHwh&#10;HNgo8wgA+SMA/PcAQNEIw3z0aQ881mZHgSAwc9iRxO0ICBD8ExCmuBK8CuIEWASwomUQRkEseY+u&#10;ZD9OvDANNG0KAJHFUUHWt1hTtFz2I68UZ1ol0TIEpEHOFS2TwB8yiH+CMKU6hRecUqT0zspLw3QZ&#10;Lx+CftasdcYm5gyJO0jWhMeBPieAs2+BM+Gr3Vatccbqui06+gWOqrwq4Yj9ZeHEHqzW0jk6yg0c&#10;+SMqf9oqGKPn7J1+AUY0vsCpaZysAsDr1aQTWyWIV7EXTXqBjWS8zJyKrRKulqtkei7QRBgv3uQ0&#10;bOmZDqBeTnBgS8tFmMxTZDmYmSdbZaaX2PIi99NksmyVmWsO9W+SNXMutsr0cgMqGgfTyz2UnioL&#10;gIsTbNvSM8vOrtSZ2QEU7YO66wY4kAETspedGKDOda0ABn4B9YX2XR4EDWux97XRBtBaPwKSyK4C&#10;tBBqJpQBEmxl3VXMU4ZKt5WDkzxDFdvKmg3O8yzPPzPn8CTPUHi2Z3EmwxrM8wz1ZCuL03e2MpSJ&#10;rSwOsNnKUAe2srg0mK0MG91WTk9KGO5fW9uwApEyGYPaq3ilgLdmpbg166Cdg2sG14Fbs0t0CZ0Y&#10;6XCL658O9J36AN4bzoGjFbSjn5iQ63C/y1oTgYgSUjPoxbLDZZH9Sr/aSkkQrTy53kYJYhAG5aEp&#10;DPphGsmbq5FBiZo6YQMnYy4ts3D2xbFYJ23WikeeXCopt2fYD2J2Bz7L2p6gXJmBuBbQ33K2UrCn&#10;FGBXC+hvKTjIs8UAtdQwGqmTRJBdWdC9Bz1nvbywg0I/8VN1iacWQRFOGDw1z70m3nT5A7NWQAIP&#10;dSzW5AxOTmZXS+oM6O9hYoGzqT2ix/X3SF7vCmcla6lEbiwRcTVmakVsgp6EmvsxXEOsoDSCzsLJ&#10;8EImL4m807OE8PbjJWn38vpL9Nty31XAVrl0OnLPNvcG6fFGCG/afviNUASHoGwuTWcURHEYwc2v&#10;OMZPvBfyY88LVKuoW6MEmoRYtYPLYLmK9BbXF/jf1RoJ69i1KDfifLjTTQ1aIz/20wC7lj6aqd7I&#10;cLT7vdi9ETLY+x3YPQ4y2PttD6WnbNvtzbRtW1rGPBm83d7MzI6tMtOL3d7MXGlbZWSlAQUfefK/&#10;hCfjiWQalIeQPlUxDpA+VWpjpE9uHMnRROmrI3aC9SFsSbqcBMtUgJZhAGkcJHJs+F7c0whPGuSG&#10;TGd4mks6pSX1mP62mUEPJHMo16j0MBBFJ9JoiYc+EKdeR0/SSlsQ+aH8b8+RQVlkKqdDL498BJb4&#10;//I/VP29rWAp4u8CBMNUf8OAf3hgPwup/i8tzv4GAAD//wMAUEsDBBQABgAIAAAAIQCthQa84gAA&#10;AAsBAAAPAAAAZHJzL2Rvd25yZXYueG1sTI9BS8NAEIXvgv9hGcFbu0maaonZlFLUUxFsBfE2zU6T&#10;0OxuyG6T9N87PeltZt7jzffy9WRaMVDvG2cVxPMIBNnS6cZWCr4Ob7MVCB/QamydJQVX8rAu7u9y&#10;zLQb7ScN+1AJDrE+QwV1CF0mpS9rMujnriPL2sn1BgOvfSV1jyOHm1YmUfQkDTaWP9TY0bam8ry/&#10;GAXvI46bRfw67M6n7fXnsPz43sWk1OPDtHkBEWgKf2a44TM6FMx0dBervWgVcJGgYBany2cQNz1J&#10;Ur4deUoXqwRkkcv/HYpfAAAA//8DAFBLAQItABQABgAIAAAAIQC2gziS/gAAAOEBAAATAAAAAAAA&#10;AAAAAAAAAAAAAABbQ29udGVudF9UeXBlc10ueG1sUEsBAi0AFAAGAAgAAAAhADj9If/WAAAAlAEA&#10;AAsAAAAAAAAAAAAAAAAALwEAAF9yZWxzLy5yZWxzUEsBAi0AFAAGAAgAAAAhAC19eQUkBwAAsSEA&#10;AA4AAAAAAAAAAAAAAAAALgIAAGRycy9lMm9Eb2MueG1sUEsBAi0AFAAGAAgAAAAhAK2FBrziAAAA&#10;CwEAAA8AAAAAAAAAAAAAAAAAfgkAAGRycy9kb3ducmV2LnhtbFBLBQYAAAAABAAEAPMAAACNCgAA&#10;AAA=&#10;">
                <v:rect id="Rectangle 28" o:spid="_x0000_s1027" style="position:absolute;top:47;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yW4SwwAAANsAAAAPAAAAZHJzL2Rvd25yZXYueG1sRI/NasMw&#10;EITvgb6D2EJusdRgnOJGCaFQ6KEl5OfQ42JtbBNpZSzFcd6+CgRyHGbmG2a5Hp0VA/Wh9azhLVMg&#10;iCtvWq41HA9fs3cQISIbtJ5Jw40CrFcvkyWWxl95R8M+1iJBOJSooYmxK6UMVUMOQ+Y74uSdfO8w&#10;JtnX0vR4TXBn5VypQjpsOS002NFnQ9V5f3EalDptFrTNf2vLw9+5MKHI7Y/W09dx8wEi0hif4Uf7&#10;22jIc7h/ST9Arv4BAAD//wMAUEsBAi0AFAAGAAgAAAAhANvh9svuAAAAhQEAABMAAAAAAAAAAAAA&#10;AAAAAAAAAFtDb250ZW50X1R5cGVzXS54bWxQSwECLQAUAAYACAAAACEAWvQsW78AAAAVAQAACwAA&#10;AAAAAAAAAAAAAAAfAQAAX3JlbHMvLnJlbHNQSwECLQAUAAYACAAAACEAosluEsMAAADbAAAADwAA&#10;AAAAAAAAAAAAAAAHAgAAZHJzL2Rvd25yZXYueG1sUEsFBgAAAAADAAMAtwAAAPcCAAAAAA==&#10;" fillcolor="#d5dce4 [663]" stroked="f" strokeweight="1pt"/>
                <v:rect id="Rectangle 27" o:spid="_x0000_s1028" style="position:absolute;top:-4482;width:77724;height:50291;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qUW1xAAAANsAAAAPAAAAZHJzL2Rvd25yZXYueG1sRI9Pa8JA&#10;FMTvgt9heYI33Vj8U1JXaQsFrb1E0/sj+7qJZt+m2VXTb+8KQo/DzPyGWa47W4sLtb5yrGAyTkAQ&#10;F05XbBTkh4/RMwgfkDXWjknBH3lYr/q9JabaXTmjyz4YESHsU1RQhtCkUvqiJIt+7Bri6P241mKI&#10;sjVSt3iNcFvLpySZS4sVx4USG3ovqTjtz1bBdm6yo/46z3b5W57pifml7fenUsNB9/oCIlAX/sOP&#10;9kYrmC7g/iX+ALm6AQAA//8DAFBLAQItABQABgAIAAAAIQDb4fbL7gAAAIUBAAATAAAAAAAAAAAA&#10;AAAAAAAAAABbQ29udGVudF9UeXBlc10ueG1sUEsBAi0AFAAGAAgAAAAhAFr0LFu/AAAAFQEAAAsA&#10;AAAAAAAAAAAAAAAAHwEAAF9yZWxzLy5yZWxzUEsBAi0AFAAGAAgAAAAhAEKpRbXEAAAA2wAAAA8A&#10;AAAAAAAAAAAAAAAABwIAAGRycy9kb3ducmV2LnhtbFBLBQYAAAAAAwADALcAAAD4AgAAAAA=&#10;" fillcolor="#954f72 [3206]" stroked="f" strokeweight="1pt"/>
                <v:group id="Group 25" o:spid="_x0000_s1029" style="position:absolute;left:54027;top:3244;width:16704;height:10215;rotation:9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MtgkwQAAANsAAAAPAAAAZHJzL2Rvd25yZXYueG1sRE/Pa8Iw&#10;FL4P/B/CE3YZNnWIuNoo6ijsOt2Yx0fz1pQ1LzXJbPffm8PA48f3u9yOthNX8qF1rGCe5SCIa6db&#10;bhR8nKrZCkSIyBo7x6TgjwJsN5OHEgvtBn6n6zE2IoVwKFCBibEvpAy1IYshcz1x4r6dtxgT9I3U&#10;HocUbjv5nOdLabHl1GCwp4Oh+uf4axXw5XNVXbqvp+pc+/luP7yY13NU6nE67tYgIo3xLv53v2kF&#10;izQ2fUk/QG5uAAAA//8DAFBLAQItABQABgAIAAAAIQDb4fbL7gAAAIUBAAATAAAAAAAAAAAAAAAA&#10;AAAAAABbQ29udGVudF9UeXBlc10ueG1sUEsBAi0AFAAGAAgAAAAhAFr0LFu/AAAAFQEAAAsAAAAA&#10;AAAAAAAAAAAAHwEAAF9yZWxzLy5yZWxzUEsBAi0AFAAGAAgAAAAhAEcy2CTBAAAA2wAAAA8AAAAA&#10;AAAAAAAAAAAABwIAAGRycy9kb3ducmV2LnhtbFBLBQYAAAAAAwADALcAAAD1AgAAAAA=&#10;">
                  <v:shape id="Freeform 809493637" o:spid="_x0000_s1030"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6U3BwgAAANsAAAAPAAAAZHJzL2Rvd25yZXYueG1sRI9Pa8JA&#10;FMTvhX6H5RW81U1CFU1dpYRGvGr0/si+JqHZtyG7+eO3d4VCj8PM/IbZHWbTipF611hWEC8jEMSl&#10;1Q1XCq5F/r4B4TyyxtYyKbiTg8P+9WWHqbYTn2m8+EoECLsUFdTed6mUrqzJoFvajjh4P7Y36IPs&#10;K6l7nALctDKJorU02HBYqLGjrKby9zIYBdnJb+d8iKdVVCVF/G3z2zG+KbV4m78+QXia/X/4r33S&#10;Cj628PwSfoDcPwAAAP//AwBQSwECLQAUAAYACAAAACEA2+H2y+4AAACFAQAAEwAAAAAAAAAAAAAA&#10;AAAAAAAAW0NvbnRlbnRfVHlwZXNdLnhtbFBLAQItABQABgAIAAAAIQBa9CxbvwAAABUBAAALAAAA&#10;AAAAAAAAAAAAAB8BAABfcmVscy8ucmVsc1BLAQItABQABgAIAAAAIQDq6U3BwgAAANsAAAAPAAAA&#10;AAAAAAAAAAAAAAcCAABkcnMvZG93bnJldi54bWxQSwUGAAAAAAMAAwC3AAAA9gI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256456011" o:spid="_x0000_s1031"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6vgCGwgAAANsAAAAPAAAAZHJzL2Rvd25yZXYueG1sRI9Pi8Iw&#10;FMTvwn6H8Ba82dT1D0vXKFIRxJu2sNdH87YtNi+lybb12xtB8DjMzG+YzW40jeipc7VlBfMoBkFc&#10;WF1zqSDPjrNvEM4ja2wsk4I7OdhtPyYbTLQd+EL91ZciQNglqKDyvk2kdEVFBl1kW+Lg/dnOoA+y&#10;K6XucAhw08ivOF5LgzWHhQpbSisqbtd/o+Dymy96naXH3p/HtJD7zA35Qanp57j/AeFp9O/wq33S&#10;ClZLeH4JP0BuHwAAAP//AwBQSwECLQAUAAYACAAAACEA2+H2y+4AAACFAQAAEwAAAAAAAAAAAAAA&#10;AAAAAAAAW0NvbnRlbnRfVHlwZXNdLnhtbFBLAQItABQABgAIAAAAIQBa9CxbvwAAABUBAAALAAAA&#10;AAAAAAAAAAAAAB8BAABfcmVscy8ucmVsc1BLAQItABQABgAIAAAAIQC6vgCGwgAAANsAAAAPAAAA&#10;AAAAAAAAAAAAAAcCAABkcnMvZG93bnJldi54bWxQSwUGAAAAAAMAAwC3AAAA9gIAAAAA&#10;" path="m768668,161925c768668,72390,696278,,606743,l,,,323850r606743,c695325,323850,768668,251460,768668,161925xe" filled="f" stroked="f">
                    <v:stroke joinstyle="miter"/>
                    <v:path arrowok="t" o:connecttype="custom" o:connectlocs="768668,161925;606743,0;0,0;0,323850;606743,323850;768668,161925" o:connectangles="0,0,0,0,0,0"/>
                  </v:shape>
                </v:group>
                <w10:wrap anchorx="page"/>
                <w10:anchorlock/>
              </v:group>
            </w:pict>
          </mc:Fallback>
        </mc:AlternateContent>
      </w:r>
    </w:p>
    <w:p w14:paraId="1992D0D4" w14:textId="77777777" w:rsidR="000B2682" w:rsidRDefault="000B2682">
      <w:pPr>
        <w:jc w:val="left"/>
        <w:rPr>
          <w:lang w:val="fr-FR"/>
        </w:rPr>
      </w:pPr>
      <w:r>
        <w:rPr>
          <w:lang w:val="fr-FR"/>
        </w:rPr>
        <w:br w:type="page"/>
      </w:r>
    </w:p>
    <w:p w14:paraId="1414F09B" w14:textId="1E689678" w:rsidR="006512AE" w:rsidRPr="008B18E1" w:rsidRDefault="000B2682" w:rsidP="00570359">
      <w:pPr>
        <w:rPr>
          <w:lang w:val="fr-FR"/>
        </w:rPr>
      </w:pPr>
      <w:r>
        <w:rPr>
          <w:rFonts w:ascii="Calibri" w:hAnsi="Calibri"/>
          <w:noProof/>
        </w:rPr>
        <w:lastRenderedPageBreak/>
        <mc:AlternateContent>
          <mc:Choice Requires="wps">
            <w:drawing>
              <wp:anchor distT="0" distB="0" distL="114300" distR="114300" simplePos="0" relativeHeight="251822080" behindDoc="0" locked="0" layoutInCell="1" allowOverlap="1" wp14:anchorId="2D6149FE" wp14:editId="33952D9F">
                <wp:simplePos x="0" y="0"/>
                <wp:positionH relativeFrom="margin">
                  <wp:align>center</wp:align>
                </wp:positionH>
                <wp:positionV relativeFrom="paragraph">
                  <wp:posOffset>-652145</wp:posOffset>
                </wp:positionV>
                <wp:extent cx="7097917" cy="9343177"/>
                <wp:effectExtent l="0" t="0" r="27305" b="10795"/>
                <wp:wrapNone/>
                <wp:docPr id="1805790856" name="Text Box 1805790856"/>
                <wp:cNvGraphicFramePr/>
                <a:graphic xmlns:a="http://schemas.openxmlformats.org/drawingml/2006/main">
                  <a:graphicData uri="http://schemas.microsoft.com/office/word/2010/wordprocessingShape">
                    <wps:wsp>
                      <wps:cNvSpPr txBox="1"/>
                      <wps:spPr>
                        <a:xfrm>
                          <a:off x="0" y="0"/>
                          <a:ext cx="7097917" cy="9343177"/>
                        </a:xfrm>
                        <a:prstGeom prst="rect">
                          <a:avLst/>
                        </a:prstGeom>
                        <a:solidFill>
                          <a:schemeClr val="lt1"/>
                        </a:solidFill>
                        <a:ln w="6350">
                          <a:solidFill>
                            <a:prstClr val="black"/>
                          </a:solidFill>
                        </a:ln>
                      </wps:spPr>
                      <wps:txbx>
                        <w:txbxContent>
                          <w:p w14:paraId="363B5CD8" w14:textId="77777777" w:rsidR="000B2682" w:rsidRDefault="000B2682" w:rsidP="000B2682">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p>
                          <w:p w14:paraId="6AE57590" w14:textId="7FDC01BB" w:rsidR="000B2682" w:rsidRPr="007F617C" w:rsidRDefault="000B2682" w:rsidP="000B2682">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r w:rsidRPr="007F617C">
                              <w:rPr>
                                <w:rFonts w:ascii="Arial" w:eastAsia="Times New Roman" w:hAnsi="Arial" w:cs="Arial"/>
                                <w:b/>
                                <w:bCs/>
                                <w:color w:val="954F72" w:themeColor="accent1"/>
                                <w:kern w:val="36"/>
                                <w:sz w:val="48"/>
                                <w:szCs w:val="48"/>
                                <w:lang w:val="en-IN" w:eastAsia="en-IN"/>
                              </w:rPr>
                              <w:t>References</w:t>
                            </w:r>
                          </w:p>
                          <w:p w14:paraId="1B301B39" w14:textId="1E659254" w:rsidR="000B2682" w:rsidRDefault="000B2682"/>
                          <w:p w14:paraId="0F493663"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Armitage, H., Stone, L. and Baker, D. (2023) ‘Digital health interventions for perinatal mental health: effectiveness and engagement’, </w:t>
                            </w:r>
                            <w:r w:rsidRPr="000B2682">
                              <w:rPr>
                                <w:rFonts w:ascii="Times New Roman" w:eastAsia="Times New Roman" w:hAnsi="Times New Roman" w:cs="Times New Roman"/>
                                <w:i/>
                                <w:iCs/>
                                <w:color w:val="auto"/>
                                <w:sz w:val="32"/>
                                <w:szCs w:val="32"/>
                                <w:lang w:val="en-IN" w:eastAsia="en-IN"/>
                              </w:rPr>
                              <w:t>Journal of Affective Disorders</w:t>
                            </w:r>
                            <w:r w:rsidRPr="000B2682">
                              <w:rPr>
                                <w:rFonts w:ascii="Times New Roman" w:eastAsia="Times New Roman" w:hAnsi="Times New Roman" w:cs="Times New Roman"/>
                                <w:color w:val="auto"/>
                                <w:sz w:val="32"/>
                                <w:szCs w:val="32"/>
                                <w:lang w:val="en-IN" w:eastAsia="en-IN"/>
                              </w:rPr>
                              <w:t>, 330(1), pp. 88–97.</w:t>
                            </w:r>
                          </w:p>
                          <w:p w14:paraId="06B832FC"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Bailey, C., Brown, T. and Carter, S. (2022) ‘Digital engagement and maternal mental health: evaluation of online interventions’, </w:t>
                            </w:r>
                            <w:r w:rsidRPr="000B2682">
                              <w:rPr>
                                <w:rFonts w:ascii="Times New Roman" w:eastAsia="Times New Roman" w:hAnsi="Times New Roman" w:cs="Times New Roman"/>
                                <w:i/>
                                <w:iCs/>
                                <w:color w:val="auto"/>
                                <w:sz w:val="32"/>
                                <w:szCs w:val="32"/>
                                <w:lang w:val="en-IN" w:eastAsia="en-IN"/>
                              </w:rPr>
                              <w:t>Journal of Public Health</w:t>
                            </w:r>
                            <w:r w:rsidRPr="000B2682">
                              <w:rPr>
                                <w:rFonts w:ascii="Times New Roman" w:eastAsia="Times New Roman" w:hAnsi="Times New Roman" w:cs="Times New Roman"/>
                                <w:color w:val="auto"/>
                                <w:sz w:val="32"/>
                                <w:szCs w:val="32"/>
                                <w:lang w:val="en-IN" w:eastAsia="en-IN"/>
                              </w:rPr>
                              <w:t>, 44(3), pp. 412–420.</w:t>
                            </w:r>
                          </w:p>
                          <w:p w14:paraId="638897CE"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Best Beginnings (2025) </w:t>
                            </w:r>
                            <w:r w:rsidRPr="000B2682">
                              <w:rPr>
                                <w:rFonts w:ascii="Times New Roman" w:eastAsia="Times New Roman" w:hAnsi="Times New Roman" w:cs="Times New Roman"/>
                                <w:i/>
                                <w:iCs/>
                                <w:color w:val="auto"/>
                                <w:sz w:val="32"/>
                                <w:szCs w:val="32"/>
                                <w:lang w:val="en-IN" w:eastAsia="en-IN"/>
                              </w:rPr>
                              <w:t>Baby Buddy App – Pregnancy and Parenting Support.</w:t>
                            </w:r>
                            <w:r w:rsidRPr="000B2682">
                              <w:rPr>
                                <w:rFonts w:ascii="Times New Roman" w:eastAsia="Times New Roman" w:hAnsi="Times New Roman" w:cs="Times New Roman"/>
                                <w:color w:val="auto"/>
                                <w:sz w:val="32"/>
                                <w:szCs w:val="32"/>
                                <w:lang w:val="en-IN" w:eastAsia="en-IN"/>
                              </w:rPr>
                              <w:t xml:space="preserve"> Available at: https://www.bestbeginnings.org.uk/baby-buddy (Accessed: 30 October 2025).</w:t>
                            </w:r>
                          </w:p>
                          <w:p w14:paraId="0A34A4C3"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Department of Health and Social Care (2025) </w:t>
                            </w:r>
                            <w:r w:rsidRPr="000B2682">
                              <w:rPr>
                                <w:rFonts w:ascii="Times New Roman" w:eastAsia="Times New Roman" w:hAnsi="Times New Roman" w:cs="Times New Roman"/>
                                <w:i/>
                                <w:iCs/>
                                <w:color w:val="auto"/>
                                <w:sz w:val="32"/>
                                <w:szCs w:val="32"/>
                                <w:lang w:val="en-IN" w:eastAsia="en-IN"/>
                              </w:rPr>
                              <w:t>Perinatal Mental Health and Wellbeing Strategy 2025–2030.</w:t>
                            </w:r>
                            <w:r w:rsidRPr="000B2682">
                              <w:rPr>
                                <w:rFonts w:ascii="Times New Roman" w:eastAsia="Times New Roman" w:hAnsi="Times New Roman" w:cs="Times New Roman"/>
                                <w:color w:val="auto"/>
                                <w:sz w:val="32"/>
                                <w:szCs w:val="32"/>
                                <w:lang w:val="en-IN" w:eastAsia="en-IN"/>
                              </w:rPr>
                              <w:t xml:space="preserve"> London: Department of Health and Social Care.</w:t>
                            </w:r>
                          </w:p>
                          <w:p w14:paraId="20A18809"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Musgrave, L., Turner, K. and Hall, A. (2021) ‘Evaluating mobile health interventions for perinatal depression: a systematic review’, </w:t>
                            </w:r>
                            <w:r w:rsidRPr="000B2682">
                              <w:rPr>
                                <w:rFonts w:ascii="Times New Roman" w:eastAsia="Times New Roman" w:hAnsi="Times New Roman" w:cs="Times New Roman"/>
                                <w:i/>
                                <w:iCs/>
                                <w:color w:val="auto"/>
                                <w:sz w:val="32"/>
                                <w:szCs w:val="32"/>
                                <w:lang w:val="en-IN" w:eastAsia="en-IN"/>
                              </w:rPr>
                              <w:t>BMC Public Health</w:t>
                            </w:r>
                            <w:r w:rsidRPr="000B2682">
                              <w:rPr>
                                <w:rFonts w:ascii="Times New Roman" w:eastAsia="Times New Roman" w:hAnsi="Times New Roman" w:cs="Times New Roman"/>
                                <w:color w:val="auto"/>
                                <w:sz w:val="32"/>
                                <w:szCs w:val="32"/>
                                <w:lang w:val="en-IN" w:eastAsia="en-IN"/>
                              </w:rPr>
                              <w:t>, 21(1), pp. 104–118.</w:t>
                            </w:r>
                          </w:p>
                          <w:p w14:paraId="6FEC87C6"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NHS England (2024) </w:t>
                            </w:r>
                            <w:r w:rsidRPr="000B2682">
                              <w:rPr>
                                <w:rFonts w:ascii="Times New Roman" w:eastAsia="Times New Roman" w:hAnsi="Times New Roman" w:cs="Times New Roman"/>
                                <w:i/>
                                <w:iCs/>
                                <w:color w:val="auto"/>
                                <w:sz w:val="32"/>
                                <w:szCs w:val="32"/>
                                <w:lang w:val="en-IN" w:eastAsia="en-IN"/>
                              </w:rPr>
                              <w:t>Women’s Health Strategy: Digital Tools for Maternity and Parenting Support.</w:t>
                            </w:r>
                            <w:r w:rsidRPr="000B2682">
                              <w:rPr>
                                <w:rFonts w:ascii="Times New Roman" w:eastAsia="Times New Roman" w:hAnsi="Times New Roman" w:cs="Times New Roman"/>
                                <w:color w:val="auto"/>
                                <w:sz w:val="32"/>
                                <w:szCs w:val="32"/>
                                <w:lang w:val="en-IN" w:eastAsia="en-IN"/>
                              </w:rPr>
                              <w:t xml:space="preserve"> London: NHS England.</w:t>
                            </w:r>
                          </w:p>
                          <w:p w14:paraId="6021B435"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Ofcom (2024) </w:t>
                            </w:r>
                            <w:r w:rsidRPr="000B2682">
                              <w:rPr>
                                <w:rFonts w:ascii="Times New Roman" w:eastAsia="Times New Roman" w:hAnsi="Times New Roman" w:cs="Times New Roman"/>
                                <w:i/>
                                <w:iCs/>
                                <w:color w:val="auto"/>
                                <w:sz w:val="32"/>
                                <w:szCs w:val="32"/>
                                <w:lang w:val="en-IN" w:eastAsia="en-IN"/>
                              </w:rPr>
                              <w:t>Online Nation 2024: Internet Use and Access in the UK.</w:t>
                            </w:r>
                            <w:r w:rsidRPr="000B2682">
                              <w:rPr>
                                <w:rFonts w:ascii="Times New Roman" w:eastAsia="Times New Roman" w:hAnsi="Times New Roman" w:cs="Times New Roman"/>
                                <w:color w:val="auto"/>
                                <w:sz w:val="32"/>
                                <w:szCs w:val="32"/>
                                <w:lang w:val="en-IN" w:eastAsia="en-IN"/>
                              </w:rPr>
                              <w:t xml:space="preserve"> London: Ofcom.</w:t>
                            </w:r>
                          </w:p>
                          <w:p w14:paraId="080B4A12"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World Health Organization (2023) </w:t>
                            </w:r>
                            <w:r w:rsidRPr="000B2682">
                              <w:rPr>
                                <w:rFonts w:ascii="Times New Roman" w:eastAsia="Times New Roman" w:hAnsi="Times New Roman" w:cs="Times New Roman"/>
                                <w:i/>
                                <w:iCs/>
                                <w:color w:val="auto"/>
                                <w:sz w:val="32"/>
                                <w:szCs w:val="32"/>
                                <w:lang w:val="en-IN" w:eastAsia="en-IN"/>
                              </w:rPr>
                              <w:t>Digital Health Promotion for Maternal Well-Being.</w:t>
                            </w:r>
                            <w:r w:rsidRPr="000B2682">
                              <w:rPr>
                                <w:rFonts w:ascii="Times New Roman" w:eastAsia="Times New Roman" w:hAnsi="Times New Roman" w:cs="Times New Roman"/>
                                <w:color w:val="auto"/>
                                <w:sz w:val="32"/>
                                <w:szCs w:val="32"/>
                                <w:lang w:val="en-IN" w:eastAsia="en-IN"/>
                              </w:rPr>
                              <w:t xml:space="preserve"> Geneva: World Health Organization.</w:t>
                            </w:r>
                          </w:p>
                          <w:p w14:paraId="39AB5B69" w14:textId="77777777" w:rsidR="000B2682" w:rsidRPr="000B2682" w:rsidRDefault="000B2682" w:rsidP="000B2682">
                            <w:pPr>
                              <w:spacing w:line="360" w:lineRule="auto"/>
                              <w:rPr>
                                <w:sz w:val="32"/>
                                <w:szCs w:val="28"/>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2D6149FE" id="Text Box 1805790856" o:spid="_x0000_s1062" type="#_x0000_t202" style="position:absolute;left:0;text-align:left;margin-left:0;margin-top:-51.35pt;width:558.9pt;height:735.7pt;z-index:251822080;visibility:visible;mso-wrap-style:square;mso-height-percent:0;mso-wrap-distance-left:9pt;mso-wrap-distance-top:0;mso-wrap-distance-right:9pt;mso-wrap-distance-bottom:0;mso-position-horizontal:center;mso-position-horizontal-relative:margin;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ULatCWAIAALwEAAAOAAAAZHJzL2Uyb0RvYy54bWysVN2P2jAMf5+0/yHK+2jLVwFRTowT0yR0&#10;dxKc7jmkKVRL4ywJtOyvnxPKx932NO0ltWP7F/tnu9OHppLkKIwtQWU06cSUCMUhL9Uuo6+b5ZcR&#10;JdYxlTMJSmT0JCx9mH3+NK31RHRhDzIXhiCIspNaZ3TvnJ5EkeV7UTHbAS0UGgswFXOoml2UG1Yj&#10;eiWjbhwPoxpMrg1wYS3ePp6NdBbwi0Jw91wUVjgiM4q5uXCacG79Gc2mbLIzTO9L3qbB/iGLipUK&#10;H71CPTLHyMGUf0BVJTdgoXAdDlUERVFyEWrAapL4QzXrPdMi1ILkWH2lyf4/WP50fDGkzLF3o3iQ&#10;juPRYEiJYhX2aiMaR75CQ+5MyFet7QTD1hoDXYN2jPU8+nuLl56GpjCV/2KBBO3I/OnKtkfleJnG&#10;43ScpJRwtI17/V6Sph4nuoVrY903ARXxQkYNtjOwzI4r686uFxf/mgVZ5stSyqD4ERILaciRYfOl&#10;C0ki+DsvqUid0WFvEAfgdzYPfY3fSsZ/tOndeSGeVJjzrXgvuWbbtKRemNlCfkLCDJxH0Gq+LBF/&#10;xax7YQZnDjnCPXLPeBQSMCloJUr2YH797d774yiglZIaZzij9ueBGUGJ/K5wSMZJv++HPij9QdpF&#10;xdxbtvcWdagWgEwluLGaB9H7O3kRCwPVG67b3L+KJqY4vp1RdxEX7rxZuK5czOfBCcdcM7dSa809&#10;tO+M53XTvDGj2746HIknuEw7m3xo79nXRyqYHxwUZei9J/rMass/rkiYnnad/Q7e68Hr9tOZ/QYA&#10;AP//AwBQSwMEFAAGAAgAAAAhAAv1xuXeAAAACwEAAA8AAABkcnMvZG93bnJldi54bWxMj8FOwzAM&#10;hu9IvENkJG5b2iGtpWs6ARpcODEQ56zxkmhNUiVZV94e7wQ3W7/1+/va7ewGNmFMNngB5bIAhr4P&#10;ynot4OvzdVEDS1l6JYfgUcAPJth2tzetbFS4+A+c9lkzKvGpkQJMzmPDeeoNOpmWYURP2TFEJzOt&#10;UXMV5YXK3cBXRbHmTlpPH4wc8cVgf9qfnYDds37UfS2j2dXK2mn+Pr7rNyHu7+anDbCMc/47his+&#10;oUNHTIdw9iqxQQCJZAGLslhVwK55WVbkcqDpYV1XwLuW/3fofgEAAP//AwBQSwECLQAUAAYACAAA&#10;ACEAtoM4kv4AAADhAQAAEwAAAAAAAAAAAAAAAAAAAAAAW0NvbnRlbnRfVHlwZXNdLnhtbFBLAQIt&#10;ABQABgAIAAAAIQA4/SH/1gAAAJQBAAALAAAAAAAAAAAAAAAAAC8BAABfcmVscy8ucmVsc1BLAQIt&#10;ABQABgAIAAAAIQCULatCWAIAALwEAAAOAAAAAAAAAAAAAAAAAC4CAABkcnMvZTJvRG9jLnhtbFBL&#10;AQItABQABgAIAAAAIQAL9cbl3gAAAAsBAAAPAAAAAAAAAAAAAAAAALIEAABkcnMvZG93bnJldi54&#10;bWxQSwUGAAAAAAQABADzAAAAvQUAAAAA&#10;" fillcolor="white [3201]" strokeweight=".5pt">
                <v:textbox>
                  <w:txbxContent>
                    <w:p w14:paraId="363B5CD8" w14:textId="77777777" w:rsidR="000B2682" w:rsidRDefault="000B2682" w:rsidP="000B2682">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p>
                    <w:p w14:paraId="6AE57590" w14:textId="7FDC01BB" w:rsidR="000B2682" w:rsidRPr="007F617C" w:rsidRDefault="000B2682" w:rsidP="000B2682">
                      <w:pPr>
                        <w:spacing w:before="100" w:beforeAutospacing="1" w:after="100" w:afterAutospacing="1" w:line="240" w:lineRule="auto"/>
                        <w:jc w:val="center"/>
                        <w:outlineLvl w:val="0"/>
                        <w:rPr>
                          <w:rFonts w:ascii="Arial" w:eastAsia="Times New Roman" w:hAnsi="Arial" w:cs="Arial"/>
                          <w:b/>
                          <w:bCs/>
                          <w:color w:val="954F72" w:themeColor="accent1"/>
                          <w:kern w:val="36"/>
                          <w:sz w:val="48"/>
                          <w:szCs w:val="48"/>
                          <w:lang w:val="en-IN" w:eastAsia="en-IN"/>
                        </w:rPr>
                      </w:pPr>
                      <w:r w:rsidRPr="007F617C">
                        <w:rPr>
                          <w:rFonts w:ascii="Arial" w:eastAsia="Times New Roman" w:hAnsi="Arial" w:cs="Arial"/>
                          <w:b/>
                          <w:bCs/>
                          <w:color w:val="954F72" w:themeColor="accent1"/>
                          <w:kern w:val="36"/>
                          <w:sz w:val="48"/>
                          <w:szCs w:val="48"/>
                          <w:lang w:val="en-IN" w:eastAsia="en-IN"/>
                        </w:rPr>
                        <w:t>References</w:t>
                      </w:r>
                    </w:p>
                    <w:p w14:paraId="1B301B39" w14:textId="1E659254" w:rsidR="000B2682" w:rsidRDefault="000B2682"/>
                    <w:p w14:paraId="0F493663"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Armitage, H., Stone, L. and Baker, D. (2023) ‘Digital health interventions for perinatal mental health: effectiveness and engagement’, </w:t>
                      </w:r>
                      <w:r w:rsidRPr="000B2682">
                        <w:rPr>
                          <w:rFonts w:ascii="Times New Roman" w:eastAsia="Times New Roman" w:hAnsi="Times New Roman" w:cs="Times New Roman"/>
                          <w:i/>
                          <w:iCs/>
                          <w:color w:val="auto"/>
                          <w:sz w:val="32"/>
                          <w:szCs w:val="32"/>
                          <w:lang w:val="en-IN" w:eastAsia="en-IN"/>
                        </w:rPr>
                        <w:t>Journal of Affective Disorders</w:t>
                      </w:r>
                      <w:r w:rsidRPr="000B2682">
                        <w:rPr>
                          <w:rFonts w:ascii="Times New Roman" w:eastAsia="Times New Roman" w:hAnsi="Times New Roman" w:cs="Times New Roman"/>
                          <w:color w:val="auto"/>
                          <w:sz w:val="32"/>
                          <w:szCs w:val="32"/>
                          <w:lang w:val="en-IN" w:eastAsia="en-IN"/>
                        </w:rPr>
                        <w:t>, 330(1), pp. 88–97.</w:t>
                      </w:r>
                    </w:p>
                    <w:p w14:paraId="06B832FC"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Bailey, C., Brown, T. and Carter, S. (2022) ‘Digital engagement and maternal mental health: evaluation of online interventions’, </w:t>
                      </w:r>
                      <w:r w:rsidRPr="000B2682">
                        <w:rPr>
                          <w:rFonts w:ascii="Times New Roman" w:eastAsia="Times New Roman" w:hAnsi="Times New Roman" w:cs="Times New Roman"/>
                          <w:i/>
                          <w:iCs/>
                          <w:color w:val="auto"/>
                          <w:sz w:val="32"/>
                          <w:szCs w:val="32"/>
                          <w:lang w:val="en-IN" w:eastAsia="en-IN"/>
                        </w:rPr>
                        <w:t>Journal of Public Health</w:t>
                      </w:r>
                      <w:r w:rsidRPr="000B2682">
                        <w:rPr>
                          <w:rFonts w:ascii="Times New Roman" w:eastAsia="Times New Roman" w:hAnsi="Times New Roman" w:cs="Times New Roman"/>
                          <w:color w:val="auto"/>
                          <w:sz w:val="32"/>
                          <w:szCs w:val="32"/>
                          <w:lang w:val="en-IN" w:eastAsia="en-IN"/>
                        </w:rPr>
                        <w:t>, 44(3), pp. 412–420.</w:t>
                      </w:r>
                    </w:p>
                    <w:p w14:paraId="638897CE"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Best Beginnings (2025) </w:t>
                      </w:r>
                      <w:r w:rsidRPr="000B2682">
                        <w:rPr>
                          <w:rFonts w:ascii="Times New Roman" w:eastAsia="Times New Roman" w:hAnsi="Times New Roman" w:cs="Times New Roman"/>
                          <w:i/>
                          <w:iCs/>
                          <w:color w:val="auto"/>
                          <w:sz w:val="32"/>
                          <w:szCs w:val="32"/>
                          <w:lang w:val="en-IN" w:eastAsia="en-IN"/>
                        </w:rPr>
                        <w:t>Baby Buddy App – Pregnancy and Parenting Support.</w:t>
                      </w:r>
                      <w:r w:rsidRPr="000B2682">
                        <w:rPr>
                          <w:rFonts w:ascii="Times New Roman" w:eastAsia="Times New Roman" w:hAnsi="Times New Roman" w:cs="Times New Roman"/>
                          <w:color w:val="auto"/>
                          <w:sz w:val="32"/>
                          <w:szCs w:val="32"/>
                          <w:lang w:val="en-IN" w:eastAsia="en-IN"/>
                        </w:rPr>
                        <w:t xml:space="preserve"> Available at: https://www.bestbeginnings.org.uk/baby-buddy (Accessed: 30 October 2025).</w:t>
                      </w:r>
                    </w:p>
                    <w:p w14:paraId="0A34A4C3"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Department of Health and Social Care (2025) </w:t>
                      </w:r>
                      <w:r w:rsidRPr="000B2682">
                        <w:rPr>
                          <w:rFonts w:ascii="Times New Roman" w:eastAsia="Times New Roman" w:hAnsi="Times New Roman" w:cs="Times New Roman"/>
                          <w:i/>
                          <w:iCs/>
                          <w:color w:val="auto"/>
                          <w:sz w:val="32"/>
                          <w:szCs w:val="32"/>
                          <w:lang w:val="en-IN" w:eastAsia="en-IN"/>
                        </w:rPr>
                        <w:t>Perinatal Mental Health and Wellbeing Strategy 2025–2030.</w:t>
                      </w:r>
                      <w:r w:rsidRPr="000B2682">
                        <w:rPr>
                          <w:rFonts w:ascii="Times New Roman" w:eastAsia="Times New Roman" w:hAnsi="Times New Roman" w:cs="Times New Roman"/>
                          <w:color w:val="auto"/>
                          <w:sz w:val="32"/>
                          <w:szCs w:val="32"/>
                          <w:lang w:val="en-IN" w:eastAsia="en-IN"/>
                        </w:rPr>
                        <w:t xml:space="preserve"> London: Department of Health and Social Care.</w:t>
                      </w:r>
                    </w:p>
                    <w:p w14:paraId="20A18809"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Musgrave, L., Turner, K. and Hall, A. (2021) ‘Evaluating mobile health interventions for perinatal depression: a systematic review’, </w:t>
                      </w:r>
                      <w:r w:rsidRPr="000B2682">
                        <w:rPr>
                          <w:rFonts w:ascii="Times New Roman" w:eastAsia="Times New Roman" w:hAnsi="Times New Roman" w:cs="Times New Roman"/>
                          <w:i/>
                          <w:iCs/>
                          <w:color w:val="auto"/>
                          <w:sz w:val="32"/>
                          <w:szCs w:val="32"/>
                          <w:lang w:val="en-IN" w:eastAsia="en-IN"/>
                        </w:rPr>
                        <w:t>BMC Public Health</w:t>
                      </w:r>
                      <w:r w:rsidRPr="000B2682">
                        <w:rPr>
                          <w:rFonts w:ascii="Times New Roman" w:eastAsia="Times New Roman" w:hAnsi="Times New Roman" w:cs="Times New Roman"/>
                          <w:color w:val="auto"/>
                          <w:sz w:val="32"/>
                          <w:szCs w:val="32"/>
                          <w:lang w:val="en-IN" w:eastAsia="en-IN"/>
                        </w:rPr>
                        <w:t>, 21(1), pp. 104–118.</w:t>
                      </w:r>
                    </w:p>
                    <w:p w14:paraId="6FEC87C6"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NHS England (2024) </w:t>
                      </w:r>
                      <w:r w:rsidRPr="000B2682">
                        <w:rPr>
                          <w:rFonts w:ascii="Times New Roman" w:eastAsia="Times New Roman" w:hAnsi="Times New Roman" w:cs="Times New Roman"/>
                          <w:i/>
                          <w:iCs/>
                          <w:color w:val="auto"/>
                          <w:sz w:val="32"/>
                          <w:szCs w:val="32"/>
                          <w:lang w:val="en-IN" w:eastAsia="en-IN"/>
                        </w:rPr>
                        <w:t>Women’s Health Strategy: Digital Tools for Maternity and Parenting Support.</w:t>
                      </w:r>
                      <w:r w:rsidRPr="000B2682">
                        <w:rPr>
                          <w:rFonts w:ascii="Times New Roman" w:eastAsia="Times New Roman" w:hAnsi="Times New Roman" w:cs="Times New Roman"/>
                          <w:color w:val="auto"/>
                          <w:sz w:val="32"/>
                          <w:szCs w:val="32"/>
                          <w:lang w:val="en-IN" w:eastAsia="en-IN"/>
                        </w:rPr>
                        <w:t xml:space="preserve"> London: NHS England.</w:t>
                      </w:r>
                    </w:p>
                    <w:p w14:paraId="6021B435"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Ofcom (2024) </w:t>
                      </w:r>
                      <w:r w:rsidRPr="000B2682">
                        <w:rPr>
                          <w:rFonts w:ascii="Times New Roman" w:eastAsia="Times New Roman" w:hAnsi="Times New Roman" w:cs="Times New Roman"/>
                          <w:i/>
                          <w:iCs/>
                          <w:color w:val="auto"/>
                          <w:sz w:val="32"/>
                          <w:szCs w:val="32"/>
                          <w:lang w:val="en-IN" w:eastAsia="en-IN"/>
                        </w:rPr>
                        <w:t>Online Nation 2024: Internet Use and Access in the UK.</w:t>
                      </w:r>
                      <w:r w:rsidRPr="000B2682">
                        <w:rPr>
                          <w:rFonts w:ascii="Times New Roman" w:eastAsia="Times New Roman" w:hAnsi="Times New Roman" w:cs="Times New Roman"/>
                          <w:color w:val="auto"/>
                          <w:sz w:val="32"/>
                          <w:szCs w:val="32"/>
                          <w:lang w:val="en-IN" w:eastAsia="en-IN"/>
                        </w:rPr>
                        <w:t xml:space="preserve"> London: Ofcom.</w:t>
                      </w:r>
                    </w:p>
                    <w:p w14:paraId="080B4A12" w14:textId="77777777" w:rsidR="000B2682" w:rsidRPr="000B2682" w:rsidRDefault="000B2682" w:rsidP="000B2682">
                      <w:pPr>
                        <w:pStyle w:val="ListParagraph"/>
                        <w:numPr>
                          <w:ilvl w:val="0"/>
                          <w:numId w:val="5"/>
                        </w:numPr>
                        <w:spacing w:before="100" w:beforeAutospacing="1" w:after="100" w:afterAutospacing="1" w:line="360" w:lineRule="auto"/>
                        <w:jc w:val="left"/>
                        <w:rPr>
                          <w:rFonts w:ascii="Times New Roman" w:eastAsia="Times New Roman" w:hAnsi="Times New Roman" w:cs="Times New Roman"/>
                          <w:color w:val="auto"/>
                          <w:sz w:val="32"/>
                          <w:szCs w:val="32"/>
                          <w:lang w:val="en-IN" w:eastAsia="en-IN"/>
                        </w:rPr>
                      </w:pPr>
                      <w:r w:rsidRPr="000B2682">
                        <w:rPr>
                          <w:rFonts w:ascii="Times New Roman" w:eastAsia="Times New Roman" w:hAnsi="Times New Roman" w:cs="Times New Roman"/>
                          <w:color w:val="auto"/>
                          <w:sz w:val="32"/>
                          <w:szCs w:val="32"/>
                          <w:lang w:val="en-IN" w:eastAsia="en-IN"/>
                        </w:rPr>
                        <w:t xml:space="preserve">World Health Organization (2023) </w:t>
                      </w:r>
                      <w:r w:rsidRPr="000B2682">
                        <w:rPr>
                          <w:rFonts w:ascii="Times New Roman" w:eastAsia="Times New Roman" w:hAnsi="Times New Roman" w:cs="Times New Roman"/>
                          <w:i/>
                          <w:iCs/>
                          <w:color w:val="auto"/>
                          <w:sz w:val="32"/>
                          <w:szCs w:val="32"/>
                          <w:lang w:val="en-IN" w:eastAsia="en-IN"/>
                        </w:rPr>
                        <w:t>Digital Health Promotion for Maternal Well-Being.</w:t>
                      </w:r>
                      <w:r w:rsidRPr="000B2682">
                        <w:rPr>
                          <w:rFonts w:ascii="Times New Roman" w:eastAsia="Times New Roman" w:hAnsi="Times New Roman" w:cs="Times New Roman"/>
                          <w:color w:val="auto"/>
                          <w:sz w:val="32"/>
                          <w:szCs w:val="32"/>
                          <w:lang w:val="en-IN" w:eastAsia="en-IN"/>
                        </w:rPr>
                        <w:t xml:space="preserve"> Geneva: World Health Organization.</w:t>
                      </w:r>
                    </w:p>
                    <w:p w14:paraId="39AB5B69" w14:textId="77777777" w:rsidR="000B2682" w:rsidRPr="000B2682" w:rsidRDefault="000B2682" w:rsidP="000B2682">
                      <w:pPr>
                        <w:spacing w:line="360" w:lineRule="auto"/>
                        <w:rPr>
                          <w:sz w:val="32"/>
                          <w:szCs w:val="28"/>
                        </w:rPr>
                      </w:pPr>
                    </w:p>
                  </w:txbxContent>
                </v:textbox>
                <w10:wrap anchorx="margin"/>
              </v:shape>
            </w:pict>
          </mc:Fallback>
        </mc:AlternateContent>
      </w:r>
      <w:r w:rsidRPr="0085652E">
        <w:rPr>
          <w:rFonts w:ascii="Calibri" w:hAnsi="Calibri"/>
          <w:noProof/>
        </w:rPr>
        <mc:AlternateContent>
          <mc:Choice Requires="wpg">
            <w:drawing>
              <wp:anchor distT="0" distB="0" distL="114300" distR="114300" simplePos="0" relativeHeight="251821056" behindDoc="1" locked="1" layoutInCell="1" allowOverlap="1" wp14:anchorId="2D41B64F" wp14:editId="7F246931">
                <wp:simplePos x="0" y="0"/>
                <wp:positionH relativeFrom="page">
                  <wp:posOffset>0</wp:posOffset>
                </wp:positionH>
                <wp:positionV relativeFrom="paragraph">
                  <wp:posOffset>-941070</wp:posOffset>
                </wp:positionV>
                <wp:extent cx="7778750" cy="10664825"/>
                <wp:effectExtent l="0" t="0" r="0" b="3175"/>
                <wp:wrapNone/>
                <wp:docPr id="62" name="Group 62">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7778750" cy="10664825"/>
                          <a:chOff x="19050" y="38107"/>
                          <a:chExt cx="7778750" cy="10006387"/>
                        </a:xfrm>
                      </wpg:grpSpPr>
                      <wps:wsp>
                        <wps:cNvPr id="1805790849" name="Rectangle 28"/>
                        <wps:cNvSpPr/>
                        <wps:spPr>
                          <a:xfrm>
                            <a:off x="19050" y="38107"/>
                            <a:ext cx="7772400" cy="9601200"/>
                          </a:xfrm>
                          <a:prstGeom prst="rect">
                            <a:avLst/>
                          </a:prstGeom>
                          <a:solidFill>
                            <a:schemeClr val="accent4">
                              <a:lumMod val="20000"/>
                              <a:lumOff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05790851" name="Rectangle 12"/>
                        <wps:cNvSpPr/>
                        <wps:spPr>
                          <a:xfrm>
                            <a:off x="25400" y="5463604"/>
                            <a:ext cx="7772400" cy="4580890"/>
                          </a:xfrm>
                          <a:prstGeom prst="rect">
                            <a:avLst/>
                          </a:prstGeom>
                          <a:solidFill>
                            <a:schemeClr val="accent3"/>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805790853" name="Group 13"/>
                        <wpg:cNvGrpSpPr/>
                        <wpg:grpSpPr>
                          <a:xfrm rot="16200000">
                            <a:off x="986701" y="7605308"/>
                            <a:ext cx="2456360" cy="1502916"/>
                            <a:chOff x="0" y="53341"/>
                            <a:chExt cx="875347" cy="537210"/>
                          </a:xfrm>
                        </wpg:grpSpPr>
                        <wps:wsp>
                          <wps:cNvPr id="1805790854" name="Freeform 1540928448"/>
                          <wps:cNvSpPr/>
                          <wps:spPr>
                            <a:xfrm>
                              <a:off x="0" y="53341"/>
                              <a:ext cx="875347" cy="537210"/>
                            </a:xfrm>
                            <a:custGeom>
                              <a:avLst/>
                              <a:gdLst>
                                <a:gd name="connsiteX0" fmla="*/ 606743 w 875347"/>
                                <a:gd name="connsiteY0" fmla="*/ 53340 h 537210"/>
                                <a:gd name="connsiteX1" fmla="*/ 822008 w 875347"/>
                                <a:gd name="connsiteY1" fmla="*/ 268605 h 537210"/>
                                <a:gd name="connsiteX2" fmla="*/ 606743 w 875347"/>
                                <a:gd name="connsiteY2" fmla="*/ 483870 h 537210"/>
                                <a:gd name="connsiteX3" fmla="*/ 0 w 875347"/>
                                <a:gd name="connsiteY3" fmla="*/ 483870 h 537210"/>
                                <a:gd name="connsiteX4" fmla="*/ 0 w 875347"/>
                                <a:gd name="connsiteY4" fmla="*/ 537210 h 537210"/>
                                <a:gd name="connsiteX5" fmla="*/ 606743 w 875347"/>
                                <a:gd name="connsiteY5" fmla="*/ 537210 h 537210"/>
                                <a:gd name="connsiteX6" fmla="*/ 875347 w 875347"/>
                                <a:gd name="connsiteY6" fmla="*/ 268605 h 537210"/>
                                <a:gd name="connsiteX7" fmla="*/ 606743 w 875347"/>
                                <a:gd name="connsiteY7" fmla="*/ 0 h 537210"/>
                                <a:gd name="connsiteX8" fmla="*/ 0 w 875347"/>
                                <a:gd name="connsiteY8" fmla="*/ 0 h 537210"/>
                                <a:gd name="connsiteX9" fmla="*/ 0 w 875347"/>
                                <a:gd name="connsiteY9" fmla="*/ 53340 h 537210"/>
                                <a:gd name="connsiteX10" fmla="*/ 606743 w 875347"/>
                                <a:gd name="connsiteY10" fmla="*/ 53340 h 53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5347" h="537210">
                                  <a:moveTo>
                                    <a:pt x="606743" y="53340"/>
                                  </a:moveTo>
                                  <a:cubicBezTo>
                                    <a:pt x="725805" y="53340"/>
                                    <a:pt x="822008" y="149543"/>
                                    <a:pt x="822008" y="268605"/>
                                  </a:cubicBezTo>
                                  <a:cubicBezTo>
                                    <a:pt x="822008" y="387668"/>
                                    <a:pt x="725805" y="483870"/>
                                    <a:pt x="606743" y="483870"/>
                                  </a:cubicBezTo>
                                  <a:lnTo>
                                    <a:pt x="0" y="483870"/>
                                  </a:lnTo>
                                  <a:lnTo>
                                    <a:pt x="0" y="537210"/>
                                  </a:lnTo>
                                  <a:lnTo>
                                    <a:pt x="606743" y="537210"/>
                                  </a:lnTo>
                                  <a:cubicBezTo>
                                    <a:pt x="755333" y="537210"/>
                                    <a:pt x="875347" y="417195"/>
                                    <a:pt x="875347" y="268605"/>
                                  </a:cubicBezTo>
                                  <a:cubicBezTo>
                                    <a:pt x="875347" y="120015"/>
                                    <a:pt x="755333" y="0"/>
                                    <a:pt x="606743" y="0"/>
                                  </a:cubicBezTo>
                                  <a:lnTo>
                                    <a:pt x="0" y="0"/>
                                  </a:lnTo>
                                  <a:lnTo>
                                    <a:pt x="0" y="53340"/>
                                  </a:lnTo>
                                  <a:lnTo>
                                    <a:pt x="606743" y="53340"/>
                                  </a:ln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05790855" name="Freeform 1346166570"/>
                          <wps:cNvSpPr/>
                          <wps:spPr>
                            <a:xfrm>
                              <a:off x="0" y="160021"/>
                              <a:ext cx="768667" cy="323850"/>
                            </a:xfrm>
                            <a:custGeom>
                              <a:avLst/>
                              <a:gdLst>
                                <a:gd name="connsiteX0" fmla="*/ 768668 w 768667"/>
                                <a:gd name="connsiteY0" fmla="*/ 161925 h 323850"/>
                                <a:gd name="connsiteX1" fmla="*/ 606743 w 768667"/>
                                <a:gd name="connsiteY1" fmla="*/ 0 h 323850"/>
                                <a:gd name="connsiteX2" fmla="*/ 0 w 768667"/>
                                <a:gd name="connsiteY2" fmla="*/ 0 h 323850"/>
                                <a:gd name="connsiteX3" fmla="*/ 0 w 768667"/>
                                <a:gd name="connsiteY3" fmla="*/ 323850 h 323850"/>
                                <a:gd name="connsiteX4" fmla="*/ 606743 w 768667"/>
                                <a:gd name="connsiteY4" fmla="*/ 323850 h 323850"/>
                                <a:gd name="connsiteX5" fmla="*/ 768668 w 768667"/>
                                <a:gd name="connsiteY5" fmla="*/ 161925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8667" h="323850">
                                  <a:moveTo>
                                    <a:pt x="768668" y="161925"/>
                                  </a:moveTo>
                                  <a:cubicBezTo>
                                    <a:pt x="768668" y="72390"/>
                                    <a:pt x="696278" y="0"/>
                                    <a:pt x="606743" y="0"/>
                                  </a:cubicBezTo>
                                  <a:lnTo>
                                    <a:pt x="0" y="0"/>
                                  </a:lnTo>
                                  <a:lnTo>
                                    <a:pt x="0" y="323850"/>
                                  </a:lnTo>
                                  <a:lnTo>
                                    <a:pt x="606743" y="323850"/>
                                  </a:lnTo>
                                  <a:cubicBezTo>
                                    <a:pt x="695325" y="323850"/>
                                    <a:pt x="768668" y="251460"/>
                                    <a:pt x="768668" y="161925"/>
                                  </a:cubicBezTo>
                                  <a:close/>
                                </a:path>
                              </a:pathLst>
                            </a:custGeom>
                            <a:no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H relativeFrom="margin">
                  <wp14:pctWidth>0</wp14:pctWidth>
                </wp14:sizeRelH>
                <wp14:sizeRelV relativeFrom="margin">
                  <wp14:pctHeight>0</wp14:pctHeight>
                </wp14:sizeRelV>
              </wp:anchor>
            </w:drawing>
          </mc:Choice>
          <mc:Fallback>
            <w:pict>
              <v:group w14:anchorId="2BF2E067" id="Group 62" o:spid="_x0000_s1026" alt="&quot;&quot;" style="position:absolute;margin-left:0;margin-top:-74.1pt;width:612.5pt;height:839.75pt;z-index:-251495424;mso-position-horizontal-relative:page;mso-width-relative:margin;mso-height-relative:margin" coordorigin="190,381" coordsize="77787,100063"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2CQlUgcAAOchAAAOAAAAZHJzL2Uyb0RvYy54bWzsWttu20YQfS/QfyD4WKAR7xchcuAmdVAg&#10;TYIkRdLHNUVKAkguS1KWna/v2SuXNmvSCdq0hV8skTu3nZ2ZPTPW02fXVWld5W13oPXGdp84tpXX&#10;Gd0e6t3G/u3DxY+JbXU9qbekpHW+sW/yzn529v13T0/NOvfonpbbvLUgpO7Wp2Zj7/u+Wa9WXbbP&#10;K9I9oU1eY7GgbUV6PLa71bYlJ0ivypXnONHqRNtt09Is7zq8fSEW7TMuvyjyrH9TFF3eW+XGhm09&#10;/9vyv5fs7+rsKVnvWtLsD5k0g3yBFRU51FCqRb0gPbGO7eGOqOqQtbSjRf8ko9WKFsUhy/kesBvX&#10;ubWbly09Nnwvu/Vp12g3wbW3/PTFYrPXV29b67Dd2JFnWzWpcEZcrYVnOOfU7Nagedk275u3rXyx&#10;E09sv9dFW7FP7MS65m690W7Nr3srw8s4jpM4hPczrLlOFAWJFwrPZ3scD2N0U4dRgMBPXCdWqz9P&#10;i8DB+wknWikTVsxSbdipQTh1g8e6r/PY+z1pcn4QHfOG9JibOGGcOkmQKs+9Q7yRelfmlpcI73F6&#10;7bpu3cGLE36b3L7hPy9wpP/SyHER+Ey63jtZN23Xv8xpZbEvG7uFHTwcydWrrhekioRp72h52F4c&#10;ypI/sFzLn5etdUWQJSTL8roPOHt5rH6lW/EeSoVassZrdmycPFGvYQ3PWiaJ2zZSUtZMVU2ZUmEP&#10;e4NDUy7h3/qbMmd0Zf0uLxCVCAyPG6Ilmza6YmlPtrl4Hf6lLVwgk1xAv5YtBUzt35UOlvSMNefl&#10;RDM79xkmtqg5uGZa95q5OtS0nRJQ9lqzoFdOEq5hXrqk2xtEYEtFMeua7OKAU39Fuv4taVG9ECmo&#10;yP0b/ClKetrYVH6zrT1tP0+9Z/RIEaza1gnVcGN3fxxJm9tW+UuN5EndIIDYnj8EYezhoTVXLs2V&#10;+lg9pwglF7W/yfhXRt+X6mvR0uojCvc504olUmfQvbGzvlUPz3tRpVH6s/z8nJOhZDakf1W/bzIm&#10;nHmVRfWH64+kbWTo98ia11QlLFnfygBByzhren7saXHg6TH4VfobxYMVv3+wioTwlqi/QxVxZQ1e&#10;WEW8kJcJFNEwiPzICUQZnawjQZg4Sfq31xFf5tFjMXgsBv/1YiDxhQZFt2BA6KsEFgDK5bG/BECJ&#10;Wu5G/IoV94rEU2kSxQ4KA1I6jpzQdziswF0kcZEXhCzRJbQKHS91I5H0GllhkRUE3w/4zULW2f5n&#10;yQ1U5gexYA792HPH5eAbQqowUL68aPOcwX/LRXFLvSQIHoas7mxfuW5m8/DTUWAqdlmoWwQAfwtE&#10;xV7ttrJcZ7Suu0Off4KqoipxAf+wsiInigPfOllSDQDBBMvvJgs7IsfaW8NJTHB8QjBoJYmHiElm&#10;lZgsXpQgjma1oBfQWhZuxWQJEsDz+b0gYbQWZ3YbJvVCBYiiBygwqcUhzPopNBQs9JPJslBLZGgR&#10;8TTrLJNl4ZmjEGhnLdyLyTJ/3BgFaAXzxz2mnksLtGAPkG1SL0w7M1MXegfldDDqrho0TLqYkL3o&#10;01B1rmtZYPANwBi9vrgRGtqxRtmsNqjr6hGVRPQc4GKlZoZZXCmaWfUcy5iR6aZmjlGxmWXMyGKT&#10;WeHDZczIUJOZ49vFmpF4JjOfQCxmRj6ZzPySXcyMNDGZ1eBi2Z6RByYzv/0Wa0agm8zpw4IE8Wty&#10;a3jADRc2yFhlAwc2Yiv5iK1Hs4chhG1hxHYp4Aj6NhbiLDTZVwtdqbqA9wydcPDBVis0qx8op+tZ&#10;vItc44bwFJI7GMiy4+Uh+yn/bDLFHrobcd6aCYq5QHFpcoFukIYBj8CJRVE1lcNGSqZUGmJx90WR&#10;BGpCp2GPuLmkU27vcFhk3h3pLGtzg+JkRuSKQH0KzYJwgBSQqwjUpyAc+dmAgopqbI3cVgjvioQe&#10;NGhXSnCJCArc2E3lxE9wqrPH4kP9PIhlczB3JDYeDOL1UNlibE7XyVnvKkrlAfU5diwwm4wRta4+&#10;J/x6lzgraZeLys3ygg/OdK7wIBhAqJ6esTNkGZSGmKNaGRvXFCUREz+DiM1GXpBuL4ZjvAMXcVcB&#10;rbZC6cQUbul86XFexOZw325ehKMX86KhRfKDyI2iMOYhyaZXGFbPD59FjXAjx/Fki6h6pBjdQiQb&#10;RN/zE4zoRdiosf9X9UhcOmtfpBqInuh4Rj2SG7mpx9qXwZoJllGTpMHa/VrMJolB2fsVmM0Og7L3&#10;yx5Tz8k2+5x52Sa1sHnWeLPPWegdk2WhFoSnRuQLT9pkmThplMNHwPwvAczsatKdypegP5kxFtCf&#10;TLUp9CcCR4A1nvqy/szAP1a2BG6OPV8MuTUUSCMvFmu8mOn3fGDDNakiN4Y842td1ExFqdbUpwkR&#10;hkKyBHtNUo8NkbgiDX12+wNBDTxqM4bbvNANMCDktVVwGosiyaRPx1oegQmO+P/yj6xhksvhCv81&#10;AYea8pcP7OcK5jOnGn6fcfYnAAAA//8DAFBLAwQUAAYACAAAACEA4hx6EuEAAAALAQAADwAAAGRy&#10;cy9kb3ducmV2LnhtbEyPQUvDQBCF74L/YRnBW7vZxEiJ2ZRS1FMRbAXxNk2mSWh2N2S3SfrvnZ70&#10;NjPv8eZ7+Xo2nRhp8K2zGtQyAkG2dFVraw1fh7fFCoQPaCvsnCUNV/KwLu7vcswqN9lPGvehFhxi&#10;fYYamhD6TEpfNmTQL11PlrWTGwwGXodaVgNOHG46GUfRszTYWv7QYE/bhsrz/mI0vE84bRL1Ou7O&#10;p+3155B+fO8Uaf34MG9eQASaw58ZbviMDgUzHd3FVl50GrhI0LBQT6sYxE2P45RvR57SRCUgi1z+&#10;71D8AgAA//8DAFBLAQItABQABgAIAAAAIQC2gziS/gAAAOEBAAATAAAAAAAAAAAAAAAAAAAAAABb&#10;Q29udGVudF9UeXBlc10ueG1sUEsBAi0AFAAGAAgAAAAhADj9If/WAAAAlAEAAAsAAAAAAAAAAAAA&#10;AAAALwEAAF9yZWxzLy5yZWxzUEsBAi0AFAAGAAgAAAAhAKbYJCVSBwAA5yEAAA4AAAAAAAAAAAAA&#10;AAAALgIAAGRycy9lMm9Eb2MueG1sUEsBAi0AFAAGAAgAAAAhAOIcehLhAAAACwEAAA8AAAAAAAAA&#10;AAAAAAAArAkAAGRycy9kb3ducmV2LnhtbFBLBQYAAAAABAAEAPMAAAC6CgAAAAA=&#10;">
                <v:rect id="Rectangle 28" o:spid="_x0000_s1027" style="position:absolute;left:190;top:381;width:77724;height:96012;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1PnuaxwAAAOMAAAAPAAAAZHJzL2Rvd25yZXYueG1sRE9Pa8Iw&#10;FL8P9h3CE3abiaPWWo0ig8EOk6HbweOjebbF5KU0We2+/SIIO77f/7fejs6KgfrQetYwmyoQxJU3&#10;Ldcavr/engsQISIbtJ5Jwy8F2G4eH9ZYGn/lAw3HWIsUwqFEDU2MXSllqBpyGKa+I07c2fcOYzr7&#10;WpoeryncWfmiVC4dtpwaGuzotaHqcvxxGpQ67xb0me1ry8PpkpuQZ/ZD66fJuFuBiDTGf/Hd/W7S&#10;/ELNF0tVZEu4/ZQAkJs/AAAA//8DAFBLAQItABQABgAIAAAAIQDb4fbL7gAAAIUBAAATAAAAAAAA&#10;AAAAAAAAAAAAAABbQ29udGVudF9UeXBlc10ueG1sUEsBAi0AFAAGAAgAAAAhAFr0LFu/AAAAFQEA&#10;AAsAAAAAAAAAAAAAAAAAHwEAAF9yZWxzLy5yZWxzUEsBAi0AFAAGAAgAAAAhAHU+e5rHAAAA4wAA&#10;AA8AAAAAAAAAAAAAAAAABwIAAGRycy9kb3ducmV2LnhtbFBLBQYAAAAAAwADALcAAAD7AgAAAAA=&#10;" fillcolor="#d5dce4 [663]" stroked="f" strokeweight="1pt"/>
                <v:rect id="Rectangle 12" o:spid="_x0000_s1028" style="position:absolute;left:254;top:54636;width:77724;height:4580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A0JJxwAAAOMAAAAPAAAAZHJzL2Rvd25yZXYueG1sRE9fS8Mw&#10;EH8X9h3CCb65pEJnrcvGFAQ3fems70dzptXmUptsq99+EQQf7/f/luvJ9eJIY+g8a8jmCgRx403H&#10;VkP99nRdgAgR2WDvmTT8UID1anaxxNL4E1d03EcrUgiHEjW0MQ6llKFpyWGY+4E4cR9+dBjTOVpp&#10;RjylcNfLG6UW0mHHqaHFgR5bar72B6dhu7DVp3k95C/1Q12ZzH7T9n2n9dXltLkHEWmK/+I/97NJ&#10;8wuV396pIs/g96cEgFydAQAA//8DAFBLAQItABQABgAIAAAAIQDb4fbL7gAAAIUBAAATAAAAAAAA&#10;AAAAAAAAAAAAAABbQ29udGVudF9UeXBlc10ueG1sUEsBAi0AFAAGAAgAAAAhAFr0LFu/AAAAFQEA&#10;AAsAAAAAAAAAAAAAAAAAHwEAAF9yZWxzLy5yZWxzUEsBAi0AFAAGAAgAAAAhADMDQknHAAAA4wAA&#10;AA8AAAAAAAAAAAAAAAAABwIAAGRycy9kb3ducmV2LnhtbFBLBQYAAAAAAwADALcAAAD7AgAAAAA=&#10;" fillcolor="#954f72 [3206]" stroked="f" strokeweight="1pt"/>
                <v:group id="Group 13" o:spid="_x0000_s1029" style="position:absolute;left:9867;top:76052;width:24564;height:15029;rotation:-90" coordorigin=",533" coordsize="8753,537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Ha3njygAAAOMAAAAPAAAAZHJzL2Rvd25yZXYueG1sRE9LS8NA&#10;EL4L/odlBC/S7vpojbHbIhYlh0Kx9eJtzI5JMDubZsc2/fddQfA433tmi8G3ak99bAJbuB4bUMRl&#10;cA1XFt63L6MMVBRkh21gsnCkCIv5+dkMcxcO/Eb7jVQqhXDM0UIt0uVax7Imj3EcOuLEfYXeo6Sz&#10;r7Tr8ZDCfatvjJlqjw2nhho7eq6p/N78eAvSLj9WxXrdvG7l87ja7e6G5VVh7eXF8PQISmiQf/Gf&#10;u3BpfmYm9w8mm9zC708JAD0/AQAA//8DAFBLAQItABQABgAIAAAAIQDb4fbL7gAAAIUBAAATAAAA&#10;AAAAAAAAAAAAAAAAAABbQ29udGVudF9UeXBlc10ueG1sUEsBAi0AFAAGAAgAAAAhAFr0LFu/AAAA&#10;FQEAAAsAAAAAAAAAAAAAAAAAHwEAAF9yZWxzLy5yZWxzUEsBAi0AFAAGAAgAAAAhAIdreePKAAAA&#10;4wAAAA8AAAAAAAAAAAAAAAAABwIAAGRycy9kb3ducmV2LnhtbFBLBQYAAAAAAwADALcAAAD+AgAA&#10;AAA=&#10;">
                  <v:shape id="Freeform 1540928448" o:spid="_x0000_s1030" style="position:absolute;top:533;width:8753;height:5372;visibility:visible;mso-wrap-style:square;v-text-anchor:middle" coordsize="875347,5372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crsVxQAAAOMAAAAPAAAAZHJzL2Rvd25yZXYueG1sRE9fa8Iw&#10;EH8f7DuEG/g2k4rVWo0yZBVf1fl+NLe22FxKE2337RdhsMf7/b/NbrSteFDvG8cakqkCQVw603Cl&#10;4etSvGcgfEA22DomDT/kYbd9fdlgbtzAJ3qcQyViCPscNdQhdLmUvqzJop+6jjhy3663GOLZV9L0&#10;OMRw28qZUgtpseHYUGNH+5rK2/luNeyPYTUW92RIVTW7JJ+uuB6Sq9aTt/FjDSLQGP7Ff+6jifMz&#10;lS5XKkvn8PwpAiC3vwAAAP//AwBQSwECLQAUAAYACAAAACEA2+H2y+4AAACFAQAAEwAAAAAAAAAA&#10;AAAAAAAAAAAAW0NvbnRlbnRfVHlwZXNdLnhtbFBLAQItABQABgAIAAAAIQBa9CxbvwAAABUBAAAL&#10;AAAAAAAAAAAAAAAAAB8BAABfcmVscy8ucmVsc1BLAQItABQABgAIAAAAIQBmcrsVxQAAAOMAAAAP&#10;AAAAAAAAAAAAAAAAAAcCAABkcnMvZG93bnJldi54bWxQSwUGAAAAAAMAAwC3AAAA+QIAAAAA&#10;" path="m606743,53340v119062,,215265,96203,215265,215265c822008,387668,725805,483870,606743,483870l,483870r,53340l606743,537210v148590,,268604,-120015,268604,-268605c875347,120015,755333,,606743,l,,,53340r606743,xe" filled="f" stroked="f">
                    <v:stroke joinstyle="miter"/>
                    <v:path arrowok="t" o:connecttype="custom" o:connectlocs="606743,53340;822008,268605;606743,483870;0,483870;0,537210;606743,537210;875347,268605;606743,0;0,0;0,53340;606743,53340" o:connectangles="0,0,0,0,0,0,0,0,0,0,0"/>
                  </v:shape>
                  <v:shape id="Freeform 1346166570" o:spid="_x0000_s1031" style="position:absolute;top:1600;width:7686;height:3238;visibility:visible;mso-wrap-style:square;v-text-anchor:middle" coordsize="768667,3238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AtRNxgAAAOMAAAAPAAAAZHJzL2Rvd25yZXYueG1sRE9fa8Iw&#10;EH8f+B3CCb7NRKVb1xlFOoSxN21hr0dza8uaS2mytn57Mxjs8X7/b3+cbSdGGnzrWMNmrUAQV860&#10;XGsoi/NjCsIHZIOdY9JwIw/Hw+Jhj5lxE19ovIZaxBD2GWpoQugzKX3VkEW/dj1x5L7cYDHEc6il&#10;GXCK4baTW6WepMWWY0ODPeUNVd/XH6vh8lnuRlPk5zF8zHklT4WfyjetV8v59Aoi0Bz+xX/udxPn&#10;pyp5flFpksDvTxEAebgDAAD//wMAUEsBAi0AFAAGAAgAAAAhANvh9svuAAAAhQEAABMAAAAAAAAA&#10;AAAAAAAAAAAAAFtDb250ZW50X1R5cGVzXS54bWxQSwECLQAUAAYACAAAACEAWvQsW78AAAAVAQAA&#10;CwAAAAAAAAAAAAAAAAAfAQAAX3JlbHMvLnJlbHNQSwECLQAUAAYACAAAACEALgLUTcYAAADjAAAA&#10;DwAAAAAAAAAAAAAAAAAHAgAAZHJzL2Rvd25yZXYueG1sUEsFBgAAAAADAAMAtwAAAPoCAAAAAA==&#10;" path="m768668,161925c768668,72390,696278,,606743,l,,,323850r606743,c695325,323850,768668,251460,768668,161925xe" filled="f" stroked="f">
                    <v:stroke joinstyle="miter"/>
                    <v:path arrowok="t" o:connecttype="custom" o:connectlocs="768668,161925;606743,0;0,0;0,323850;606743,323850;768668,161925" o:connectangles="0,0,0,0,0,0"/>
                  </v:shape>
                </v:group>
                <w10:wrap anchorx="page"/>
                <w10:anchorlock/>
              </v:group>
            </w:pict>
          </mc:Fallback>
        </mc:AlternateContent>
      </w:r>
    </w:p>
    <w:sectPr w:rsidR="006512AE" w:rsidRPr="008B18E1" w:rsidSect="00E33E6F">
      <w:pgSz w:w="12240" w:h="15840"/>
      <w:pgMar w:top="1440" w:right="1440" w:bottom="1440" w:left="1440" w:header="720" w:footer="288"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FAA4974" w14:textId="77777777" w:rsidR="002C202B" w:rsidRDefault="002C202B" w:rsidP="00706D60">
      <w:r>
        <w:separator/>
      </w:r>
    </w:p>
  </w:endnote>
  <w:endnote w:type="continuationSeparator" w:id="0">
    <w:p w14:paraId="64C91B62" w14:textId="77777777" w:rsidR="002C202B" w:rsidRDefault="002C202B" w:rsidP="00706D60">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Bookman Old Style">
    <w:panose1 w:val="020506040505050202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Times New Roman (Headings CS)">
    <w:altName w:val="Times New Roman"/>
    <w:panose1 w:val="00000000000000000000"/>
    <w:charset w:val="00"/>
    <w:family w:val="roman"/>
    <w:notTrueType/>
    <w:pitch w:val="default"/>
  </w:font>
  <w:font w:name="Times New Roman (Body CS)">
    <w:altName w:val="Times New Roman"/>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13086428"/>
      <w:docPartObj>
        <w:docPartGallery w:val="Page Numbers (Bottom of Page)"/>
        <w:docPartUnique/>
      </w:docPartObj>
    </w:sdtPr>
    <w:sdtEndPr/>
    <w:sdtContent>
      <w:p w14:paraId="44304E9E" w14:textId="77777777" w:rsidR="00E653C0" w:rsidRPr="00A67774" w:rsidRDefault="00E653C0" w:rsidP="00A67774">
        <w:pPr>
          <w:pStyle w:val="Footer"/>
        </w:pPr>
        <w:r w:rsidRPr="00A67774">
          <w:fldChar w:fldCharType="begin"/>
        </w:r>
        <w:r w:rsidRPr="00A67774">
          <w:instrText xml:space="preserve"> PAGE   \* MERGEFORMAT </w:instrText>
        </w:r>
        <w:r w:rsidRPr="00A67774">
          <w:fldChar w:fldCharType="separate"/>
        </w:r>
        <w:r w:rsidRPr="00A67774">
          <w:t>2</w:t>
        </w:r>
        <w:r w:rsidRPr="00A67774">
          <w:fldChar w:fldCharType="end"/>
        </w:r>
        <w:r w:rsidR="00A67774" w:rsidRPr="00A67774">
          <w:rPr>
            <w:noProof/>
          </w:rPr>
          <mc:AlternateContent>
            <mc:Choice Requires="wps">
              <w:drawing>
                <wp:anchor distT="0" distB="0" distL="114300" distR="114300" simplePos="0" relativeHeight="251660288" behindDoc="1" locked="0" layoutInCell="1" allowOverlap="1" wp14:anchorId="22D63833" wp14:editId="0F36CE0D">
                  <wp:simplePos x="0" y="0"/>
                  <wp:positionH relativeFrom="column">
                    <wp:posOffset>-914400</wp:posOffset>
                  </wp:positionH>
                  <wp:positionV relativeFrom="paragraph">
                    <wp:posOffset>-39370</wp:posOffset>
                  </wp:positionV>
                  <wp:extent cx="7772400" cy="457200"/>
                  <wp:effectExtent l="0" t="0" r="0" b="0"/>
                  <wp:wrapNone/>
                  <wp:docPr id="800504317" name="Rectangle 29">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7772400" cy="4572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649757B" id="Rectangle 29" o:spid="_x0000_s1026" alt="&quot;&quot;" style="position:absolute;margin-left:-1in;margin-top:-3.1pt;width:612pt;height:36pt;z-index:-2516561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g8BJlgIAAJEFAAAOAAAAZHJzL2Uyb0RvYy54bWysVE1v2zAMvQ/YfxB0X21n6dIGdYqgRYcB&#10;RRu0HXpWZSkxIIsapcTJfv0o+aNZV+wwLAdFMslH8emRF5f7xrCdQl+DLXlxknOmrISqtuuSf3+6&#10;+XTGmQ/CVsKAVSU/KM8vFx8/XLRuriawAVMpZARi/bx1Jd+E4OZZ5uVGNcKfgFOWjBqwEYGOuM4q&#10;FC2hNyab5PmXrAWsHIJU3tPX687IFwlfayXDvdZeBWZKTncLacW0vsQ1W1yI+RqF29Syv4b4h1s0&#10;oraUdIS6FkGwLdZ/QDW1RPCgw4mEJgOta6lSDVRNkb+p5nEjnEq1EDnejTT5/wcr73YrZHVV8rM8&#10;P82nn4sZZ1Y09FQPRJ6wa6PY5Dzy1Do/J/dHt8L+5Gkbi95rbOI/lcP2idvDyK3aBybp42w2m0xz&#10;egJJtunpjB4vgmav0Q59+KqgYXFTcqT0iVKxu/Whcx1cYjIPpq5uamPSIepFXRlkO0EvLaRUNkz6&#10;BL95Ghv9LcTIDjR+yWJxXTlpFw5GRT9jH5QmeqiASbpMEubbREVn2ohKdflPc/oN2YerpWITYETW&#10;lH/E7gEGz+Miih6m94+hKul6DM7/drGuxDEiZQYbxuCmtoDvAZgwZu78B5I6aiJLL1AdSDwIXVd5&#10;J29qerpb4cNKILURvTaNhnBPizbQlhz6HWcbwJ/vfY/+pG6yctZSW5bc/9gKVJyZb5Z0f15Mp7GP&#10;0yHJiDM8trwcW+y2uQLSQ0FDyMm0pWAMZthqhOaZJsgyZiWTsJJyl1wGHA5XoRsXNIOkWi6TG/Wu&#10;E+HWPjoZwSOrUZpP+2eBrtdvIOXfwdDCYv5Gxp1vjLSw3AbQddL4K68939T3STj9jIqD5ficvF4n&#10;6eIXAAAA//8DAFBLAwQUAAYACAAAACEA8bU3ZN4AAAALAQAADwAAAGRycy9kb3ducmV2LnhtbEyP&#10;wU7DMBBE70j9B2srcWvtRm0UQpyqIHpBXCh8gBMvSWi8jmI3DX/P9gS33Z3R7JtiP7teTDiGzpOG&#10;zVqBQKq97ajR8PlxXGUgQjRkTe8JNfxggH25uCtMbv2V3nE6xUZwCIXcaGhjHHIpQ92iM2HtByTW&#10;vvzoTOR1bKQdzZXDXS8TpVLpTEf8oTUDPrdYn08Xp+HF+d3b98PkjklXeZlmFJ9eSev75Xx4BBFx&#10;jn9muOEzOpTMVPkL2SB6DavNdstlIk9pAuLmUJniS6Uh3WUgy0L+71D+AgAA//8DAFBLAQItABQA&#10;BgAIAAAAIQC2gziS/gAAAOEBAAATAAAAAAAAAAAAAAAAAAAAAABbQ29udGVudF9UeXBlc10ueG1s&#10;UEsBAi0AFAAGAAgAAAAhADj9If/WAAAAlAEAAAsAAAAAAAAAAAAAAAAALwEAAF9yZWxzLy5yZWxz&#10;UEsBAi0AFAAGAAgAAAAhAF2DwEmWAgAAkQUAAA4AAAAAAAAAAAAAAAAALgIAAGRycy9lMm9Eb2Mu&#10;eG1sUEsBAi0AFAAGAAgAAAAhAPG1N2TeAAAACwEAAA8AAAAAAAAAAAAAAAAA8AQAAGRycy9kb3du&#10;cmV2LnhtbFBLBQYAAAAABAAEAPMAAAD7BQAAAAA=&#10;" fillcolor="#fff9f2 [3205]" stroked="f" strokeweight="1pt"/>
              </w:pict>
            </mc:Fallback>
          </mc:AlternateContent>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A33F237" w14:textId="77777777" w:rsidR="002C202B" w:rsidRDefault="002C202B" w:rsidP="00706D60">
      <w:r>
        <w:separator/>
      </w:r>
    </w:p>
  </w:footnote>
  <w:footnote w:type="continuationSeparator" w:id="0">
    <w:p w14:paraId="526430E7" w14:textId="77777777" w:rsidR="002C202B" w:rsidRDefault="002C202B" w:rsidP="00706D60">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89"/>
    <w:multiLevelType w:val="singleLevel"/>
    <w:tmpl w:val="85CC83A6"/>
    <w:lvl w:ilvl="0">
      <w:start w:val="1"/>
      <w:numFmt w:val="bullet"/>
      <w:pStyle w:val="ListBullet"/>
      <w:lvlText w:val=""/>
      <w:lvlJc w:val="left"/>
      <w:pPr>
        <w:tabs>
          <w:tab w:val="num" w:pos="360"/>
        </w:tabs>
        <w:ind w:left="360" w:hanging="360"/>
      </w:pPr>
      <w:rPr>
        <w:rFonts w:ascii="Symbol" w:hAnsi="Symbol" w:hint="default"/>
      </w:rPr>
    </w:lvl>
  </w:abstractNum>
  <w:abstractNum w:abstractNumId="1" w15:restartNumberingAfterBreak="0">
    <w:nsid w:val="229D0CE6"/>
    <w:multiLevelType w:val="hybridMultilevel"/>
    <w:tmpl w:val="EAD4533E"/>
    <w:lvl w:ilvl="0" w:tplc="40090001">
      <w:start w:val="1"/>
      <w:numFmt w:val="bullet"/>
      <w:lvlText w:val=""/>
      <w:lvlJc w:val="left"/>
      <w:pPr>
        <w:ind w:left="720" w:hanging="360"/>
      </w:pPr>
      <w:rPr>
        <w:rFonts w:ascii="Symbol" w:hAnsi="Symbol" w:hint="default"/>
      </w:rPr>
    </w:lvl>
    <w:lvl w:ilvl="1" w:tplc="40090003" w:tentative="1">
      <w:start w:val="1"/>
      <w:numFmt w:val="bullet"/>
      <w:lvlText w:val="o"/>
      <w:lvlJc w:val="left"/>
      <w:pPr>
        <w:ind w:left="1440" w:hanging="360"/>
      </w:pPr>
      <w:rPr>
        <w:rFonts w:ascii="Courier New" w:hAnsi="Courier New" w:cs="Courier New" w:hint="default"/>
      </w:rPr>
    </w:lvl>
    <w:lvl w:ilvl="2" w:tplc="40090005" w:tentative="1">
      <w:start w:val="1"/>
      <w:numFmt w:val="bullet"/>
      <w:lvlText w:val=""/>
      <w:lvlJc w:val="left"/>
      <w:pPr>
        <w:ind w:left="2160" w:hanging="360"/>
      </w:pPr>
      <w:rPr>
        <w:rFonts w:ascii="Wingdings" w:hAnsi="Wingdings" w:hint="default"/>
      </w:rPr>
    </w:lvl>
    <w:lvl w:ilvl="3" w:tplc="40090001" w:tentative="1">
      <w:start w:val="1"/>
      <w:numFmt w:val="bullet"/>
      <w:lvlText w:val=""/>
      <w:lvlJc w:val="left"/>
      <w:pPr>
        <w:ind w:left="2880" w:hanging="360"/>
      </w:pPr>
      <w:rPr>
        <w:rFonts w:ascii="Symbol" w:hAnsi="Symbol" w:hint="default"/>
      </w:rPr>
    </w:lvl>
    <w:lvl w:ilvl="4" w:tplc="40090003" w:tentative="1">
      <w:start w:val="1"/>
      <w:numFmt w:val="bullet"/>
      <w:lvlText w:val="o"/>
      <w:lvlJc w:val="left"/>
      <w:pPr>
        <w:ind w:left="3600" w:hanging="360"/>
      </w:pPr>
      <w:rPr>
        <w:rFonts w:ascii="Courier New" w:hAnsi="Courier New" w:cs="Courier New" w:hint="default"/>
      </w:rPr>
    </w:lvl>
    <w:lvl w:ilvl="5" w:tplc="40090005" w:tentative="1">
      <w:start w:val="1"/>
      <w:numFmt w:val="bullet"/>
      <w:lvlText w:val=""/>
      <w:lvlJc w:val="left"/>
      <w:pPr>
        <w:ind w:left="4320" w:hanging="360"/>
      </w:pPr>
      <w:rPr>
        <w:rFonts w:ascii="Wingdings" w:hAnsi="Wingdings" w:hint="default"/>
      </w:rPr>
    </w:lvl>
    <w:lvl w:ilvl="6" w:tplc="40090001" w:tentative="1">
      <w:start w:val="1"/>
      <w:numFmt w:val="bullet"/>
      <w:lvlText w:val=""/>
      <w:lvlJc w:val="left"/>
      <w:pPr>
        <w:ind w:left="5040" w:hanging="360"/>
      </w:pPr>
      <w:rPr>
        <w:rFonts w:ascii="Symbol" w:hAnsi="Symbol" w:hint="default"/>
      </w:rPr>
    </w:lvl>
    <w:lvl w:ilvl="7" w:tplc="40090003" w:tentative="1">
      <w:start w:val="1"/>
      <w:numFmt w:val="bullet"/>
      <w:lvlText w:val="o"/>
      <w:lvlJc w:val="left"/>
      <w:pPr>
        <w:ind w:left="5760" w:hanging="360"/>
      </w:pPr>
      <w:rPr>
        <w:rFonts w:ascii="Courier New" w:hAnsi="Courier New" w:cs="Courier New" w:hint="default"/>
      </w:rPr>
    </w:lvl>
    <w:lvl w:ilvl="8" w:tplc="40090005" w:tentative="1">
      <w:start w:val="1"/>
      <w:numFmt w:val="bullet"/>
      <w:lvlText w:val=""/>
      <w:lvlJc w:val="left"/>
      <w:pPr>
        <w:ind w:left="6480" w:hanging="360"/>
      </w:pPr>
      <w:rPr>
        <w:rFonts w:ascii="Wingdings" w:hAnsi="Wingdings" w:hint="default"/>
      </w:rPr>
    </w:lvl>
  </w:abstractNum>
  <w:abstractNum w:abstractNumId="2" w15:restartNumberingAfterBreak="0">
    <w:nsid w:val="382D652E"/>
    <w:multiLevelType w:val="hybridMultilevel"/>
    <w:tmpl w:val="C4C2FFE0"/>
    <w:lvl w:ilvl="0" w:tplc="40090001">
      <w:start w:val="1"/>
      <w:numFmt w:val="bullet"/>
      <w:lvlText w:val=""/>
      <w:lvlJc w:val="left"/>
      <w:pPr>
        <w:ind w:left="720" w:hanging="360"/>
      </w:pPr>
      <w:rPr>
        <w:rFonts w:ascii="Symbol" w:hAnsi="Symbol" w:hint="default"/>
      </w:rPr>
    </w:lvl>
    <w:lvl w:ilvl="1" w:tplc="40090003" w:tentative="1">
      <w:start w:val="1"/>
      <w:numFmt w:val="bullet"/>
      <w:lvlText w:val="o"/>
      <w:lvlJc w:val="left"/>
      <w:pPr>
        <w:ind w:left="1440" w:hanging="360"/>
      </w:pPr>
      <w:rPr>
        <w:rFonts w:ascii="Courier New" w:hAnsi="Courier New" w:cs="Courier New" w:hint="default"/>
      </w:rPr>
    </w:lvl>
    <w:lvl w:ilvl="2" w:tplc="40090005" w:tentative="1">
      <w:start w:val="1"/>
      <w:numFmt w:val="bullet"/>
      <w:lvlText w:val=""/>
      <w:lvlJc w:val="left"/>
      <w:pPr>
        <w:ind w:left="2160" w:hanging="360"/>
      </w:pPr>
      <w:rPr>
        <w:rFonts w:ascii="Wingdings" w:hAnsi="Wingdings" w:hint="default"/>
      </w:rPr>
    </w:lvl>
    <w:lvl w:ilvl="3" w:tplc="40090001" w:tentative="1">
      <w:start w:val="1"/>
      <w:numFmt w:val="bullet"/>
      <w:lvlText w:val=""/>
      <w:lvlJc w:val="left"/>
      <w:pPr>
        <w:ind w:left="2880" w:hanging="360"/>
      </w:pPr>
      <w:rPr>
        <w:rFonts w:ascii="Symbol" w:hAnsi="Symbol" w:hint="default"/>
      </w:rPr>
    </w:lvl>
    <w:lvl w:ilvl="4" w:tplc="40090003" w:tentative="1">
      <w:start w:val="1"/>
      <w:numFmt w:val="bullet"/>
      <w:lvlText w:val="o"/>
      <w:lvlJc w:val="left"/>
      <w:pPr>
        <w:ind w:left="3600" w:hanging="360"/>
      </w:pPr>
      <w:rPr>
        <w:rFonts w:ascii="Courier New" w:hAnsi="Courier New" w:cs="Courier New" w:hint="default"/>
      </w:rPr>
    </w:lvl>
    <w:lvl w:ilvl="5" w:tplc="40090005" w:tentative="1">
      <w:start w:val="1"/>
      <w:numFmt w:val="bullet"/>
      <w:lvlText w:val=""/>
      <w:lvlJc w:val="left"/>
      <w:pPr>
        <w:ind w:left="4320" w:hanging="360"/>
      </w:pPr>
      <w:rPr>
        <w:rFonts w:ascii="Wingdings" w:hAnsi="Wingdings" w:hint="default"/>
      </w:rPr>
    </w:lvl>
    <w:lvl w:ilvl="6" w:tplc="40090001" w:tentative="1">
      <w:start w:val="1"/>
      <w:numFmt w:val="bullet"/>
      <w:lvlText w:val=""/>
      <w:lvlJc w:val="left"/>
      <w:pPr>
        <w:ind w:left="5040" w:hanging="360"/>
      </w:pPr>
      <w:rPr>
        <w:rFonts w:ascii="Symbol" w:hAnsi="Symbol" w:hint="default"/>
      </w:rPr>
    </w:lvl>
    <w:lvl w:ilvl="7" w:tplc="40090003" w:tentative="1">
      <w:start w:val="1"/>
      <w:numFmt w:val="bullet"/>
      <w:lvlText w:val="o"/>
      <w:lvlJc w:val="left"/>
      <w:pPr>
        <w:ind w:left="5760" w:hanging="360"/>
      </w:pPr>
      <w:rPr>
        <w:rFonts w:ascii="Courier New" w:hAnsi="Courier New" w:cs="Courier New" w:hint="default"/>
      </w:rPr>
    </w:lvl>
    <w:lvl w:ilvl="8" w:tplc="40090005" w:tentative="1">
      <w:start w:val="1"/>
      <w:numFmt w:val="bullet"/>
      <w:lvlText w:val=""/>
      <w:lvlJc w:val="left"/>
      <w:pPr>
        <w:ind w:left="6480" w:hanging="360"/>
      </w:pPr>
      <w:rPr>
        <w:rFonts w:ascii="Wingdings" w:hAnsi="Wingdings" w:hint="default"/>
      </w:rPr>
    </w:lvl>
  </w:abstractNum>
  <w:abstractNum w:abstractNumId="3" w15:restartNumberingAfterBreak="0">
    <w:nsid w:val="520F636C"/>
    <w:multiLevelType w:val="hybridMultilevel"/>
    <w:tmpl w:val="EA6E193E"/>
    <w:lvl w:ilvl="0" w:tplc="04090001">
      <w:start w:val="1"/>
      <w:numFmt w:val="bullet"/>
      <w:lvlText w:val=""/>
      <w:lvlJc w:val="left"/>
      <w:pPr>
        <w:ind w:left="1451" w:hanging="360"/>
      </w:pPr>
      <w:rPr>
        <w:rFonts w:ascii="Symbol" w:hAnsi="Symbol" w:hint="default"/>
      </w:rPr>
    </w:lvl>
    <w:lvl w:ilvl="1" w:tplc="04090003" w:tentative="1">
      <w:start w:val="1"/>
      <w:numFmt w:val="bullet"/>
      <w:lvlText w:val="o"/>
      <w:lvlJc w:val="left"/>
      <w:pPr>
        <w:ind w:left="2171" w:hanging="360"/>
      </w:pPr>
      <w:rPr>
        <w:rFonts w:ascii="Courier New" w:hAnsi="Courier New" w:cs="Courier New" w:hint="default"/>
      </w:rPr>
    </w:lvl>
    <w:lvl w:ilvl="2" w:tplc="04090005" w:tentative="1">
      <w:start w:val="1"/>
      <w:numFmt w:val="bullet"/>
      <w:lvlText w:val=""/>
      <w:lvlJc w:val="left"/>
      <w:pPr>
        <w:ind w:left="2891" w:hanging="360"/>
      </w:pPr>
      <w:rPr>
        <w:rFonts w:ascii="Wingdings" w:hAnsi="Wingdings" w:hint="default"/>
      </w:rPr>
    </w:lvl>
    <w:lvl w:ilvl="3" w:tplc="04090001" w:tentative="1">
      <w:start w:val="1"/>
      <w:numFmt w:val="bullet"/>
      <w:lvlText w:val=""/>
      <w:lvlJc w:val="left"/>
      <w:pPr>
        <w:ind w:left="3611" w:hanging="360"/>
      </w:pPr>
      <w:rPr>
        <w:rFonts w:ascii="Symbol" w:hAnsi="Symbol" w:hint="default"/>
      </w:rPr>
    </w:lvl>
    <w:lvl w:ilvl="4" w:tplc="04090003" w:tentative="1">
      <w:start w:val="1"/>
      <w:numFmt w:val="bullet"/>
      <w:lvlText w:val="o"/>
      <w:lvlJc w:val="left"/>
      <w:pPr>
        <w:ind w:left="4331" w:hanging="360"/>
      </w:pPr>
      <w:rPr>
        <w:rFonts w:ascii="Courier New" w:hAnsi="Courier New" w:cs="Courier New" w:hint="default"/>
      </w:rPr>
    </w:lvl>
    <w:lvl w:ilvl="5" w:tplc="04090005" w:tentative="1">
      <w:start w:val="1"/>
      <w:numFmt w:val="bullet"/>
      <w:lvlText w:val=""/>
      <w:lvlJc w:val="left"/>
      <w:pPr>
        <w:ind w:left="5051" w:hanging="360"/>
      </w:pPr>
      <w:rPr>
        <w:rFonts w:ascii="Wingdings" w:hAnsi="Wingdings" w:hint="default"/>
      </w:rPr>
    </w:lvl>
    <w:lvl w:ilvl="6" w:tplc="04090001" w:tentative="1">
      <w:start w:val="1"/>
      <w:numFmt w:val="bullet"/>
      <w:lvlText w:val=""/>
      <w:lvlJc w:val="left"/>
      <w:pPr>
        <w:ind w:left="5771" w:hanging="360"/>
      </w:pPr>
      <w:rPr>
        <w:rFonts w:ascii="Symbol" w:hAnsi="Symbol" w:hint="default"/>
      </w:rPr>
    </w:lvl>
    <w:lvl w:ilvl="7" w:tplc="04090003" w:tentative="1">
      <w:start w:val="1"/>
      <w:numFmt w:val="bullet"/>
      <w:lvlText w:val="o"/>
      <w:lvlJc w:val="left"/>
      <w:pPr>
        <w:ind w:left="6491" w:hanging="360"/>
      </w:pPr>
      <w:rPr>
        <w:rFonts w:ascii="Courier New" w:hAnsi="Courier New" w:cs="Courier New" w:hint="default"/>
      </w:rPr>
    </w:lvl>
    <w:lvl w:ilvl="8" w:tplc="04090005" w:tentative="1">
      <w:start w:val="1"/>
      <w:numFmt w:val="bullet"/>
      <w:lvlText w:val=""/>
      <w:lvlJc w:val="left"/>
      <w:pPr>
        <w:ind w:left="7211" w:hanging="360"/>
      </w:pPr>
      <w:rPr>
        <w:rFonts w:ascii="Wingdings" w:hAnsi="Wingdings" w:hint="default"/>
      </w:rPr>
    </w:lvl>
  </w:abstractNum>
  <w:abstractNum w:abstractNumId="4" w15:restartNumberingAfterBreak="0">
    <w:nsid w:val="5FED6215"/>
    <w:multiLevelType w:val="hybridMultilevel"/>
    <w:tmpl w:val="1A9C2CD0"/>
    <w:lvl w:ilvl="0" w:tplc="04090001">
      <w:start w:val="1"/>
      <w:numFmt w:val="bullet"/>
      <w:lvlText w:val=""/>
      <w:lvlJc w:val="left"/>
      <w:pPr>
        <w:ind w:left="1440" w:hanging="360"/>
      </w:pPr>
      <w:rPr>
        <w:rFonts w:ascii="Symbol" w:hAnsi="Symbol" w:hint="default"/>
      </w:rPr>
    </w:lvl>
    <w:lvl w:ilvl="1" w:tplc="04090003" w:tentative="1">
      <w:start w:val="1"/>
      <w:numFmt w:val="bullet"/>
      <w:lvlText w:val="o"/>
      <w:lvlJc w:val="left"/>
      <w:pPr>
        <w:ind w:left="2160" w:hanging="360"/>
      </w:pPr>
      <w:rPr>
        <w:rFonts w:ascii="Courier New" w:hAnsi="Courier New" w:cs="Courier New" w:hint="default"/>
      </w:rPr>
    </w:lvl>
    <w:lvl w:ilvl="2" w:tplc="04090005" w:tentative="1">
      <w:start w:val="1"/>
      <w:numFmt w:val="bullet"/>
      <w:lvlText w:val=""/>
      <w:lvlJc w:val="left"/>
      <w:pPr>
        <w:ind w:left="2880" w:hanging="360"/>
      </w:pPr>
      <w:rPr>
        <w:rFonts w:ascii="Wingdings" w:hAnsi="Wingdings" w:hint="default"/>
      </w:rPr>
    </w:lvl>
    <w:lvl w:ilvl="3" w:tplc="04090001" w:tentative="1">
      <w:start w:val="1"/>
      <w:numFmt w:val="bullet"/>
      <w:lvlText w:val=""/>
      <w:lvlJc w:val="left"/>
      <w:pPr>
        <w:ind w:left="3600" w:hanging="360"/>
      </w:pPr>
      <w:rPr>
        <w:rFonts w:ascii="Symbol" w:hAnsi="Symbol" w:hint="default"/>
      </w:rPr>
    </w:lvl>
    <w:lvl w:ilvl="4" w:tplc="04090003" w:tentative="1">
      <w:start w:val="1"/>
      <w:numFmt w:val="bullet"/>
      <w:lvlText w:val="o"/>
      <w:lvlJc w:val="left"/>
      <w:pPr>
        <w:ind w:left="4320" w:hanging="360"/>
      </w:pPr>
      <w:rPr>
        <w:rFonts w:ascii="Courier New" w:hAnsi="Courier New" w:cs="Courier New" w:hint="default"/>
      </w:rPr>
    </w:lvl>
    <w:lvl w:ilvl="5" w:tplc="04090005" w:tentative="1">
      <w:start w:val="1"/>
      <w:numFmt w:val="bullet"/>
      <w:lvlText w:val=""/>
      <w:lvlJc w:val="left"/>
      <w:pPr>
        <w:ind w:left="5040" w:hanging="360"/>
      </w:pPr>
      <w:rPr>
        <w:rFonts w:ascii="Wingdings" w:hAnsi="Wingdings" w:hint="default"/>
      </w:rPr>
    </w:lvl>
    <w:lvl w:ilvl="6" w:tplc="04090001" w:tentative="1">
      <w:start w:val="1"/>
      <w:numFmt w:val="bullet"/>
      <w:lvlText w:val=""/>
      <w:lvlJc w:val="left"/>
      <w:pPr>
        <w:ind w:left="5760" w:hanging="360"/>
      </w:pPr>
      <w:rPr>
        <w:rFonts w:ascii="Symbol" w:hAnsi="Symbol" w:hint="default"/>
      </w:rPr>
    </w:lvl>
    <w:lvl w:ilvl="7" w:tplc="04090003" w:tentative="1">
      <w:start w:val="1"/>
      <w:numFmt w:val="bullet"/>
      <w:lvlText w:val="o"/>
      <w:lvlJc w:val="left"/>
      <w:pPr>
        <w:ind w:left="6480" w:hanging="360"/>
      </w:pPr>
      <w:rPr>
        <w:rFonts w:ascii="Courier New" w:hAnsi="Courier New" w:cs="Courier New" w:hint="default"/>
      </w:rPr>
    </w:lvl>
    <w:lvl w:ilvl="8" w:tplc="04090005" w:tentative="1">
      <w:start w:val="1"/>
      <w:numFmt w:val="bullet"/>
      <w:lvlText w:val=""/>
      <w:lvlJc w:val="left"/>
      <w:pPr>
        <w:ind w:left="7200" w:hanging="360"/>
      </w:pPr>
      <w:rPr>
        <w:rFonts w:ascii="Wingdings" w:hAnsi="Wingdings" w:hint="default"/>
      </w:rPr>
    </w:lvl>
  </w:abstractNum>
  <w:num w:numId="1">
    <w:abstractNumId w:val="3"/>
  </w:num>
  <w:num w:numId="2">
    <w:abstractNumId w:val="4"/>
  </w:num>
  <w:num w:numId="3">
    <w:abstractNumId w:val="0"/>
  </w:num>
  <w:num w:numId="4">
    <w:abstractNumId w:val="2"/>
  </w:num>
  <w:num w:numId="5">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removePersonalInformation/>
  <w:removeDateAndTime/>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hyphenationZone w:val="425"/>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C6899"/>
    <w:rsid w:val="00002411"/>
    <w:rsid w:val="00012D78"/>
    <w:rsid w:val="00013685"/>
    <w:rsid w:val="00015585"/>
    <w:rsid w:val="00020FC9"/>
    <w:rsid w:val="000411DF"/>
    <w:rsid w:val="00071212"/>
    <w:rsid w:val="0008174B"/>
    <w:rsid w:val="00097B52"/>
    <w:rsid w:val="000B2682"/>
    <w:rsid w:val="000B5E2F"/>
    <w:rsid w:val="000C1A28"/>
    <w:rsid w:val="000D787A"/>
    <w:rsid w:val="000E13BA"/>
    <w:rsid w:val="000E20E4"/>
    <w:rsid w:val="00136DDD"/>
    <w:rsid w:val="00143F48"/>
    <w:rsid w:val="001624D6"/>
    <w:rsid w:val="001624FF"/>
    <w:rsid w:val="00165112"/>
    <w:rsid w:val="00184A71"/>
    <w:rsid w:val="0019191C"/>
    <w:rsid w:val="00194A6B"/>
    <w:rsid w:val="001A02F8"/>
    <w:rsid w:val="001A0417"/>
    <w:rsid w:val="001A2F93"/>
    <w:rsid w:val="001A529D"/>
    <w:rsid w:val="001A70F2"/>
    <w:rsid w:val="001B64FF"/>
    <w:rsid w:val="001B6E4C"/>
    <w:rsid w:val="0022046C"/>
    <w:rsid w:val="00224CB6"/>
    <w:rsid w:val="002267E3"/>
    <w:rsid w:val="002437EF"/>
    <w:rsid w:val="0029640C"/>
    <w:rsid w:val="002974C8"/>
    <w:rsid w:val="002B10A0"/>
    <w:rsid w:val="002B5D98"/>
    <w:rsid w:val="002C202B"/>
    <w:rsid w:val="002C5772"/>
    <w:rsid w:val="002C6899"/>
    <w:rsid w:val="002D2E15"/>
    <w:rsid w:val="002F281A"/>
    <w:rsid w:val="003011DB"/>
    <w:rsid w:val="00301652"/>
    <w:rsid w:val="003129DB"/>
    <w:rsid w:val="003161E7"/>
    <w:rsid w:val="003412C7"/>
    <w:rsid w:val="00383835"/>
    <w:rsid w:val="003A563E"/>
    <w:rsid w:val="003A7B43"/>
    <w:rsid w:val="003C1D00"/>
    <w:rsid w:val="003D12F1"/>
    <w:rsid w:val="003D392D"/>
    <w:rsid w:val="00416074"/>
    <w:rsid w:val="00422963"/>
    <w:rsid w:val="00441D66"/>
    <w:rsid w:val="00444828"/>
    <w:rsid w:val="00451943"/>
    <w:rsid w:val="0046734A"/>
    <w:rsid w:val="00476A86"/>
    <w:rsid w:val="00482F5B"/>
    <w:rsid w:val="00497899"/>
    <w:rsid w:val="004A6EAC"/>
    <w:rsid w:val="004C5E1B"/>
    <w:rsid w:val="004E1DD5"/>
    <w:rsid w:val="004F392D"/>
    <w:rsid w:val="004F48FA"/>
    <w:rsid w:val="00500DAE"/>
    <w:rsid w:val="0050372F"/>
    <w:rsid w:val="0054254B"/>
    <w:rsid w:val="00542F7A"/>
    <w:rsid w:val="005547A0"/>
    <w:rsid w:val="00570359"/>
    <w:rsid w:val="00576B76"/>
    <w:rsid w:val="00586D8C"/>
    <w:rsid w:val="00594380"/>
    <w:rsid w:val="005C012E"/>
    <w:rsid w:val="005D0E34"/>
    <w:rsid w:val="005E05B6"/>
    <w:rsid w:val="005E2F7C"/>
    <w:rsid w:val="006078C8"/>
    <w:rsid w:val="00610FAF"/>
    <w:rsid w:val="0063002C"/>
    <w:rsid w:val="006512AE"/>
    <w:rsid w:val="00655E62"/>
    <w:rsid w:val="00664C03"/>
    <w:rsid w:val="00672642"/>
    <w:rsid w:val="006778E3"/>
    <w:rsid w:val="006A0624"/>
    <w:rsid w:val="006A2F78"/>
    <w:rsid w:val="006B6867"/>
    <w:rsid w:val="006C3737"/>
    <w:rsid w:val="006C430C"/>
    <w:rsid w:val="006D3FD3"/>
    <w:rsid w:val="006E4B56"/>
    <w:rsid w:val="006E58F5"/>
    <w:rsid w:val="006F0069"/>
    <w:rsid w:val="00706D60"/>
    <w:rsid w:val="00710767"/>
    <w:rsid w:val="007142D3"/>
    <w:rsid w:val="00727907"/>
    <w:rsid w:val="007331D7"/>
    <w:rsid w:val="0073372F"/>
    <w:rsid w:val="00733E78"/>
    <w:rsid w:val="007455E2"/>
    <w:rsid w:val="00770E01"/>
    <w:rsid w:val="0077197B"/>
    <w:rsid w:val="00772B7D"/>
    <w:rsid w:val="00797575"/>
    <w:rsid w:val="007D02E0"/>
    <w:rsid w:val="007D1A42"/>
    <w:rsid w:val="007E363C"/>
    <w:rsid w:val="007F617C"/>
    <w:rsid w:val="00812D8D"/>
    <w:rsid w:val="0082087D"/>
    <w:rsid w:val="00823766"/>
    <w:rsid w:val="008327CF"/>
    <w:rsid w:val="008450A2"/>
    <w:rsid w:val="0085178B"/>
    <w:rsid w:val="0085652E"/>
    <w:rsid w:val="00865603"/>
    <w:rsid w:val="00873804"/>
    <w:rsid w:val="00875493"/>
    <w:rsid w:val="008877A1"/>
    <w:rsid w:val="008A68C8"/>
    <w:rsid w:val="008B18E1"/>
    <w:rsid w:val="008B678D"/>
    <w:rsid w:val="008E4CD9"/>
    <w:rsid w:val="008E68A6"/>
    <w:rsid w:val="008F4012"/>
    <w:rsid w:val="00907F25"/>
    <w:rsid w:val="00911EA9"/>
    <w:rsid w:val="0092504E"/>
    <w:rsid w:val="009335A5"/>
    <w:rsid w:val="00935132"/>
    <w:rsid w:val="0094457B"/>
    <w:rsid w:val="0096777A"/>
    <w:rsid w:val="0097024E"/>
    <w:rsid w:val="00970BF5"/>
    <w:rsid w:val="00974552"/>
    <w:rsid w:val="009804A9"/>
    <w:rsid w:val="009870D3"/>
    <w:rsid w:val="0099002F"/>
    <w:rsid w:val="009B24E6"/>
    <w:rsid w:val="009B658F"/>
    <w:rsid w:val="009C36C5"/>
    <w:rsid w:val="009E10BD"/>
    <w:rsid w:val="009F08A3"/>
    <w:rsid w:val="00A11154"/>
    <w:rsid w:val="00A44030"/>
    <w:rsid w:val="00A47A66"/>
    <w:rsid w:val="00A518CA"/>
    <w:rsid w:val="00A53B68"/>
    <w:rsid w:val="00A67774"/>
    <w:rsid w:val="00A76785"/>
    <w:rsid w:val="00AB079B"/>
    <w:rsid w:val="00AE6FC7"/>
    <w:rsid w:val="00B01BDC"/>
    <w:rsid w:val="00B1245B"/>
    <w:rsid w:val="00B52AE1"/>
    <w:rsid w:val="00B6207E"/>
    <w:rsid w:val="00B73C61"/>
    <w:rsid w:val="00B8244B"/>
    <w:rsid w:val="00B90E22"/>
    <w:rsid w:val="00B9702E"/>
    <w:rsid w:val="00BA4112"/>
    <w:rsid w:val="00BB0C86"/>
    <w:rsid w:val="00BE71B2"/>
    <w:rsid w:val="00C072CD"/>
    <w:rsid w:val="00C120D4"/>
    <w:rsid w:val="00C270AC"/>
    <w:rsid w:val="00C46E98"/>
    <w:rsid w:val="00C47447"/>
    <w:rsid w:val="00C6701C"/>
    <w:rsid w:val="00C7287A"/>
    <w:rsid w:val="00C82CDF"/>
    <w:rsid w:val="00C851FC"/>
    <w:rsid w:val="00C85251"/>
    <w:rsid w:val="00CA722F"/>
    <w:rsid w:val="00CB2C44"/>
    <w:rsid w:val="00CC691B"/>
    <w:rsid w:val="00CF161F"/>
    <w:rsid w:val="00CF4053"/>
    <w:rsid w:val="00CF754B"/>
    <w:rsid w:val="00D029F6"/>
    <w:rsid w:val="00D06BA7"/>
    <w:rsid w:val="00D25B00"/>
    <w:rsid w:val="00D26120"/>
    <w:rsid w:val="00D51F49"/>
    <w:rsid w:val="00D63AFC"/>
    <w:rsid w:val="00D90E05"/>
    <w:rsid w:val="00D92464"/>
    <w:rsid w:val="00D932F7"/>
    <w:rsid w:val="00DA25BD"/>
    <w:rsid w:val="00DA6894"/>
    <w:rsid w:val="00DC487D"/>
    <w:rsid w:val="00DE3F14"/>
    <w:rsid w:val="00E224E9"/>
    <w:rsid w:val="00E235E0"/>
    <w:rsid w:val="00E33E6F"/>
    <w:rsid w:val="00E36DA2"/>
    <w:rsid w:val="00E4321D"/>
    <w:rsid w:val="00E52A32"/>
    <w:rsid w:val="00E541C4"/>
    <w:rsid w:val="00E55C29"/>
    <w:rsid w:val="00E653C0"/>
    <w:rsid w:val="00E709EA"/>
    <w:rsid w:val="00E7629E"/>
    <w:rsid w:val="00E8374D"/>
    <w:rsid w:val="00E930ED"/>
    <w:rsid w:val="00E96235"/>
    <w:rsid w:val="00EA59BC"/>
    <w:rsid w:val="00EB318B"/>
    <w:rsid w:val="00EC2CD8"/>
    <w:rsid w:val="00EC4394"/>
    <w:rsid w:val="00ED032B"/>
    <w:rsid w:val="00ED3920"/>
    <w:rsid w:val="00EE4B2E"/>
    <w:rsid w:val="00EF5293"/>
    <w:rsid w:val="00F01492"/>
    <w:rsid w:val="00F033D9"/>
    <w:rsid w:val="00F10AB7"/>
    <w:rsid w:val="00F421C1"/>
    <w:rsid w:val="00F43844"/>
    <w:rsid w:val="00F47155"/>
    <w:rsid w:val="00F5245D"/>
    <w:rsid w:val="00F666B6"/>
    <w:rsid w:val="00F71A61"/>
    <w:rsid w:val="00F73F5A"/>
    <w:rsid w:val="00F8576E"/>
    <w:rsid w:val="00F90700"/>
    <w:rsid w:val="00F96C55"/>
    <w:rsid w:val="00FA212A"/>
    <w:rsid w:val="00FA2491"/>
    <w:rsid w:val="00FC2060"/>
    <w:rsid w:val="00FD6CEF"/>
    <w:rsid w:val="00FE0132"/>
    <w:rsid w:val="00FE1126"/>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9C058D1"/>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EE4B2E"/>
    <w:pPr>
      <w:jc w:val="both"/>
    </w:pPr>
    <w:rPr>
      <w:color w:val="4A2739" w:themeColor="accent3" w:themeShade="80"/>
      <w:sz w:val="24"/>
    </w:rPr>
  </w:style>
  <w:style w:type="paragraph" w:styleId="Heading1">
    <w:name w:val="heading 1"/>
    <w:basedOn w:val="Normal"/>
    <w:next w:val="Normal"/>
    <w:link w:val="Heading1Char"/>
    <w:uiPriority w:val="9"/>
    <w:qFormat/>
    <w:rsid w:val="00E33E6F"/>
    <w:pPr>
      <w:keepNext/>
      <w:keepLines/>
      <w:spacing w:after="720"/>
      <w:outlineLvl w:val="0"/>
    </w:pPr>
    <w:rPr>
      <w:rFonts w:asciiTheme="majorHAnsi" w:eastAsiaTheme="majorEastAsia" w:hAnsiTheme="majorHAnsi" w:cs="Segoe UI"/>
      <w:caps/>
      <w:color w:val="954F72" w:themeColor="accent1"/>
      <w:spacing w:val="20"/>
      <w:sz w:val="72"/>
      <w:szCs w:val="72"/>
    </w:rPr>
  </w:style>
  <w:style w:type="paragraph" w:styleId="Heading2">
    <w:name w:val="heading 2"/>
    <w:basedOn w:val="Normal"/>
    <w:next w:val="Normal"/>
    <w:link w:val="Heading2Char"/>
    <w:uiPriority w:val="9"/>
    <w:qFormat/>
    <w:rsid w:val="006C3737"/>
    <w:pPr>
      <w:keepNext/>
      <w:keepLines/>
      <w:spacing w:before="40" w:after="0"/>
      <w:jc w:val="left"/>
      <w:outlineLvl w:val="1"/>
    </w:pPr>
    <w:rPr>
      <w:rFonts w:eastAsiaTheme="majorEastAsia" w:cs="Times New Roman (Headings CS)"/>
      <w:b/>
      <w:caps/>
      <w:color w:val="954F72" w:themeColor="accent3"/>
      <w:spacing w:val="20"/>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542F7A"/>
    <w:rPr>
      <w:color w:val="808080"/>
    </w:rPr>
  </w:style>
  <w:style w:type="character" w:customStyle="1" w:styleId="Heading1Char">
    <w:name w:val="Heading 1 Char"/>
    <w:basedOn w:val="DefaultParagraphFont"/>
    <w:link w:val="Heading1"/>
    <w:uiPriority w:val="9"/>
    <w:rsid w:val="00E33E6F"/>
    <w:rPr>
      <w:rFonts w:asciiTheme="majorHAnsi" w:eastAsiaTheme="majorEastAsia" w:hAnsiTheme="majorHAnsi" w:cs="Segoe UI"/>
      <w:caps/>
      <w:color w:val="954F72" w:themeColor="accent1"/>
      <w:spacing w:val="20"/>
      <w:sz w:val="72"/>
      <w:szCs w:val="72"/>
    </w:rPr>
  </w:style>
  <w:style w:type="paragraph" w:styleId="TOCHeading">
    <w:name w:val="TOC Heading"/>
    <w:basedOn w:val="Heading1"/>
    <w:next w:val="Normal"/>
    <w:uiPriority w:val="39"/>
    <w:unhideWhenUsed/>
    <w:qFormat/>
    <w:rsid w:val="008877A1"/>
    <w:pPr>
      <w:spacing w:line="720" w:lineRule="exact"/>
      <w:jc w:val="left"/>
      <w:outlineLvl w:val="9"/>
    </w:pPr>
  </w:style>
  <w:style w:type="paragraph" w:styleId="TOC1">
    <w:name w:val="toc 1"/>
    <w:basedOn w:val="Normal"/>
    <w:next w:val="Normal"/>
    <w:autoRedefine/>
    <w:uiPriority w:val="39"/>
    <w:rsid w:val="00907F25"/>
    <w:pPr>
      <w:tabs>
        <w:tab w:val="right" w:leader="dot" w:pos="9360"/>
      </w:tabs>
      <w:spacing w:after="100" w:line="240" w:lineRule="auto"/>
    </w:pPr>
  </w:style>
  <w:style w:type="character" w:styleId="Hyperlink">
    <w:name w:val="Hyperlink"/>
    <w:basedOn w:val="DefaultParagraphFont"/>
    <w:uiPriority w:val="99"/>
    <w:unhideWhenUsed/>
    <w:rsid w:val="00E96235"/>
    <w:rPr>
      <w:color w:val="D73A2C" w:themeColor="hyperlink"/>
      <w:u w:val="single"/>
    </w:rPr>
  </w:style>
  <w:style w:type="paragraph" w:styleId="BalloonText">
    <w:name w:val="Balloon Text"/>
    <w:basedOn w:val="Normal"/>
    <w:link w:val="BalloonTextChar"/>
    <w:uiPriority w:val="99"/>
    <w:semiHidden/>
    <w:unhideWhenUsed/>
    <w:rsid w:val="00C85251"/>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C85251"/>
    <w:rPr>
      <w:rFonts w:ascii="Segoe UI" w:hAnsi="Segoe UI" w:cs="Segoe UI"/>
      <w:sz w:val="18"/>
      <w:szCs w:val="18"/>
    </w:rPr>
  </w:style>
  <w:style w:type="paragraph" w:styleId="NormalWeb">
    <w:name w:val="Normal (Web)"/>
    <w:basedOn w:val="Normal"/>
    <w:uiPriority w:val="99"/>
    <w:unhideWhenUsed/>
    <w:rsid w:val="00D92464"/>
    <w:pPr>
      <w:spacing w:before="100" w:beforeAutospacing="1" w:after="100" w:afterAutospacing="1" w:line="240" w:lineRule="auto"/>
    </w:pPr>
    <w:rPr>
      <w:rFonts w:ascii="Times New Roman" w:eastAsia="Times New Roman" w:hAnsi="Times New Roman" w:cs="Times New Roman"/>
      <w:szCs w:val="24"/>
    </w:rPr>
  </w:style>
  <w:style w:type="character" w:customStyle="1" w:styleId="Heading2Char">
    <w:name w:val="Heading 2 Char"/>
    <w:basedOn w:val="DefaultParagraphFont"/>
    <w:link w:val="Heading2"/>
    <w:uiPriority w:val="9"/>
    <w:rsid w:val="006C3737"/>
    <w:rPr>
      <w:rFonts w:ascii="Corbel" w:eastAsiaTheme="majorEastAsia" w:hAnsi="Corbel" w:cs="Times New Roman (Headings CS)"/>
      <w:b/>
      <w:caps/>
      <w:color w:val="954F72" w:themeColor="accent3"/>
      <w:spacing w:val="20"/>
      <w:sz w:val="20"/>
      <w:szCs w:val="26"/>
    </w:rPr>
  </w:style>
  <w:style w:type="paragraph" w:styleId="TOC2">
    <w:name w:val="toc 2"/>
    <w:basedOn w:val="Normal"/>
    <w:next w:val="Normal"/>
    <w:autoRedefine/>
    <w:uiPriority w:val="39"/>
    <w:rsid w:val="00EE4B2E"/>
    <w:pPr>
      <w:tabs>
        <w:tab w:val="right" w:leader="dot" w:pos="9360"/>
      </w:tabs>
      <w:spacing w:after="100" w:line="240" w:lineRule="auto"/>
      <w:ind w:left="216"/>
      <w:jc w:val="left"/>
    </w:pPr>
    <w:rPr>
      <w:rFonts w:cs="Times New Roman (Body CS)"/>
      <w:b/>
      <w:caps/>
      <w:color w:val="954F72" w:themeColor="accent3"/>
      <w:spacing w:val="20"/>
      <w:sz w:val="20"/>
    </w:rPr>
  </w:style>
  <w:style w:type="paragraph" w:styleId="ListParagraph">
    <w:name w:val="List Paragraph"/>
    <w:basedOn w:val="Normal"/>
    <w:uiPriority w:val="34"/>
    <w:semiHidden/>
    <w:qFormat/>
    <w:rsid w:val="009B658F"/>
    <w:pPr>
      <w:ind w:left="720"/>
      <w:contextualSpacing/>
    </w:pPr>
  </w:style>
  <w:style w:type="paragraph" w:styleId="Header">
    <w:name w:val="header"/>
    <w:basedOn w:val="Normal"/>
    <w:link w:val="HeaderChar"/>
    <w:uiPriority w:val="99"/>
    <w:semiHidden/>
    <w:rsid w:val="00E653C0"/>
    <w:pPr>
      <w:tabs>
        <w:tab w:val="center" w:pos="4680"/>
        <w:tab w:val="right" w:pos="9360"/>
      </w:tabs>
      <w:spacing w:after="0" w:line="240" w:lineRule="auto"/>
    </w:pPr>
  </w:style>
  <w:style w:type="character" w:customStyle="1" w:styleId="HeaderChar">
    <w:name w:val="Header Char"/>
    <w:basedOn w:val="DefaultParagraphFont"/>
    <w:link w:val="Header"/>
    <w:uiPriority w:val="99"/>
    <w:semiHidden/>
    <w:rsid w:val="00C6701C"/>
  </w:style>
  <w:style w:type="paragraph" w:styleId="Footer">
    <w:name w:val="footer"/>
    <w:basedOn w:val="Normal"/>
    <w:link w:val="FooterChar"/>
    <w:uiPriority w:val="99"/>
    <w:semiHidden/>
    <w:rsid w:val="00A67774"/>
    <w:pPr>
      <w:spacing w:after="0" w:line="240" w:lineRule="auto"/>
      <w:jc w:val="right"/>
    </w:pPr>
    <w:rPr>
      <w:rFonts w:ascii="Bookman Old Style" w:hAnsi="Bookman Old Style"/>
      <w:color w:val="954F72" w:themeColor="accent1"/>
    </w:rPr>
  </w:style>
  <w:style w:type="character" w:customStyle="1" w:styleId="FooterChar">
    <w:name w:val="Footer Char"/>
    <w:basedOn w:val="DefaultParagraphFont"/>
    <w:link w:val="Footer"/>
    <w:uiPriority w:val="99"/>
    <w:semiHidden/>
    <w:rsid w:val="00EE4B2E"/>
    <w:rPr>
      <w:rFonts w:ascii="Bookman Old Style" w:hAnsi="Bookman Old Style"/>
      <w:color w:val="954F72" w:themeColor="accent1"/>
      <w:sz w:val="24"/>
    </w:rPr>
  </w:style>
  <w:style w:type="paragraph" w:styleId="ListBullet">
    <w:name w:val="List Bullet"/>
    <w:basedOn w:val="Normal"/>
    <w:uiPriority w:val="99"/>
    <w:rsid w:val="00D26120"/>
    <w:pPr>
      <w:numPr>
        <w:numId w:val="3"/>
      </w:numPr>
      <w:contextualSpacing/>
    </w:pPr>
  </w:style>
  <w:style w:type="paragraph" w:styleId="Subtitle">
    <w:name w:val="Subtitle"/>
    <w:basedOn w:val="Heading1"/>
    <w:next w:val="Normal"/>
    <w:link w:val="SubtitleChar"/>
    <w:uiPriority w:val="11"/>
    <w:qFormat/>
    <w:rsid w:val="00E33E6F"/>
    <w:pPr>
      <w:spacing w:line="240" w:lineRule="auto"/>
      <w:jc w:val="left"/>
    </w:pPr>
  </w:style>
  <w:style w:type="character" w:customStyle="1" w:styleId="SubtitleChar">
    <w:name w:val="Subtitle Char"/>
    <w:basedOn w:val="DefaultParagraphFont"/>
    <w:link w:val="Subtitle"/>
    <w:uiPriority w:val="11"/>
    <w:rsid w:val="00E33E6F"/>
    <w:rPr>
      <w:rFonts w:asciiTheme="majorHAnsi" w:eastAsiaTheme="majorEastAsia" w:hAnsiTheme="majorHAnsi" w:cs="Segoe UI"/>
      <w:caps/>
      <w:color w:val="954F72" w:themeColor="accent1"/>
      <w:spacing w:val="20"/>
      <w:sz w:val="72"/>
      <w:szCs w:val="72"/>
    </w:rPr>
  </w:style>
  <w:style w:type="paragraph" w:styleId="Title">
    <w:name w:val="Title"/>
    <w:basedOn w:val="Subtitle"/>
    <w:next w:val="Normal"/>
    <w:link w:val="TitleChar"/>
    <w:uiPriority w:val="10"/>
    <w:rsid w:val="00194A6B"/>
    <w:pPr>
      <w:spacing w:after="0"/>
    </w:pPr>
    <w:rPr>
      <w:sz w:val="130"/>
    </w:rPr>
  </w:style>
  <w:style w:type="character" w:customStyle="1" w:styleId="TitleChar">
    <w:name w:val="Title Char"/>
    <w:basedOn w:val="DefaultParagraphFont"/>
    <w:link w:val="Title"/>
    <w:uiPriority w:val="10"/>
    <w:rsid w:val="00194A6B"/>
    <w:rPr>
      <w:rFonts w:asciiTheme="majorHAnsi" w:eastAsiaTheme="majorEastAsia" w:hAnsiTheme="majorHAnsi" w:cs="Segoe UI"/>
      <w:caps/>
      <w:color w:val="954F72" w:themeColor="accent1"/>
      <w:spacing w:val="20"/>
      <w:sz w:val="130"/>
      <w:szCs w:val="40"/>
    </w:rPr>
  </w:style>
  <w:style w:type="table" w:styleId="TableGrid">
    <w:name w:val="Table Grid"/>
    <w:basedOn w:val="TableNormal"/>
    <w:uiPriority w:val="39"/>
    <w:rsid w:val="0099002F"/>
    <w:pPr>
      <w:spacing w:after="0" w:line="240" w:lineRule="auto"/>
    </w:pPr>
    <w:tblPr/>
  </w:style>
  <w:style w:type="paragraph" w:customStyle="1" w:styleId="Graphic">
    <w:name w:val="Graphic"/>
    <w:basedOn w:val="Normal"/>
    <w:next w:val="Normal"/>
    <w:link w:val="GraphicChar"/>
    <w:semiHidden/>
    <w:rsid w:val="005E2F7C"/>
    <w:pPr>
      <w:keepNext/>
    </w:pPr>
  </w:style>
  <w:style w:type="character" w:customStyle="1" w:styleId="GraphicChar">
    <w:name w:val="Graphic Char"/>
    <w:basedOn w:val="DefaultParagraphFont"/>
    <w:link w:val="Graphic"/>
    <w:semiHidden/>
    <w:rsid w:val="00EE4B2E"/>
    <w:rPr>
      <w:color w:val="4A2739" w:themeColor="accent3" w:themeShade="80"/>
      <w:sz w:val="24"/>
    </w:rPr>
  </w:style>
  <w:style w:type="character" w:styleId="UnresolvedMention">
    <w:name w:val="Unresolved Mention"/>
    <w:basedOn w:val="DefaultParagraphFont"/>
    <w:uiPriority w:val="99"/>
    <w:semiHidden/>
    <w:unhideWhenUsed/>
    <w:rsid w:val="003A563E"/>
    <w:rPr>
      <w:color w:val="605E5C"/>
      <w:shd w:val="clear" w:color="auto" w:fill="E1DFDD"/>
    </w:rPr>
  </w:style>
  <w:style w:type="table" w:customStyle="1" w:styleId="Style1">
    <w:name w:val="Style1"/>
    <w:basedOn w:val="TableNormal"/>
    <w:uiPriority w:val="99"/>
    <w:rsid w:val="0099002F"/>
    <w:pPr>
      <w:spacing w:after="0" w:line="240" w:lineRule="auto"/>
    </w:pPr>
    <w:tblPr/>
  </w:style>
  <w:style w:type="table" w:customStyle="1" w:styleId="Style2">
    <w:name w:val="Style2"/>
    <w:basedOn w:val="TableNormal"/>
    <w:uiPriority w:val="99"/>
    <w:rsid w:val="0099002F"/>
    <w:pPr>
      <w:spacing w:after="0" w:line="240" w:lineRule="auto"/>
    </w:pPr>
    <w:rPr>
      <w:rFonts w:ascii="Bookman Old Style" w:hAnsi="Bookman Old Style"/>
      <w:color w:val="954F72" w:themeColor="accent1"/>
    </w:rPr>
    <w:tblPr/>
  </w:style>
  <w:style w:type="paragraph" w:customStyle="1" w:styleId="Author">
    <w:name w:val="Author"/>
    <w:basedOn w:val="Footer"/>
    <w:qFormat/>
    <w:rsid w:val="000D787A"/>
    <w:pPr>
      <w:jc w:val="left"/>
    </w:pPr>
    <w:rPr>
      <w:rFonts w:cs="Times New Roman (Body CS)"/>
      <w:caps/>
      <w:spacing w:val="20"/>
      <w:sz w:val="36"/>
    </w:rPr>
  </w:style>
  <w:style w:type="paragraph" w:customStyle="1" w:styleId="Style4">
    <w:name w:val="Style4"/>
    <w:basedOn w:val="TOC1"/>
    <w:semiHidden/>
    <w:rsid w:val="006C3737"/>
    <w:rPr>
      <w:rFonts w:cs="Times New Roman (Body CS)"/>
      <w:b/>
      <w:caps/>
      <w:color w:val="954F72" w:themeColor="accent3"/>
      <w:spacing w:val="20"/>
    </w:rPr>
  </w:style>
  <w:style w:type="paragraph" w:styleId="NoSpacing">
    <w:name w:val="No Spacing"/>
    <w:link w:val="NoSpacingChar"/>
    <w:uiPriority w:val="1"/>
    <w:qFormat/>
    <w:rsid w:val="002C6899"/>
    <w:pPr>
      <w:spacing w:after="0" w:line="240" w:lineRule="auto"/>
    </w:pPr>
    <w:rPr>
      <w:rFonts w:eastAsiaTheme="minorEastAsia"/>
    </w:rPr>
  </w:style>
  <w:style w:type="character" w:customStyle="1" w:styleId="NoSpacingChar">
    <w:name w:val="No Spacing Char"/>
    <w:basedOn w:val="DefaultParagraphFont"/>
    <w:link w:val="NoSpacing"/>
    <w:uiPriority w:val="1"/>
    <w:rsid w:val="002C6899"/>
    <w:rPr>
      <w:rFonts w:eastAsiaTheme="minorEastAsia"/>
    </w:rPr>
  </w:style>
  <w:style w:type="character" w:styleId="Emphasis">
    <w:name w:val="Emphasis"/>
    <w:basedOn w:val="DefaultParagraphFont"/>
    <w:uiPriority w:val="20"/>
    <w:qFormat/>
    <w:rsid w:val="005C012E"/>
    <w:rPr>
      <w:i/>
      <w:iCs/>
    </w:rPr>
  </w:style>
  <w:style w:type="character" w:styleId="Strong">
    <w:name w:val="Strong"/>
    <w:basedOn w:val="DefaultParagraphFont"/>
    <w:uiPriority w:val="22"/>
    <w:qFormat/>
    <w:rsid w:val="005C012E"/>
    <w:rPr>
      <w:b/>
      <w:bCs/>
    </w:rPr>
  </w:style>
  <w:style w:type="character" w:styleId="CommentReference">
    <w:name w:val="annotation reference"/>
    <w:basedOn w:val="DefaultParagraphFont"/>
    <w:uiPriority w:val="99"/>
    <w:semiHidden/>
    <w:unhideWhenUsed/>
    <w:rsid w:val="00970BF5"/>
    <w:rPr>
      <w:sz w:val="16"/>
      <w:szCs w:val="16"/>
    </w:rPr>
  </w:style>
  <w:style w:type="paragraph" w:styleId="CommentText">
    <w:name w:val="annotation text"/>
    <w:basedOn w:val="Normal"/>
    <w:link w:val="CommentTextChar"/>
    <w:uiPriority w:val="99"/>
    <w:semiHidden/>
    <w:unhideWhenUsed/>
    <w:rsid w:val="00970BF5"/>
    <w:pPr>
      <w:spacing w:line="240" w:lineRule="auto"/>
    </w:pPr>
    <w:rPr>
      <w:sz w:val="20"/>
      <w:szCs w:val="20"/>
    </w:rPr>
  </w:style>
  <w:style w:type="character" w:customStyle="1" w:styleId="CommentTextChar">
    <w:name w:val="Comment Text Char"/>
    <w:basedOn w:val="DefaultParagraphFont"/>
    <w:link w:val="CommentText"/>
    <w:uiPriority w:val="99"/>
    <w:semiHidden/>
    <w:rsid w:val="00970BF5"/>
    <w:rPr>
      <w:color w:val="4A2739" w:themeColor="accent3" w:themeShade="80"/>
      <w:sz w:val="20"/>
      <w:szCs w:val="20"/>
    </w:rPr>
  </w:style>
  <w:style w:type="paragraph" w:styleId="CommentSubject">
    <w:name w:val="annotation subject"/>
    <w:basedOn w:val="CommentText"/>
    <w:next w:val="CommentText"/>
    <w:link w:val="CommentSubjectChar"/>
    <w:uiPriority w:val="99"/>
    <w:semiHidden/>
    <w:unhideWhenUsed/>
    <w:rsid w:val="00970BF5"/>
    <w:rPr>
      <w:b/>
      <w:bCs/>
    </w:rPr>
  </w:style>
  <w:style w:type="character" w:customStyle="1" w:styleId="CommentSubjectChar">
    <w:name w:val="Comment Subject Char"/>
    <w:basedOn w:val="CommentTextChar"/>
    <w:link w:val="CommentSubject"/>
    <w:uiPriority w:val="99"/>
    <w:semiHidden/>
    <w:rsid w:val="00970BF5"/>
    <w:rPr>
      <w:b/>
      <w:bCs/>
      <w:color w:val="4A2739" w:themeColor="accent3" w:themeShade="80"/>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51568585">
      <w:bodyDiv w:val="1"/>
      <w:marLeft w:val="0"/>
      <w:marRight w:val="0"/>
      <w:marTop w:val="0"/>
      <w:marBottom w:val="0"/>
      <w:divBdr>
        <w:top w:val="none" w:sz="0" w:space="0" w:color="auto"/>
        <w:left w:val="none" w:sz="0" w:space="0" w:color="auto"/>
        <w:bottom w:val="none" w:sz="0" w:space="0" w:color="auto"/>
        <w:right w:val="none" w:sz="0" w:space="0" w:color="auto"/>
      </w:divBdr>
    </w:div>
    <w:div w:id="896164154">
      <w:bodyDiv w:val="1"/>
      <w:marLeft w:val="0"/>
      <w:marRight w:val="0"/>
      <w:marTop w:val="0"/>
      <w:marBottom w:val="0"/>
      <w:divBdr>
        <w:top w:val="none" w:sz="0" w:space="0" w:color="auto"/>
        <w:left w:val="none" w:sz="0" w:space="0" w:color="auto"/>
        <w:bottom w:val="none" w:sz="0" w:space="0" w:color="auto"/>
        <w:right w:val="none" w:sz="0" w:space="0" w:color="auto"/>
      </w:divBdr>
    </w:div>
    <w:div w:id="908267421">
      <w:bodyDiv w:val="1"/>
      <w:marLeft w:val="0"/>
      <w:marRight w:val="0"/>
      <w:marTop w:val="0"/>
      <w:marBottom w:val="0"/>
      <w:divBdr>
        <w:top w:val="none" w:sz="0" w:space="0" w:color="auto"/>
        <w:left w:val="none" w:sz="0" w:space="0" w:color="auto"/>
        <w:bottom w:val="none" w:sz="0" w:space="0" w:color="auto"/>
        <w:right w:val="none" w:sz="0" w:space="0" w:color="auto"/>
      </w:divBdr>
    </w:div>
    <w:div w:id="1431970856">
      <w:bodyDiv w:val="1"/>
      <w:marLeft w:val="0"/>
      <w:marRight w:val="0"/>
      <w:marTop w:val="0"/>
      <w:marBottom w:val="0"/>
      <w:divBdr>
        <w:top w:val="none" w:sz="0" w:space="0" w:color="auto"/>
        <w:left w:val="none" w:sz="0" w:space="0" w:color="auto"/>
        <w:bottom w:val="none" w:sz="0" w:space="0" w:color="auto"/>
        <w:right w:val="none" w:sz="0" w:space="0" w:color="auto"/>
      </w:divBdr>
    </w:div>
    <w:div w:id="153676746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image" Target="media/image7.png"/><Relationship Id="rId26" Type="http://schemas.openxmlformats.org/officeDocument/2006/relationships/image" Target="media/image13.png"/><Relationship Id="rId3" Type="http://schemas.openxmlformats.org/officeDocument/2006/relationships/customXml" Target="../customXml/item3.xml"/><Relationship Id="rId21" Type="http://schemas.openxmlformats.org/officeDocument/2006/relationships/image" Target="media/image8.png"/><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image" Target="media/image6.png"/><Relationship Id="rId25" Type="http://schemas.openxmlformats.org/officeDocument/2006/relationships/image" Target="media/image12.png"/><Relationship Id="rId2" Type="http://schemas.openxmlformats.org/officeDocument/2006/relationships/customXml" Target="../customXml/item2.xml"/><Relationship Id="rId16" Type="http://schemas.openxmlformats.org/officeDocument/2006/relationships/image" Target="media/image5.png"/><Relationship Id="rId20" Type="http://schemas.openxmlformats.org/officeDocument/2006/relationships/hyperlink" Target="https://digital.nhs.uk" TargetMode="External"/><Relationship Id="rId29"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1.png"/><Relationship Id="rId5" Type="http://schemas.openxmlformats.org/officeDocument/2006/relationships/numbering" Target="numbering.xml"/><Relationship Id="rId15" Type="http://schemas.openxmlformats.org/officeDocument/2006/relationships/image" Target="media/image4.svg"/><Relationship Id="rId23" Type="http://schemas.openxmlformats.org/officeDocument/2006/relationships/image" Target="media/image10.png"/><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https://digital.nhs.uk"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3.png"/><Relationship Id="rId22" Type="http://schemas.openxmlformats.org/officeDocument/2006/relationships/image" Target="media/image9.jpeg"/><Relationship Id="rId27" Type="http://schemas.openxmlformats.org/officeDocument/2006/relationships/image" Target="media/image14.png"/><Relationship Id="rId30" Type="http://schemas.openxmlformats.org/officeDocument/2006/relationships/theme" Target="theme/theme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patel\AppData\Roaming\Microsoft\Templates\Whitepaper.dotx"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3AA82EDC6F354180B96DB085F1D35961"/>
        <w:category>
          <w:name w:val="General"/>
          <w:gallery w:val="placeholder"/>
        </w:category>
        <w:types>
          <w:type w:val="bbPlcHdr"/>
        </w:types>
        <w:behaviors>
          <w:behavior w:val="content"/>
        </w:behaviors>
        <w:guid w:val="{39A9B032-E635-4455-BC25-468FF61C0E7F}"/>
      </w:docPartPr>
      <w:docPartBody>
        <w:p w:rsidR="00C57165" w:rsidRDefault="00E84DE0">
          <w:pPr>
            <w:pStyle w:val="3AA82EDC6F354180B96DB085F1D35961"/>
          </w:pPr>
          <w:r w:rsidRPr="008B18E1">
            <w:t>conclusion</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orbel">
    <w:panose1 w:val="020B0503020204020204"/>
    <w:charset w:val="00"/>
    <w:family w:val="swiss"/>
    <w:pitch w:val="variable"/>
    <w:sig w:usb0="A00002EF" w:usb1="4000A44B" w:usb2="00000000" w:usb3="00000000" w:csb0="0000019F" w:csb1="00000000"/>
  </w:font>
  <w:font w:name="Bookman Old Style">
    <w:panose1 w:val="02050604050505020204"/>
    <w:charset w:val="00"/>
    <w:family w:val="roman"/>
    <w:pitch w:val="variable"/>
    <w:sig w:usb0="00000287" w:usb1="00000000" w:usb2="00000000" w:usb3="00000000" w:csb0="0000009F" w:csb1="00000000"/>
  </w:font>
  <w:font w:name="Segoe UI">
    <w:panose1 w:val="020B0502040204020203"/>
    <w:charset w:val="00"/>
    <w:family w:val="swiss"/>
    <w:pitch w:val="variable"/>
    <w:sig w:usb0="E4002EFF" w:usb1="C000E47F" w:usb2="00000009" w:usb3="00000000" w:csb0="000001FF" w:csb1="00000000"/>
  </w:font>
  <w:font w:name="Times New Roman (Headings CS)">
    <w:altName w:val="Times New Roman"/>
    <w:panose1 w:val="00000000000000000000"/>
    <w:charset w:val="00"/>
    <w:family w:val="roman"/>
    <w:notTrueType/>
    <w:pitch w:val="default"/>
  </w:font>
  <w:font w:name="Times New Roman (Body CS)">
    <w:altName w:val="Times New Roman"/>
    <w:panose1 w:val="00000000000000000000"/>
    <w:charset w:val="00"/>
    <w:family w:val="roman"/>
    <w:notTrueType/>
    <w:pitch w:val="default"/>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3676C"/>
    <w:rsid w:val="00077E4E"/>
    <w:rsid w:val="00120BE1"/>
    <w:rsid w:val="00382727"/>
    <w:rsid w:val="0042140D"/>
    <w:rsid w:val="00675B9D"/>
    <w:rsid w:val="006B180F"/>
    <w:rsid w:val="007C4B4D"/>
    <w:rsid w:val="00872760"/>
    <w:rsid w:val="00A842DF"/>
    <w:rsid w:val="00B3676C"/>
    <w:rsid w:val="00BE0C72"/>
    <w:rsid w:val="00C57165"/>
    <w:rsid w:val="00C93ADE"/>
    <w:rsid w:val="00D147AE"/>
    <w:rsid w:val="00E84DE0"/>
    <w:rsid w:val="00EF1EF0"/>
  </w:rsids>
  <m:mathPr>
    <m:mathFont m:val="Cambria Math"/>
    <m:brkBin m:val="before"/>
    <m:brkBinSub m:val="--"/>
    <m:smallFrac m:val="0"/>
    <m:dispDef/>
    <m:lMargin m:val="0"/>
    <m:rMargin m:val="0"/>
    <m:defJc m:val="centerGroup"/>
    <m:wrapIndent m:val="1440"/>
    <m:intLim m:val="subSup"/>
    <m:naryLim m:val="undOvr"/>
  </m:mathPr>
  <w:themeFontLang w:val="en-I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IN" w:eastAsia="en-I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2">
    <w:name w:val="heading 2"/>
    <w:basedOn w:val="Normal"/>
    <w:next w:val="Normal"/>
    <w:link w:val="Heading2Char"/>
    <w:uiPriority w:val="9"/>
    <w:qFormat/>
    <w:rsid w:val="00B3676C"/>
    <w:pPr>
      <w:keepNext/>
      <w:keepLines/>
      <w:spacing w:before="40" w:after="0"/>
      <w:outlineLvl w:val="1"/>
    </w:pPr>
    <w:rPr>
      <w:rFonts w:eastAsiaTheme="majorEastAsia" w:cs="Times New Roman (Headings CS)"/>
      <w:b/>
      <w:caps/>
      <w:color w:val="A5A5A5" w:themeColor="accent3"/>
      <w:spacing w:val="20"/>
      <w:sz w:val="24"/>
      <w:szCs w:val="26"/>
      <w:lang w:val="en-US"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2Char">
    <w:name w:val="Heading 2 Char"/>
    <w:basedOn w:val="DefaultParagraphFont"/>
    <w:link w:val="Heading2"/>
    <w:uiPriority w:val="9"/>
    <w:rsid w:val="00B3676C"/>
    <w:rPr>
      <w:rFonts w:eastAsiaTheme="majorEastAsia" w:cs="Times New Roman (Headings CS)"/>
      <w:b/>
      <w:caps/>
      <w:color w:val="A5A5A5" w:themeColor="accent3"/>
      <w:spacing w:val="20"/>
      <w:sz w:val="24"/>
      <w:szCs w:val="26"/>
      <w:lang w:val="en-US" w:eastAsia="en-US"/>
    </w:rPr>
  </w:style>
  <w:style w:type="paragraph" w:customStyle="1" w:styleId="3AA82EDC6F354180B96DB085F1D35961">
    <w:name w:val="3AA82EDC6F354180B96DB085F1D3596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Custom 9">
      <a:dk1>
        <a:srgbClr val="000000"/>
      </a:dk1>
      <a:lt1>
        <a:srgbClr val="FFFFFF"/>
      </a:lt1>
      <a:dk2>
        <a:srgbClr val="954F72"/>
      </a:dk2>
      <a:lt2>
        <a:srgbClr val="561610"/>
      </a:lt2>
      <a:accent1>
        <a:srgbClr val="954F72"/>
      </a:accent1>
      <a:accent2>
        <a:srgbClr val="FFF9F2"/>
      </a:accent2>
      <a:accent3>
        <a:srgbClr val="954F72"/>
      </a:accent3>
      <a:accent4>
        <a:srgbClr val="44546A"/>
      </a:accent4>
      <a:accent5>
        <a:srgbClr val="EFB0AA"/>
      </a:accent5>
      <a:accent6>
        <a:srgbClr val="561610"/>
      </a:accent6>
      <a:hlink>
        <a:srgbClr val="D73A2C"/>
      </a:hlink>
      <a:folHlink>
        <a:srgbClr val="4A2739"/>
      </a:folHlink>
    </a:clrScheme>
    <a:fontScheme name="Custom 13">
      <a:majorFont>
        <a:latin typeface="Bookman Old Style"/>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6504D4B-06F4-4165-A03A-EA06E5C9D79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2B884FF-26B5-42F6-A58B-11BF2520E1E8}">
  <ds:schemaRefs>
    <ds:schemaRef ds:uri="http://schemas.microsoft.com/sharepoint/v3/contenttype/forms"/>
  </ds:schemaRefs>
</ds:datastoreItem>
</file>

<file path=customXml/itemProps3.xml><?xml version="1.0" encoding="utf-8"?>
<ds:datastoreItem xmlns:ds="http://schemas.openxmlformats.org/officeDocument/2006/customXml" ds:itemID="{993133F7-06A9-4653-A127-20B6F4D32637}">
  <ds:schemaRefs>
    <ds:schemaRef ds:uri="http://schemas.openxmlformats.org/officeDocument/2006/bibliography"/>
  </ds:schemaRefs>
</ds:datastoreItem>
</file>

<file path=customXml/itemProps4.xml><?xml version="1.0" encoding="utf-8"?>
<ds:datastoreItem xmlns:ds="http://schemas.openxmlformats.org/officeDocument/2006/customXml" ds:itemID="{FF9A9759-A7AE-4004-BBA6-8AE6BDDC3F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Whitepaper</Template>
  <TotalTime>0</TotalTime>
  <Pages>11</Pages>
  <Words>142</Words>
  <Characters>812</Characters>
  <Application>Microsoft Office Word</Application>
  <DocSecurity>0</DocSecurity>
  <Lines>6</Lines>
  <Paragraphs>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953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2025-10-29T22:06:00Z</dcterms:created>
  <dcterms:modified xsi:type="dcterms:W3CDTF">2025-10-31T05:24:00Z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