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50"/>
  </p:notesMasterIdLst>
  <p:sldIdLst>
    <p:sldId id="256" r:id="rId2"/>
    <p:sldId id="257" r:id="rId3"/>
    <p:sldId id="299" r:id="rId4"/>
    <p:sldId id="300" r:id="rId5"/>
    <p:sldId id="301" r:id="rId6"/>
    <p:sldId id="302" r:id="rId7"/>
    <p:sldId id="303" r:id="rId8"/>
    <p:sldId id="304" r:id="rId9"/>
    <p:sldId id="305" r:id="rId10"/>
    <p:sldId id="306" r:id="rId11"/>
    <p:sldId id="307" r:id="rId12"/>
    <p:sldId id="267" r:id="rId13"/>
    <p:sldId id="259" r:id="rId14"/>
    <p:sldId id="258" r:id="rId15"/>
    <p:sldId id="260" r:id="rId16"/>
    <p:sldId id="261" r:id="rId17"/>
    <p:sldId id="262" r:id="rId18"/>
    <p:sldId id="263" r:id="rId19"/>
    <p:sldId id="265" r:id="rId20"/>
    <p:sldId id="266" r:id="rId21"/>
    <p:sldId id="268" r:id="rId22"/>
    <p:sldId id="269" r:id="rId23"/>
    <p:sldId id="270" r:id="rId24"/>
    <p:sldId id="271" r:id="rId25"/>
    <p:sldId id="272" r:id="rId26"/>
    <p:sldId id="273" r:id="rId27"/>
    <p:sldId id="274" r:id="rId28"/>
    <p:sldId id="276" r:id="rId29"/>
    <p:sldId id="277" r:id="rId30"/>
    <p:sldId id="278" r:id="rId31"/>
    <p:sldId id="279" r:id="rId32"/>
    <p:sldId id="280" r:id="rId33"/>
    <p:sldId id="281" r:id="rId34"/>
    <p:sldId id="282" r:id="rId35"/>
    <p:sldId id="283" r:id="rId36"/>
    <p:sldId id="284" r:id="rId37"/>
    <p:sldId id="285" r:id="rId38"/>
    <p:sldId id="286" r:id="rId39"/>
    <p:sldId id="287" r:id="rId40"/>
    <p:sldId id="289" r:id="rId41"/>
    <p:sldId id="290" r:id="rId42"/>
    <p:sldId id="291" r:id="rId43"/>
    <p:sldId id="292" r:id="rId44"/>
    <p:sldId id="293" r:id="rId45"/>
    <p:sldId id="294" r:id="rId46"/>
    <p:sldId id="295" r:id="rId47"/>
    <p:sldId id="296" r:id="rId48"/>
    <p:sldId id="298"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56327"/>
  </p:normalViewPr>
  <p:slideViewPr>
    <p:cSldViewPr snapToGrid="0">
      <p:cViewPr varScale="1">
        <p:scale>
          <a:sx n="69" d="100"/>
          <a:sy n="69" d="100"/>
        </p:scale>
        <p:origin x="2496" y="184"/>
      </p:cViewPr>
      <p:guideLst/>
    </p:cSldViewPr>
  </p:slideViewPr>
  <p:notesTextViewPr>
    <p:cViewPr>
      <p:scale>
        <a:sx n="1" d="1"/>
        <a:sy n="1" d="1"/>
      </p:scale>
      <p:origin x="0" y="-576"/>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1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31.sv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5ED426-9E84-40B1-B6CB-4CE201CFBFE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754E922-1C78-43A9-8227-87176B247F15}">
      <dgm:prSet/>
      <dgm:spPr/>
      <dgm:t>
        <a:bodyPr/>
        <a:lstStyle/>
        <a:p>
          <a:r>
            <a:rPr lang="en-GB"/>
            <a:t>Historical Theories of Crime Article</a:t>
          </a:r>
          <a:endParaRPr lang="en-US"/>
        </a:p>
      </dgm:t>
    </dgm:pt>
    <dgm:pt modelId="{B68BEE06-0C25-471C-8AB3-B1C50F9AC7D3}" type="parTrans" cxnId="{3CCBEFC2-B1B6-4AC9-AFD4-CBFE90EA4E58}">
      <dgm:prSet/>
      <dgm:spPr/>
      <dgm:t>
        <a:bodyPr/>
        <a:lstStyle/>
        <a:p>
          <a:endParaRPr lang="en-US"/>
        </a:p>
      </dgm:t>
    </dgm:pt>
    <dgm:pt modelId="{E5A24E90-5A90-48E3-98FF-5A6D244FFF3E}" type="sibTrans" cxnId="{3CCBEFC2-B1B6-4AC9-AFD4-CBFE90EA4E58}">
      <dgm:prSet/>
      <dgm:spPr/>
      <dgm:t>
        <a:bodyPr/>
        <a:lstStyle/>
        <a:p>
          <a:endParaRPr lang="en-US"/>
        </a:p>
      </dgm:t>
    </dgm:pt>
    <dgm:pt modelId="{E980D893-E214-459E-81F2-CEA83EBB995A}">
      <dgm:prSet/>
      <dgm:spPr/>
      <dgm:t>
        <a:bodyPr/>
        <a:lstStyle/>
        <a:p>
          <a:r>
            <a:rPr lang="en-GB"/>
            <a:t>Key Terms of Policing</a:t>
          </a:r>
          <a:endParaRPr lang="en-US"/>
        </a:p>
      </dgm:t>
    </dgm:pt>
    <dgm:pt modelId="{42E36765-EA3F-4565-9C80-913A6455961D}" type="parTrans" cxnId="{44C9441D-3CCB-4D05-9BE5-463DC8F28CD6}">
      <dgm:prSet/>
      <dgm:spPr/>
      <dgm:t>
        <a:bodyPr/>
        <a:lstStyle/>
        <a:p>
          <a:endParaRPr lang="en-US"/>
        </a:p>
      </dgm:t>
    </dgm:pt>
    <dgm:pt modelId="{1F0C8F03-D73A-4BE6-BD1E-22BC80530363}" type="sibTrans" cxnId="{44C9441D-3CCB-4D05-9BE5-463DC8F28CD6}">
      <dgm:prSet/>
      <dgm:spPr/>
      <dgm:t>
        <a:bodyPr/>
        <a:lstStyle/>
        <a:p>
          <a:endParaRPr lang="en-US"/>
        </a:p>
      </dgm:t>
    </dgm:pt>
    <dgm:pt modelId="{221231F3-99E1-4DDF-9B7D-63BCDB40E147}">
      <dgm:prSet/>
      <dgm:spPr/>
      <dgm:t>
        <a:bodyPr/>
        <a:lstStyle/>
        <a:p>
          <a:r>
            <a:rPr lang="en-GB"/>
            <a:t>Who are the Police?</a:t>
          </a:r>
          <a:endParaRPr lang="en-US"/>
        </a:p>
      </dgm:t>
    </dgm:pt>
    <dgm:pt modelId="{17C38842-6E59-4FBE-BC03-D9D864C5A9F5}" type="parTrans" cxnId="{55A45E5A-A59A-4C3E-AD51-9DE9787DD69E}">
      <dgm:prSet/>
      <dgm:spPr/>
      <dgm:t>
        <a:bodyPr/>
        <a:lstStyle/>
        <a:p>
          <a:endParaRPr lang="en-US"/>
        </a:p>
      </dgm:t>
    </dgm:pt>
    <dgm:pt modelId="{A2FBEFAA-A3AA-4F99-BEBD-46A3EB43D98D}" type="sibTrans" cxnId="{55A45E5A-A59A-4C3E-AD51-9DE9787DD69E}">
      <dgm:prSet/>
      <dgm:spPr/>
      <dgm:t>
        <a:bodyPr/>
        <a:lstStyle/>
        <a:p>
          <a:endParaRPr lang="en-US"/>
        </a:p>
      </dgm:t>
    </dgm:pt>
    <dgm:pt modelId="{279E237B-9C53-4855-9FE3-28EF62F73029}">
      <dgm:prSet/>
      <dgm:spPr/>
      <dgm:t>
        <a:bodyPr/>
        <a:lstStyle/>
        <a:p>
          <a:r>
            <a:rPr lang="en-GB"/>
            <a:t>What is Policing?</a:t>
          </a:r>
          <a:endParaRPr lang="en-US"/>
        </a:p>
      </dgm:t>
    </dgm:pt>
    <dgm:pt modelId="{33EFFC0F-10E4-463F-B66F-51F6C1686AF2}" type="parTrans" cxnId="{E9EE5EF4-532A-44E0-9C66-7AF1A466A02C}">
      <dgm:prSet/>
      <dgm:spPr/>
      <dgm:t>
        <a:bodyPr/>
        <a:lstStyle/>
        <a:p>
          <a:endParaRPr lang="en-US"/>
        </a:p>
      </dgm:t>
    </dgm:pt>
    <dgm:pt modelId="{451A734D-0DBB-4F75-A38F-F4D7EC50B583}" type="sibTrans" cxnId="{E9EE5EF4-532A-44E0-9C66-7AF1A466A02C}">
      <dgm:prSet/>
      <dgm:spPr/>
      <dgm:t>
        <a:bodyPr/>
        <a:lstStyle/>
        <a:p>
          <a:endParaRPr lang="en-US"/>
        </a:p>
      </dgm:t>
    </dgm:pt>
    <dgm:pt modelId="{0C203EB0-07C5-44DB-9059-4BC6B478907A}">
      <dgm:prSet/>
      <dgm:spPr/>
      <dgm:t>
        <a:bodyPr/>
        <a:lstStyle/>
        <a:p>
          <a:r>
            <a:rPr lang="en-GB"/>
            <a:t>Police Governance</a:t>
          </a:r>
          <a:endParaRPr lang="en-US"/>
        </a:p>
      </dgm:t>
    </dgm:pt>
    <dgm:pt modelId="{EF1CD617-6CE4-4070-9134-8395CD991D61}" type="parTrans" cxnId="{B176C109-5565-4B55-9098-68A9252E1330}">
      <dgm:prSet/>
      <dgm:spPr/>
      <dgm:t>
        <a:bodyPr/>
        <a:lstStyle/>
        <a:p>
          <a:endParaRPr lang="en-US"/>
        </a:p>
      </dgm:t>
    </dgm:pt>
    <dgm:pt modelId="{68D647E5-F6E6-4544-B5C8-BAC6AD529590}" type="sibTrans" cxnId="{B176C109-5565-4B55-9098-68A9252E1330}">
      <dgm:prSet/>
      <dgm:spPr/>
      <dgm:t>
        <a:bodyPr/>
        <a:lstStyle/>
        <a:p>
          <a:endParaRPr lang="en-US"/>
        </a:p>
      </dgm:t>
    </dgm:pt>
    <dgm:pt modelId="{D5FC9722-03E8-4028-ACBE-1CF5BE3C267E}">
      <dgm:prSet/>
      <dgm:spPr/>
      <dgm:t>
        <a:bodyPr/>
        <a:lstStyle/>
        <a:p>
          <a:r>
            <a:rPr lang="en-GB"/>
            <a:t>Procedural Justice</a:t>
          </a:r>
          <a:endParaRPr lang="en-US"/>
        </a:p>
      </dgm:t>
    </dgm:pt>
    <dgm:pt modelId="{58293F76-3535-40BD-A853-BC05A204E021}" type="parTrans" cxnId="{D2E59CDB-9FD3-4D8C-AC33-7BC67F4F5683}">
      <dgm:prSet/>
      <dgm:spPr/>
      <dgm:t>
        <a:bodyPr/>
        <a:lstStyle/>
        <a:p>
          <a:endParaRPr lang="en-US"/>
        </a:p>
      </dgm:t>
    </dgm:pt>
    <dgm:pt modelId="{F02DF91F-FB0D-4899-B8BB-9961C612B94A}" type="sibTrans" cxnId="{D2E59CDB-9FD3-4D8C-AC33-7BC67F4F5683}">
      <dgm:prSet/>
      <dgm:spPr/>
      <dgm:t>
        <a:bodyPr/>
        <a:lstStyle/>
        <a:p>
          <a:endParaRPr lang="en-US"/>
        </a:p>
      </dgm:t>
    </dgm:pt>
    <dgm:pt modelId="{DCC4F0DF-E422-FF4B-9560-CC5C68801FC5}" type="pres">
      <dgm:prSet presAssocID="{4A5ED426-9E84-40B1-B6CB-4CE201CFBFEC}" presName="diagram" presStyleCnt="0">
        <dgm:presLayoutVars>
          <dgm:dir/>
          <dgm:resizeHandles val="exact"/>
        </dgm:presLayoutVars>
      </dgm:prSet>
      <dgm:spPr/>
    </dgm:pt>
    <dgm:pt modelId="{D9BE5EB3-3F05-EA4E-BD1F-94FE7DC2891A}" type="pres">
      <dgm:prSet presAssocID="{1754E922-1C78-43A9-8227-87176B247F15}" presName="node" presStyleLbl="node1" presStyleIdx="0" presStyleCnt="6">
        <dgm:presLayoutVars>
          <dgm:bulletEnabled val="1"/>
        </dgm:presLayoutVars>
      </dgm:prSet>
      <dgm:spPr/>
    </dgm:pt>
    <dgm:pt modelId="{07D08DCD-1C9E-E543-9C7F-9DDA70968A6D}" type="pres">
      <dgm:prSet presAssocID="{E5A24E90-5A90-48E3-98FF-5A6D244FFF3E}" presName="sibTrans" presStyleCnt="0"/>
      <dgm:spPr/>
    </dgm:pt>
    <dgm:pt modelId="{66E3F739-F2B9-804A-9558-22A2D0C1DB36}" type="pres">
      <dgm:prSet presAssocID="{E980D893-E214-459E-81F2-CEA83EBB995A}" presName="node" presStyleLbl="node1" presStyleIdx="1" presStyleCnt="6">
        <dgm:presLayoutVars>
          <dgm:bulletEnabled val="1"/>
        </dgm:presLayoutVars>
      </dgm:prSet>
      <dgm:spPr/>
    </dgm:pt>
    <dgm:pt modelId="{7AFB78D7-5AB3-E84A-AF44-A624831475BE}" type="pres">
      <dgm:prSet presAssocID="{1F0C8F03-D73A-4BE6-BD1E-22BC80530363}" presName="sibTrans" presStyleCnt="0"/>
      <dgm:spPr/>
    </dgm:pt>
    <dgm:pt modelId="{4E841ED8-57D3-6D44-9E09-C50627FD2B01}" type="pres">
      <dgm:prSet presAssocID="{221231F3-99E1-4DDF-9B7D-63BCDB40E147}" presName="node" presStyleLbl="node1" presStyleIdx="2" presStyleCnt="6">
        <dgm:presLayoutVars>
          <dgm:bulletEnabled val="1"/>
        </dgm:presLayoutVars>
      </dgm:prSet>
      <dgm:spPr/>
    </dgm:pt>
    <dgm:pt modelId="{64C8C1AE-3DD1-1A4F-B7CB-BF34E0D76BE5}" type="pres">
      <dgm:prSet presAssocID="{A2FBEFAA-A3AA-4F99-BEBD-46A3EB43D98D}" presName="sibTrans" presStyleCnt="0"/>
      <dgm:spPr/>
    </dgm:pt>
    <dgm:pt modelId="{9B3DFE30-CBB3-704D-AAFF-8C0E34299339}" type="pres">
      <dgm:prSet presAssocID="{279E237B-9C53-4855-9FE3-28EF62F73029}" presName="node" presStyleLbl="node1" presStyleIdx="3" presStyleCnt="6">
        <dgm:presLayoutVars>
          <dgm:bulletEnabled val="1"/>
        </dgm:presLayoutVars>
      </dgm:prSet>
      <dgm:spPr/>
    </dgm:pt>
    <dgm:pt modelId="{C900A888-B187-1E4F-A97A-8F9549379368}" type="pres">
      <dgm:prSet presAssocID="{451A734D-0DBB-4F75-A38F-F4D7EC50B583}" presName="sibTrans" presStyleCnt="0"/>
      <dgm:spPr/>
    </dgm:pt>
    <dgm:pt modelId="{4B7F5F98-94AB-2B4E-B18B-12A63CB11604}" type="pres">
      <dgm:prSet presAssocID="{0C203EB0-07C5-44DB-9059-4BC6B478907A}" presName="node" presStyleLbl="node1" presStyleIdx="4" presStyleCnt="6">
        <dgm:presLayoutVars>
          <dgm:bulletEnabled val="1"/>
        </dgm:presLayoutVars>
      </dgm:prSet>
      <dgm:spPr/>
    </dgm:pt>
    <dgm:pt modelId="{55DB67C8-D361-3E4F-B08D-C041A97E5C7E}" type="pres">
      <dgm:prSet presAssocID="{68D647E5-F6E6-4544-B5C8-BAC6AD529590}" presName="sibTrans" presStyleCnt="0"/>
      <dgm:spPr/>
    </dgm:pt>
    <dgm:pt modelId="{1255601A-CB15-774B-B9D4-79AC0D85A5B1}" type="pres">
      <dgm:prSet presAssocID="{D5FC9722-03E8-4028-ACBE-1CF5BE3C267E}" presName="node" presStyleLbl="node1" presStyleIdx="5" presStyleCnt="6">
        <dgm:presLayoutVars>
          <dgm:bulletEnabled val="1"/>
        </dgm:presLayoutVars>
      </dgm:prSet>
      <dgm:spPr/>
    </dgm:pt>
  </dgm:ptLst>
  <dgm:cxnLst>
    <dgm:cxn modelId="{B6C46C01-D794-4A4E-80EF-9B38EF6BBED6}" type="presOf" srcId="{0C203EB0-07C5-44DB-9059-4BC6B478907A}" destId="{4B7F5F98-94AB-2B4E-B18B-12A63CB11604}" srcOrd="0" destOrd="0" presId="urn:microsoft.com/office/officeart/2005/8/layout/default"/>
    <dgm:cxn modelId="{9C2C8408-3327-B242-BF7D-0ADDDF631F0E}" type="presOf" srcId="{E980D893-E214-459E-81F2-CEA83EBB995A}" destId="{66E3F739-F2B9-804A-9558-22A2D0C1DB36}" srcOrd="0" destOrd="0" presId="urn:microsoft.com/office/officeart/2005/8/layout/default"/>
    <dgm:cxn modelId="{B176C109-5565-4B55-9098-68A9252E1330}" srcId="{4A5ED426-9E84-40B1-B6CB-4CE201CFBFEC}" destId="{0C203EB0-07C5-44DB-9059-4BC6B478907A}" srcOrd="4" destOrd="0" parTransId="{EF1CD617-6CE4-4070-9134-8395CD991D61}" sibTransId="{68D647E5-F6E6-4544-B5C8-BAC6AD529590}"/>
    <dgm:cxn modelId="{44C9441D-3CCB-4D05-9BE5-463DC8F28CD6}" srcId="{4A5ED426-9E84-40B1-B6CB-4CE201CFBFEC}" destId="{E980D893-E214-459E-81F2-CEA83EBB995A}" srcOrd="1" destOrd="0" parTransId="{42E36765-EA3F-4565-9C80-913A6455961D}" sibTransId="{1F0C8F03-D73A-4BE6-BD1E-22BC80530363}"/>
    <dgm:cxn modelId="{FCA38C48-09F6-E645-ABA2-0B2022966CE5}" type="presOf" srcId="{221231F3-99E1-4DDF-9B7D-63BCDB40E147}" destId="{4E841ED8-57D3-6D44-9E09-C50627FD2B01}" srcOrd="0" destOrd="0" presId="urn:microsoft.com/office/officeart/2005/8/layout/default"/>
    <dgm:cxn modelId="{30E28753-8153-4349-A736-8AE2AC1D520C}" type="presOf" srcId="{279E237B-9C53-4855-9FE3-28EF62F73029}" destId="{9B3DFE30-CBB3-704D-AAFF-8C0E34299339}" srcOrd="0" destOrd="0" presId="urn:microsoft.com/office/officeart/2005/8/layout/default"/>
    <dgm:cxn modelId="{55A45E5A-A59A-4C3E-AD51-9DE9787DD69E}" srcId="{4A5ED426-9E84-40B1-B6CB-4CE201CFBFEC}" destId="{221231F3-99E1-4DDF-9B7D-63BCDB40E147}" srcOrd="2" destOrd="0" parTransId="{17C38842-6E59-4FBE-BC03-D9D864C5A9F5}" sibTransId="{A2FBEFAA-A3AA-4F99-BEBD-46A3EB43D98D}"/>
    <dgm:cxn modelId="{83097B76-EFC3-7A41-89EA-131116525C90}" type="presOf" srcId="{1754E922-1C78-43A9-8227-87176B247F15}" destId="{D9BE5EB3-3F05-EA4E-BD1F-94FE7DC2891A}" srcOrd="0" destOrd="0" presId="urn:microsoft.com/office/officeart/2005/8/layout/default"/>
    <dgm:cxn modelId="{94B5B17D-65E7-1545-8FFF-1383E413F833}" type="presOf" srcId="{D5FC9722-03E8-4028-ACBE-1CF5BE3C267E}" destId="{1255601A-CB15-774B-B9D4-79AC0D85A5B1}" srcOrd="0" destOrd="0" presId="urn:microsoft.com/office/officeart/2005/8/layout/default"/>
    <dgm:cxn modelId="{3CCBEFC2-B1B6-4AC9-AFD4-CBFE90EA4E58}" srcId="{4A5ED426-9E84-40B1-B6CB-4CE201CFBFEC}" destId="{1754E922-1C78-43A9-8227-87176B247F15}" srcOrd="0" destOrd="0" parTransId="{B68BEE06-0C25-471C-8AB3-B1C50F9AC7D3}" sibTransId="{E5A24E90-5A90-48E3-98FF-5A6D244FFF3E}"/>
    <dgm:cxn modelId="{D2E59CDB-9FD3-4D8C-AC33-7BC67F4F5683}" srcId="{4A5ED426-9E84-40B1-B6CB-4CE201CFBFEC}" destId="{D5FC9722-03E8-4028-ACBE-1CF5BE3C267E}" srcOrd="5" destOrd="0" parTransId="{58293F76-3535-40BD-A853-BC05A204E021}" sibTransId="{F02DF91F-FB0D-4899-B8BB-9961C612B94A}"/>
    <dgm:cxn modelId="{E9EE5EF4-532A-44E0-9C66-7AF1A466A02C}" srcId="{4A5ED426-9E84-40B1-B6CB-4CE201CFBFEC}" destId="{279E237B-9C53-4855-9FE3-28EF62F73029}" srcOrd="3" destOrd="0" parTransId="{33EFFC0F-10E4-463F-B66F-51F6C1686AF2}" sibTransId="{451A734D-0DBB-4F75-A38F-F4D7EC50B583}"/>
    <dgm:cxn modelId="{880ECBF4-0213-814C-ABB9-62344113ABA9}" type="presOf" srcId="{4A5ED426-9E84-40B1-B6CB-4CE201CFBFEC}" destId="{DCC4F0DF-E422-FF4B-9560-CC5C68801FC5}" srcOrd="0" destOrd="0" presId="urn:microsoft.com/office/officeart/2005/8/layout/default"/>
    <dgm:cxn modelId="{0488F0D8-B3A5-6C46-A0CC-920D75A4AA03}" type="presParOf" srcId="{DCC4F0DF-E422-FF4B-9560-CC5C68801FC5}" destId="{D9BE5EB3-3F05-EA4E-BD1F-94FE7DC2891A}" srcOrd="0" destOrd="0" presId="urn:microsoft.com/office/officeart/2005/8/layout/default"/>
    <dgm:cxn modelId="{A934CFBC-6C23-BD4C-B7E9-2D603E619C70}" type="presParOf" srcId="{DCC4F0DF-E422-FF4B-9560-CC5C68801FC5}" destId="{07D08DCD-1C9E-E543-9C7F-9DDA70968A6D}" srcOrd="1" destOrd="0" presId="urn:microsoft.com/office/officeart/2005/8/layout/default"/>
    <dgm:cxn modelId="{2ACA3F9D-5D90-9643-8BBD-6F04F7289737}" type="presParOf" srcId="{DCC4F0DF-E422-FF4B-9560-CC5C68801FC5}" destId="{66E3F739-F2B9-804A-9558-22A2D0C1DB36}" srcOrd="2" destOrd="0" presId="urn:microsoft.com/office/officeart/2005/8/layout/default"/>
    <dgm:cxn modelId="{7A2B3A23-A19A-8247-8944-F363BA130C94}" type="presParOf" srcId="{DCC4F0DF-E422-FF4B-9560-CC5C68801FC5}" destId="{7AFB78D7-5AB3-E84A-AF44-A624831475BE}" srcOrd="3" destOrd="0" presId="urn:microsoft.com/office/officeart/2005/8/layout/default"/>
    <dgm:cxn modelId="{C8F0A4CB-3AAF-5546-93F3-E96A8148BA27}" type="presParOf" srcId="{DCC4F0DF-E422-FF4B-9560-CC5C68801FC5}" destId="{4E841ED8-57D3-6D44-9E09-C50627FD2B01}" srcOrd="4" destOrd="0" presId="urn:microsoft.com/office/officeart/2005/8/layout/default"/>
    <dgm:cxn modelId="{1C16AD82-9C6C-B34E-8332-84B6671FB38A}" type="presParOf" srcId="{DCC4F0DF-E422-FF4B-9560-CC5C68801FC5}" destId="{64C8C1AE-3DD1-1A4F-B7CB-BF34E0D76BE5}" srcOrd="5" destOrd="0" presId="urn:microsoft.com/office/officeart/2005/8/layout/default"/>
    <dgm:cxn modelId="{AF4D9347-7B13-D640-AA8F-8DE1205749A5}" type="presParOf" srcId="{DCC4F0DF-E422-FF4B-9560-CC5C68801FC5}" destId="{9B3DFE30-CBB3-704D-AAFF-8C0E34299339}" srcOrd="6" destOrd="0" presId="urn:microsoft.com/office/officeart/2005/8/layout/default"/>
    <dgm:cxn modelId="{40A075C2-FF78-9A4E-B65E-DA331C198B2F}" type="presParOf" srcId="{DCC4F0DF-E422-FF4B-9560-CC5C68801FC5}" destId="{C900A888-B187-1E4F-A97A-8F9549379368}" srcOrd="7" destOrd="0" presId="urn:microsoft.com/office/officeart/2005/8/layout/default"/>
    <dgm:cxn modelId="{7C732B3B-51C2-154D-A29D-9BC3AE8BE9B0}" type="presParOf" srcId="{DCC4F0DF-E422-FF4B-9560-CC5C68801FC5}" destId="{4B7F5F98-94AB-2B4E-B18B-12A63CB11604}" srcOrd="8" destOrd="0" presId="urn:microsoft.com/office/officeart/2005/8/layout/default"/>
    <dgm:cxn modelId="{6A385853-6C10-9346-9B96-2C11614EA2A8}" type="presParOf" srcId="{DCC4F0DF-E422-FF4B-9560-CC5C68801FC5}" destId="{55DB67C8-D361-3E4F-B08D-C041A97E5C7E}" srcOrd="9" destOrd="0" presId="urn:microsoft.com/office/officeart/2005/8/layout/default"/>
    <dgm:cxn modelId="{928B4BD5-142C-FB41-A7F5-023786173986}" type="presParOf" srcId="{DCC4F0DF-E422-FF4B-9560-CC5C68801FC5}" destId="{1255601A-CB15-774B-B9D4-79AC0D85A5B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BC26E2-DA24-4545-817C-05C148860EBD}"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EB2E65A7-CD1E-42C0-AB71-69C85E7AD493}">
      <dgm:prSet/>
      <dgm:spPr/>
      <dgm:t>
        <a:bodyPr/>
        <a:lstStyle/>
        <a:p>
          <a:r>
            <a:rPr lang="en-GB"/>
            <a:t>“First, historians often link crime with punishment rather than delinquency by focusing their attention on the development of institutions (e.g., penitentiaries and criminal law) to deal with crime rather than on the behaviours of individuals.”</a:t>
          </a:r>
          <a:endParaRPr lang="en-US"/>
        </a:p>
      </dgm:t>
    </dgm:pt>
    <dgm:pt modelId="{89C0113A-F1CA-4FB4-BC0A-E851B1CF7A03}" type="parTrans" cxnId="{3394B448-3A88-4BCE-A84E-DBC79088BEE0}">
      <dgm:prSet/>
      <dgm:spPr/>
      <dgm:t>
        <a:bodyPr/>
        <a:lstStyle/>
        <a:p>
          <a:endParaRPr lang="en-US"/>
        </a:p>
      </dgm:t>
    </dgm:pt>
    <dgm:pt modelId="{828CDA2A-DC3D-499D-879A-60BECE492035}" type="sibTrans" cxnId="{3394B448-3A88-4BCE-A84E-DBC79088BEE0}">
      <dgm:prSet/>
      <dgm:spPr/>
      <dgm:t>
        <a:bodyPr/>
        <a:lstStyle/>
        <a:p>
          <a:endParaRPr lang="en-US"/>
        </a:p>
      </dgm:t>
    </dgm:pt>
    <dgm:pt modelId="{57AD4188-32B6-4980-A9B0-5641F91896EE}">
      <dgm:prSet/>
      <dgm:spPr/>
      <dgm:t>
        <a:bodyPr/>
        <a:lstStyle/>
        <a:p>
          <a:r>
            <a:rPr lang="en-GB" dirty="0"/>
            <a:t>“…historical theories often fail to capture criminal and delinquent activities that are punished informally through what Rousseaux (1996) calls ‘‘the reluctant litigators theory’’ wherein the community deals with deviant behaviours informally without resorting to the criminal justice system. White-collar crime is another example of limited documentation except when it is exposed in the media (</a:t>
          </a:r>
          <a:r>
            <a:rPr lang="en-GB" dirty="0" err="1"/>
            <a:t>Knafla</a:t>
          </a:r>
          <a:r>
            <a:rPr lang="en-GB" dirty="0"/>
            <a:t>, 1996).”</a:t>
          </a:r>
          <a:endParaRPr lang="en-US" dirty="0"/>
        </a:p>
      </dgm:t>
    </dgm:pt>
    <dgm:pt modelId="{F55F45F1-A537-475B-ADA4-731E7FC23D18}" type="parTrans" cxnId="{82035D1D-AC17-4AAD-84E3-CE82FA8B92C2}">
      <dgm:prSet/>
      <dgm:spPr/>
      <dgm:t>
        <a:bodyPr/>
        <a:lstStyle/>
        <a:p>
          <a:endParaRPr lang="en-US"/>
        </a:p>
      </dgm:t>
    </dgm:pt>
    <dgm:pt modelId="{30CCF72B-FE87-4AF6-8F41-CAFEB425C78B}" type="sibTrans" cxnId="{82035D1D-AC17-4AAD-84E3-CE82FA8B92C2}">
      <dgm:prSet/>
      <dgm:spPr/>
      <dgm:t>
        <a:bodyPr/>
        <a:lstStyle/>
        <a:p>
          <a:endParaRPr lang="en-US"/>
        </a:p>
      </dgm:t>
    </dgm:pt>
    <dgm:pt modelId="{73BA7026-667C-484C-922D-6F6DE0C7FF79}" type="pres">
      <dgm:prSet presAssocID="{81BC26E2-DA24-4545-817C-05C148860EBD}" presName="hierChild1" presStyleCnt="0">
        <dgm:presLayoutVars>
          <dgm:chPref val="1"/>
          <dgm:dir/>
          <dgm:animOne val="branch"/>
          <dgm:animLvl val="lvl"/>
          <dgm:resizeHandles/>
        </dgm:presLayoutVars>
      </dgm:prSet>
      <dgm:spPr/>
    </dgm:pt>
    <dgm:pt modelId="{952D4247-B8BA-1C44-9104-D2CD7CB922BA}" type="pres">
      <dgm:prSet presAssocID="{EB2E65A7-CD1E-42C0-AB71-69C85E7AD493}" presName="hierRoot1" presStyleCnt="0"/>
      <dgm:spPr/>
    </dgm:pt>
    <dgm:pt modelId="{56BAED65-F97B-B142-AF53-3A23E5F43E37}" type="pres">
      <dgm:prSet presAssocID="{EB2E65A7-CD1E-42C0-AB71-69C85E7AD493}" presName="composite" presStyleCnt="0"/>
      <dgm:spPr/>
    </dgm:pt>
    <dgm:pt modelId="{6A839BEC-3FBD-B248-B326-EB11FB38C022}" type="pres">
      <dgm:prSet presAssocID="{EB2E65A7-CD1E-42C0-AB71-69C85E7AD493}" presName="background" presStyleLbl="node0" presStyleIdx="0" presStyleCnt="2"/>
      <dgm:spPr/>
    </dgm:pt>
    <dgm:pt modelId="{0075ED82-B7DA-AB4A-900E-9C935962647E}" type="pres">
      <dgm:prSet presAssocID="{EB2E65A7-CD1E-42C0-AB71-69C85E7AD493}" presName="text" presStyleLbl="fgAcc0" presStyleIdx="0" presStyleCnt="2">
        <dgm:presLayoutVars>
          <dgm:chPref val="3"/>
        </dgm:presLayoutVars>
      </dgm:prSet>
      <dgm:spPr/>
    </dgm:pt>
    <dgm:pt modelId="{12793A33-C84C-E24A-A060-64A1D8415142}" type="pres">
      <dgm:prSet presAssocID="{EB2E65A7-CD1E-42C0-AB71-69C85E7AD493}" presName="hierChild2" presStyleCnt="0"/>
      <dgm:spPr/>
    </dgm:pt>
    <dgm:pt modelId="{A6AFDF77-6FF3-E64F-98E8-B2A26527B46F}" type="pres">
      <dgm:prSet presAssocID="{57AD4188-32B6-4980-A9B0-5641F91896EE}" presName="hierRoot1" presStyleCnt="0"/>
      <dgm:spPr/>
    </dgm:pt>
    <dgm:pt modelId="{242DDA75-F8C1-294B-ADDC-E7AF364BF05A}" type="pres">
      <dgm:prSet presAssocID="{57AD4188-32B6-4980-A9B0-5641F91896EE}" presName="composite" presStyleCnt="0"/>
      <dgm:spPr/>
    </dgm:pt>
    <dgm:pt modelId="{611E0CDC-D435-664E-9CC7-8673B4A16F8A}" type="pres">
      <dgm:prSet presAssocID="{57AD4188-32B6-4980-A9B0-5641F91896EE}" presName="background" presStyleLbl="node0" presStyleIdx="1" presStyleCnt="2"/>
      <dgm:spPr/>
    </dgm:pt>
    <dgm:pt modelId="{CFD022E8-DBF5-884E-BF4A-31618F216C05}" type="pres">
      <dgm:prSet presAssocID="{57AD4188-32B6-4980-A9B0-5641F91896EE}" presName="text" presStyleLbl="fgAcc0" presStyleIdx="1" presStyleCnt="2">
        <dgm:presLayoutVars>
          <dgm:chPref val="3"/>
        </dgm:presLayoutVars>
      </dgm:prSet>
      <dgm:spPr/>
    </dgm:pt>
    <dgm:pt modelId="{947491B7-B797-FD48-BA77-9C970A5341FA}" type="pres">
      <dgm:prSet presAssocID="{57AD4188-32B6-4980-A9B0-5641F91896EE}" presName="hierChild2" presStyleCnt="0"/>
      <dgm:spPr/>
    </dgm:pt>
  </dgm:ptLst>
  <dgm:cxnLst>
    <dgm:cxn modelId="{82035D1D-AC17-4AAD-84E3-CE82FA8B92C2}" srcId="{81BC26E2-DA24-4545-817C-05C148860EBD}" destId="{57AD4188-32B6-4980-A9B0-5641F91896EE}" srcOrd="1" destOrd="0" parTransId="{F55F45F1-A537-475B-ADA4-731E7FC23D18}" sibTransId="{30CCF72B-FE87-4AF6-8F41-CAFEB425C78B}"/>
    <dgm:cxn modelId="{3394B448-3A88-4BCE-A84E-DBC79088BEE0}" srcId="{81BC26E2-DA24-4545-817C-05C148860EBD}" destId="{EB2E65A7-CD1E-42C0-AB71-69C85E7AD493}" srcOrd="0" destOrd="0" parTransId="{89C0113A-F1CA-4FB4-BC0A-E851B1CF7A03}" sibTransId="{828CDA2A-DC3D-499D-879A-60BECE492035}"/>
    <dgm:cxn modelId="{8F020493-5FDD-2E44-92AB-6CA519755406}" type="presOf" srcId="{57AD4188-32B6-4980-A9B0-5641F91896EE}" destId="{CFD022E8-DBF5-884E-BF4A-31618F216C05}" srcOrd="0" destOrd="0" presId="urn:microsoft.com/office/officeart/2005/8/layout/hierarchy1"/>
    <dgm:cxn modelId="{E80B9995-C774-A94E-B27A-377D28F226BC}" type="presOf" srcId="{EB2E65A7-CD1E-42C0-AB71-69C85E7AD493}" destId="{0075ED82-B7DA-AB4A-900E-9C935962647E}" srcOrd="0" destOrd="0" presId="urn:microsoft.com/office/officeart/2005/8/layout/hierarchy1"/>
    <dgm:cxn modelId="{FD1486DC-083E-C843-B26E-FCB3170A552B}" type="presOf" srcId="{81BC26E2-DA24-4545-817C-05C148860EBD}" destId="{73BA7026-667C-484C-922D-6F6DE0C7FF79}" srcOrd="0" destOrd="0" presId="urn:microsoft.com/office/officeart/2005/8/layout/hierarchy1"/>
    <dgm:cxn modelId="{2078E4E9-D1BA-C64E-8EE6-315B3B565FAD}" type="presParOf" srcId="{73BA7026-667C-484C-922D-6F6DE0C7FF79}" destId="{952D4247-B8BA-1C44-9104-D2CD7CB922BA}" srcOrd="0" destOrd="0" presId="urn:microsoft.com/office/officeart/2005/8/layout/hierarchy1"/>
    <dgm:cxn modelId="{0A410A8C-0878-D845-B342-7BB223C24449}" type="presParOf" srcId="{952D4247-B8BA-1C44-9104-D2CD7CB922BA}" destId="{56BAED65-F97B-B142-AF53-3A23E5F43E37}" srcOrd="0" destOrd="0" presId="urn:microsoft.com/office/officeart/2005/8/layout/hierarchy1"/>
    <dgm:cxn modelId="{A9AE3FB3-DFB1-E447-A0F5-DBFA2283B659}" type="presParOf" srcId="{56BAED65-F97B-B142-AF53-3A23E5F43E37}" destId="{6A839BEC-3FBD-B248-B326-EB11FB38C022}" srcOrd="0" destOrd="0" presId="urn:microsoft.com/office/officeart/2005/8/layout/hierarchy1"/>
    <dgm:cxn modelId="{FB831D8F-E846-A749-90C6-1EF2F95C47C1}" type="presParOf" srcId="{56BAED65-F97B-B142-AF53-3A23E5F43E37}" destId="{0075ED82-B7DA-AB4A-900E-9C935962647E}" srcOrd="1" destOrd="0" presId="urn:microsoft.com/office/officeart/2005/8/layout/hierarchy1"/>
    <dgm:cxn modelId="{A5225F71-89BD-8D4F-BF27-7EBCC746F222}" type="presParOf" srcId="{952D4247-B8BA-1C44-9104-D2CD7CB922BA}" destId="{12793A33-C84C-E24A-A060-64A1D8415142}" srcOrd="1" destOrd="0" presId="urn:microsoft.com/office/officeart/2005/8/layout/hierarchy1"/>
    <dgm:cxn modelId="{7265035D-2B7D-B140-A86C-A9BF78DE1DF0}" type="presParOf" srcId="{73BA7026-667C-484C-922D-6F6DE0C7FF79}" destId="{A6AFDF77-6FF3-E64F-98E8-B2A26527B46F}" srcOrd="1" destOrd="0" presId="urn:microsoft.com/office/officeart/2005/8/layout/hierarchy1"/>
    <dgm:cxn modelId="{0050DC87-6DC3-8146-89F9-27737256FB00}" type="presParOf" srcId="{A6AFDF77-6FF3-E64F-98E8-B2A26527B46F}" destId="{242DDA75-F8C1-294B-ADDC-E7AF364BF05A}" srcOrd="0" destOrd="0" presId="urn:microsoft.com/office/officeart/2005/8/layout/hierarchy1"/>
    <dgm:cxn modelId="{8C2E6184-90AD-EB4D-AE53-67BBDBC3C575}" type="presParOf" srcId="{242DDA75-F8C1-294B-ADDC-E7AF364BF05A}" destId="{611E0CDC-D435-664E-9CC7-8673B4A16F8A}" srcOrd="0" destOrd="0" presId="urn:microsoft.com/office/officeart/2005/8/layout/hierarchy1"/>
    <dgm:cxn modelId="{8B0F44BE-CDCD-FE4C-8F2B-CC1894C3BA93}" type="presParOf" srcId="{242DDA75-F8C1-294B-ADDC-E7AF364BF05A}" destId="{CFD022E8-DBF5-884E-BF4A-31618F216C05}" srcOrd="1" destOrd="0" presId="urn:microsoft.com/office/officeart/2005/8/layout/hierarchy1"/>
    <dgm:cxn modelId="{73129B75-76BA-4842-9B22-9C0E87D55935}" type="presParOf" srcId="{A6AFDF77-6FF3-E64F-98E8-B2A26527B46F}" destId="{947491B7-B797-FD48-BA77-9C970A5341F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333E8C-5BA6-442A-9A19-B2A65BE55225}" type="doc">
      <dgm:prSet loTypeId="urn:microsoft.com/office/officeart/2005/8/layout/hierarchy1" loCatId="hierarchy" qsTypeId="urn:microsoft.com/office/officeart/2005/8/quickstyle/simple2" qsCatId="simple" csTypeId="urn:microsoft.com/office/officeart/2005/8/colors/colorful2" csCatId="colorful" phldr="1"/>
      <dgm:spPr/>
      <dgm:t>
        <a:bodyPr/>
        <a:lstStyle/>
        <a:p>
          <a:endParaRPr lang="en-US"/>
        </a:p>
      </dgm:t>
    </dgm:pt>
    <dgm:pt modelId="{44C91082-EF50-486E-BF75-3B3AD25BFADE}">
      <dgm:prSet custT="1"/>
      <dgm:spPr/>
      <dgm:t>
        <a:bodyPr/>
        <a:lstStyle/>
        <a:p>
          <a:r>
            <a:rPr lang="en-GB" sz="1200" dirty="0"/>
            <a:t>“Religious explanations of crime and delinquency flourished in the eighteenth century. According to Rothman (2002), most people did not define crime or poverty as social problems but merely as part of the human existence and a fall from grace. Criminal activities resulted from an individual’s inherent moral depravity, and crime was not seen as a form of social disorganization. Nevertheless, harsh and punitive measures were applied to those who committed crimes, with little attention to the various levels of gravity of criminal activities.”</a:t>
          </a:r>
          <a:endParaRPr lang="en-US" sz="1200" dirty="0"/>
        </a:p>
      </dgm:t>
    </dgm:pt>
    <dgm:pt modelId="{31345D50-9B72-4CDC-BFDC-D112C8E0DF45}" type="parTrans" cxnId="{498F1BC7-9785-44F6-B8DF-34A8E1D80091}">
      <dgm:prSet/>
      <dgm:spPr/>
      <dgm:t>
        <a:bodyPr/>
        <a:lstStyle/>
        <a:p>
          <a:endParaRPr lang="en-US"/>
        </a:p>
      </dgm:t>
    </dgm:pt>
    <dgm:pt modelId="{E796753B-920C-4302-BF4E-A0EC5282FFDB}" type="sibTrans" cxnId="{498F1BC7-9785-44F6-B8DF-34A8E1D80091}">
      <dgm:prSet/>
      <dgm:spPr/>
      <dgm:t>
        <a:bodyPr/>
        <a:lstStyle/>
        <a:p>
          <a:endParaRPr lang="en-US"/>
        </a:p>
      </dgm:t>
    </dgm:pt>
    <dgm:pt modelId="{1E754388-F866-4E8C-9C22-A029FEA4A2AB}">
      <dgm:prSet custT="1"/>
      <dgm:spPr/>
      <dgm:t>
        <a:bodyPr/>
        <a:lstStyle/>
        <a:p>
          <a:r>
            <a:rPr lang="en-GB" sz="1200" dirty="0"/>
            <a:t>The next body of theories that dominated criminology was biological in nature. In her book Creating Born Criminals, Rafter (1997) describes the development of eugenic criminology that contributed to a biological and a hereditary understanding of criminality. At the end of the nineteenth century, the belief that people are born criminals permeated criminology. This school of thought rejected the notion that crime is a result of a person’s fall from grace and proposed, instead, the idea that criminal tendencies are inherited and could be recognized by a review of family history and a physical examination. The chief proponent of this school was the Italian criminologist Lombroso who noted that certain physical characteristics (e.g., large jaws and long arms) and weak intelligence could identify born criminals</a:t>
          </a:r>
          <a:endParaRPr lang="en-US" sz="1200" dirty="0"/>
        </a:p>
      </dgm:t>
    </dgm:pt>
    <dgm:pt modelId="{9737173E-630C-49C5-9B91-97D1FFB28845}" type="parTrans" cxnId="{A3541CA8-8B00-4944-A5D5-99D40428DEFC}">
      <dgm:prSet/>
      <dgm:spPr/>
      <dgm:t>
        <a:bodyPr/>
        <a:lstStyle/>
        <a:p>
          <a:endParaRPr lang="en-US"/>
        </a:p>
      </dgm:t>
    </dgm:pt>
    <dgm:pt modelId="{5E343D48-32FE-48B4-8F9F-56E54781DFCA}" type="sibTrans" cxnId="{A3541CA8-8B00-4944-A5D5-99D40428DEFC}">
      <dgm:prSet/>
      <dgm:spPr/>
      <dgm:t>
        <a:bodyPr/>
        <a:lstStyle/>
        <a:p>
          <a:endParaRPr lang="en-US"/>
        </a:p>
      </dgm:t>
    </dgm:pt>
    <dgm:pt modelId="{1A68B993-989F-D540-ADE8-924104D21F0D}" type="pres">
      <dgm:prSet presAssocID="{09333E8C-5BA6-442A-9A19-B2A65BE55225}" presName="hierChild1" presStyleCnt="0">
        <dgm:presLayoutVars>
          <dgm:chPref val="1"/>
          <dgm:dir/>
          <dgm:animOne val="branch"/>
          <dgm:animLvl val="lvl"/>
          <dgm:resizeHandles/>
        </dgm:presLayoutVars>
      </dgm:prSet>
      <dgm:spPr/>
    </dgm:pt>
    <dgm:pt modelId="{07CD271E-A6D9-5047-AA39-2BFE9F50F423}" type="pres">
      <dgm:prSet presAssocID="{44C91082-EF50-486E-BF75-3B3AD25BFADE}" presName="hierRoot1" presStyleCnt="0"/>
      <dgm:spPr/>
    </dgm:pt>
    <dgm:pt modelId="{BAE8567E-6F92-084D-B105-2A0093D0B887}" type="pres">
      <dgm:prSet presAssocID="{44C91082-EF50-486E-BF75-3B3AD25BFADE}" presName="composite" presStyleCnt="0"/>
      <dgm:spPr/>
    </dgm:pt>
    <dgm:pt modelId="{3165040E-39F9-044B-9436-3826870ED758}" type="pres">
      <dgm:prSet presAssocID="{44C91082-EF50-486E-BF75-3B3AD25BFADE}" presName="background" presStyleLbl="node0" presStyleIdx="0" presStyleCnt="2"/>
      <dgm:spPr/>
    </dgm:pt>
    <dgm:pt modelId="{2FB1BD37-2019-ED4A-A161-3BE96C398CD9}" type="pres">
      <dgm:prSet presAssocID="{44C91082-EF50-486E-BF75-3B3AD25BFADE}" presName="text" presStyleLbl="fgAcc0" presStyleIdx="0" presStyleCnt="2" custScaleX="111111" custScaleY="117559">
        <dgm:presLayoutVars>
          <dgm:chPref val="3"/>
        </dgm:presLayoutVars>
      </dgm:prSet>
      <dgm:spPr/>
    </dgm:pt>
    <dgm:pt modelId="{514401F5-DD8E-7E46-A0EA-AFDF51FB434E}" type="pres">
      <dgm:prSet presAssocID="{44C91082-EF50-486E-BF75-3B3AD25BFADE}" presName="hierChild2" presStyleCnt="0"/>
      <dgm:spPr/>
    </dgm:pt>
    <dgm:pt modelId="{55BFA66E-CA41-B644-9110-9C08C565D791}" type="pres">
      <dgm:prSet presAssocID="{1E754388-F866-4E8C-9C22-A029FEA4A2AB}" presName="hierRoot1" presStyleCnt="0"/>
      <dgm:spPr/>
    </dgm:pt>
    <dgm:pt modelId="{053AD0AD-E80C-9442-9532-9BC2B599806F}" type="pres">
      <dgm:prSet presAssocID="{1E754388-F866-4E8C-9C22-A029FEA4A2AB}" presName="composite" presStyleCnt="0"/>
      <dgm:spPr/>
    </dgm:pt>
    <dgm:pt modelId="{2B4AB656-199B-9F4A-AD01-FBCEB88A47E2}" type="pres">
      <dgm:prSet presAssocID="{1E754388-F866-4E8C-9C22-A029FEA4A2AB}" presName="background" presStyleLbl="node0" presStyleIdx="1" presStyleCnt="2"/>
      <dgm:spPr/>
    </dgm:pt>
    <dgm:pt modelId="{8FECAA9C-5F19-4F43-ACDD-9F85AEE4DEC4}" type="pres">
      <dgm:prSet presAssocID="{1E754388-F866-4E8C-9C22-A029FEA4A2AB}" presName="text" presStyleLbl="fgAcc0" presStyleIdx="1" presStyleCnt="2" custScaleX="111891" custScaleY="118734">
        <dgm:presLayoutVars>
          <dgm:chPref val="3"/>
        </dgm:presLayoutVars>
      </dgm:prSet>
      <dgm:spPr/>
    </dgm:pt>
    <dgm:pt modelId="{AAAE41C9-6DEC-104A-A403-77DE6216AAD4}" type="pres">
      <dgm:prSet presAssocID="{1E754388-F866-4E8C-9C22-A029FEA4A2AB}" presName="hierChild2" presStyleCnt="0"/>
      <dgm:spPr/>
    </dgm:pt>
  </dgm:ptLst>
  <dgm:cxnLst>
    <dgm:cxn modelId="{7EEFCC1F-62B1-F34A-8B91-C83BF8E7FE9A}" type="presOf" srcId="{09333E8C-5BA6-442A-9A19-B2A65BE55225}" destId="{1A68B993-989F-D540-ADE8-924104D21F0D}" srcOrd="0" destOrd="0" presId="urn:microsoft.com/office/officeart/2005/8/layout/hierarchy1"/>
    <dgm:cxn modelId="{87A7CC41-BC72-4F46-8D94-89020BD40F84}" type="presOf" srcId="{44C91082-EF50-486E-BF75-3B3AD25BFADE}" destId="{2FB1BD37-2019-ED4A-A161-3BE96C398CD9}" srcOrd="0" destOrd="0" presId="urn:microsoft.com/office/officeart/2005/8/layout/hierarchy1"/>
    <dgm:cxn modelId="{A3541CA8-8B00-4944-A5D5-99D40428DEFC}" srcId="{09333E8C-5BA6-442A-9A19-B2A65BE55225}" destId="{1E754388-F866-4E8C-9C22-A029FEA4A2AB}" srcOrd="1" destOrd="0" parTransId="{9737173E-630C-49C5-9B91-97D1FFB28845}" sibTransId="{5E343D48-32FE-48B4-8F9F-56E54781DFCA}"/>
    <dgm:cxn modelId="{86B809B2-81E7-3142-AE89-F69379D4C914}" type="presOf" srcId="{1E754388-F866-4E8C-9C22-A029FEA4A2AB}" destId="{8FECAA9C-5F19-4F43-ACDD-9F85AEE4DEC4}" srcOrd="0" destOrd="0" presId="urn:microsoft.com/office/officeart/2005/8/layout/hierarchy1"/>
    <dgm:cxn modelId="{498F1BC7-9785-44F6-B8DF-34A8E1D80091}" srcId="{09333E8C-5BA6-442A-9A19-B2A65BE55225}" destId="{44C91082-EF50-486E-BF75-3B3AD25BFADE}" srcOrd="0" destOrd="0" parTransId="{31345D50-9B72-4CDC-BFDC-D112C8E0DF45}" sibTransId="{E796753B-920C-4302-BF4E-A0EC5282FFDB}"/>
    <dgm:cxn modelId="{A82D1BB9-4786-2B4E-82A6-8EB352B9ECFA}" type="presParOf" srcId="{1A68B993-989F-D540-ADE8-924104D21F0D}" destId="{07CD271E-A6D9-5047-AA39-2BFE9F50F423}" srcOrd="0" destOrd="0" presId="urn:microsoft.com/office/officeart/2005/8/layout/hierarchy1"/>
    <dgm:cxn modelId="{960C0CCD-FE03-6C48-A1BD-17FF3ACD0ABD}" type="presParOf" srcId="{07CD271E-A6D9-5047-AA39-2BFE9F50F423}" destId="{BAE8567E-6F92-084D-B105-2A0093D0B887}" srcOrd="0" destOrd="0" presId="urn:microsoft.com/office/officeart/2005/8/layout/hierarchy1"/>
    <dgm:cxn modelId="{B286537E-418A-DB43-8475-C3FB7CF8773C}" type="presParOf" srcId="{BAE8567E-6F92-084D-B105-2A0093D0B887}" destId="{3165040E-39F9-044B-9436-3826870ED758}" srcOrd="0" destOrd="0" presId="urn:microsoft.com/office/officeart/2005/8/layout/hierarchy1"/>
    <dgm:cxn modelId="{F202BA9C-6EE4-3A44-A770-E88E0A13F3BE}" type="presParOf" srcId="{BAE8567E-6F92-084D-B105-2A0093D0B887}" destId="{2FB1BD37-2019-ED4A-A161-3BE96C398CD9}" srcOrd="1" destOrd="0" presId="urn:microsoft.com/office/officeart/2005/8/layout/hierarchy1"/>
    <dgm:cxn modelId="{C9F634F5-A121-174F-AEEB-9E00A3707DE0}" type="presParOf" srcId="{07CD271E-A6D9-5047-AA39-2BFE9F50F423}" destId="{514401F5-DD8E-7E46-A0EA-AFDF51FB434E}" srcOrd="1" destOrd="0" presId="urn:microsoft.com/office/officeart/2005/8/layout/hierarchy1"/>
    <dgm:cxn modelId="{E29F46AF-7A9D-4440-BED5-7DA72AA1888A}" type="presParOf" srcId="{1A68B993-989F-D540-ADE8-924104D21F0D}" destId="{55BFA66E-CA41-B644-9110-9C08C565D791}" srcOrd="1" destOrd="0" presId="urn:microsoft.com/office/officeart/2005/8/layout/hierarchy1"/>
    <dgm:cxn modelId="{9E38EAB2-DD30-BF40-B4C9-D24E08B001FA}" type="presParOf" srcId="{55BFA66E-CA41-B644-9110-9C08C565D791}" destId="{053AD0AD-E80C-9442-9532-9BC2B599806F}" srcOrd="0" destOrd="0" presId="urn:microsoft.com/office/officeart/2005/8/layout/hierarchy1"/>
    <dgm:cxn modelId="{0F94C246-CC7B-CF46-8271-C28DE9F23590}" type="presParOf" srcId="{053AD0AD-E80C-9442-9532-9BC2B599806F}" destId="{2B4AB656-199B-9F4A-AD01-FBCEB88A47E2}" srcOrd="0" destOrd="0" presId="urn:microsoft.com/office/officeart/2005/8/layout/hierarchy1"/>
    <dgm:cxn modelId="{F6745418-C2DB-4748-80EB-F49AB3206E3A}" type="presParOf" srcId="{053AD0AD-E80C-9442-9532-9BC2B599806F}" destId="{8FECAA9C-5F19-4F43-ACDD-9F85AEE4DEC4}" srcOrd="1" destOrd="0" presId="urn:microsoft.com/office/officeart/2005/8/layout/hierarchy1"/>
    <dgm:cxn modelId="{1AAC2F8A-6018-ED4F-A7B8-19FDD9DF5440}" type="presParOf" srcId="{55BFA66E-CA41-B644-9110-9C08C565D791}" destId="{AAAE41C9-6DEC-104A-A403-77DE6216AAD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E10EDD8-E151-4C2B-B4FF-BB8571D6EF18}" type="doc">
      <dgm:prSet loTypeId="urn:microsoft.com/office/officeart/2005/8/layout/vProcess5" loCatId="process" qsTypeId="urn:microsoft.com/office/officeart/2005/8/quickstyle/simple2" qsCatId="simple" csTypeId="urn:microsoft.com/office/officeart/2005/8/colors/colorful1" csCatId="colorful" phldr="1"/>
      <dgm:spPr/>
      <dgm:t>
        <a:bodyPr/>
        <a:lstStyle/>
        <a:p>
          <a:endParaRPr lang="en-US"/>
        </a:p>
      </dgm:t>
    </dgm:pt>
    <dgm:pt modelId="{A1BD9FA7-02D9-46BC-8CBE-510ADDC4C9D4}">
      <dgm:prSet custT="1"/>
      <dgm:spPr/>
      <dgm:t>
        <a:bodyPr/>
        <a:lstStyle/>
        <a:p>
          <a:r>
            <a:rPr lang="en-GB" sz="1600" dirty="0"/>
            <a:t>“The belief that one was born a criminal and thus doomed to be a criminal was replaced with the idea that criminality was not intrinsic to one’s biological composition (Wolfgang, 1979) but more related to a personality that could be altered through the use of appropriate interventions (Platt, 1969)…. Using a social systems approach, Sutherland developed the concept of differential association that suggests that contact with other criminals can make someone into a criminal.”</a:t>
          </a:r>
          <a:endParaRPr lang="en-US" sz="1600" dirty="0"/>
        </a:p>
      </dgm:t>
    </dgm:pt>
    <dgm:pt modelId="{A3B29B73-C2DF-4B07-8F29-8799473F3C03}" type="parTrans" cxnId="{59FE5889-7B59-4074-956D-FEA4B7208FB2}">
      <dgm:prSet/>
      <dgm:spPr/>
      <dgm:t>
        <a:bodyPr/>
        <a:lstStyle/>
        <a:p>
          <a:endParaRPr lang="en-US"/>
        </a:p>
      </dgm:t>
    </dgm:pt>
    <dgm:pt modelId="{89A7C320-19E0-4830-A876-B3EAA0D99BD3}" type="sibTrans" cxnId="{59FE5889-7B59-4074-956D-FEA4B7208FB2}">
      <dgm:prSet/>
      <dgm:spPr/>
      <dgm:t>
        <a:bodyPr/>
        <a:lstStyle/>
        <a:p>
          <a:endParaRPr lang="en-US"/>
        </a:p>
      </dgm:t>
    </dgm:pt>
    <dgm:pt modelId="{95156C9B-88A8-4F46-9699-223F2348DE14}">
      <dgm:prSet custT="1"/>
      <dgm:spPr/>
      <dgm:t>
        <a:bodyPr/>
        <a:lstStyle/>
        <a:p>
          <a:r>
            <a:rPr lang="en-GB" sz="1600" dirty="0"/>
            <a:t>“Finally, in the late 1930s, the cultural studies of </a:t>
          </a:r>
          <a:r>
            <a:rPr lang="en-GB" sz="1600" dirty="0" err="1"/>
            <a:t>Sellin</a:t>
          </a:r>
          <a:r>
            <a:rPr lang="en-GB" sz="1600" dirty="0"/>
            <a:t> emerged to support the notion that contradictory cultural norms could give rise to delinquency. In a similar way, Cohen in 1955 argued that there is a subculture of criminal activity that is diametrically opposed to mainstream society and, by 1967, Wolfgang and </a:t>
          </a:r>
          <a:r>
            <a:rPr lang="en-GB" sz="1600" dirty="0" err="1"/>
            <a:t>Ferracuti</a:t>
          </a:r>
          <a:r>
            <a:rPr lang="en-GB" sz="1600" dirty="0"/>
            <a:t> were arguing that there is a subculture that condones the use of violence”</a:t>
          </a:r>
          <a:endParaRPr lang="en-US" sz="1600" dirty="0"/>
        </a:p>
      </dgm:t>
    </dgm:pt>
    <dgm:pt modelId="{31AF8713-6784-41E2-B360-6F0F0228A624}" type="parTrans" cxnId="{A4238AF9-1660-471C-9BBE-4B98D75DE7A8}">
      <dgm:prSet/>
      <dgm:spPr/>
      <dgm:t>
        <a:bodyPr/>
        <a:lstStyle/>
        <a:p>
          <a:endParaRPr lang="en-US"/>
        </a:p>
      </dgm:t>
    </dgm:pt>
    <dgm:pt modelId="{1E7113F5-1240-4B6B-B357-783F27402B23}" type="sibTrans" cxnId="{A4238AF9-1660-471C-9BBE-4B98D75DE7A8}">
      <dgm:prSet/>
      <dgm:spPr/>
      <dgm:t>
        <a:bodyPr/>
        <a:lstStyle/>
        <a:p>
          <a:endParaRPr lang="en-US"/>
        </a:p>
      </dgm:t>
    </dgm:pt>
    <dgm:pt modelId="{C1DAB3A7-9D99-D847-8486-FE08A2F27D42}" type="pres">
      <dgm:prSet presAssocID="{6E10EDD8-E151-4C2B-B4FF-BB8571D6EF18}" presName="outerComposite" presStyleCnt="0">
        <dgm:presLayoutVars>
          <dgm:chMax val="5"/>
          <dgm:dir/>
          <dgm:resizeHandles val="exact"/>
        </dgm:presLayoutVars>
      </dgm:prSet>
      <dgm:spPr/>
    </dgm:pt>
    <dgm:pt modelId="{83DEE282-00CD-E043-AD6D-E68ECA1E164A}" type="pres">
      <dgm:prSet presAssocID="{6E10EDD8-E151-4C2B-B4FF-BB8571D6EF18}" presName="dummyMaxCanvas" presStyleCnt="0">
        <dgm:presLayoutVars/>
      </dgm:prSet>
      <dgm:spPr/>
    </dgm:pt>
    <dgm:pt modelId="{85D4CB19-71DD-2D47-B837-F19483496045}" type="pres">
      <dgm:prSet presAssocID="{6E10EDD8-E151-4C2B-B4FF-BB8571D6EF18}" presName="TwoNodes_1" presStyleLbl="node1" presStyleIdx="0" presStyleCnt="2" custScaleX="110775">
        <dgm:presLayoutVars>
          <dgm:bulletEnabled val="1"/>
        </dgm:presLayoutVars>
      </dgm:prSet>
      <dgm:spPr/>
    </dgm:pt>
    <dgm:pt modelId="{376C3075-3529-1E47-883A-ED91E0D72894}" type="pres">
      <dgm:prSet presAssocID="{6E10EDD8-E151-4C2B-B4FF-BB8571D6EF18}" presName="TwoNodes_2" presStyleLbl="node1" presStyleIdx="1" presStyleCnt="2" custScaleX="111506">
        <dgm:presLayoutVars>
          <dgm:bulletEnabled val="1"/>
        </dgm:presLayoutVars>
      </dgm:prSet>
      <dgm:spPr/>
    </dgm:pt>
    <dgm:pt modelId="{C4750942-90B6-EC47-B76E-1807DA958685}" type="pres">
      <dgm:prSet presAssocID="{6E10EDD8-E151-4C2B-B4FF-BB8571D6EF18}" presName="TwoConn_1-2" presStyleLbl="fgAccFollowNode1" presStyleIdx="0" presStyleCnt="1">
        <dgm:presLayoutVars>
          <dgm:bulletEnabled val="1"/>
        </dgm:presLayoutVars>
      </dgm:prSet>
      <dgm:spPr/>
    </dgm:pt>
    <dgm:pt modelId="{56CE8332-41CF-134F-A937-B11A4BD731E0}" type="pres">
      <dgm:prSet presAssocID="{6E10EDD8-E151-4C2B-B4FF-BB8571D6EF18}" presName="TwoNodes_1_text" presStyleLbl="node1" presStyleIdx="1" presStyleCnt="2">
        <dgm:presLayoutVars>
          <dgm:bulletEnabled val="1"/>
        </dgm:presLayoutVars>
      </dgm:prSet>
      <dgm:spPr/>
    </dgm:pt>
    <dgm:pt modelId="{251A2499-4B1A-0047-8B5D-899F7577EC48}" type="pres">
      <dgm:prSet presAssocID="{6E10EDD8-E151-4C2B-B4FF-BB8571D6EF18}" presName="TwoNodes_2_text" presStyleLbl="node1" presStyleIdx="1" presStyleCnt="2">
        <dgm:presLayoutVars>
          <dgm:bulletEnabled val="1"/>
        </dgm:presLayoutVars>
      </dgm:prSet>
      <dgm:spPr/>
    </dgm:pt>
  </dgm:ptLst>
  <dgm:cxnLst>
    <dgm:cxn modelId="{A6173813-46FF-0F43-981D-534F6189FA01}" type="presOf" srcId="{95156C9B-88A8-4F46-9699-223F2348DE14}" destId="{251A2499-4B1A-0047-8B5D-899F7577EC48}" srcOrd="1" destOrd="0" presId="urn:microsoft.com/office/officeart/2005/8/layout/vProcess5"/>
    <dgm:cxn modelId="{87F55D33-EC7B-9C4B-A8AE-FB8D8BA67E8B}" type="presOf" srcId="{89A7C320-19E0-4830-A876-B3EAA0D99BD3}" destId="{C4750942-90B6-EC47-B76E-1807DA958685}" srcOrd="0" destOrd="0" presId="urn:microsoft.com/office/officeart/2005/8/layout/vProcess5"/>
    <dgm:cxn modelId="{B5322F50-7F2C-154F-8BF1-9D9342076ACC}" type="presOf" srcId="{95156C9B-88A8-4F46-9699-223F2348DE14}" destId="{376C3075-3529-1E47-883A-ED91E0D72894}" srcOrd="0" destOrd="0" presId="urn:microsoft.com/office/officeart/2005/8/layout/vProcess5"/>
    <dgm:cxn modelId="{44C90369-0A57-784C-8361-980A8F9A0A9E}" type="presOf" srcId="{A1BD9FA7-02D9-46BC-8CBE-510ADDC4C9D4}" destId="{56CE8332-41CF-134F-A937-B11A4BD731E0}" srcOrd="1" destOrd="0" presId="urn:microsoft.com/office/officeart/2005/8/layout/vProcess5"/>
    <dgm:cxn modelId="{59FE5889-7B59-4074-956D-FEA4B7208FB2}" srcId="{6E10EDD8-E151-4C2B-B4FF-BB8571D6EF18}" destId="{A1BD9FA7-02D9-46BC-8CBE-510ADDC4C9D4}" srcOrd="0" destOrd="0" parTransId="{A3B29B73-C2DF-4B07-8F29-8799473F3C03}" sibTransId="{89A7C320-19E0-4830-A876-B3EAA0D99BD3}"/>
    <dgm:cxn modelId="{DF59C28E-5FFE-4E41-9B8A-EBAEE100B267}" type="presOf" srcId="{A1BD9FA7-02D9-46BC-8CBE-510ADDC4C9D4}" destId="{85D4CB19-71DD-2D47-B837-F19483496045}" srcOrd="0" destOrd="0" presId="urn:microsoft.com/office/officeart/2005/8/layout/vProcess5"/>
    <dgm:cxn modelId="{7DF95EC5-4208-B749-8B8A-F5F7A14160DB}" type="presOf" srcId="{6E10EDD8-E151-4C2B-B4FF-BB8571D6EF18}" destId="{C1DAB3A7-9D99-D847-8486-FE08A2F27D42}" srcOrd="0" destOrd="0" presId="urn:microsoft.com/office/officeart/2005/8/layout/vProcess5"/>
    <dgm:cxn modelId="{A4238AF9-1660-471C-9BBE-4B98D75DE7A8}" srcId="{6E10EDD8-E151-4C2B-B4FF-BB8571D6EF18}" destId="{95156C9B-88A8-4F46-9699-223F2348DE14}" srcOrd="1" destOrd="0" parTransId="{31AF8713-6784-41E2-B360-6F0F0228A624}" sibTransId="{1E7113F5-1240-4B6B-B357-783F27402B23}"/>
    <dgm:cxn modelId="{D26E4FF2-034F-F542-B1A0-DE59F21C02F8}" type="presParOf" srcId="{C1DAB3A7-9D99-D847-8486-FE08A2F27D42}" destId="{83DEE282-00CD-E043-AD6D-E68ECA1E164A}" srcOrd="0" destOrd="0" presId="urn:microsoft.com/office/officeart/2005/8/layout/vProcess5"/>
    <dgm:cxn modelId="{0F33EC9C-2FB3-5442-98F8-AD3F2CABFD07}" type="presParOf" srcId="{C1DAB3A7-9D99-D847-8486-FE08A2F27D42}" destId="{85D4CB19-71DD-2D47-B837-F19483496045}" srcOrd="1" destOrd="0" presId="urn:microsoft.com/office/officeart/2005/8/layout/vProcess5"/>
    <dgm:cxn modelId="{8A90E266-8DE1-704A-B714-79F37B08ABA6}" type="presParOf" srcId="{C1DAB3A7-9D99-D847-8486-FE08A2F27D42}" destId="{376C3075-3529-1E47-883A-ED91E0D72894}" srcOrd="2" destOrd="0" presId="urn:microsoft.com/office/officeart/2005/8/layout/vProcess5"/>
    <dgm:cxn modelId="{83748A67-981A-4B41-8A13-FC389048F5A3}" type="presParOf" srcId="{C1DAB3A7-9D99-D847-8486-FE08A2F27D42}" destId="{C4750942-90B6-EC47-B76E-1807DA958685}" srcOrd="3" destOrd="0" presId="urn:microsoft.com/office/officeart/2005/8/layout/vProcess5"/>
    <dgm:cxn modelId="{A4EDD483-5CC2-B649-89A4-B0BE0C248190}" type="presParOf" srcId="{C1DAB3A7-9D99-D847-8486-FE08A2F27D42}" destId="{56CE8332-41CF-134F-A937-B11A4BD731E0}" srcOrd="4" destOrd="0" presId="urn:microsoft.com/office/officeart/2005/8/layout/vProcess5"/>
    <dgm:cxn modelId="{501BB6A5-1867-9146-800F-988CA6CB8AE5}" type="presParOf" srcId="{C1DAB3A7-9D99-D847-8486-FE08A2F27D42}" destId="{251A2499-4B1A-0047-8B5D-899F7577EC48}"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5A741B-E95A-400D-8288-D752BC8B7B82}" type="doc">
      <dgm:prSet loTypeId="urn:microsoft.com/office/officeart/2005/8/layout/vList2" loCatId="list" qsTypeId="urn:microsoft.com/office/officeart/2005/8/quickstyle/simple5" qsCatId="simple" csTypeId="urn:microsoft.com/office/officeart/2005/8/colors/accent6_2" csCatId="accent6"/>
      <dgm:spPr/>
      <dgm:t>
        <a:bodyPr/>
        <a:lstStyle/>
        <a:p>
          <a:endParaRPr lang="en-US"/>
        </a:p>
      </dgm:t>
    </dgm:pt>
    <dgm:pt modelId="{8710C883-E1E7-4C17-83D0-FE5D02135481}">
      <dgm:prSet/>
      <dgm:spPr/>
      <dgm:t>
        <a:bodyPr/>
        <a:lstStyle/>
        <a:p>
          <a:r>
            <a:rPr lang="en-GB" dirty="0"/>
            <a:t>What do you understand by the word “policing”?</a:t>
          </a:r>
          <a:endParaRPr lang="en-US" dirty="0"/>
        </a:p>
      </dgm:t>
    </dgm:pt>
    <dgm:pt modelId="{40B26538-E5B9-4990-81CF-F90E08A89BD3}" type="parTrans" cxnId="{9DEA3911-D356-493E-A3DE-DE033E93AC20}">
      <dgm:prSet/>
      <dgm:spPr/>
      <dgm:t>
        <a:bodyPr/>
        <a:lstStyle/>
        <a:p>
          <a:endParaRPr lang="en-US"/>
        </a:p>
      </dgm:t>
    </dgm:pt>
    <dgm:pt modelId="{BB8A7D0C-07EF-45B7-AF6B-BC544D6C82EF}" type="sibTrans" cxnId="{9DEA3911-D356-493E-A3DE-DE033E93AC20}">
      <dgm:prSet/>
      <dgm:spPr/>
      <dgm:t>
        <a:bodyPr/>
        <a:lstStyle/>
        <a:p>
          <a:endParaRPr lang="en-US"/>
        </a:p>
      </dgm:t>
    </dgm:pt>
    <dgm:pt modelId="{2811C3C7-6A7F-4BEA-A96A-5F799DBF2F9B}">
      <dgm:prSet/>
      <dgm:spPr/>
      <dgm:t>
        <a:bodyPr/>
        <a:lstStyle/>
        <a:p>
          <a:r>
            <a:rPr lang="en-GB"/>
            <a:t>Is it different from what you associate with the word “police”?</a:t>
          </a:r>
          <a:endParaRPr lang="en-US"/>
        </a:p>
      </dgm:t>
    </dgm:pt>
    <dgm:pt modelId="{BA12FC4C-AD14-443D-9A82-D201D47DD11E}" type="parTrans" cxnId="{96D9D787-FF06-4DB5-BA67-23AA43280FFE}">
      <dgm:prSet/>
      <dgm:spPr/>
      <dgm:t>
        <a:bodyPr/>
        <a:lstStyle/>
        <a:p>
          <a:endParaRPr lang="en-US"/>
        </a:p>
      </dgm:t>
    </dgm:pt>
    <dgm:pt modelId="{58E9D47B-5F39-49CB-9554-05B384C3436D}" type="sibTrans" cxnId="{96D9D787-FF06-4DB5-BA67-23AA43280FFE}">
      <dgm:prSet/>
      <dgm:spPr/>
      <dgm:t>
        <a:bodyPr/>
        <a:lstStyle/>
        <a:p>
          <a:endParaRPr lang="en-US"/>
        </a:p>
      </dgm:t>
    </dgm:pt>
    <dgm:pt modelId="{2D4319D2-0609-5941-A58F-19EC9887BB9B}" type="pres">
      <dgm:prSet presAssocID="{235A741B-E95A-400D-8288-D752BC8B7B82}" presName="linear" presStyleCnt="0">
        <dgm:presLayoutVars>
          <dgm:animLvl val="lvl"/>
          <dgm:resizeHandles val="exact"/>
        </dgm:presLayoutVars>
      </dgm:prSet>
      <dgm:spPr/>
    </dgm:pt>
    <dgm:pt modelId="{78EC61F5-F471-D94B-92DF-F4A58B63C678}" type="pres">
      <dgm:prSet presAssocID="{8710C883-E1E7-4C17-83D0-FE5D02135481}" presName="parentText" presStyleLbl="node1" presStyleIdx="0" presStyleCnt="2" custLinFactNeighborX="-18124" custLinFactNeighborY="-27467">
        <dgm:presLayoutVars>
          <dgm:chMax val="0"/>
          <dgm:bulletEnabled val="1"/>
        </dgm:presLayoutVars>
      </dgm:prSet>
      <dgm:spPr/>
    </dgm:pt>
    <dgm:pt modelId="{C2F495B7-0591-E941-A11F-3D38D13D0E16}" type="pres">
      <dgm:prSet presAssocID="{BB8A7D0C-07EF-45B7-AF6B-BC544D6C82EF}" presName="spacer" presStyleCnt="0"/>
      <dgm:spPr/>
    </dgm:pt>
    <dgm:pt modelId="{F3BD5731-EEB7-BD42-949E-3E64C286289A}" type="pres">
      <dgm:prSet presAssocID="{2811C3C7-6A7F-4BEA-A96A-5F799DBF2F9B}" presName="parentText" presStyleLbl="node1" presStyleIdx="1" presStyleCnt="2">
        <dgm:presLayoutVars>
          <dgm:chMax val="0"/>
          <dgm:bulletEnabled val="1"/>
        </dgm:presLayoutVars>
      </dgm:prSet>
      <dgm:spPr/>
    </dgm:pt>
  </dgm:ptLst>
  <dgm:cxnLst>
    <dgm:cxn modelId="{9DEA3911-D356-493E-A3DE-DE033E93AC20}" srcId="{235A741B-E95A-400D-8288-D752BC8B7B82}" destId="{8710C883-E1E7-4C17-83D0-FE5D02135481}" srcOrd="0" destOrd="0" parTransId="{40B26538-E5B9-4990-81CF-F90E08A89BD3}" sibTransId="{BB8A7D0C-07EF-45B7-AF6B-BC544D6C82EF}"/>
    <dgm:cxn modelId="{A5E23D1B-147F-D946-87B0-39959B7A6DD0}" type="presOf" srcId="{235A741B-E95A-400D-8288-D752BC8B7B82}" destId="{2D4319D2-0609-5941-A58F-19EC9887BB9B}" srcOrd="0" destOrd="0" presId="urn:microsoft.com/office/officeart/2005/8/layout/vList2"/>
    <dgm:cxn modelId="{96D9D787-FF06-4DB5-BA67-23AA43280FFE}" srcId="{235A741B-E95A-400D-8288-D752BC8B7B82}" destId="{2811C3C7-6A7F-4BEA-A96A-5F799DBF2F9B}" srcOrd="1" destOrd="0" parTransId="{BA12FC4C-AD14-443D-9A82-D201D47DD11E}" sibTransId="{58E9D47B-5F39-49CB-9554-05B384C3436D}"/>
    <dgm:cxn modelId="{24B59FAD-6F0C-5A42-B09B-906E424D40A9}" type="presOf" srcId="{8710C883-E1E7-4C17-83D0-FE5D02135481}" destId="{78EC61F5-F471-D94B-92DF-F4A58B63C678}" srcOrd="0" destOrd="0" presId="urn:microsoft.com/office/officeart/2005/8/layout/vList2"/>
    <dgm:cxn modelId="{026487E9-AB45-074D-A35C-C64F43E772F6}" type="presOf" srcId="{2811C3C7-6A7F-4BEA-A96A-5F799DBF2F9B}" destId="{F3BD5731-EEB7-BD42-949E-3E64C286289A}" srcOrd="0" destOrd="0" presId="urn:microsoft.com/office/officeart/2005/8/layout/vList2"/>
    <dgm:cxn modelId="{540BDEFD-C1CC-154C-B34C-79C64F60A609}" type="presParOf" srcId="{2D4319D2-0609-5941-A58F-19EC9887BB9B}" destId="{78EC61F5-F471-D94B-92DF-F4A58B63C678}" srcOrd="0" destOrd="0" presId="urn:microsoft.com/office/officeart/2005/8/layout/vList2"/>
    <dgm:cxn modelId="{5B4D14E0-278D-E248-AFE5-40C96536F8D0}" type="presParOf" srcId="{2D4319D2-0609-5941-A58F-19EC9887BB9B}" destId="{C2F495B7-0591-E941-A11F-3D38D13D0E16}" srcOrd="1" destOrd="0" presId="urn:microsoft.com/office/officeart/2005/8/layout/vList2"/>
    <dgm:cxn modelId="{70B6145C-DE12-D642-91CB-AAE3B807F424}" type="presParOf" srcId="{2D4319D2-0609-5941-A58F-19EC9887BB9B}" destId="{F3BD5731-EEB7-BD42-949E-3E64C286289A}"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013FECB-25AF-41D6-A166-A25E1004FEAD}"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C51E1E9D-E06A-4AA5-BC18-AE26036BA01A}">
      <dgm:prSet/>
      <dgm:spPr/>
      <dgm:t>
        <a:bodyPr/>
        <a:lstStyle/>
        <a:p>
          <a:r>
            <a:rPr lang="en-GB">
              <a:latin typeface="Calibri" panose="020F0502020204030204" pitchFamily="34" charset="0"/>
              <a:cs typeface="Calibri" panose="020F0502020204030204" pitchFamily="34" charset="0"/>
            </a:rPr>
            <a:t>What do you understand by “use of force”?</a:t>
          </a:r>
          <a:endParaRPr lang="en-US">
            <a:latin typeface="Calibri" panose="020F0502020204030204" pitchFamily="34" charset="0"/>
            <a:cs typeface="Calibri" panose="020F0502020204030204" pitchFamily="34" charset="0"/>
          </a:endParaRPr>
        </a:p>
      </dgm:t>
    </dgm:pt>
    <dgm:pt modelId="{A08B3274-9800-46CA-BD10-23EAB77718DA}" type="parTrans" cxnId="{E292ED24-BDEE-4EF4-A908-A6B9C97E695E}">
      <dgm:prSet/>
      <dgm:spPr/>
      <dgm:t>
        <a:bodyPr/>
        <a:lstStyle/>
        <a:p>
          <a:endParaRPr lang="en-US"/>
        </a:p>
      </dgm:t>
    </dgm:pt>
    <dgm:pt modelId="{F5DD3524-6BD2-49D2-9D84-843DBEAABC52}" type="sibTrans" cxnId="{E292ED24-BDEE-4EF4-A908-A6B9C97E695E}">
      <dgm:prSet/>
      <dgm:spPr/>
      <dgm:t>
        <a:bodyPr/>
        <a:lstStyle/>
        <a:p>
          <a:endParaRPr lang="en-US"/>
        </a:p>
      </dgm:t>
    </dgm:pt>
    <dgm:pt modelId="{7A22A87B-3DB2-40B3-8EB7-34B801D418AA}">
      <dgm:prSet/>
      <dgm:spPr/>
      <dgm:t>
        <a:bodyPr/>
        <a:lstStyle/>
        <a:p>
          <a:r>
            <a:rPr lang="en-GB">
              <a:latin typeface="Calibri" panose="020F0502020204030204" pitchFamily="34" charset="0"/>
              <a:cs typeface="Calibri" panose="020F0502020204030204" pitchFamily="34" charset="0"/>
            </a:rPr>
            <a:t>Is it different in a policing context than elsewhere?</a:t>
          </a:r>
          <a:endParaRPr lang="en-US">
            <a:latin typeface="Calibri" panose="020F0502020204030204" pitchFamily="34" charset="0"/>
            <a:cs typeface="Calibri" panose="020F0502020204030204" pitchFamily="34" charset="0"/>
          </a:endParaRPr>
        </a:p>
      </dgm:t>
    </dgm:pt>
    <dgm:pt modelId="{8F30772B-8B45-4189-9513-A0E90906CF97}" type="parTrans" cxnId="{CD3359D3-E698-41CA-B8F8-A7CC8E4BEC4C}">
      <dgm:prSet/>
      <dgm:spPr/>
      <dgm:t>
        <a:bodyPr/>
        <a:lstStyle/>
        <a:p>
          <a:endParaRPr lang="en-US"/>
        </a:p>
      </dgm:t>
    </dgm:pt>
    <dgm:pt modelId="{B5D66C21-AF8A-4099-B003-E1AB44DD03AB}" type="sibTrans" cxnId="{CD3359D3-E698-41CA-B8F8-A7CC8E4BEC4C}">
      <dgm:prSet/>
      <dgm:spPr/>
      <dgm:t>
        <a:bodyPr/>
        <a:lstStyle/>
        <a:p>
          <a:endParaRPr lang="en-US"/>
        </a:p>
      </dgm:t>
    </dgm:pt>
    <dgm:pt modelId="{717C03B3-2F1F-824B-9EF0-BEC8B31E6A52}" type="pres">
      <dgm:prSet presAssocID="{F013FECB-25AF-41D6-A166-A25E1004FEAD}" presName="hierChild1" presStyleCnt="0">
        <dgm:presLayoutVars>
          <dgm:chPref val="1"/>
          <dgm:dir/>
          <dgm:animOne val="branch"/>
          <dgm:animLvl val="lvl"/>
          <dgm:resizeHandles/>
        </dgm:presLayoutVars>
      </dgm:prSet>
      <dgm:spPr/>
    </dgm:pt>
    <dgm:pt modelId="{984AC856-08CE-104B-9CDD-841EE24938AF}" type="pres">
      <dgm:prSet presAssocID="{C51E1E9D-E06A-4AA5-BC18-AE26036BA01A}" presName="hierRoot1" presStyleCnt="0"/>
      <dgm:spPr/>
    </dgm:pt>
    <dgm:pt modelId="{3CB9E31F-D11A-8542-B86C-A322C0D1186C}" type="pres">
      <dgm:prSet presAssocID="{C51E1E9D-E06A-4AA5-BC18-AE26036BA01A}" presName="composite" presStyleCnt="0"/>
      <dgm:spPr/>
    </dgm:pt>
    <dgm:pt modelId="{8CBE487E-0FFF-1343-86FF-3C3BB35F06DA}" type="pres">
      <dgm:prSet presAssocID="{C51E1E9D-E06A-4AA5-BC18-AE26036BA01A}" presName="background" presStyleLbl="node0" presStyleIdx="0" presStyleCnt="2"/>
      <dgm:spPr/>
    </dgm:pt>
    <dgm:pt modelId="{464BD733-F42B-6D4B-AB2C-FC657B9CC89D}" type="pres">
      <dgm:prSet presAssocID="{C51E1E9D-E06A-4AA5-BC18-AE26036BA01A}" presName="text" presStyleLbl="fgAcc0" presStyleIdx="0" presStyleCnt="2">
        <dgm:presLayoutVars>
          <dgm:chPref val="3"/>
        </dgm:presLayoutVars>
      </dgm:prSet>
      <dgm:spPr/>
    </dgm:pt>
    <dgm:pt modelId="{988AA7D7-DF21-C245-89B2-D731BEB7DBAB}" type="pres">
      <dgm:prSet presAssocID="{C51E1E9D-E06A-4AA5-BC18-AE26036BA01A}" presName="hierChild2" presStyleCnt="0"/>
      <dgm:spPr/>
    </dgm:pt>
    <dgm:pt modelId="{327273B6-3EA4-0943-A365-CD35798D36FE}" type="pres">
      <dgm:prSet presAssocID="{7A22A87B-3DB2-40B3-8EB7-34B801D418AA}" presName="hierRoot1" presStyleCnt="0"/>
      <dgm:spPr/>
    </dgm:pt>
    <dgm:pt modelId="{843BE41E-DDE7-0D4C-A6CC-B8A62F24F7D0}" type="pres">
      <dgm:prSet presAssocID="{7A22A87B-3DB2-40B3-8EB7-34B801D418AA}" presName="composite" presStyleCnt="0"/>
      <dgm:spPr/>
    </dgm:pt>
    <dgm:pt modelId="{ACAA7962-CFE4-3B47-B900-89E017D01FFB}" type="pres">
      <dgm:prSet presAssocID="{7A22A87B-3DB2-40B3-8EB7-34B801D418AA}" presName="background" presStyleLbl="node0" presStyleIdx="1" presStyleCnt="2"/>
      <dgm:spPr/>
    </dgm:pt>
    <dgm:pt modelId="{DF7D838C-B70C-6240-9384-AA80D66436F8}" type="pres">
      <dgm:prSet presAssocID="{7A22A87B-3DB2-40B3-8EB7-34B801D418AA}" presName="text" presStyleLbl="fgAcc0" presStyleIdx="1" presStyleCnt="2">
        <dgm:presLayoutVars>
          <dgm:chPref val="3"/>
        </dgm:presLayoutVars>
      </dgm:prSet>
      <dgm:spPr/>
    </dgm:pt>
    <dgm:pt modelId="{94F72816-C61F-7241-A492-4C7896958451}" type="pres">
      <dgm:prSet presAssocID="{7A22A87B-3DB2-40B3-8EB7-34B801D418AA}" presName="hierChild2" presStyleCnt="0"/>
      <dgm:spPr/>
    </dgm:pt>
  </dgm:ptLst>
  <dgm:cxnLst>
    <dgm:cxn modelId="{E292ED24-BDEE-4EF4-A908-A6B9C97E695E}" srcId="{F013FECB-25AF-41D6-A166-A25E1004FEAD}" destId="{C51E1E9D-E06A-4AA5-BC18-AE26036BA01A}" srcOrd="0" destOrd="0" parTransId="{A08B3274-9800-46CA-BD10-23EAB77718DA}" sibTransId="{F5DD3524-6BD2-49D2-9D84-843DBEAABC52}"/>
    <dgm:cxn modelId="{8FEFA976-679E-C343-822F-824535ADE292}" type="presOf" srcId="{7A22A87B-3DB2-40B3-8EB7-34B801D418AA}" destId="{DF7D838C-B70C-6240-9384-AA80D66436F8}" srcOrd="0" destOrd="0" presId="urn:microsoft.com/office/officeart/2005/8/layout/hierarchy1"/>
    <dgm:cxn modelId="{A73E897F-CA7F-3D45-A92E-3C4D26B6A8D6}" type="presOf" srcId="{C51E1E9D-E06A-4AA5-BC18-AE26036BA01A}" destId="{464BD733-F42B-6D4B-AB2C-FC657B9CC89D}" srcOrd="0" destOrd="0" presId="urn:microsoft.com/office/officeart/2005/8/layout/hierarchy1"/>
    <dgm:cxn modelId="{52A586BB-ACC9-C34A-88B5-DFAC681D0999}" type="presOf" srcId="{F013FECB-25AF-41D6-A166-A25E1004FEAD}" destId="{717C03B3-2F1F-824B-9EF0-BEC8B31E6A52}" srcOrd="0" destOrd="0" presId="urn:microsoft.com/office/officeart/2005/8/layout/hierarchy1"/>
    <dgm:cxn modelId="{CD3359D3-E698-41CA-B8F8-A7CC8E4BEC4C}" srcId="{F013FECB-25AF-41D6-A166-A25E1004FEAD}" destId="{7A22A87B-3DB2-40B3-8EB7-34B801D418AA}" srcOrd="1" destOrd="0" parTransId="{8F30772B-8B45-4189-9513-A0E90906CF97}" sibTransId="{B5D66C21-AF8A-4099-B003-E1AB44DD03AB}"/>
    <dgm:cxn modelId="{06F5E4F3-487E-B945-A542-BD371C244F96}" type="presParOf" srcId="{717C03B3-2F1F-824B-9EF0-BEC8B31E6A52}" destId="{984AC856-08CE-104B-9CDD-841EE24938AF}" srcOrd="0" destOrd="0" presId="urn:microsoft.com/office/officeart/2005/8/layout/hierarchy1"/>
    <dgm:cxn modelId="{719798A5-FFC3-6A41-BD15-B5FF70BD3EBB}" type="presParOf" srcId="{984AC856-08CE-104B-9CDD-841EE24938AF}" destId="{3CB9E31F-D11A-8542-B86C-A322C0D1186C}" srcOrd="0" destOrd="0" presId="urn:microsoft.com/office/officeart/2005/8/layout/hierarchy1"/>
    <dgm:cxn modelId="{4F42BCEC-1585-BB46-A9BD-F3FF4B34C0E1}" type="presParOf" srcId="{3CB9E31F-D11A-8542-B86C-A322C0D1186C}" destId="{8CBE487E-0FFF-1343-86FF-3C3BB35F06DA}" srcOrd="0" destOrd="0" presId="urn:microsoft.com/office/officeart/2005/8/layout/hierarchy1"/>
    <dgm:cxn modelId="{404F584D-A7DD-5944-9706-5455DEA71B4D}" type="presParOf" srcId="{3CB9E31F-D11A-8542-B86C-A322C0D1186C}" destId="{464BD733-F42B-6D4B-AB2C-FC657B9CC89D}" srcOrd="1" destOrd="0" presId="urn:microsoft.com/office/officeart/2005/8/layout/hierarchy1"/>
    <dgm:cxn modelId="{CC89686C-134F-5640-B36A-49E5E3C347E4}" type="presParOf" srcId="{984AC856-08CE-104B-9CDD-841EE24938AF}" destId="{988AA7D7-DF21-C245-89B2-D731BEB7DBAB}" srcOrd="1" destOrd="0" presId="urn:microsoft.com/office/officeart/2005/8/layout/hierarchy1"/>
    <dgm:cxn modelId="{83B76096-26B2-B741-B55C-D58C9678CEA8}" type="presParOf" srcId="{717C03B3-2F1F-824B-9EF0-BEC8B31E6A52}" destId="{327273B6-3EA4-0943-A365-CD35798D36FE}" srcOrd="1" destOrd="0" presId="urn:microsoft.com/office/officeart/2005/8/layout/hierarchy1"/>
    <dgm:cxn modelId="{1885B39B-0EEF-4D4B-AD35-4B42A8170B15}" type="presParOf" srcId="{327273B6-3EA4-0943-A365-CD35798D36FE}" destId="{843BE41E-DDE7-0D4C-A6CC-B8A62F24F7D0}" srcOrd="0" destOrd="0" presId="urn:microsoft.com/office/officeart/2005/8/layout/hierarchy1"/>
    <dgm:cxn modelId="{0531BB2F-AA84-6F49-BD29-FF6B07BDBE00}" type="presParOf" srcId="{843BE41E-DDE7-0D4C-A6CC-B8A62F24F7D0}" destId="{ACAA7962-CFE4-3B47-B900-89E017D01FFB}" srcOrd="0" destOrd="0" presId="urn:microsoft.com/office/officeart/2005/8/layout/hierarchy1"/>
    <dgm:cxn modelId="{09D3F8DD-71FB-944F-A2EE-92687AFCF1AA}" type="presParOf" srcId="{843BE41E-DDE7-0D4C-A6CC-B8A62F24F7D0}" destId="{DF7D838C-B70C-6240-9384-AA80D66436F8}" srcOrd="1" destOrd="0" presId="urn:microsoft.com/office/officeart/2005/8/layout/hierarchy1"/>
    <dgm:cxn modelId="{831CB209-D2B8-194E-9E27-4B99CF5D143A}" type="presParOf" srcId="{327273B6-3EA4-0943-A365-CD35798D36FE}" destId="{94F72816-C61F-7241-A492-4C7896958451}"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7EFD72E-5AD0-495C-AC78-1B77E491926A}"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12D834F7-6879-479E-8560-923940866712}">
      <dgm:prSet/>
      <dgm:spPr/>
      <dgm:t>
        <a:bodyPr/>
        <a:lstStyle/>
        <a:p>
          <a:r>
            <a:rPr lang="en-GB"/>
            <a:t>“It is important to distinguish between the ideas of the ‘police’ and ‘policing’”  (Reiner, 2000:1)</a:t>
          </a:r>
          <a:endParaRPr lang="en-US"/>
        </a:p>
      </dgm:t>
    </dgm:pt>
    <dgm:pt modelId="{4EB79984-7F54-4B2C-9C82-130D80EFD7EE}" type="parTrans" cxnId="{DAF14325-9AAF-4D49-AD5B-853FD7208BD6}">
      <dgm:prSet/>
      <dgm:spPr/>
      <dgm:t>
        <a:bodyPr/>
        <a:lstStyle/>
        <a:p>
          <a:endParaRPr lang="en-US"/>
        </a:p>
      </dgm:t>
    </dgm:pt>
    <dgm:pt modelId="{7546A3E2-FF3A-4623-B502-9E67E3AEF973}" type="sibTrans" cxnId="{DAF14325-9AAF-4D49-AD5B-853FD7208BD6}">
      <dgm:prSet/>
      <dgm:spPr/>
      <dgm:t>
        <a:bodyPr/>
        <a:lstStyle/>
        <a:p>
          <a:endParaRPr lang="en-US"/>
        </a:p>
      </dgm:t>
    </dgm:pt>
    <dgm:pt modelId="{18B04E12-0BA8-4027-8CBF-34F5EB9CA893}">
      <dgm:prSet/>
      <dgm:spPr/>
      <dgm:t>
        <a:bodyPr/>
        <a:lstStyle/>
        <a:p>
          <a:r>
            <a:rPr lang="en-GB"/>
            <a:t>‘Police’ refers to a particular kind of social institution, while </a:t>
          </a:r>
          <a:endParaRPr lang="en-US"/>
        </a:p>
      </dgm:t>
    </dgm:pt>
    <dgm:pt modelId="{94FCB343-3533-41FB-BF64-B32FC3356A1B}" type="parTrans" cxnId="{F8A5BE35-A68B-4BA3-A555-377467E69823}">
      <dgm:prSet/>
      <dgm:spPr/>
      <dgm:t>
        <a:bodyPr/>
        <a:lstStyle/>
        <a:p>
          <a:endParaRPr lang="en-US"/>
        </a:p>
      </dgm:t>
    </dgm:pt>
    <dgm:pt modelId="{922DAD34-AC3D-4EA4-9DA2-A4407986FFE0}" type="sibTrans" cxnId="{F8A5BE35-A68B-4BA3-A555-377467E69823}">
      <dgm:prSet/>
      <dgm:spPr/>
      <dgm:t>
        <a:bodyPr/>
        <a:lstStyle/>
        <a:p>
          <a:endParaRPr lang="en-US"/>
        </a:p>
      </dgm:t>
    </dgm:pt>
    <dgm:pt modelId="{A0DDA78C-9993-4465-9493-FBCD7E9BAC76}">
      <dgm:prSet/>
      <dgm:spPr/>
      <dgm:t>
        <a:bodyPr/>
        <a:lstStyle/>
        <a:p>
          <a:r>
            <a:rPr lang="en-GB" dirty="0"/>
            <a:t>‘Policing’ implies a set of process with specific social functions”. </a:t>
          </a:r>
          <a:endParaRPr lang="en-US" dirty="0"/>
        </a:p>
      </dgm:t>
    </dgm:pt>
    <dgm:pt modelId="{CDA6035F-9374-4010-9024-D699221AFE20}" type="parTrans" cxnId="{7DF1746F-BADC-4F4E-A0DC-E0C4A0394BA1}">
      <dgm:prSet/>
      <dgm:spPr/>
      <dgm:t>
        <a:bodyPr/>
        <a:lstStyle/>
        <a:p>
          <a:endParaRPr lang="en-US"/>
        </a:p>
      </dgm:t>
    </dgm:pt>
    <dgm:pt modelId="{B8063280-947B-4049-A95D-D4B88CAA2822}" type="sibTrans" cxnId="{7DF1746F-BADC-4F4E-A0DC-E0C4A0394BA1}">
      <dgm:prSet/>
      <dgm:spPr/>
      <dgm:t>
        <a:bodyPr/>
        <a:lstStyle/>
        <a:p>
          <a:endParaRPr lang="en-US"/>
        </a:p>
      </dgm:t>
    </dgm:pt>
    <dgm:pt modelId="{2FBF696A-6A0F-A340-A5B1-575483CD3F7F}" type="pres">
      <dgm:prSet presAssocID="{E7EFD72E-5AD0-495C-AC78-1B77E491926A}" presName="hierChild1" presStyleCnt="0">
        <dgm:presLayoutVars>
          <dgm:chPref val="1"/>
          <dgm:dir/>
          <dgm:animOne val="branch"/>
          <dgm:animLvl val="lvl"/>
          <dgm:resizeHandles/>
        </dgm:presLayoutVars>
      </dgm:prSet>
      <dgm:spPr/>
    </dgm:pt>
    <dgm:pt modelId="{E4C48910-03AE-3141-96F4-F9925C80F1C1}" type="pres">
      <dgm:prSet presAssocID="{12D834F7-6879-479E-8560-923940866712}" presName="hierRoot1" presStyleCnt="0"/>
      <dgm:spPr/>
    </dgm:pt>
    <dgm:pt modelId="{56693E1A-57A6-754E-B387-191EB4DEE8E6}" type="pres">
      <dgm:prSet presAssocID="{12D834F7-6879-479E-8560-923940866712}" presName="composite" presStyleCnt="0"/>
      <dgm:spPr/>
    </dgm:pt>
    <dgm:pt modelId="{72B6A75F-8AB4-F84D-83F5-23397B8BBA45}" type="pres">
      <dgm:prSet presAssocID="{12D834F7-6879-479E-8560-923940866712}" presName="background" presStyleLbl="node0" presStyleIdx="0" presStyleCnt="3"/>
      <dgm:spPr/>
    </dgm:pt>
    <dgm:pt modelId="{D66B2A39-2138-6440-B02F-394B64CF7F0F}" type="pres">
      <dgm:prSet presAssocID="{12D834F7-6879-479E-8560-923940866712}" presName="text" presStyleLbl="fgAcc0" presStyleIdx="0" presStyleCnt="3">
        <dgm:presLayoutVars>
          <dgm:chPref val="3"/>
        </dgm:presLayoutVars>
      </dgm:prSet>
      <dgm:spPr/>
    </dgm:pt>
    <dgm:pt modelId="{70BED21F-A8A7-B743-92C2-1287CE7849DE}" type="pres">
      <dgm:prSet presAssocID="{12D834F7-6879-479E-8560-923940866712}" presName="hierChild2" presStyleCnt="0"/>
      <dgm:spPr/>
    </dgm:pt>
    <dgm:pt modelId="{B29BD701-5C4B-0F42-855B-609788081370}" type="pres">
      <dgm:prSet presAssocID="{18B04E12-0BA8-4027-8CBF-34F5EB9CA893}" presName="hierRoot1" presStyleCnt="0"/>
      <dgm:spPr/>
    </dgm:pt>
    <dgm:pt modelId="{212E50D0-D88D-B641-A7CB-D59F6E40E24E}" type="pres">
      <dgm:prSet presAssocID="{18B04E12-0BA8-4027-8CBF-34F5EB9CA893}" presName="composite" presStyleCnt="0"/>
      <dgm:spPr/>
    </dgm:pt>
    <dgm:pt modelId="{A175B96D-7565-504A-BF31-49418E86DBA6}" type="pres">
      <dgm:prSet presAssocID="{18B04E12-0BA8-4027-8CBF-34F5EB9CA893}" presName="background" presStyleLbl="node0" presStyleIdx="1" presStyleCnt="3"/>
      <dgm:spPr/>
    </dgm:pt>
    <dgm:pt modelId="{295CBEF2-8617-9F40-9123-A87BE5F5816F}" type="pres">
      <dgm:prSet presAssocID="{18B04E12-0BA8-4027-8CBF-34F5EB9CA893}" presName="text" presStyleLbl="fgAcc0" presStyleIdx="1" presStyleCnt="3">
        <dgm:presLayoutVars>
          <dgm:chPref val="3"/>
        </dgm:presLayoutVars>
      </dgm:prSet>
      <dgm:spPr/>
    </dgm:pt>
    <dgm:pt modelId="{45A6E842-E9C5-1549-97E2-895DE8896664}" type="pres">
      <dgm:prSet presAssocID="{18B04E12-0BA8-4027-8CBF-34F5EB9CA893}" presName="hierChild2" presStyleCnt="0"/>
      <dgm:spPr/>
    </dgm:pt>
    <dgm:pt modelId="{CC413775-4288-7240-92F5-0F1B71CAECA6}" type="pres">
      <dgm:prSet presAssocID="{A0DDA78C-9993-4465-9493-FBCD7E9BAC76}" presName="hierRoot1" presStyleCnt="0"/>
      <dgm:spPr/>
    </dgm:pt>
    <dgm:pt modelId="{004A00A5-F246-594E-A6C1-B00060E0BDAF}" type="pres">
      <dgm:prSet presAssocID="{A0DDA78C-9993-4465-9493-FBCD7E9BAC76}" presName="composite" presStyleCnt="0"/>
      <dgm:spPr/>
    </dgm:pt>
    <dgm:pt modelId="{28F29643-0F59-2D40-B2BD-20470DC61527}" type="pres">
      <dgm:prSet presAssocID="{A0DDA78C-9993-4465-9493-FBCD7E9BAC76}" presName="background" presStyleLbl="node0" presStyleIdx="2" presStyleCnt="3"/>
      <dgm:spPr/>
    </dgm:pt>
    <dgm:pt modelId="{600D11D9-42E9-AF4F-8005-29B7FC9650F5}" type="pres">
      <dgm:prSet presAssocID="{A0DDA78C-9993-4465-9493-FBCD7E9BAC76}" presName="text" presStyleLbl="fgAcc0" presStyleIdx="2" presStyleCnt="3">
        <dgm:presLayoutVars>
          <dgm:chPref val="3"/>
        </dgm:presLayoutVars>
      </dgm:prSet>
      <dgm:spPr/>
    </dgm:pt>
    <dgm:pt modelId="{A99BEF60-423F-6548-8203-FCDAD79A5D6D}" type="pres">
      <dgm:prSet presAssocID="{A0DDA78C-9993-4465-9493-FBCD7E9BAC76}" presName="hierChild2" presStyleCnt="0"/>
      <dgm:spPr/>
    </dgm:pt>
  </dgm:ptLst>
  <dgm:cxnLst>
    <dgm:cxn modelId="{DAF14325-9AAF-4D49-AD5B-853FD7208BD6}" srcId="{E7EFD72E-5AD0-495C-AC78-1B77E491926A}" destId="{12D834F7-6879-479E-8560-923940866712}" srcOrd="0" destOrd="0" parTransId="{4EB79984-7F54-4B2C-9C82-130D80EFD7EE}" sibTransId="{7546A3E2-FF3A-4623-B502-9E67E3AEF973}"/>
    <dgm:cxn modelId="{F8A5BE35-A68B-4BA3-A555-377467E69823}" srcId="{E7EFD72E-5AD0-495C-AC78-1B77E491926A}" destId="{18B04E12-0BA8-4027-8CBF-34F5EB9CA893}" srcOrd="1" destOrd="0" parTransId="{94FCB343-3533-41FB-BF64-B32FC3356A1B}" sibTransId="{922DAD34-AC3D-4EA4-9DA2-A4407986FFE0}"/>
    <dgm:cxn modelId="{EED19A3E-D5A1-D94F-82CA-E68C1173ACA9}" type="presOf" srcId="{12D834F7-6879-479E-8560-923940866712}" destId="{D66B2A39-2138-6440-B02F-394B64CF7F0F}" srcOrd="0" destOrd="0" presId="urn:microsoft.com/office/officeart/2005/8/layout/hierarchy1"/>
    <dgm:cxn modelId="{7DF1746F-BADC-4F4E-A0DC-E0C4A0394BA1}" srcId="{E7EFD72E-5AD0-495C-AC78-1B77E491926A}" destId="{A0DDA78C-9993-4465-9493-FBCD7E9BAC76}" srcOrd="2" destOrd="0" parTransId="{CDA6035F-9374-4010-9024-D699221AFE20}" sibTransId="{B8063280-947B-4049-A95D-D4B88CAA2822}"/>
    <dgm:cxn modelId="{D77F8DA7-ED3E-604E-8F3D-AF73DB45FA35}" type="presOf" srcId="{18B04E12-0BA8-4027-8CBF-34F5EB9CA893}" destId="{295CBEF2-8617-9F40-9123-A87BE5F5816F}" srcOrd="0" destOrd="0" presId="urn:microsoft.com/office/officeart/2005/8/layout/hierarchy1"/>
    <dgm:cxn modelId="{885EE6D4-CD43-954A-9185-04B631D5E239}" type="presOf" srcId="{E7EFD72E-5AD0-495C-AC78-1B77E491926A}" destId="{2FBF696A-6A0F-A340-A5B1-575483CD3F7F}" srcOrd="0" destOrd="0" presId="urn:microsoft.com/office/officeart/2005/8/layout/hierarchy1"/>
    <dgm:cxn modelId="{02FE6ADF-BAD5-5540-B1F1-D0043559B7E9}" type="presOf" srcId="{A0DDA78C-9993-4465-9493-FBCD7E9BAC76}" destId="{600D11D9-42E9-AF4F-8005-29B7FC9650F5}" srcOrd="0" destOrd="0" presId="urn:microsoft.com/office/officeart/2005/8/layout/hierarchy1"/>
    <dgm:cxn modelId="{2C14E57D-CF08-CD49-BAD1-56EAA45B2062}" type="presParOf" srcId="{2FBF696A-6A0F-A340-A5B1-575483CD3F7F}" destId="{E4C48910-03AE-3141-96F4-F9925C80F1C1}" srcOrd="0" destOrd="0" presId="urn:microsoft.com/office/officeart/2005/8/layout/hierarchy1"/>
    <dgm:cxn modelId="{8CF02367-D441-5445-802E-6CDC06D6AFB1}" type="presParOf" srcId="{E4C48910-03AE-3141-96F4-F9925C80F1C1}" destId="{56693E1A-57A6-754E-B387-191EB4DEE8E6}" srcOrd="0" destOrd="0" presId="urn:microsoft.com/office/officeart/2005/8/layout/hierarchy1"/>
    <dgm:cxn modelId="{5F431D6C-58AE-534A-A5F0-8B2855AA1A84}" type="presParOf" srcId="{56693E1A-57A6-754E-B387-191EB4DEE8E6}" destId="{72B6A75F-8AB4-F84D-83F5-23397B8BBA45}" srcOrd="0" destOrd="0" presId="urn:microsoft.com/office/officeart/2005/8/layout/hierarchy1"/>
    <dgm:cxn modelId="{C94EDD06-A48D-7142-B71E-8BE0A66E544B}" type="presParOf" srcId="{56693E1A-57A6-754E-B387-191EB4DEE8E6}" destId="{D66B2A39-2138-6440-B02F-394B64CF7F0F}" srcOrd="1" destOrd="0" presId="urn:microsoft.com/office/officeart/2005/8/layout/hierarchy1"/>
    <dgm:cxn modelId="{C898AC75-9734-8142-B1C9-D940C4885BD9}" type="presParOf" srcId="{E4C48910-03AE-3141-96F4-F9925C80F1C1}" destId="{70BED21F-A8A7-B743-92C2-1287CE7849DE}" srcOrd="1" destOrd="0" presId="urn:microsoft.com/office/officeart/2005/8/layout/hierarchy1"/>
    <dgm:cxn modelId="{4FF7B0DB-8626-3B45-B95B-B66B0A61A533}" type="presParOf" srcId="{2FBF696A-6A0F-A340-A5B1-575483CD3F7F}" destId="{B29BD701-5C4B-0F42-855B-609788081370}" srcOrd="1" destOrd="0" presId="urn:microsoft.com/office/officeart/2005/8/layout/hierarchy1"/>
    <dgm:cxn modelId="{AB895425-DB25-1243-A326-F77AC4F802E4}" type="presParOf" srcId="{B29BD701-5C4B-0F42-855B-609788081370}" destId="{212E50D0-D88D-B641-A7CB-D59F6E40E24E}" srcOrd="0" destOrd="0" presId="urn:microsoft.com/office/officeart/2005/8/layout/hierarchy1"/>
    <dgm:cxn modelId="{912AEEE2-5492-554E-AB73-D1BAFF2AD5D9}" type="presParOf" srcId="{212E50D0-D88D-B641-A7CB-D59F6E40E24E}" destId="{A175B96D-7565-504A-BF31-49418E86DBA6}" srcOrd="0" destOrd="0" presId="urn:microsoft.com/office/officeart/2005/8/layout/hierarchy1"/>
    <dgm:cxn modelId="{8191DFD5-8F6F-FB42-B469-DC61AE130E3A}" type="presParOf" srcId="{212E50D0-D88D-B641-A7CB-D59F6E40E24E}" destId="{295CBEF2-8617-9F40-9123-A87BE5F5816F}" srcOrd="1" destOrd="0" presId="urn:microsoft.com/office/officeart/2005/8/layout/hierarchy1"/>
    <dgm:cxn modelId="{DB47EADF-053C-D847-8FEC-64EEAAC3CADB}" type="presParOf" srcId="{B29BD701-5C4B-0F42-855B-609788081370}" destId="{45A6E842-E9C5-1549-97E2-895DE8896664}" srcOrd="1" destOrd="0" presId="urn:microsoft.com/office/officeart/2005/8/layout/hierarchy1"/>
    <dgm:cxn modelId="{8B5A5502-914D-D146-BF6A-95FCD240F73C}" type="presParOf" srcId="{2FBF696A-6A0F-A340-A5B1-575483CD3F7F}" destId="{CC413775-4288-7240-92F5-0F1B71CAECA6}" srcOrd="2" destOrd="0" presId="urn:microsoft.com/office/officeart/2005/8/layout/hierarchy1"/>
    <dgm:cxn modelId="{8AA2C1D2-9BC1-D34A-A7C5-3F950EABC8A5}" type="presParOf" srcId="{CC413775-4288-7240-92F5-0F1B71CAECA6}" destId="{004A00A5-F246-594E-A6C1-B00060E0BDAF}" srcOrd="0" destOrd="0" presId="urn:microsoft.com/office/officeart/2005/8/layout/hierarchy1"/>
    <dgm:cxn modelId="{862E4651-3409-E242-B445-108E798971A7}" type="presParOf" srcId="{004A00A5-F246-594E-A6C1-B00060E0BDAF}" destId="{28F29643-0F59-2D40-B2BD-20470DC61527}" srcOrd="0" destOrd="0" presId="urn:microsoft.com/office/officeart/2005/8/layout/hierarchy1"/>
    <dgm:cxn modelId="{D827ACDC-4608-434B-8DA3-70CBD5E1A83B}" type="presParOf" srcId="{004A00A5-F246-594E-A6C1-B00060E0BDAF}" destId="{600D11D9-42E9-AF4F-8005-29B7FC9650F5}" srcOrd="1" destOrd="0" presId="urn:microsoft.com/office/officeart/2005/8/layout/hierarchy1"/>
    <dgm:cxn modelId="{9ACA8242-A32C-1448-8251-D16DEDA3C40D}" type="presParOf" srcId="{CC413775-4288-7240-92F5-0F1B71CAECA6}" destId="{A99BEF60-423F-6548-8203-FCDAD79A5D6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E751DF0-6AC5-4845-A47B-0B326AD2C2C1}"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9C3E2F5F-0323-4548-BC05-2F9637E644AD}">
      <dgm:prSet/>
      <dgm:spPr/>
      <dgm:t>
        <a:bodyPr/>
        <a:lstStyle/>
        <a:p>
          <a:r>
            <a:rPr lang="en-GB"/>
            <a:t>The social control of the family,</a:t>
          </a:r>
          <a:endParaRPr lang="en-US"/>
        </a:p>
      </dgm:t>
    </dgm:pt>
    <dgm:pt modelId="{CA6FB6B2-2E8C-4825-91E6-2832A746DE5A}" type="parTrans" cxnId="{AB4A5977-DD1F-4156-A29A-EFF1CDFDDBEB}">
      <dgm:prSet/>
      <dgm:spPr/>
      <dgm:t>
        <a:bodyPr/>
        <a:lstStyle/>
        <a:p>
          <a:endParaRPr lang="en-US"/>
        </a:p>
      </dgm:t>
    </dgm:pt>
    <dgm:pt modelId="{DE76CE88-04FE-4BB8-9B85-4B12596FA869}" type="sibTrans" cxnId="{AB4A5977-DD1F-4156-A29A-EFF1CDFDDBEB}">
      <dgm:prSet/>
      <dgm:spPr/>
      <dgm:t>
        <a:bodyPr/>
        <a:lstStyle/>
        <a:p>
          <a:endParaRPr lang="en-US"/>
        </a:p>
      </dgm:t>
    </dgm:pt>
    <dgm:pt modelId="{3123305E-0EB3-4D8D-A5BD-ED3AF2596110}">
      <dgm:prSet/>
      <dgm:spPr/>
      <dgm:t>
        <a:bodyPr/>
        <a:lstStyle/>
        <a:p>
          <a:r>
            <a:rPr lang="en-GB"/>
            <a:t>The social control of learning establishments,</a:t>
          </a:r>
          <a:endParaRPr lang="en-US"/>
        </a:p>
      </dgm:t>
    </dgm:pt>
    <dgm:pt modelId="{6AAF5F1A-8903-4A40-A916-BA10657DE0D1}" type="parTrans" cxnId="{2C20FCC7-5795-4E39-AEA4-45F426206021}">
      <dgm:prSet/>
      <dgm:spPr/>
      <dgm:t>
        <a:bodyPr/>
        <a:lstStyle/>
        <a:p>
          <a:endParaRPr lang="en-US"/>
        </a:p>
      </dgm:t>
    </dgm:pt>
    <dgm:pt modelId="{B511BEBE-4F58-4645-A928-381AA62EA044}" type="sibTrans" cxnId="{2C20FCC7-5795-4E39-AEA4-45F426206021}">
      <dgm:prSet/>
      <dgm:spPr/>
      <dgm:t>
        <a:bodyPr/>
        <a:lstStyle/>
        <a:p>
          <a:endParaRPr lang="en-US"/>
        </a:p>
      </dgm:t>
    </dgm:pt>
    <dgm:pt modelId="{592B4E07-B1C8-4946-9050-454D13ED7317}">
      <dgm:prSet/>
      <dgm:spPr/>
      <dgm:t>
        <a:bodyPr/>
        <a:lstStyle/>
        <a:p>
          <a:r>
            <a:rPr lang="en-GB"/>
            <a:t>The social control of friends,</a:t>
          </a:r>
          <a:endParaRPr lang="en-US"/>
        </a:p>
      </dgm:t>
    </dgm:pt>
    <dgm:pt modelId="{8DEF3718-7A56-4AEC-84E8-F46220F5FFA4}" type="parTrans" cxnId="{CEFF3BDB-247C-40DB-A17D-E4350804C93E}">
      <dgm:prSet/>
      <dgm:spPr/>
      <dgm:t>
        <a:bodyPr/>
        <a:lstStyle/>
        <a:p>
          <a:endParaRPr lang="en-US"/>
        </a:p>
      </dgm:t>
    </dgm:pt>
    <dgm:pt modelId="{7FD97F42-9F07-415F-A03E-E8272FF4EE74}" type="sibTrans" cxnId="{CEFF3BDB-247C-40DB-A17D-E4350804C93E}">
      <dgm:prSet/>
      <dgm:spPr/>
      <dgm:t>
        <a:bodyPr/>
        <a:lstStyle/>
        <a:p>
          <a:endParaRPr lang="en-US"/>
        </a:p>
      </dgm:t>
    </dgm:pt>
    <dgm:pt modelId="{2805A99A-F056-4BC4-B58B-373420A58619}">
      <dgm:prSet/>
      <dgm:spPr/>
      <dgm:t>
        <a:bodyPr/>
        <a:lstStyle/>
        <a:p>
          <a:r>
            <a:rPr lang="en-GB"/>
            <a:t>The policing of public spaces, </a:t>
          </a:r>
          <a:endParaRPr lang="en-US"/>
        </a:p>
      </dgm:t>
    </dgm:pt>
    <dgm:pt modelId="{DFC2ABD2-0E54-478D-8A14-5FAFFBF683B7}" type="parTrans" cxnId="{5349164B-365C-4EDC-A0BB-A0B22F6612BF}">
      <dgm:prSet/>
      <dgm:spPr/>
      <dgm:t>
        <a:bodyPr/>
        <a:lstStyle/>
        <a:p>
          <a:endParaRPr lang="en-US"/>
        </a:p>
      </dgm:t>
    </dgm:pt>
    <dgm:pt modelId="{EA590D73-BBEF-41EB-987A-673A730A321A}" type="sibTrans" cxnId="{5349164B-365C-4EDC-A0BB-A0B22F6612BF}">
      <dgm:prSet/>
      <dgm:spPr/>
      <dgm:t>
        <a:bodyPr/>
        <a:lstStyle/>
        <a:p>
          <a:endParaRPr lang="en-US"/>
        </a:p>
      </dgm:t>
    </dgm:pt>
    <dgm:pt modelId="{EEBA28CF-3A26-46CB-A2F4-5318447ACDF7}">
      <dgm:prSet/>
      <dgm:spPr/>
      <dgm:t>
        <a:bodyPr/>
        <a:lstStyle/>
        <a:p>
          <a:r>
            <a:rPr lang="en-GB"/>
            <a:t>Policing of prisons, </a:t>
          </a:r>
          <a:endParaRPr lang="en-US"/>
        </a:p>
      </dgm:t>
    </dgm:pt>
    <dgm:pt modelId="{4F79A25F-2F2D-4437-B106-B7CEB253FBA1}" type="parTrans" cxnId="{28BE097A-2AA4-43EE-BE56-A546146D9CD2}">
      <dgm:prSet/>
      <dgm:spPr/>
      <dgm:t>
        <a:bodyPr/>
        <a:lstStyle/>
        <a:p>
          <a:endParaRPr lang="en-US"/>
        </a:p>
      </dgm:t>
    </dgm:pt>
    <dgm:pt modelId="{6BDDD73E-0046-4B6F-9B85-74FE83BD23D7}" type="sibTrans" cxnId="{28BE097A-2AA4-43EE-BE56-A546146D9CD2}">
      <dgm:prSet/>
      <dgm:spPr/>
      <dgm:t>
        <a:bodyPr/>
        <a:lstStyle/>
        <a:p>
          <a:endParaRPr lang="en-US"/>
        </a:p>
      </dgm:t>
    </dgm:pt>
    <dgm:pt modelId="{4FB95267-3C68-4B13-A5E8-6F470F2142F7}">
      <dgm:prSet/>
      <dgm:spPr/>
      <dgm:t>
        <a:bodyPr/>
        <a:lstStyle/>
        <a:p>
          <a:r>
            <a:rPr lang="en-GB"/>
            <a:t>Policing ourselves.</a:t>
          </a:r>
          <a:endParaRPr lang="en-US"/>
        </a:p>
      </dgm:t>
    </dgm:pt>
    <dgm:pt modelId="{3D3C97EC-935C-497D-9130-CB38E1DF9754}" type="parTrans" cxnId="{A57A83A1-64C8-4F50-A2FF-5D74A04CFCD9}">
      <dgm:prSet/>
      <dgm:spPr/>
      <dgm:t>
        <a:bodyPr/>
        <a:lstStyle/>
        <a:p>
          <a:endParaRPr lang="en-US"/>
        </a:p>
      </dgm:t>
    </dgm:pt>
    <dgm:pt modelId="{5A1341DE-F66B-43E5-A082-5678E15AD92B}" type="sibTrans" cxnId="{A57A83A1-64C8-4F50-A2FF-5D74A04CFCD9}">
      <dgm:prSet/>
      <dgm:spPr/>
      <dgm:t>
        <a:bodyPr/>
        <a:lstStyle/>
        <a:p>
          <a:endParaRPr lang="en-US"/>
        </a:p>
      </dgm:t>
    </dgm:pt>
    <dgm:pt modelId="{8CF1AD5B-352A-4433-BC9D-8A72A14CB093}" type="pres">
      <dgm:prSet presAssocID="{9E751DF0-6AC5-4845-A47B-0B326AD2C2C1}" presName="diagram" presStyleCnt="0">
        <dgm:presLayoutVars>
          <dgm:dir/>
          <dgm:resizeHandles val="exact"/>
        </dgm:presLayoutVars>
      </dgm:prSet>
      <dgm:spPr/>
    </dgm:pt>
    <dgm:pt modelId="{7F51FCF4-3A6A-4BC5-85C4-F3BD50A61920}" type="pres">
      <dgm:prSet presAssocID="{9C3E2F5F-0323-4548-BC05-2F9637E644AD}" presName="node" presStyleLbl="node1" presStyleIdx="0" presStyleCnt="6">
        <dgm:presLayoutVars>
          <dgm:bulletEnabled val="1"/>
        </dgm:presLayoutVars>
      </dgm:prSet>
      <dgm:spPr/>
    </dgm:pt>
    <dgm:pt modelId="{3C52DE66-A05C-4C1B-8382-0E06A4C9387B}" type="pres">
      <dgm:prSet presAssocID="{DE76CE88-04FE-4BB8-9B85-4B12596FA869}" presName="sibTrans" presStyleCnt="0"/>
      <dgm:spPr/>
    </dgm:pt>
    <dgm:pt modelId="{F6CF3B29-6709-43DD-8D00-32696E81F981}" type="pres">
      <dgm:prSet presAssocID="{3123305E-0EB3-4D8D-A5BD-ED3AF2596110}" presName="node" presStyleLbl="node1" presStyleIdx="1" presStyleCnt="6">
        <dgm:presLayoutVars>
          <dgm:bulletEnabled val="1"/>
        </dgm:presLayoutVars>
      </dgm:prSet>
      <dgm:spPr/>
    </dgm:pt>
    <dgm:pt modelId="{1CBBF4C8-9B69-4718-8248-CB63AE26303E}" type="pres">
      <dgm:prSet presAssocID="{B511BEBE-4F58-4645-A928-381AA62EA044}" presName="sibTrans" presStyleCnt="0"/>
      <dgm:spPr/>
    </dgm:pt>
    <dgm:pt modelId="{FAF20C5C-A81B-4B4A-A782-E123ED983C5F}" type="pres">
      <dgm:prSet presAssocID="{592B4E07-B1C8-4946-9050-454D13ED7317}" presName="node" presStyleLbl="node1" presStyleIdx="2" presStyleCnt="6">
        <dgm:presLayoutVars>
          <dgm:bulletEnabled val="1"/>
        </dgm:presLayoutVars>
      </dgm:prSet>
      <dgm:spPr/>
    </dgm:pt>
    <dgm:pt modelId="{97D155A4-B8BA-432A-90E1-C7C7DABBB778}" type="pres">
      <dgm:prSet presAssocID="{7FD97F42-9F07-415F-A03E-E8272FF4EE74}" presName="sibTrans" presStyleCnt="0"/>
      <dgm:spPr/>
    </dgm:pt>
    <dgm:pt modelId="{75A79959-F6A0-47DA-9730-48EA21356089}" type="pres">
      <dgm:prSet presAssocID="{2805A99A-F056-4BC4-B58B-373420A58619}" presName="node" presStyleLbl="node1" presStyleIdx="3" presStyleCnt="6">
        <dgm:presLayoutVars>
          <dgm:bulletEnabled val="1"/>
        </dgm:presLayoutVars>
      </dgm:prSet>
      <dgm:spPr/>
    </dgm:pt>
    <dgm:pt modelId="{F349BE9A-7838-4CF6-B5F2-7042C19DE561}" type="pres">
      <dgm:prSet presAssocID="{EA590D73-BBEF-41EB-987A-673A730A321A}" presName="sibTrans" presStyleCnt="0"/>
      <dgm:spPr/>
    </dgm:pt>
    <dgm:pt modelId="{9F3D214C-0E1E-4612-A693-BCCD4FE2900B}" type="pres">
      <dgm:prSet presAssocID="{EEBA28CF-3A26-46CB-A2F4-5318447ACDF7}" presName="node" presStyleLbl="node1" presStyleIdx="4" presStyleCnt="6">
        <dgm:presLayoutVars>
          <dgm:bulletEnabled val="1"/>
        </dgm:presLayoutVars>
      </dgm:prSet>
      <dgm:spPr/>
    </dgm:pt>
    <dgm:pt modelId="{52EBE843-8038-4F10-8319-F5B90643CA6F}" type="pres">
      <dgm:prSet presAssocID="{6BDDD73E-0046-4B6F-9B85-74FE83BD23D7}" presName="sibTrans" presStyleCnt="0"/>
      <dgm:spPr/>
    </dgm:pt>
    <dgm:pt modelId="{16C94769-981E-4E3E-B547-2522DDB968FA}" type="pres">
      <dgm:prSet presAssocID="{4FB95267-3C68-4B13-A5E8-6F470F2142F7}" presName="node" presStyleLbl="node1" presStyleIdx="5" presStyleCnt="6">
        <dgm:presLayoutVars>
          <dgm:bulletEnabled val="1"/>
        </dgm:presLayoutVars>
      </dgm:prSet>
      <dgm:spPr/>
    </dgm:pt>
  </dgm:ptLst>
  <dgm:cxnLst>
    <dgm:cxn modelId="{6F35AF05-F979-4D49-8CA6-898284773481}" type="presOf" srcId="{9E751DF0-6AC5-4845-A47B-0B326AD2C2C1}" destId="{8CF1AD5B-352A-4433-BC9D-8A72A14CB093}" srcOrd="0" destOrd="0" presId="urn:microsoft.com/office/officeart/2005/8/layout/default"/>
    <dgm:cxn modelId="{5349164B-365C-4EDC-A0BB-A0B22F6612BF}" srcId="{9E751DF0-6AC5-4845-A47B-0B326AD2C2C1}" destId="{2805A99A-F056-4BC4-B58B-373420A58619}" srcOrd="3" destOrd="0" parTransId="{DFC2ABD2-0E54-478D-8A14-5FAFFBF683B7}" sibTransId="{EA590D73-BBEF-41EB-987A-673A730A321A}"/>
    <dgm:cxn modelId="{AB4A5977-DD1F-4156-A29A-EFF1CDFDDBEB}" srcId="{9E751DF0-6AC5-4845-A47B-0B326AD2C2C1}" destId="{9C3E2F5F-0323-4548-BC05-2F9637E644AD}" srcOrd="0" destOrd="0" parTransId="{CA6FB6B2-2E8C-4825-91E6-2832A746DE5A}" sibTransId="{DE76CE88-04FE-4BB8-9B85-4B12596FA869}"/>
    <dgm:cxn modelId="{28BE097A-2AA4-43EE-BE56-A546146D9CD2}" srcId="{9E751DF0-6AC5-4845-A47B-0B326AD2C2C1}" destId="{EEBA28CF-3A26-46CB-A2F4-5318447ACDF7}" srcOrd="4" destOrd="0" parTransId="{4F79A25F-2F2D-4437-B106-B7CEB253FBA1}" sibTransId="{6BDDD73E-0046-4B6F-9B85-74FE83BD23D7}"/>
    <dgm:cxn modelId="{0A9EC87B-AB71-47AA-B5A1-4DF03FA0E7DD}" type="presOf" srcId="{9C3E2F5F-0323-4548-BC05-2F9637E644AD}" destId="{7F51FCF4-3A6A-4BC5-85C4-F3BD50A61920}" srcOrd="0" destOrd="0" presId="urn:microsoft.com/office/officeart/2005/8/layout/default"/>
    <dgm:cxn modelId="{7D66F07C-4FAC-4384-9DAD-A7B7BE05B2DF}" type="presOf" srcId="{EEBA28CF-3A26-46CB-A2F4-5318447ACDF7}" destId="{9F3D214C-0E1E-4612-A693-BCCD4FE2900B}" srcOrd="0" destOrd="0" presId="urn:microsoft.com/office/officeart/2005/8/layout/default"/>
    <dgm:cxn modelId="{E7317F7D-5104-44D9-B971-1EDFA927181B}" type="presOf" srcId="{2805A99A-F056-4BC4-B58B-373420A58619}" destId="{75A79959-F6A0-47DA-9730-48EA21356089}" srcOrd="0" destOrd="0" presId="urn:microsoft.com/office/officeart/2005/8/layout/default"/>
    <dgm:cxn modelId="{AF8C9B86-E6F7-4AAF-A4C1-72C60525A6AA}" type="presOf" srcId="{592B4E07-B1C8-4946-9050-454D13ED7317}" destId="{FAF20C5C-A81B-4B4A-A782-E123ED983C5F}" srcOrd="0" destOrd="0" presId="urn:microsoft.com/office/officeart/2005/8/layout/default"/>
    <dgm:cxn modelId="{69C1EA9A-D809-4842-A91B-A2D6D6967D0C}" type="presOf" srcId="{4FB95267-3C68-4B13-A5E8-6F470F2142F7}" destId="{16C94769-981E-4E3E-B547-2522DDB968FA}" srcOrd="0" destOrd="0" presId="urn:microsoft.com/office/officeart/2005/8/layout/default"/>
    <dgm:cxn modelId="{A57A83A1-64C8-4F50-A2FF-5D74A04CFCD9}" srcId="{9E751DF0-6AC5-4845-A47B-0B326AD2C2C1}" destId="{4FB95267-3C68-4B13-A5E8-6F470F2142F7}" srcOrd="5" destOrd="0" parTransId="{3D3C97EC-935C-497D-9130-CB38E1DF9754}" sibTransId="{5A1341DE-F66B-43E5-A082-5678E15AD92B}"/>
    <dgm:cxn modelId="{2C20FCC7-5795-4E39-AEA4-45F426206021}" srcId="{9E751DF0-6AC5-4845-A47B-0B326AD2C2C1}" destId="{3123305E-0EB3-4D8D-A5BD-ED3AF2596110}" srcOrd="1" destOrd="0" parTransId="{6AAF5F1A-8903-4A40-A916-BA10657DE0D1}" sibTransId="{B511BEBE-4F58-4645-A928-381AA62EA044}"/>
    <dgm:cxn modelId="{CEFF3BDB-247C-40DB-A17D-E4350804C93E}" srcId="{9E751DF0-6AC5-4845-A47B-0B326AD2C2C1}" destId="{592B4E07-B1C8-4946-9050-454D13ED7317}" srcOrd="2" destOrd="0" parTransId="{8DEF3718-7A56-4AEC-84E8-F46220F5FFA4}" sibTransId="{7FD97F42-9F07-415F-A03E-E8272FF4EE74}"/>
    <dgm:cxn modelId="{EED9F9F2-E815-4F94-ACBC-0CC6987D9FEF}" type="presOf" srcId="{3123305E-0EB3-4D8D-A5BD-ED3AF2596110}" destId="{F6CF3B29-6709-43DD-8D00-32696E81F981}" srcOrd="0" destOrd="0" presId="urn:microsoft.com/office/officeart/2005/8/layout/default"/>
    <dgm:cxn modelId="{20E8A0A1-034A-453B-8BBD-23D930CCDA5E}" type="presParOf" srcId="{8CF1AD5B-352A-4433-BC9D-8A72A14CB093}" destId="{7F51FCF4-3A6A-4BC5-85C4-F3BD50A61920}" srcOrd="0" destOrd="0" presId="urn:microsoft.com/office/officeart/2005/8/layout/default"/>
    <dgm:cxn modelId="{E9749866-EBD7-4220-B353-EFD75AD6C619}" type="presParOf" srcId="{8CF1AD5B-352A-4433-BC9D-8A72A14CB093}" destId="{3C52DE66-A05C-4C1B-8382-0E06A4C9387B}" srcOrd="1" destOrd="0" presId="urn:microsoft.com/office/officeart/2005/8/layout/default"/>
    <dgm:cxn modelId="{5D98F64B-3997-4F88-8ED9-23C2E963CEC6}" type="presParOf" srcId="{8CF1AD5B-352A-4433-BC9D-8A72A14CB093}" destId="{F6CF3B29-6709-43DD-8D00-32696E81F981}" srcOrd="2" destOrd="0" presId="urn:microsoft.com/office/officeart/2005/8/layout/default"/>
    <dgm:cxn modelId="{C670A7FA-A02C-4ECA-B855-3198050062BC}" type="presParOf" srcId="{8CF1AD5B-352A-4433-BC9D-8A72A14CB093}" destId="{1CBBF4C8-9B69-4718-8248-CB63AE26303E}" srcOrd="3" destOrd="0" presId="urn:microsoft.com/office/officeart/2005/8/layout/default"/>
    <dgm:cxn modelId="{D4EC980B-E195-4645-A072-F9ED4AA404BD}" type="presParOf" srcId="{8CF1AD5B-352A-4433-BC9D-8A72A14CB093}" destId="{FAF20C5C-A81B-4B4A-A782-E123ED983C5F}" srcOrd="4" destOrd="0" presId="urn:microsoft.com/office/officeart/2005/8/layout/default"/>
    <dgm:cxn modelId="{5428B3EB-2A54-4196-B770-969B93A2C9EA}" type="presParOf" srcId="{8CF1AD5B-352A-4433-BC9D-8A72A14CB093}" destId="{97D155A4-B8BA-432A-90E1-C7C7DABBB778}" srcOrd="5" destOrd="0" presId="urn:microsoft.com/office/officeart/2005/8/layout/default"/>
    <dgm:cxn modelId="{51ED842C-9486-42EC-9A32-966E0705D0BD}" type="presParOf" srcId="{8CF1AD5B-352A-4433-BC9D-8A72A14CB093}" destId="{75A79959-F6A0-47DA-9730-48EA21356089}" srcOrd="6" destOrd="0" presId="urn:microsoft.com/office/officeart/2005/8/layout/default"/>
    <dgm:cxn modelId="{EBF04D9A-39B8-4337-AC22-9E078F860A0F}" type="presParOf" srcId="{8CF1AD5B-352A-4433-BC9D-8A72A14CB093}" destId="{F349BE9A-7838-4CF6-B5F2-7042C19DE561}" srcOrd="7" destOrd="0" presId="urn:microsoft.com/office/officeart/2005/8/layout/default"/>
    <dgm:cxn modelId="{9B22FF1A-16AE-4367-9AC2-297C968BDBCE}" type="presParOf" srcId="{8CF1AD5B-352A-4433-BC9D-8A72A14CB093}" destId="{9F3D214C-0E1E-4612-A693-BCCD4FE2900B}" srcOrd="8" destOrd="0" presId="urn:microsoft.com/office/officeart/2005/8/layout/default"/>
    <dgm:cxn modelId="{7186E790-7240-494B-9B00-C4B3E79C6F09}" type="presParOf" srcId="{8CF1AD5B-352A-4433-BC9D-8A72A14CB093}" destId="{52EBE843-8038-4F10-8319-F5B90643CA6F}" srcOrd="9" destOrd="0" presId="urn:microsoft.com/office/officeart/2005/8/layout/default"/>
    <dgm:cxn modelId="{05D7A410-3B09-4EE4-BFE0-5AB341E1F66C}" type="presParOf" srcId="{8CF1AD5B-352A-4433-BC9D-8A72A14CB093}" destId="{16C94769-981E-4E3E-B547-2522DDB968FA}"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667BE52-A210-4894-8AEF-11F2F0BD705D}" type="doc">
      <dgm:prSet loTypeId="urn:microsoft.com/office/officeart/2005/8/layout/list1" loCatId="list" qsTypeId="urn:microsoft.com/office/officeart/2005/8/quickstyle/simple1" qsCatId="simple" csTypeId="urn:microsoft.com/office/officeart/2005/8/colors/accent6_2" csCatId="accent6"/>
      <dgm:spPr/>
      <dgm:t>
        <a:bodyPr/>
        <a:lstStyle/>
        <a:p>
          <a:endParaRPr lang="en-US"/>
        </a:p>
      </dgm:t>
    </dgm:pt>
    <dgm:pt modelId="{E043FB65-9455-46D3-813B-30DD1A3087AF}">
      <dgm:prSet/>
      <dgm:spPr/>
      <dgm:t>
        <a:bodyPr/>
        <a:lstStyle/>
        <a:p>
          <a:r>
            <a:rPr lang="en-GB" b="1"/>
            <a:t>Community Based Policing</a:t>
          </a:r>
          <a:endParaRPr lang="en-US"/>
        </a:p>
      </dgm:t>
    </dgm:pt>
    <dgm:pt modelId="{ED4F32B7-1DAA-49B8-A61D-087E629F5C05}" type="parTrans" cxnId="{C4A5AC8F-1B37-4281-9703-F06CF5249139}">
      <dgm:prSet/>
      <dgm:spPr/>
      <dgm:t>
        <a:bodyPr/>
        <a:lstStyle/>
        <a:p>
          <a:endParaRPr lang="en-US"/>
        </a:p>
      </dgm:t>
    </dgm:pt>
    <dgm:pt modelId="{0BF77DAB-65EB-4763-9F98-C1A748C5CB7E}" type="sibTrans" cxnId="{C4A5AC8F-1B37-4281-9703-F06CF5249139}">
      <dgm:prSet/>
      <dgm:spPr/>
      <dgm:t>
        <a:bodyPr/>
        <a:lstStyle/>
        <a:p>
          <a:endParaRPr lang="en-US"/>
        </a:p>
      </dgm:t>
    </dgm:pt>
    <dgm:pt modelId="{15C4D546-9E4F-4C57-885F-8D95B56CE9ED}">
      <dgm:prSet/>
      <dgm:spPr/>
      <dgm:t>
        <a:bodyPr/>
        <a:lstStyle/>
        <a:p>
          <a:r>
            <a:rPr lang="en-GB" b="1"/>
            <a:t>Evidence Based Policing</a:t>
          </a:r>
          <a:endParaRPr lang="en-US"/>
        </a:p>
      </dgm:t>
    </dgm:pt>
    <dgm:pt modelId="{6C223C34-C3B1-48F8-8E28-77FF7C0F511F}" type="parTrans" cxnId="{0EC524D8-92A7-4315-9BA2-4DD4745A442D}">
      <dgm:prSet/>
      <dgm:spPr/>
      <dgm:t>
        <a:bodyPr/>
        <a:lstStyle/>
        <a:p>
          <a:endParaRPr lang="en-US"/>
        </a:p>
      </dgm:t>
    </dgm:pt>
    <dgm:pt modelId="{DFEF52AC-D7E3-41CC-A13F-0AFA21434D56}" type="sibTrans" cxnId="{0EC524D8-92A7-4315-9BA2-4DD4745A442D}">
      <dgm:prSet/>
      <dgm:spPr/>
      <dgm:t>
        <a:bodyPr/>
        <a:lstStyle/>
        <a:p>
          <a:endParaRPr lang="en-US"/>
        </a:p>
      </dgm:t>
    </dgm:pt>
    <dgm:pt modelId="{303D01C8-E67D-46FD-94CF-6BAF757E0DE4}">
      <dgm:prSet/>
      <dgm:spPr/>
      <dgm:t>
        <a:bodyPr/>
        <a:lstStyle/>
        <a:p>
          <a:r>
            <a:rPr lang="en-GB" b="1"/>
            <a:t>Zero Tolerance Policing</a:t>
          </a:r>
          <a:endParaRPr lang="en-US"/>
        </a:p>
      </dgm:t>
    </dgm:pt>
    <dgm:pt modelId="{8F139444-1BA9-47C7-8750-0B11562979B7}" type="parTrans" cxnId="{8CCE3D4C-BDEB-4C6E-BA27-90AA72F10730}">
      <dgm:prSet/>
      <dgm:spPr/>
      <dgm:t>
        <a:bodyPr/>
        <a:lstStyle/>
        <a:p>
          <a:endParaRPr lang="en-US"/>
        </a:p>
      </dgm:t>
    </dgm:pt>
    <dgm:pt modelId="{470589E8-E634-4316-954E-B534B86D7650}" type="sibTrans" cxnId="{8CCE3D4C-BDEB-4C6E-BA27-90AA72F10730}">
      <dgm:prSet/>
      <dgm:spPr/>
      <dgm:t>
        <a:bodyPr/>
        <a:lstStyle/>
        <a:p>
          <a:endParaRPr lang="en-US"/>
        </a:p>
      </dgm:t>
    </dgm:pt>
    <dgm:pt modelId="{9A55E173-6693-4804-9885-3AC55176E388}">
      <dgm:prSet/>
      <dgm:spPr/>
      <dgm:t>
        <a:bodyPr/>
        <a:lstStyle/>
        <a:p>
          <a:r>
            <a:rPr lang="en-GB" b="1"/>
            <a:t>Intelligence Led Policing</a:t>
          </a:r>
          <a:endParaRPr lang="en-US"/>
        </a:p>
      </dgm:t>
    </dgm:pt>
    <dgm:pt modelId="{2134878A-EC27-472D-B419-E64EC1562ADD}" type="parTrans" cxnId="{14E66DE3-2FE5-4986-9DA4-BD4AFD22A025}">
      <dgm:prSet/>
      <dgm:spPr/>
      <dgm:t>
        <a:bodyPr/>
        <a:lstStyle/>
        <a:p>
          <a:endParaRPr lang="en-US"/>
        </a:p>
      </dgm:t>
    </dgm:pt>
    <dgm:pt modelId="{483DA505-2476-4B57-AAE3-DBFCFCECE4FA}" type="sibTrans" cxnId="{14E66DE3-2FE5-4986-9DA4-BD4AFD22A025}">
      <dgm:prSet/>
      <dgm:spPr/>
      <dgm:t>
        <a:bodyPr/>
        <a:lstStyle/>
        <a:p>
          <a:endParaRPr lang="en-US"/>
        </a:p>
      </dgm:t>
    </dgm:pt>
    <dgm:pt modelId="{252D8A55-FE3A-8E46-A224-8F50932854CE}" type="pres">
      <dgm:prSet presAssocID="{9667BE52-A210-4894-8AEF-11F2F0BD705D}" presName="linear" presStyleCnt="0">
        <dgm:presLayoutVars>
          <dgm:dir/>
          <dgm:animLvl val="lvl"/>
          <dgm:resizeHandles val="exact"/>
        </dgm:presLayoutVars>
      </dgm:prSet>
      <dgm:spPr/>
    </dgm:pt>
    <dgm:pt modelId="{2E71CAF5-D2EC-BB46-A2FF-DB59A5DA3055}" type="pres">
      <dgm:prSet presAssocID="{E043FB65-9455-46D3-813B-30DD1A3087AF}" presName="parentLin" presStyleCnt="0"/>
      <dgm:spPr/>
    </dgm:pt>
    <dgm:pt modelId="{0EC296CA-CB67-634B-90DD-4D96F85E57F5}" type="pres">
      <dgm:prSet presAssocID="{E043FB65-9455-46D3-813B-30DD1A3087AF}" presName="parentLeftMargin" presStyleLbl="node1" presStyleIdx="0" presStyleCnt="4"/>
      <dgm:spPr/>
    </dgm:pt>
    <dgm:pt modelId="{C6F410D2-72D4-F744-B8BA-CF29A71E18D6}" type="pres">
      <dgm:prSet presAssocID="{E043FB65-9455-46D3-813B-30DD1A3087AF}" presName="parentText" presStyleLbl="node1" presStyleIdx="0" presStyleCnt="4">
        <dgm:presLayoutVars>
          <dgm:chMax val="0"/>
          <dgm:bulletEnabled val="1"/>
        </dgm:presLayoutVars>
      </dgm:prSet>
      <dgm:spPr/>
    </dgm:pt>
    <dgm:pt modelId="{693CF3F9-07F1-8E48-AB7C-6F7D9C36813E}" type="pres">
      <dgm:prSet presAssocID="{E043FB65-9455-46D3-813B-30DD1A3087AF}" presName="negativeSpace" presStyleCnt="0"/>
      <dgm:spPr/>
    </dgm:pt>
    <dgm:pt modelId="{BE35465A-5DC4-5741-BAFD-E82115EAF28A}" type="pres">
      <dgm:prSet presAssocID="{E043FB65-9455-46D3-813B-30DD1A3087AF}" presName="childText" presStyleLbl="conFgAcc1" presStyleIdx="0" presStyleCnt="4">
        <dgm:presLayoutVars>
          <dgm:bulletEnabled val="1"/>
        </dgm:presLayoutVars>
      </dgm:prSet>
      <dgm:spPr/>
    </dgm:pt>
    <dgm:pt modelId="{CBA82A7D-8238-7A43-B57F-FEF88C14A0B5}" type="pres">
      <dgm:prSet presAssocID="{0BF77DAB-65EB-4763-9F98-C1A748C5CB7E}" presName="spaceBetweenRectangles" presStyleCnt="0"/>
      <dgm:spPr/>
    </dgm:pt>
    <dgm:pt modelId="{92BECB29-8D50-E140-9967-7EF7648CEC03}" type="pres">
      <dgm:prSet presAssocID="{15C4D546-9E4F-4C57-885F-8D95B56CE9ED}" presName="parentLin" presStyleCnt="0"/>
      <dgm:spPr/>
    </dgm:pt>
    <dgm:pt modelId="{E7BBA54D-596D-9C4E-A147-5EEDFA18C463}" type="pres">
      <dgm:prSet presAssocID="{15C4D546-9E4F-4C57-885F-8D95B56CE9ED}" presName="parentLeftMargin" presStyleLbl="node1" presStyleIdx="0" presStyleCnt="4"/>
      <dgm:spPr/>
    </dgm:pt>
    <dgm:pt modelId="{1210BCEE-FD29-4E49-977F-E6240D6ABD97}" type="pres">
      <dgm:prSet presAssocID="{15C4D546-9E4F-4C57-885F-8D95B56CE9ED}" presName="parentText" presStyleLbl="node1" presStyleIdx="1" presStyleCnt="4">
        <dgm:presLayoutVars>
          <dgm:chMax val="0"/>
          <dgm:bulletEnabled val="1"/>
        </dgm:presLayoutVars>
      </dgm:prSet>
      <dgm:spPr/>
    </dgm:pt>
    <dgm:pt modelId="{3D828974-AA90-704E-91F0-B67B3B07AB59}" type="pres">
      <dgm:prSet presAssocID="{15C4D546-9E4F-4C57-885F-8D95B56CE9ED}" presName="negativeSpace" presStyleCnt="0"/>
      <dgm:spPr/>
    </dgm:pt>
    <dgm:pt modelId="{B57C1ED4-E07D-024F-84A4-5C042315E52F}" type="pres">
      <dgm:prSet presAssocID="{15C4D546-9E4F-4C57-885F-8D95B56CE9ED}" presName="childText" presStyleLbl="conFgAcc1" presStyleIdx="1" presStyleCnt="4">
        <dgm:presLayoutVars>
          <dgm:bulletEnabled val="1"/>
        </dgm:presLayoutVars>
      </dgm:prSet>
      <dgm:spPr/>
    </dgm:pt>
    <dgm:pt modelId="{1E3BF766-0E08-A948-8176-EDFB6F941FAC}" type="pres">
      <dgm:prSet presAssocID="{DFEF52AC-D7E3-41CC-A13F-0AFA21434D56}" presName="spaceBetweenRectangles" presStyleCnt="0"/>
      <dgm:spPr/>
    </dgm:pt>
    <dgm:pt modelId="{FF11CC62-EE84-F14E-91A6-5FCBEC597BB8}" type="pres">
      <dgm:prSet presAssocID="{303D01C8-E67D-46FD-94CF-6BAF757E0DE4}" presName="parentLin" presStyleCnt="0"/>
      <dgm:spPr/>
    </dgm:pt>
    <dgm:pt modelId="{2D2154FB-1B84-1B4F-9009-D9A20A2627EE}" type="pres">
      <dgm:prSet presAssocID="{303D01C8-E67D-46FD-94CF-6BAF757E0DE4}" presName="parentLeftMargin" presStyleLbl="node1" presStyleIdx="1" presStyleCnt="4"/>
      <dgm:spPr/>
    </dgm:pt>
    <dgm:pt modelId="{06435F20-9867-EB4F-BF9C-31E0711700E3}" type="pres">
      <dgm:prSet presAssocID="{303D01C8-E67D-46FD-94CF-6BAF757E0DE4}" presName="parentText" presStyleLbl="node1" presStyleIdx="2" presStyleCnt="4">
        <dgm:presLayoutVars>
          <dgm:chMax val="0"/>
          <dgm:bulletEnabled val="1"/>
        </dgm:presLayoutVars>
      </dgm:prSet>
      <dgm:spPr/>
    </dgm:pt>
    <dgm:pt modelId="{EA0FD6BF-BB11-2D48-BCA1-6AA3368C53A0}" type="pres">
      <dgm:prSet presAssocID="{303D01C8-E67D-46FD-94CF-6BAF757E0DE4}" presName="negativeSpace" presStyleCnt="0"/>
      <dgm:spPr/>
    </dgm:pt>
    <dgm:pt modelId="{910612EB-DB07-0743-AA0A-986DDAE76B47}" type="pres">
      <dgm:prSet presAssocID="{303D01C8-E67D-46FD-94CF-6BAF757E0DE4}" presName="childText" presStyleLbl="conFgAcc1" presStyleIdx="2" presStyleCnt="4">
        <dgm:presLayoutVars>
          <dgm:bulletEnabled val="1"/>
        </dgm:presLayoutVars>
      </dgm:prSet>
      <dgm:spPr/>
    </dgm:pt>
    <dgm:pt modelId="{2BD037A9-601E-7443-99DE-6D1550333B33}" type="pres">
      <dgm:prSet presAssocID="{470589E8-E634-4316-954E-B534B86D7650}" presName="spaceBetweenRectangles" presStyleCnt="0"/>
      <dgm:spPr/>
    </dgm:pt>
    <dgm:pt modelId="{28FF0FBC-13BB-544D-AC11-0AA9D8486B6C}" type="pres">
      <dgm:prSet presAssocID="{9A55E173-6693-4804-9885-3AC55176E388}" presName="parentLin" presStyleCnt="0"/>
      <dgm:spPr/>
    </dgm:pt>
    <dgm:pt modelId="{598B7399-A341-1C49-AB4C-965A5D9F1552}" type="pres">
      <dgm:prSet presAssocID="{9A55E173-6693-4804-9885-3AC55176E388}" presName="parentLeftMargin" presStyleLbl="node1" presStyleIdx="2" presStyleCnt="4"/>
      <dgm:spPr/>
    </dgm:pt>
    <dgm:pt modelId="{341E1FA8-D226-AE40-BF51-BAFFEA0129E8}" type="pres">
      <dgm:prSet presAssocID="{9A55E173-6693-4804-9885-3AC55176E388}" presName="parentText" presStyleLbl="node1" presStyleIdx="3" presStyleCnt="4">
        <dgm:presLayoutVars>
          <dgm:chMax val="0"/>
          <dgm:bulletEnabled val="1"/>
        </dgm:presLayoutVars>
      </dgm:prSet>
      <dgm:spPr/>
    </dgm:pt>
    <dgm:pt modelId="{C63C9155-9F77-F648-8845-79831364B15B}" type="pres">
      <dgm:prSet presAssocID="{9A55E173-6693-4804-9885-3AC55176E388}" presName="negativeSpace" presStyleCnt="0"/>
      <dgm:spPr/>
    </dgm:pt>
    <dgm:pt modelId="{6E3BABA3-556C-AD41-8033-2EACD6A1A0A7}" type="pres">
      <dgm:prSet presAssocID="{9A55E173-6693-4804-9885-3AC55176E388}" presName="childText" presStyleLbl="conFgAcc1" presStyleIdx="3" presStyleCnt="4">
        <dgm:presLayoutVars>
          <dgm:bulletEnabled val="1"/>
        </dgm:presLayoutVars>
      </dgm:prSet>
      <dgm:spPr/>
    </dgm:pt>
  </dgm:ptLst>
  <dgm:cxnLst>
    <dgm:cxn modelId="{8CCE3D4C-BDEB-4C6E-BA27-90AA72F10730}" srcId="{9667BE52-A210-4894-8AEF-11F2F0BD705D}" destId="{303D01C8-E67D-46FD-94CF-6BAF757E0DE4}" srcOrd="2" destOrd="0" parTransId="{8F139444-1BA9-47C7-8750-0B11562979B7}" sibTransId="{470589E8-E634-4316-954E-B534B86D7650}"/>
    <dgm:cxn modelId="{D6915052-E331-7547-8431-8762653BADFA}" type="presOf" srcId="{303D01C8-E67D-46FD-94CF-6BAF757E0DE4}" destId="{2D2154FB-1B84-1B4F-9009-D9A20A2627EE}" srcOrd="0" destOrd="0" presId="urn:microsoft.com/office/officeart/2005/8/layout/list1"/>
    <dgm:cxn modelId="{4311B05C-9110-BE40-8B64-385387078D94}" type="presOf" srcId="{9A55E173-6693-4804-9885-3AC55176E388}" destId="{598B7399-A341-1C49-AB4C-965A5D9F1552}" srcOrd="0" destOrd="0" presId="urn:microsoft.com/office/officeart/2005/8/layout/list1"/>
    <dgm:cxn modelId="{3A4AFE5E-88C9-5D46-9260-B61C7436733E}" type="presOf" srcId="{15C4D546-9E4F-4C57-885F-8D95B56CE9ED}" destId="{1210BCEE-FD29-4E49-977F-E6240D6ABD97}" srcOrd="1" destOrd="0" presId="urn:microsoft.com/office/officeart/2005/8/layout/list1"/>
    <dgm:cxn modelId="{AB2F265F-0318-644C-8765-30A73AD53C00}" type="presOf" srcId="{E043FB65-9455-46D3-813B-30DD1A3087AF}" destId="{0EC296CA-CB67-634B-90DD-4D96F85E57F5}" srcOrd="0" destOrd="0" presId="urn:microsoft.com/office/officeart/2005/8/layout/list1"/>
    <dgm:cxn modelId="{4D2A668F-63BE-4B4B-9AE3-94CADA644B88}" type="presOf" srcId="{9A55E173-6693-4804-9885-3AC55176E388}" destId="{341E1FA8-D226-AE40-BF51-BAFFEA0129E8}" srcOrd="1" destOrd="0" presId="urn:microsoft.com/office/officeart/2005/8/layout/list1"/>
    <dgm:cxn modelId="{C4A5AC8F-1B37-4281-9703-F06CF5249139}" srcId="{9667BE52-A210-4894-8AEF-11F2F0BD705D}" destId="{E043FB65-9455-46D3-813B-30DD1A3087AF}" srcOrd="0" destOrd="0" parTransId="{ED4F32B7-1DAA-49B8-A61D-087E629F5C05}" sibTransId="{0BF77DAB-65EB-4763-9F98-C1A748C5CB7E}"/>
    <dgm:cxn modelId="{571EAE92-59EB-984E-BF72-36D5D0C7FD5D}" type="presOf" srcId="{303D01C8-E67D-46FD-94CF-6BAF757E0DE4}" destId="{06435F20-9867-EB4F-BF9C-31E0711700E3}" srcOrd="1" destOrd="0" presId="urn:microsoft.com/office/officeart/2005/8/layout/list1"/>
    <dgm:cxn modelId="{DCBCDE9E-E4C9-7E4D-9A85-9A1F41543FC5}" type="presOf" srcId="{15C4D546-9E4F-4C57-885F-8D95B56CE9ED}" destId="{E7BBA54D-596D-9C4E-A147-5EEDFA18C463}" srcOrd="0" destOrd="0" presId="urn:microsoft.com/office/officeart/2005/8/layout/list1"/>
    <dgm:cxn modelId="{0EC524D8-92A7-4315-9BA2-4DD4745A442D}" srcId="{9667BE52-A210-4894-8AEF-11F2F0BD705D}" destId="{15C4D546-9E4F-4C57-885F-8D95B56CE9ED}" srcOrd="1" destOrd="0" parTransId="{6C223C34-C3B1-48F8-8E28-77FF7C0F511F}" sibTransId="{DFEF52AC-D7E3-41CC-A13F-0AFA21434D56}"/>
    <dgm:cxn modelId="{14E66DE3-2FE5-4986-9DA4-BD4AFD22A025}" srcId="{9667BE52-A210-4894-8AEF-11F2F0BD705D}" destId="{9A55E173-6693-4804-9885-3AC55176E388}" srcOrd="3" destOrd="0" parTransId="{2134878A-EC27-472D-B419-E64EC1562ADD}" sibTransId="{483DA505-2476-4B57-AAE3-DBFCFCECE4FA}"/>
    <dgm:cxn modelId="{5CC5E3E8-5B44-8F4A-863F-663FB5D00FF6}" type="presOf" srcId="{E043FB65-9455-46D3-813B-30DD1A3087AF}" destId="{C6F410D2-72D4-F744-B8BA-CF29A71E18D6}" srcOrd="1" destOrd="0" presId="urn:microsoft.com/office/officeart/2005/8/layout/list1"/>
    <dgm:cxn modelId="{2DD85CF6-C535-EC47-A55D-A1B3785CCA5E}" type="presOf" srcId="{9667BE52-A210-4894-8AEF-11F2F0BD705D}" destId="{252D8A55-FE3A-8E46-A224-8F50932854CE}" srcOrd="0" destOrd="0" presId="urn:microsoft.com/office/officeart/2005/8/layout/list1"/>
    <dgm:cxn modelId="{DD9D7D07-74E1-7141-8C3F-5A81C2FFA914}" type="presParOf" srcId="{252D8A55-FE3A-8E46-A224-8F50932854CE}" destId="{2E71CAF5-D2EC-BB46-A2FF-DB59A5DA3055}" srcOrd="0" destOrd="0" presId="urn:microsoft.com/office/officeart/2005/8/layout/list1"/>
    <dgm:cxn modelId="{E7853FF8-15F1-D84E-9D53-9D986EDDEC64}" type="presParOf" srcId="{2E71CAF5-D2EC-BB46-A2FF-DB59A5DA3055}" destId="{0EC296CA-CB67-634B-90DD-4D96F85E57F5}" srcOrd="0" destOrd="0" presId="urn:microsoft.com/office/officeart/2005/8/layout/list1"/>
    <dgm:cxn modelId="{99011076-C0D4-8946-A198-64EEDE39D89A}" type="presParOf" srcId="{2E71CAF5-D2EC-BB46-A2FF-DB59A5DA3055}" destId="{C6F410D2-72D4-F744-B8BA-CF29A71E18D6}" srcOrd="1" destOrd="0" presId="urn:microsoft.com/office/officeart/2005/8/layout/list1"/>
    <dgm:cxn modelId="{76970034-ADC9-8E49-A24A-6387F30844B9}" type="presParOf" srcId="{252D8A55-FE3A-8E46-A224-8F50932854CE}" destId="{693CF3F9-07F1-8E48-AB7C-6F7D9C36813E}" srcOrd="1" destOrd="0" presId="urn:microsoft.com/office/officeart/2005/8/layout/list1"/>
    <dgm:cxn modelId="{FD06EA81-48B5-4F42-AAB6-4E474DC53361}" type="presParOf" srcId="{252D8A55-FE3A-8E46-A224-8F50932854CE}" destId="{BE35465A-5DC4-5741-BAFD-E82115EAF28A}" srcOrd="2" destOrd="0" presId="urn:microsoft.com/office/officeart/2005/8/layout/list1"/>
    <dgm:cxn modelId="{263B9B08-FA89-8A4B-88A1-CC5A7BAE4040}" type="presParOf" srcId="{252D8A55-FE3A-8E46-A224-8F50932854CE}" destId="{CBA82A7D-8238-7A43-B57F-FEF88C14A0B5}" srcOrd="3" destOrd="0" presId="urn:microsoft.com/office/officeart/2005/8/layout/list1"/>
    <dgm:cxn modelId="{E3268907-AA9D-0F43-B9BE-4E476BD0C3CD}" type="presParOf" srcId="{252D8A55-FE3A-8E46-A224-8F50932854CE}" destId="{92BECB29-8D50-E140-9967-7EF7648CEC03}" srcOrd="4" destOrd="0" presId="urn:microsoft.com/office/officeart/2005/8/layout/list1"/>
    <dgm:cxn modelId="{71A890A9-1349-F14B-A0C8-4959D136956C}" type="presParOf" srcId="{92BECB29-8D50-E140-9967-7EF7648CEC03}" destId="{E7BBA54D-596D-9C4E-A147-5EEDFA18C463}" srcOrd="0" destOrd="0" presId="urn:microsoft.com/office/officeart/2005/8/layout/list1"/>
    <dgm:cxn modelId="{FE214B71-A969-1A47-BD58-DEC69D30EA01}" type="presParOf" srcId="{92BECB29-8D50-E140-9967-7EF7648CEC03}" destId="{1210BCEE-FD29-4E49-977F-E6240D6ABD97}" srcOrd="1" destOrd="0" presId="urn:microsoft.com/office/officeart/2005/8/layout/list1"/>
    <dgm:cxn modelId="{EE067E86-6DF2-1046-92A9-F94B5A61E5E9}" type="presParOf" srcId="{252D8A55-FE3A-8E46-A224-8F50932854CE}" destId="{3D828974-AA90-704E-91F0-B67B3B07AB59}" srcOrd="5" destOrd="0" presId="urn:microsoft.com/office/officeart/2005/8/layout/list1"/>
    <dgm:cxn modelId="{74E544BC-1A13-5941-901B-DF74D0A99B46}" type="presParOf" srcId="{252D8A55-FE3A-8E46-A224-8F50932854CE}" destId="{B57C1ED4-E07D-024F-84A4-5C042315E52F}" srcOrd="6" destOrd="0" presId="urn:microsoft.com/office/officeart/2005/8/layout/list1"/>
    <dgm:cxn modelId="{41A30C72-D86B-D749-B015-3F522F46B2F8}" type="presParOf" srcId="{252D8A55-FE3A-8E46-A224-8F50932854CE}" destId="{1E3BF766-0E08-A948-8176-EDFB6F941FAC}" srcOrd="7" destOrd="0" presId="urn:microsoft.com/office/officeart/2005/8/layout/list1"/>
    <dgm:cxn modelId="{E521928F-1744-E449-BDF8-FBE7500EE2C7}" type="presParOf" srcId="{252D8A55-FE3A-8E46-A224-8F50932854CE}" destId="{FF11CC62-EE84-F14E-91A6-5FCBEC597BB8}" srcOrd="8" destOrd="0" presId="urn:microsoft.com/office/officeart/2005/8/layout/list1"/>
    <dgm:cxn modelId="{2F7464E6-A23C-2042-9A2E-4C13A9E93419}" type="presParOf" srcId="{FF11CC62-EE84-F14E-91A6-5FCBEC597BB8}" destId="{2D2154FB-1B84-1B4F-9009-D9A20A2627EE}" srcOrd="0" destOrd="0" presId="urn:microsoft.com/office/officeart/2005/8/layout/list1"/>
    <dgm:cxn modelId="{C36C9B61-7CCD-3548-9BFF-927BC3264B36}" type="presParOf" srcId="{FF11CC62-EE84-F14E-91A6-5FCBEC597BB8}" destId="{06435F20-9867-EB4F-BF9C-31E0711700E3}" srcOrd="1" destOrd="0" presId="urn:microsoft.com/office/officeart/2005/8/layout/list1"/>
    <dgm:cxn modelId="{8476B07C-323D-DD40-9E88-A7AC516BF259}" type="presParOf" srcId="{252D8A55-FE3A-8E46-A224-8F50932854CE}" destId="{EA0FD6BF-BB11-2D48-BCA1-6AA3368C53A0}" srcOrd="9" destOrd="0" presId="urn:microsoft.com/office/officeart/2005/8/layout/list1"/>
    <dgm:cxn modelId="{9189B805-1D1B-AA49-A5ED-37E267B39F8E}" type="presParOf" srcId="{252D8A55-FE3A-8E46-A224-8F50932854CE}" destId="{910612EB-DB07-0743-AA0A-986DDAE76B47}" srcOrd="10" destOrd="0" presId="urn:microsoft.com/office/officeart/2005/8/layout/list1"/>
    <dgm:cxn modelId="{C43361D7-6817-484B-8E93-95450E0D88AB}" type="presParOf" srcId="{252D8A55-FE3A-8E46-A224-8F50932854CE}" destId="{2BD037A9-601E-7443-99DE-6D1550333B33}" srcOrd="11" destOrd="0" presId="urn:microsoft.com/office/officeart/2005/8/layout/list1"/>
    <dgm:cxn modelId="{3E806484-8590-934B-A890-C44594D0E1B3}" type="presParOf" srcId="{252D8A55-FE3A-8E46-A224-8F50932854CE}" destId="{28FF0FBC-13BB-544D-AC11-0AA9D8486B6C}" srcOrd="12" destOrd="0" presId="urn:microsoft.com/office/officeart/2005/8/layout/list1"/>
    <dgm:cxn modelId="{F5E623C6-5E59-F04C-AC83-1384C696AF53}" type="presParOf" srcId="{28FF0FBC-13BB-544D-AC11-0AA9D8486B6C}" destId="{598B7399-A341-1C49-AB4C-965A5D9F1552}" srcOrd="0" destOrd="0" presId="urn:microsoft.com/office/officeart/2005/8/layout/list1"/>
    <dgm:cxn modelId="{4AC247D7-404E-2C49-A415-06B4E9CFE5D5}" type="presParOf" srcId="{28FF0FBC-13BB-544D-AC11-0AA9D8486B6C}" destId="{341E1FA8-D226-AE40-BF51-BAFFEA0129E8}" srcOrd="1" destOrd="0" presId="urn:microsoft.com/office/officeart/2005/8/layout/list1"/>
    <dgm:cxn modelId="{C3C86B25-A276-1747-A161-DFD365A986CA}" type="presParOf" srcId="{252D8A55-FE3A-8E46-A224-8F50932854CE}" destId="{C63C9155-9F77-F648-8845-79831364B15B}" srcOrd="13" destOrd="0" presId="urn:microsoft.com/office/officeart/2005/8/layout/list1"/>
    <dgm:cxn modelId="{AC54ED7C-8B59-8746-B5F2-7B925F2E523B}" type="presParOf" srcId="{252D8A55-FE3A-8E46-A224-8F50932854CE}" destId="{6E3BABA3-556C-AD41-8033-2EACD6A1A0A7}" srcOrd="14"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9F971CF-A71E-4383-ACEB-BBE7D95E42B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391DC40-CA27-4F53-BC96-704CDDC51C37}">
      <dgm:prSet/>
      <dgm:spPr/>
      <dgm:t>
        <a:bodyPr/>
        <a:lstStyle/>
        <a:p>
          <a:r>
            <a:rPr lang="en-GB" dirty="0">
              <a:latin typeface="Calibri" panose="020F0502020204030204" pitchFamily="34" charset="0"/>
              <a:cs typeface="Calibri" panose="020F0502020204030204" pitchFamily="34" charset="0"/>
            </a:rPr>
            <a:t>Designed to ensure the policing needs of communities are met as effectively as possible and to oversee how crime is tackled in your area.</a:t>
          </a:r>
          <a:endParaRPr lang="en-US" dirty="0">
            <a:latin typeface="Calibri" panose="020F0502020204030204" pitchFamily="34" charset="0"/>
            <a:cs typeface="Calibri" panose="020F0502020204030204" pitchFamily="34" charset="0"/>
          </a:endParaRPr>
        </a:p>
      </dgm:t>
    </dgm:pt>
    <dgm:pt modelId="{F2BCA1EE-EBD3-4568-A5DC-FC1E9475BC04}" type="parTrans" cxnId="{2F2A129E-A4CC-4209-AE0B-3D6C8C3EEF55}">
      <dgm:prSet/>
      <dgm:spPr/>
      <dgm:t>
        <a:bodyPr/>
        <a:lstStyle/>
        <a:p>
          <a:endParaRPr lang="en-US"/>
        </a:p>
      </dgm:t>
    </dgm:pt>
    <dgm:pt modelId="{152E3622-CF4A-4AE2-BC47-7E0BEDC26693}" type="sibTrans" cxnId="{2F2A129E-A4CC-4209-AE0B-3D6C8C3EEF55}">
      <dgm:prSet/>
      <dgm:spPr/>
      <dgm:t>
        <a:bodyPr/>
        <a:lstStyle/>
        <a:p>
          <a:endParaRPr lang="en-US"/>
        </a:p>
      </dgm:t>
    </dgm:pt>
    <dgm:pt modelId="{78797753-2AF1-4031-A1B0-4057B821B886}">
      <dgm:prSet/>
      <dgm:spPr/>
      <dgm:t>
        <a:bodyPr/>
        <a:lstStyle/>
        <a:p>
          <a:r>
            <a:rPr lang="en-GB" dirty="0">
              <a:latin typeface="Calibri" panose="020F0502020204030204" pitchFamily="34" charset="0"/>
              <a:cs typeface="Calibri" panose="020F0502020204030204" pitchFamily="34" charset="0"/>
            </a:rPr>
            <a:t>PCC’s are elected to hold police forces to account for delivering the kind of policing communities want to see. Their aim is to cut crime and to ensure police forces are effective. PCCs bring a public voice to policing and they do this by:</a:t>
          </a:r>
          <a:endParaRPr lang="en-US" dirty="0">
            <a:latin typeface="Calibri" panose="020F0502020204030204" pitchFamily="34" charset="0"/>
            <a:cs typeface="Calibri" panose="020F0502020204030204" pitchFamily="34" charset="0"/>
          </a:endParaRPr>
        </a:p>
      </dgm:t>
    </dgm:pt>
    <dgm:pt modelId="{A27FAF26-6D5D-4EA6-BBF4-4B410B88A8C5}" type="parTrans" cxnId="{D33732BE-E06E-4445-A04C-C6316C5EC5E8}">
      <dgm:prSet/>
      <dgm:spPr/>
      <dgm:t>
        <a:bodyPr/>
        <a:lstStyle/>
        <a:p>
          <a:endParaRPr lang="en-US"/>
        </a:p>
      </dgm:t>
    </dgm:pt>
    <dgm:pt modelId="{BF5FE150-A1B8-4999-98D7-537A0B179676}" type="sibTrans" cxnId="{D33732BE-E06E-4445-A04C-C6316C5EC5E8}">
      <dgm:prSet/>
      <dgm:spPr/>
      <dgm:t>
        <a:bodyPr/>
        <a:lstStyle/>
        <a:p>
          <a:endParaRPr lang="en-US"/>
        </a:p>
      </dgm:t>
    </dgm:pt>
    <dgm:pt modelId="{760DD8B7-03B1-E742-B6FF-B76C2A52183B}" type="pres">
      <dgm:prSet presAssocID="{99F971CF-A71E-4383-ACEB-BBE7D95E42BC}" presName="hierChild1" presStyleCnt="0">
        <dgm:presLayoutVars>
          <dgm:chPref val="1"/>
          <dgm:dir/>
          <dgm:animOne val="branch"/>
          <dgm:animLvl val="lvl"/>
          <dgm:resizeHandles/>
        </dgm:presLayoutVars>
      </dgm:prSet>
      <dgm:spPr/>
    </dgm:pt>
    <dgm:pt modelId="{A580E9CA-4656-7547-9B7A-5894830BAD79}" type="pres">
      <dgm:prSet presAssocID="{1391DC40-CA27-4F53-BC96-704CDDC51C37}" presName="hierRoot1" presStyleCnt="0"/>
      <dgm:spPr/>
    </dgm:pt>
    <dgm:pt modelId="{35C331EA-41E5-FD41-B13D-5C4D6DBF0C61}" type="pres">
      <dgm:prSet presAssocID="{1391DC40-CA27-4F53-BC96-704CDDC51C37}" presName="composite" presStyleCnt="0"/>
      <dgm:spPr/>
    </dgm:pt>
    <dgm:pt modelId="{02E2C691-CCFB-074B-8919-E614FAF55250}" type="pres">
      <dgm:prSet presAssocID="{1391DC40-CA27-4F53-BC96-704CDDC51C37}" presName="background" presStyleLbl="node0" presStyleIdx="0" presStyleCnt="2"/>
      <dgm:spPr/>
    </dgm:pt>
    <dgm:pt modelId="{D0F4722F-0F32-A149-9198-6C4AB8F168FF}" type="pres">
      <dgm:prSet presAssocID="{1391DC40-CA27-4F53-BC96-704CDDC51C37}" presName="text" presStyleLbl="fgAcc0" presStyleIdx="0" presStyleCnt="2">
        <dgm:presLayoutVars>
          <dgm:chPref val="3"/>
        </dgm:presLayoutVars>
      </dgm:prSet>
      <dgm:spPr/>
    </dgm:pt>
    <dgm:pt modelId="{8BCE8E96-E2D4-6B47-BA4B-89B33755678C}" type="pres">
      <dgm:prSet presAssocID="{1391DC40-CA27-4F53-BC96-704CDDC51C37}" presName="hierChild2" presStyleCnt="0"/>
      <dgm:spPr/>
    </dgm:pt>
    <dgm:pt modelId="{1E862333-2972-DF4C-AA85-CD51E3F3E431}" type="pres">
      <dgm:prSet presAssocID="{78797753-2AF1-4031-A1B0-4057B821B886}" presName="hierRoot1" presStyleCnt="0"/>
      <dgm:spPr/>
    </dgm:pt>
    <dgm:pt modelId="{DEA7BA4E-DCAC-E841-8D36-4D8F55CDCB6E}" type="pres">
      <dgm:prSet presAssocID="{78797753-2AF1-4031-A1B0-4057B821B886}" presName="composite" presStyleCnt="0"/>
      <dgm:spPr/>
    </dgm:pt>
    <dgm:pt modelId="{AA13644F-3491-F446-AC84-F2F22C806B7F}" type="pres">
      <dgm:prSet presAssocID="{78797753-2AF1-4031-A1B0-4057B821B886}" presName="background" presStyleLbl="node0" presStyleIdx="1" presStyleCnt="2"/>
      <dgm:spPr/>
    </dgm:pt>
    <dgm:pt modelId="{6B16E451-1796-194C-8D40-FE7187066E07}" type="pres">
      <dgm:prSet presAssocID="{78797753-2AF1-4031-A1B0-4057B821B886}" presName="text" presStyleLbl="fgAcc0" presStyleIdx="1" presStyleCnt="2" custLinFactNeighborX="-7029" custLinFactNeighborY="-905">
        <dgm:presLayoutVars>
          <dgm:chPref val="3"/>
        </dgm:presLayoutVars>
      </dgm:prSet>
      <dgm:spPr/>
    </dgm:pt>
    <dgm:pt modelId="{A616B5E9-9771-D341-A044-2E0C6C346AC2}" type="pres">
      <dgm:prSet presAssocID="{78797753-2AF1-4031-A1B0-4057B821B886}" presName="hierChild2" presStyleCnt="0"/>
      <dgm:spPr/>
    </dgm:pt>
  </dgm:ptLst>
  <dgm:cxnLst>
    <dgm:cxn modelId="{F9041C5D-D122-9340-8D85-0DD8F42042DC}" type="presOf" srcId="{99F971CF-A71E-4383-ACEB-BBE7D95E42BC}" destId="{760DD8B7-03B1-E742-B6FF-B76C2A52183B}" srcOrd="0" destOrd="0" presId="urn:microsoft.com/office/officeart/2005/8/layout/hierarchy1"/>
    <dgm:cxn modelId="{17B55A7C-1415-604E-904A-269E21249414}" type="presOf" srcId="{1391DC40-CA27-4F53-BC96-704CDDC51C37}" destId="{D0F4722F-0F32-A149-9198-6C4AB8F168FF}" srcOrd="0" destOrd="0" presId="urn:microsoft.com/office/officeart/2005/8/layout/hierarchy1"/>
    <dgm:cxn modelId="{2F2A129E-A4CC-4209-AE0B-3D6C8C3EEF55}" srcId="{99F971CF-A71E-4383-ACEB-BBE7D95E42BC}" destId="{1391DC40-CA27-4F53-BC96-704CDDC51C37}" srcOrd="0" destOrd="0" parTransId="{F2BCA1EE-EBD3-4568-A5DC-FC1E9475BC04}" sibTransId="{152E3622-CF4A-4AE2-BC47-7E0BEDC26693}"/>
    <dgm:cxn modelId="{D33732BE-E06E-4445-A04C-C6316C5EC5E8}" srcId="{99F971CF-A71E-4383-ACEB-BBE7D95E42BC}" destId="{78797753-2AF1-4031-A1B0-4057B821B886}" srcOrd="1" destOrd="0" parTransId="{A27FAF26-6D5D-4EA6-BBF4-4B410B88A8C5}" sibTransId="{BF5FE150-A1B8-4999-98D7-537A0B179676}"/>
    <dgm:cxn modelId="{4D8FBEDD-C29A-6740-B3AC-1B3271C08530}" type="presOf" srcId="{78797753-2AF1-4031-A1B0-4057B821B886}" destId="{6B16E451-1796-194C-8D40-FE7187066E07}" srcOrd="0" destOrd="0" presId="urn:microsoft.com/office/officeart/2005/8/layout/hierarchy1"/>
    <dgm:cxn modelId="{76976614-543A-634F-B346-7FCBA965DDBE}" type="presParOf" srcId="{760DD8B7-03B1-E742-B6FF-B76C2A52183B}" destId="{A580E9CA-4656-7547-9B7A-5894830BAD79}" srcOrd="0" destOrd="0" presId="urn:microsoft.com/office/officeart/2005/8/layout/hierarchy1"/>
    <dgm:cxn modelId="{5ACB67BD-BFBF-E447-9D46-F01EC6F05F75}" type="presParOf" srcId="{A580E9CA-4656-7547-9B7A-5894830BAD79}" destId="{35C331EA-41E5-FD41-B13D-5C4D6DBF0C61}" srcOrd="0" destOrd="0" presId="urn:microsoft.com/office/officeart/2005/8/layout/hierarchy1"/>
    <dgm:cxn modelId="{191CDF3F-ABCB-C345-8139-5F38485E57B7}" type="presParOf" srcId="{35C331EA-41E5-FD41-B13D-5C4D6DBF0C61}" destId="{02E2C691-CCFB-074B-8919-E614FAF55250}" srcOrd="0" destOrd="0" presId="urn:microsoft.com/office/officeart/2005/8/layout/hierarchy1"/>
    <dgm:cxn modelId="{E3ED1E3A-1D0B-CA42-81F7-3BA525815ED6}" type="presParOf" srcId="{35C331EA-41E5-FD41-B13D-5C4D6DBF0C61}" destId="{D0F4722F-0F32-A149-9198-6C4AB8F168FF}" srcOrd="1" destOrd="0" presId="urn:microsoft.com/office/officeart/2005/8/layout/hierarchy1"/>
    <dgm:cxn modelId="{EF059DD4-8641-B64B-8F37-978D25B0B2A4}" type="presParOf" srcId="{A580E9CA-4656-7547-9B7A-5894830BAD79}" destId="{8BCE8E96-E2D4-6B47-BA4B-89B33755678C}" srcOrd="1" destOrd="0" presId="urn:microsoft.com/office/officeart/2005/8/layout/hierarchy1"/>
    <dgm:cxn modelId="{ADA5D9C2-ACE1-874D-8BA3-9804C6AD5EED}" type="presParOf" srcId="{760DD8B7-03B1-E742-B6FF-B76C2A52183B}" destId="{1E862333-2972-DF4C-AA85-CD51E3F3E431}" srcOrd="1" destOrd="0" presId="urn:microsoft.com/office/officeart/2005/8/layout/hierarchy1"/>
    <dgm:cxn modelId="{AB396EA3-B3C4-8341-A2F2-8BA1A8A5AD21}" type="presParOf" srcId="{1E862333-2972-DF4C-AA85-CD51E3F3E431}" destId="{DEA7BA4E-DCAC-E841-8D36-4D8F55CDCB6E}" srcOrd="0" destOrd="0" presId="urn:microsoft.com/office/officeart/2005/8/layout/hierarchy1"/>
    <dgm:cxn modelId="{9AF6D46D-CA05-6540-A8C0-9534C8537DB9}" type="presParOf" srcId="{DEA7BA4E-DCAC-E841-8D36-4D8F55CDCB6E}" destId="{AA13644F-3491-F446-AC84-F2F22C806B7F}" srcOrd="0" destOrd="0" presId="urn:microsoft.com/office/officeart/2005/8/layout/hierarchy1"/>
    <dgm:cxn modelId="{9F9A143E-563C-A546-AEA3-C7D036CB619B}" type="presParOf" srcId="{DEA7BA4E-DCAC-E841-8D36-4D8F55CDCB6E}" destId="{6B16E451-1796-194C-8D40-FE7187066E07}" srcOrd="1" destOrd="0" presId="urn:microsoft.com/office/officeart/2005/8/layout/hierarchy1"/>
    <dgm:cxn modelId="{004080EE-83A7-0243-A3C0-EA89FF317434}" type="presParOf" srcId="{1E862333-2972-DF4C-AA85-CD51E3F3E431}" destId="{A616B5E9-9771-D341-A044-2E0C6C346AC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B8A816D-BCD3-4C04-A968-AEE301C80BF1}"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AA73F1E4-B54E-4815-A936-40CC9F62BCDB}">
      <dgm:prSet/>
      <dgm:spPr/>
      <dgm:t>
        <a:bodyPr/>
        <a:lstStyle/>
        <a:p>
          <a:r>
            <a:rPr lang="en-GB"/>
            <a:t>Engaging with the public and victims of crime to help set police and crime plans;</a:t>
          </a:r>
          <a:endParaRPr lang="en-US"/>
        </a:p>
      </dgm:t>
    </dgm:pt>
    <dgm:pt modelId="{6A48F707-7329-472D-8950-F57623032675}" type="parTrans" cxnId="{DE9F14B6-B626-4B85-98CC-3DA1F46D9150}">
      <dgm:prSet/>
      <dgm:spPr/>
      <dgm:t>
        <a:bodyPr/>
        <a:lstStyle/>
        <a:p>
          <a:endParaRPr lang="en-US"/>
        </a:p>
      </dgm:t>
    </dgm:pt>
    <dgm:pt modelId="{5ED64C52-7557-4926-910C-A416B222785B}" type="sibTrans" cxnId="{DE9F14B6-B626-4B85-98CC-3DA1F46D9150}">
      <dgm:prSet phldrT="01" phldr="0"/>
      <dgm:spPr/>
      <dgm:t>
        <a:bodyPr/>
        <a:lstStyle/>
        <a:p>
          <a:r>
            <a:rPr lang="en-US"/>
            <a:t>01</a:t>
          </a:r>
        </a:p>
      </dgm:t>
    </dgm:pt>
    <dgm:pt modelId="{0907A9C3-C4F1-4F83-A594-B249F940EECE}">
      <dgm:prSet/>
      <dgm:spPr/>
      <dgm:t>
        <a:bodyPr/>
        <a:lstStyle/>
        <a:p>
          <a:r>
            <a:rPr lang="en-GB"/>
            <a:t>Ensuring the police force budget is spent where it matters most; and</a:t>
          </a:r>
          <a:endParaRPr lang="en-US"/>
        </a:p>
      </dgm:t>
    </dgm:pt>
    <dgm:pt modelId="{6B9727FA-CDE5-4F85-8AD2-408A0688C581}" type="parTrans" cxnId="{645C46CA-6712-4DE5-9D3B-EADDB306C1D7}">
      <dgm:prSet/>
      <dgm:spPr/>
      <dgm:t>
        <a:bodyPr/>
        <a:lstStyle/>
        <a:p>
          <a:endParaRPr lang="en-US"/>
        </a:p>
      </dgm:t>
    </dgm:pt>
    <dgm:pt modelId="{A06C3585-4EF9-4598-8448-5D08F21EA4D0}" type="sibTrans" cxnId="{645C46CA-6712-4DE5-9D3B-EADDB306C1D7}">
      <dgm:prSet phldrT="02" phldr="0"/>
      <dgm:spPr/>
      <dgm:t>
        <a:bodyPr/>
        <a:lstStyle/>
        <a:p>
          <a:r>
            <a:rPr lang="en-US"/>
            <a:t>02</a:t>
          </a:r>
        </a:p>
      </dgm:t>
    </dgm:pt>
    <dgm:pt modelId="{184CAC1A-4FF1-4AAF-AF86-EB48DE29E71C}">
      <dgm:prSet/>
      <dgm:spPr/>
      <dgm:t>
        <a:bodyPr/>
        <a:lstStyle/>
        <a:p>
          <a:r>
            <a:rPr lang="en-GB"/>
            <a:t>Appointing, and where necessary dismissing, the chief constable.</a:t>
          </a:r>
          <a:endParaRPr lang="en-US"/>
        </a:p>
      </dgm:t>
    </dgm:pt>
    <dgm:pt modelId="{EA599784-0F64-47BB-A838-13A6B8AC0416}" type="parTrans" cxnId="{598FA9EC-4442-4242-A739-2CE6DF073E84}">
      <dgm:prSet/>
      <dgm:spPr/>
      <dgm:t>
        <a:bodyPr/>
        <a:lstStyle/>
        <a:p>
          <a:endParaRPr lang="en-US"/>
        </a:p>
      </dgm:t>
    </dgm:pt>
    <dgm:pt modelId="{E481949C-065E-4356-AE04-B7089F9BE759}" type="sibTrans" cxnId="{598FA9EC-4442-4242-A739-2CE6DF073E84}">
      <dgm:prSet phldrT="03" phldr="0"/>
      <dgm:spPr/>
      <dgm:t>
        <a:bodyPr/>
        <a:lstStyle/>
        <a:p>
          <a:r>
            <a:rPr lang="en-US"/>
            <a:t>03</a:t>
          </a:r>
        </a:p>
      </dgm:t>
    </dgm:pt>
    <dgm:pt modelId="{49C6A9CE-9800-40AA-B3BD-0B93FB3DEC78}" type="pres">
      <dgm:prSet presAssocID="{8B8A816D-BCD3-4C04-A968-AEE301C80BF1}" presName="Name0" presStyleCnt="0">
        <dgm:presLayoutVars>
          <dgm:animLvl val="lvl"/>
          <dgm:resizeHandles val="exact"/>
        </dgm:presLayoutVars>
      </dgm:prSet>
      <dgm:spPr/>
    </dgm:pt>
    <dgm:pt modelId="{4FF8597E-1F5E-44B9-8898-25012C7B3874}" type="pres">
      <dgm:prSet presAssocID="{AA73F1E4-B54E-4815-A936-40CC9F62BCDB}" presName="compositeNode" presStyleCnt="0">
        <dgm:presLayoutVars>
          <dgm:bulletEnabled val="1"/>
        </dgm:presLayoutVars>
      </dgm:prSet>
      <dgm:spPr/>
    </dgm:pt>
    <dgm:pt modelId="{BC5F74AB-BA6B-405F-A0EC-0709EBBA0BE3}" type="pres">
      <dgm:prSet presAssocID="{AA73F1E4-B54E-4815-A936-40CC9F62BCDB}" presName="bgRect" presStyleLbl="alignNode1" presStyleIdx="0" presStyleCnt="3"/>
      <dgm:spPr/>
    </dgm:pt>
    <dgm:pt modelId="{DD44FF03-ACE2-42E3-83D7-41D7A06DF2FE}" type="pres">
      <dgm:prSet presAssocID="{5ED64C52-7557-4926-910C-A416B222785B}" presName="sibTransNodeRect" presStyleLbl="alignNode1" presStyleIdx="0" presStyleCnt="3">
        <dgm:presLayoutVars>
          <dgm:chMax val="0"/>
          <dgm:bulletEnabled val="1"/>
        </dgm:presLayoutVars>
      </dgm:prSet>
      <dgm:spPr/>
    </dgm:pt>
    <dgm:pt modelId="{02B5CD1A-707D-48DD-A738-AD927E2709A1}" type="pres">
      <dgm:prSet presAssocID="{AA73F1E4-B54E-4815-A936-40CC9F62BCDB}" presName="nodeRect" presStyleLbl="alignNode1" presStyleIdx="0" presStyleCnt="3">
        <dgm:presLayoutVars>
          <dgm:bulletEnabled val="1"/>
        </dgm:presLayoutVars>
      </dgm:prSet>
      <dgm:spPr/>
    </dgm:pt>
    <dgm:pt modelId="{BAB040BB-04AB-4755-9106-A44070DAF6C0}" type="pres">
      <dgm:prSet presAssocID="{5ED64C52-7557-4926-910C-A416B222785B}" presName="sibTrans" presStyleCnt="0"/>
      <dgm:spPr/>
    </dgm:pt>
    <dgm:pt modelId="{8FADC889-906E-4A99-937A-04B25CF241BC}" type="pres">
      <dgm:prSet presAssocID="{0907A9C3-C4F1-4F83-A594-B249F940EECE}" presName="compositeNode" presStyleCnt="0">
        <dgm:presLayoutVars>
          <dgm:bulletEnabled val="1"/>
        </dgm:presLayoutVars>
      </dgm:prSet>
      <dgm:spPr/>
    </dgm:pt>
    <dgm:pt modelId="{DA371FCC-F06E-4FF2-B56A-0A40686C53DD}" type="pres">
      <dgm:prSet presAssocID="{0907A9C3-C4F1-4F83-A594-B249F940EECE}" presName="bgRect" presStyleLbl="alignNode1" presStyleIdx="1" presStyleCnt="3"/>
      <dgm:spPr/>
    </dgm:pt>
    <dgm:pt modelId="{59B318FF-4F32-4E70-BCAD-60AD91EDD75C}" type="pres">
      <dgm:prSet presAssocID="{A06C3585-4EF9-4598-8448-5D08F21EA4D0}" presName="sibTransNodeRect" presStyleLbl="alignNode1" presStyleIdx="1" presStyleCnt="3">
        <dgm:presLayoutVars>
          <dgm:chMax val="0"/>
          <dgm:bulletEnabled val="1"/>
        </dgm:presLayoutVars>
      </dgm:prSet>
      <dgm:spPr/>
    </dgm:pt>
    <dgm:pt modelId="{0CA63DDB-FE5B-475D-B6EC-09F0ED9DE402}" type="pres">
      <dgm:prSet presAssocID="{0907A9C3-C4F1-4F83-A594-B249F940EECE}" presName="nodeRect" presStyleLbl="alignNode1" presStyleIdx="1" presStyleCnt="3">
        <dgm:presLayoutVars>
          <dgm:bulletEnabled val="1"/>
        </dgm:presLayoutVars>
      </dgm:prSet>
      <dgm:spPr/>
    </dgm:pt>
    <dgm:pt modelId="{AA036273-B254-434C-91DF-490FC7B3E85C}" type="pres">
      <dgm:prSet presAssocID="{A06C3585-4EF9-4598-8448-5D08F21EA4D0}" presName="sibTrans" presStyleCnt="0"/>
      <dgm:spPr/>
    </dgm:pt>
    <dgm:pt modelId="{562D2278-C9F9-4576-A692-C3756F8E2EB4}" type="pres">
      <dgm:prSet presAssocID="{184CAC1A-4FF1-4AAF-AF86-EB48DE29E71C}" presName="compositeNode" presStyleCnt="0">
        <dgm:presLayoutVars>
          <dgm:bulletEnabled val="1"/>
        </dgm:presLayoutVars>
      </dgm:prSet>
      <dgm:spPr/>
    </dgm:pt>
    <dgm:pt modelId="{0C612D34-12BE-499B-8716-1E8468F2556B}" type="pres">
      <dgm:prSet presAssocID="{184CAC1A-4FF1-4AAF-AF86-EB48DE29E71C}" presName="bgRect" presStyleLbl="alignNode1" presStyleIdx="2" presStyleCnt="3"/>
      <dgm:spPr/>
    </dgm:pt>
    <dgm:pt modelId="{A4DEF981-634A-40A7-ABDE-1920CE753D84}" type="pres">
      <dgm:prSet presAssocID="{E481949C-065E-4356-AE04-B7089F9BE759}" presName="sibTransNodeRect" presStyleLbl="alignNode1" presStyleIdx="2" presStyleCnt="3">
        <dgm:presLayoutVars>
          <dgm:chMax val="0"/>
          <dgm:bulletEnabled val="1"/>
        </dgm:presLayoutVars>
      </dgm:prSet>
      <dgm:spPr/>
    </dgm:pt>
    <dgm:pt modelId="{40B4F4A7-FE52-4A1E-AC27-98F631EB8BB4}" type="pres">
      <dgm:prSet presAssocID="{184CAC1A-4FF1-4AAF-AF86-EB48DE29E71C}" presName="nodeRect" presStyleLbl="alignNode1" presStyleIdx="2" presStyleCnt="3">
        <dgm:presLayoutVars>
          <dgm:bulletEnabled val="1"/>
        </dgm:presLayoutVars>
      </dgm:prSet>
      <dgm:spPr/>
    </dgm:pt>
  </dgm:ptLst>
  <dgm:cxnLst>
    <dgm:cxn modelId="{1C15F518-827D-46B9-863D-5401B5A6922F}" type="presOf" srcId="{8B8A816D-BCD3-4C04-A968-AEE301C80BF1}" destId="{49C6A9CE-9800-40AA-B3BD-0B93FB3DEC78}" srcOrd="0" destOrd="0" presId="urn:microsoft.com/office/officeart/2016/7/layout/LinearBlockProcessNumbered"/>
    <dgm:cxn modelId="{16820C6E-1907-43C5-934C-A7A687AB709C}" type="presOf" srcId="{AA73F1E4-B54E-4815-A936-40CC9F62BCDB}" destId="{BC5F74AB-BA6B-405F-A0EC-0709EBBA0BE3}" srcOrd="0" destOrd="0" presId="urn:microsoft.com/office/officeart/2016/7/layout/LinearBlockProcessNumbered"/>
    <dgm:cxn modelId="{F68BAF89-AA79-4283-8D02-3CCE165ACD51}" type="presOf" srcId="{184CAC1A-4FF1-4AAF-AF86-EB48DE29E71C}" destId="{40B4F4A7-FE52-4A1E-AC27-98F631EB8BB4}" srcOrd="1" destOrd="0" presId="urn:microsoft.com/office/officeart/2016/7/layout/LinearBlockProcessNumbered"/>
    <dgm:cxn modelId="{C02C8D93-71F8-4A06-BBDC-2AEE9AA0792D}" type="presOf" srcId="{184CAC1A-4FF1-4AAF-AF86-EB48DE29E71C}" destId="{0C612D34-12BE-499B-8716-1E8468F2556B}" srcOrd="0" destOrd="0" presId="urn:microsoft.com/office/officeart/2016/7/layout/LinearBlockProcessNumbered"/>
    <dgm:cxn modelId="{B3064FA0-1322-447F-90FD-5D1B378E7E5B}" type="presOf" srcId="{5ED64C52-7557-4926-910C-A416B222785B}" destId="{DD44FF03-ACE2-42E3-83D7-41D7A06DF2FE}" srcOrd="0" destOrd="0" presId="urn:microsoft.com/office/officeart/2016/7/layout/LinearBlockProcessNumbered"/>
    <dgm:cxn modelId="{DE9F14B6-B626-4B85-98CC-3DA1F46D9150}" srcId="{8B8A816D-BCD3-4C04-A968-AEE301C80BF1}" destId="{AA73F1E4-B54E-4815-A936-40CC9F62BCDB}" srcOrd="0" destOrd="0" parTransId="{6A48F707-7329-472D-8950-F57623032675}" sibTransId="{5ED64C52-7557-4926-910C-A416B222785B}"/>
    <dgm:cxn modelId="{645C46CA-6712-4DE5-9D3B-EADDB306C1D7}" srcId="{8B8A816D-BCD3-4C04-A968-AEE301C80BF1}" destId="{0907A9C3-C4F1-4F83-A594-B249F940EECE}" srcOrd="1" destOrd="0" parTransId="{6B9727FA-CDE5-4F85-8AD2-408A0688C581}" sibTransId="{A06C3585-4EF9-4598-8448-5D08F21EA4D0}"/>
    <dgm:cxn modelId="{765B3BCC-84E3-4C2D-8A96-EDDB25231A28}" type="presOf" srcId="{E481949C-065E-4356-AE04-B7089F9BE759}" destId="{A4DEF981-634A-40A7-ABDE-1920CE753D84}" srcOrd="0" destOrd="0" presId="urn:microsoft.com/office/officeart/2016/7/layout/LinearBlockProcessNumbered"/>
    <dgm:cxn modelId="{1C8A29E0-7B0A-4B58-A261-1A1F799AAE4F}" type="presOf" srcId="{0907A9C3-C4F1-4F83-A594-B249F940EECE}" destId="{0CA63DDB-FE5B-475D-B6EC-09F0ED9DE402}" srcOrd="1" destOrd="0" presId="urn:microsoft.com/office/officeart/2016/7/layout/LinearBlockProcessNumbered"/>
    <dgm:cxn modelId="{107E2FEB-8C5D-4A6A-80F6-00710A79BE56}" type="presOf" srcId="{A06C3585-4EF9-4598-8448-5D08F21EA4D0}" destId="{59B318FF-4F32-4E70-BCAD-60AD91EDD75C}" srcOrd="0" destOrd="0" presId="urn:microsoft.com/office/officeart/2016/7/layout/LinearBlockProcessNumbered"/>
    <dgm:cxn modelId="{598FA9EC-4442-4242-A739-2CE6DF073E84}" srcId="{8B8A816D-BCD3-4C04-A968-AEE301C80BF1}" destId="{184CAC1A-4FF1-4AAF-AF86-EB48DE29E71C}" srcOrd="2" destOrd="0" parTransId="{EA599784-0F64-47BB-A838-13A6B8AC0416}" sibTransId="{E481949C-065E-4356-AE04-B7089F9BE759}"/>
    <dgm:cxn modelId="{384A57F3-496C-41ED-AE60-9C033E316363}" type="presOf" srcId="{AA73F1E4-B54E-4815-A936-40CC9F62BCDB}" destId="{02B5CD1A-707D-48DD-A738-AD927E2709A1}" srcOrd="1" destOrd="0" presId="urn:microsoft.com/office/officeart/2016/7/layout/LinearBlockProcessNumbered"/>
    <dgm:cxn modelId="{6CB7B5F8-4D5E-42FC-96F3-5969CC07A07D}" type="presOf" srcId="{0907A9C3-C4F1-4F83-A594-B249F940EECE}" destId="{DA371FCC-F06E-4FF2-B56A-0A40686C53DD}" srcOrd="0" destOrd="0" presId="urn:microsoft.com/office/officeart/2016/7/layout/LinearBlockProcessNumbered"/>
    <dgm:cxn modelId="{21E3BCE8-3117-4C03-BCDB-4D082383E264}" type="presParOf" srcId="{49C6A9CE-9800-40AA-B3BD-0B93FB3DEC78}" destId="{4FF8597E-1F5E-44B9-8898-25012C7B3874}" srcOrd="0" destOrd="0" presId="urn:microsoft.com/office/officeart/2016/7/layout/LinearBlockProcessNumbered"/>
    <dgm:cxn modelId="{385E1A03-E251-480D-86C2-585CB6C2BA11}" type="presParOf" srcId="{4FF8597E-1F5E-44B9-8898-25012C7B3874}" destId="{BC5F74AB-BA6B-405F-A0EC-0709EBBA0BE3}" srcOrd="0" destOrd="0" presId="urn:microsoft.com/office/officeart/2016/7/layout/LinearBlockProcessNumbered"/>
    <dgm:cxn modelId="{0584B83A-B35F-4747-92AC-87B116555047}" type="presParOf" srcId="{4FF8597E-1F5E-44B9-8898-25012C7B3874}" destId="{DD44FF03-ACE2-42E3-83D7-41D7A06DF2FE}" srcOrd="1" destOrd="0" presId="urn:microsoft.com/office/officeart/2016/7/layout/LinearBlockProcessNumbered"/>
    <dgm:cxn modelId="{1FF2B8B1-141A-4DAC-AE82-A3B1BBCCBCED}" type="presParOf" srcId="{4FF8597E-1F5E-44B9-8898-25012C7B3874}" destId="{02B5CD1A-707D-48DD-A738-AD927E2709A1}" srcOrd="2" destOrd="0" presId="urn:microsoft.com/office/officeart/2016/7/layout/LinearBlockProcessNumbered"/>
    <dgm:cxn modelId="{1DF5F64C-6E01-4F61-BAC9-812D8BBF4153}" type="presParOf" srcId="{49C6A9CE-9800-40AA-B3BD-0B93FB3DEC78}" destId="{BAB040BB-04AB-4755-9106-A44070DAF6C0}" srcOrd="1" destOrd="0" presId="urn:microsoft.com/office/officeart/2016/7/layout/LinearBlockProcessNumbered"/>
    <dgm:cxn modelId="{504B6F41-F082-406C-A515-C941B3008836}" type="presParOf" srcId="{49C6A9CE-9800-40AA-B3BD-0B93FB3DEC78}" destId="{8FADC889-906E-4A99-937A-04B25CF241BC}" srcOrd="2" destOrd="0" presId="urn:microsoft.com/office/officeart/2016/7/layout/LinearBlockProcessNumbered"/>
    <dgm:cxn modelId="{77B03646-5EAB-4127-B89A-51DE981B95E5}" type="presParOf" srcId="{8FADC889-906E-4A99-937A-04B25CF241BC}" destId="{DA371FCC-F06E-4FF2-B56A-0A40686C53DD}" srcOrd="0" destOrd="0" presId="urn:microsoft.com/office/officeart/2016/7/layout/LinearBlockProcessNumbered"/>
    <dgm:cxn modelId="{46617650-665E-44F2-9F64-E38AF48A315B}" type="presParOf" srcId="{8FADC889-906E-4A99-937A-04B25CF241BC}" destId="{59B318FF-4F32-4E70-BCAD-60AD91EDD75C}" srcOrd="1" destOrd="0" presId="urn:microsoft.com/office/officeart/2016/7/layout/LinearBlockProcessNumbered"/>
    <dgm:cxn modelId="{F8B18282-20B1-4BB5-859C-8F5CC4611501}" type="presParOf" srcId="{8FADC889-906E-4A99-937A-04B25CF241BC}" destId="{0CA63DDB-FE5B-475D-B6EC-09F0ED9DE402}" srcOrd="2" destOrd="0" presId="urn:microsoft.com/office/officeart/2016/7/layout/LinearBlockProcessNumbered"/>
    <dgm:cxn modelId="{F2488361-9841-46B0-8B3F-4001A1420549}" type="presParOf" srcId="{49C6A9CE-9800-40AA-B3BD-0B93FB3DEC78}" destId="{AA036273-B254-434C-91DF-490FC7B3E85C}" srcOrd="3" destOrd="0" presId="urn:microsoft.com/office/officeart/2016/7/layout/LinearBlockProcessNumbered"/>
    <dgm:cxn modelId="{C3CF1006-FF55-4609-998D-38A1C23BAA2E}" type="presParOf" srcId="{49C6A9CE-9800-40AA-B3BD-0B93FB3DEC78}" destId="{562D2278-C9F9-4576-A692-C3756F8E2EB4}" srcOrd="4" destOrd="0" presId="urn:microsoft.com/office/officeart/2016/7/layout/LinearBlockProcessNumbered"/>
    <dgm:cxn modelId="{8C06259E-3398-4225-B2BD-1496EDAD59F2}" type="presParOf" srcId="{562D2278-C9F9-4576-A692-C3756F8E2EB4}" destId="{0C612D34-12BE-499B-8716-1E8468F2556B}" srcOrd="0" destOrd="0" presId="urn:microsoft.com/office/officeart/2016/7/layout/LinearBlockProcessNumbered"/>
    <dgm:cxn modelId="{EBFA19FD-D383-48C7-A7B1-52530ABB53AF}" type="presParOf" srcId="{562D2278-C9F9-4576-A692-C3756F8E2EB4}" destId="{A4DEF981-634A-40A7-ABDE-1920CE753D84}" srcOrd="1" destOrd="0" presId="urn:microsoft.com/office/officeart/2016/7/layout/LinearBlockProcessNumbered"/>
    <dgm:cxn modelId="{99049420-DB8D-4FB2-97F5-6A2B908A094A}" type="presParOf" srcId="{562D2278-C9F9-4576-A692-C3756F8E2EB4}" destId="{40B4F4A7-FE52-4A1E-AC27-98F631EB8BB4}"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EF0640D-CB30-4D09-8A72-4CCE79AF9CD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95DF65F-260F-46C6-8690-959768AF11D8}">
      <dgm:prSet/>
      <dgm:spPr/>
      <dgm:t>
        <a:bodyPr/>
        <a:lstStyle/>
        <a:p>
          <a:r>
            <a:rPr lang="en-GB"/>
            <a:t>Treating people with dignity and respect</a:t>
          </a:r>
          <a:endParaRPr lang="en-US"/>
        </a:p>
      </dgm:t>
    </dgm:pt>
    <dgm:pt modelId="{7CFEF79D-E2ED-4B20-BBEA-582A78AB3AFF}" type="parTrans" cxnId="{D0D57DF5-3E76-4CED-AD5C-08C8982FE205}">
      <dgm:prSet/>
      <dgm:spPr/>
      <dgm:t>
        <a:bodyPr/>
        <a:lstStyle/>
        <a:p>
          <a:endParaRPr lang="en-US"/>
        </a:p>
      </dgm:t>
    </dgm:pt>
    <dgm:pt modelId="{44B254E6-F59D-437F-9FD8-D6E0ECDBFDCB}" type="sibTrans" cxnId="{D0D57DF5-3E76-4CED-AD5C-08C8982FE205}">
      <dgm:prSet/>
      <dgm:spPr/>
      <dgm:t>
        <a:bodyPr/>
        <a:lstStyle/>
        <a:p>
          <a:endParaRPr lang="en-US"/>
        </a:p>
      </dgm:t>
    </dgm:pt>
    <dgm:pt modelId="{D25EF658-B48A-4B11-ACF1-A59C178F8D63}">
      <dgm:prSet/>
      <dgm:spPr/>
      <dgm:t>
        <a:bodyPr/>
        <a:lstStyle/>
        <a:p>
          <a:r>
            <a:rPr lang="en-GB"/>
            <a:t>Giving citizens 'voice' during encounters, </a:t>
          </a:r>
          <a:endParaRPr lang="en-US"/>
        </a:p>
      </dgm:t>
    </dgm:pt>
    <dgm:pt modelId="{0EDA3095-BD71-46F8-80C9-84ECCB3CAC5D}" type="parTrans" cxnId="{1062F303-D861-4391-B363-D7297E3EF064}">
      <dgm:prSet/>
      <dgm:spPr/>
      <dgm:t>
        <a:bodyPr/>
        <a:lstStyle/>
        <a:p>
          <a:endParaRPr lang="en-US"/>
        </a:p>
      </dgm:t>
    </dgm:pt>
    <dgm:pt modelId="{E7B649CE-82E2-4E64-B93A-6D02E81C5DB5}" type="sibTrans" cxnId="{1062F303-D861-4391-B363-D7297E3EF064}">
      <dgm:prSet/>
      <dgm:spPr/>
      <dgm:t>
        <a:bodyPr/>
        <a:lstStyle/>
        <a:p>
          <a:endParaRPr lang="en-US"/>
        </a:p>
      </dgm:t>
    </dgm:pt>
    <dgm:pt modelId="{0A893D4C-EA25-474D-9E8B-F1BCFC11DFF4}">
      <dgm:prSet/>
      <dgm:spPr/>
      <dgm:t>
        <a:bodyPr/>
        <a:lstStyle/>
        <a:p>
          <a:r>
            <a:rPr lang="en-GB"/>
            <a:t>Being neutral in decision making, </a:t>
          </a:r>
          <a:endParaRPr lang="en-US"/>
        </a:p>
      </dgm:t>
    </dgm:pt>
    <dgm:pt modelId="{F7FA1361-AEA1-440E-AF0C-86B9BE6CB61E}" type="parTrans" cxnId="{36E7446F-81E0-4D84-9851-5BB990186880}">
      <dgm:prSet/>
      <dgm:spPr/>
      <dgm:t>
        <a:bodyPr/>
        <a:lstStyle/>
        <a:p>
          <a:endParaRPr lang="en-US"/>
        </a:p>
      </dgm:t>
    </dgm:pt>
    <dgm:pt modelId="{C4ED0433-3271-4B8D-9E99-862D81FA2B6E}" type="sibTrans" cxnId="{36E7446F-81E0-4D84-9851-5BB990186880}">
      <dgm:prSet/>
      <dgm:spPr/>
      <dgm:t>
        <a:bodyPr/>
        <a:lstStyle/>
        <a:p>
          <a:endParaRPr lang="en-US"/>
        </a:p>
      </dgm:t>
    </dgm:pt>
    <dgm:pt modelId="{2A3749BA-FC59-4631-9EFE-33128C6775EA}">
      <dgm:prSet/>
      <dgm:spPr/>
      <dgm:t>
        <a:bodyPr/>
        <a:lstStyle/>
        <a:p>
          <a:r>
            <a:rPr lang="en-GB"/>
            <a:t>Conveying trustworthy motives.  </a:t>
          </a:r>
          <a:endParaRPr lang="en-US"/>
        </a:p>
      </dgm:t>
    </dgm:pt>
    <dgm:pt modelId="{BBC6B458-4D9D-4F7A-89E4-6C914CDF821B}" type="parTrans" cxnId="{E7B8A95F-6CAA-4158-91B0-8ED6219D2F53}">
      <dgm:prSet/>
      <dgm:spPr/>
      <dgm:t>
        <a:bodyPr/>
        <a:lstStyle/>
        <a:p>
          <a:endParaRPr lang="en-US"/>
        </a:p>
      </dgm:t>
    </dgm:pt>
    <dgm:pt modelId="{993629D8-AD83-4ACF-978C-21AEC283B8A1}" type="sibTrans" cxnId="{E7B8A95F-6CAA-4158-91B0-8ED6219D2F53}">
      <dgm:prSet/>
      <dgm:spPr/>
      <dgm:t>
        <a:bodyPr/>
        <a:lstStyle/>
        <a:p>
          <a:endParaRPr lang="en-US"/>
        </a:p>
      </dgm:t>
    </dgm:pt>
    <dgm:pt modelId="{740F658D-96BF-4EF5-A093-6A955BCA2C1E}" type="pres">
      <dgm:prSet presAssocID="{5EF0640D-CB30-4D09-8A72-4CCE79AF9CDD}" presName="root" presStyleCnt="0">
        <dgm:presLayoutVars>
          <dgm:dir/>
          <dgm:resizeHandles val="exact"/>
        </dgm:presLayoutVars>
      </dgm:prSet>
      <dgm:spPr/>
    </dgm:pt>
    <dgm:pt modelId="{7B2AA5D9-1F11-46EE-8028-4DDCFEC33E83}" type="pres">
      <dgm:prSet presAssocID="{A95DF65F-260F-46C6-8690-959768AF11D8}" presName="compNode" presStyleCnt="0"/>
      <dgm:spPr/>
    </dgm:pt>
    <dgm:pt modelId="{3CD408AB-0348-46A5-B91B-73A5AD97513E}" type="pres">
      <dgm:prSet presAssocID="{A95DF65F-260F-46C6-8690-959768AF11D8}" presName="bgRect" presStyleLbl="bgShp" presStyleIdx="0" presStyleCnt="4"/>
      <dgm:spPr/>
    </dgm:pt>
    <dgm:pt modelId="{0034EBF4-6889-483E-A3B3-A42E852F83DB}" type="pres">
      <dgm:prSet presAssocID="{A95DF65F-260F-46C6-8690-959768AF11D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47F28C73-D2C2-4E7B-92D3-5683E1E8E541}" type="pres">
      <dgm:prSet presAssocID="{A95DF65F-260F-46C6-8690-959768AF11D8}" presName="spaceRect" presStyleCnt="0"/>
      <dgm:spPr/>
    </dgm:pt>
    <dgm:pt modelId="{73916901-C2E2-425A-958C-AD13C5E040FD}" type="pres">
      <dgm:prSet presAssocID="{A95DF65F-260F-46C6-8690-959768AF11D8}" presName="parTx" presStyleLbl="revTx" presStyleIdx="0" presStyleCnt="4">
        <dgm:presLayoutVars>
          <dgm:chMax val="0"/>
          <dgm:chPref val="0"/>
        </dgm:presLayoutVars>
      </dgm:prSet>
      <dgm:spPr/>
    </dgm:pt>
    <dgm:pt modelId="{6CE2B205-BBB3-4D9B-99E2-BA78FAC89282}" type="pres">
      <dgm:prSet presAssocID="{44B254E6-F59D-437F-9FD8-D6E0ECDBFDCB}" presName="sibTrans" presStyleCnt="0"/>
      <dgm:spPr/>
    </dgm:pt>
    <dgm:pt modelId="{39FEAE20-566A-478E-99D8-B30FD9E42786}" type="pres">
      <dgm:prSet presAssocID="{D25EF658-B48A-4B11-ACF1-A59C178F8D63}" presName="compNode" presStyleCnt="0"/>
      <dgm:spPr/>
    </dgm:pt>
    <dgm:pt modelId="{71893646-E55D-4EFA-9112-8D5570F49B03}" type="pres">
      <dgm:prSet presAssocID="{D25EF658-B48A-4B11-ACF1-A59C178F8D63}" presName="bgRect" presStyleLbl="bgShp" presStyleIdx="1" presStyleCnt="4"/>
      <dgm:spPr/>
    </dgm:pt>
    <dgm:pt modelId="{F2512CC5-25EC-4DBB-9347-4C3007A4651A}" type="pres">
      <dgm:prSet presAssocID="{D25EF658-B48A-4B11-ACF1-A59C178F8D6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titles"/>
        </a:ext>
      </dgm:extLst>
    </dgm:pt>
    <dgm:pt modelId="{99C7DA11-53C1-4135-AA6C-25E2B4A55EF3}" type="pres">
      <dgm:prSet presAssocID="{D25EF658-B48A-4B11-ACF1-A59C178F8D63}" presName="spaceRect" presStyleCnt="0"/>
      <dgm:spPr/>
    </dgm:pt>
    <dgm:pt modelId="{8C378540-830F-406D-9696-4CD4C21336E9}" type="pres">
      <dgm:prSet presAssocID="{D25EF658-B48A-4B11-ACF1-A59C178F8D63}" presName="parTx" presStyleLbl="revTx" presStyleIdx="1" presStyleCnt="4">
        <dgm:presLayoutVars>
          <dgm:chMax val="0"/>
          <dgm:chPref val="0"/>
        </dgm:presLayoutVars>
      </dgm:prSet>
      <dgm:spPr/>
    </dgm:pt>
    <dgm:pt modelId="{6DF08C58-5412-4E43-8253-5E2E6D2F74D7}" type="pres">
      <dgm:prSet presAssocID="{E7B649CE-82E2-4E64-B93A-6D02E81C5DB5}" presName="sibTrans" presStyleCnt="0"/>
      <dgm:spPr/>
    </dgm:pt>
    <dgm:pt modelId="{0CE2797D-5714-4B7F-8BC8-22DB3DDE2E47}" type="pres">
      <dgm:prSet presAssocID="{0A893D4C-EA25-474D-9E8B-F1BCFC11DFF4}" presName="compNode" presStyleCnt="0"/>
      <dgm:spPr/>
    </dgm:pt>
    <dgm:pt modelId="{B1E7B75C-3E76-4F93-8BAB-D386C53719D7}" type="pres">
      <dgm:prSet presAssocID="{0A893D4C-EA25-474D-9E8B-F1BCFC11DFF4}" presName="bgRect" presStyleLbl="bgShp" presStyleIdx="2" presStyleCnt="4"/>
      <dgm:spPr/>
    </dgm:pt>
    <dgm:pt modelId="{031AE06F-1CD1-4B9D-A5DA-D8D2EC437E50}" type="pres">
      <dgm:prSet presAssocID="{0A893D4C-EA25-474D-9E8B-F1BCFC11DFF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eutral Face with No Fill"/>
        </a:ext>
      </dgm:extLst>
    </dgm:pt>
    <dgm:pt modelId="{1ECDE8BA-7E09-4726-82E2-A1595CD641B2}" type="pres">
      <dgm:prSet presAssocID="{0A893D4C-EA25-474D-9E8B-F1BCFC11DFF4}" presName="spaceRect" presStyleCnt="0"/>
      <dgm:spPr/>
    </dgm:pt>
    <dgm:pt modelId="{77E38B06-8E8A-4096-BCA3-029449A2921B}" type="pres">
      <dgm:prSet presAssocID="{0A893D4C-EA25-474D-9E8B-F1BCFC11DFF4}" presName="parTx" presStyleLbl="revTx" presStyleIdx="2" presStyleCnt="4">
        <dgm:presLayoutVars>
          <dgm:chMax val="0"/>
          <dgm:chPref val="0"/>
        </dgm:presLayoutVars>
      </dgm:prSet>
      <dgm:spPr/>
    </dgm:pt>
    <dgm:pt modelId="{644B9788-793F-4EA5-84D9-5EBC6A084CD2}" type="pres">
      <dgm:prSet presAssocID="{C4ED0433-3271-4B8D-9E99-862D81FA2B6E}" presName="sibTrans" presStyleCnt="0"/>
      <dgm:spPr/>
    </dgm:pt>
    <dgm:pt modelId="{49390464-EE01-4AA3-9911-8FB5A04F4F08}" type="pres">
      <dgm:prSet presAssocID="{2A3749BA-FC59-4631-9EFE-33128C6775EA}" presName="compNode" presStyleCnt="0"/>
      <dgm:spPr/>
    </dgm:pt>
    <dgm:pt modelId="{26786AAD-9AD5-4C67-9CBE-33F5366549A7}" type="pres">
      <dgm:prSet presAssocID="{2A3749BA-FC59-4631-9EFE-33128C6775EA}" presName="bgRect" presStyleLbl="bgShp" presStyleIdx="3" presStyleCnt="4"/>
      <dgm:spPr/>
    </dgm:pt>
    <dgm:pt modelId="{1ED423E3-7551-42C9-9037-098FCBB71C8C}" type="pres">
      <dgm:prSet presAssocID="{2A3749BA-FC59-4631-9EFE-33128C6775E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rt Lock"/>
        </a:ext>
      </dgm:extLst>
    </dgm:pt>
    <dgm:pt modelId="{2A768D0B-7211-41F8-8688-8D132E3817C0}" type="pres">
      <dgm:prSet presAssocID="{2A3749BA-FC59-4631-9EFE-33128C6775EA}" presName="spaceRect" presStyleCnt="0"/>
      <dgm:spPr/>
    </dgm:pt>
    <dgm:pt modelId="{F3F525C5-0D88-4503-BC68-38D957B90C44}" type="pres">
      <dgm:prSet presAssocID="{2A3749BA-FC59-4631-9EFE-33128C6775EA}" presName="parTx" presStyleLbl="revTx" presStyleIdx="3" presStyleCnt="4">
        <dgm:presLayoutVars>
          <dgm:chMax val="0"/>
          <dgm:chPref val="0"/>
        </dgm:presLayoutVars>
      </dgm:prSet>
      <dgm:spPr/>
    </dgm:pt>
  </dgm:ptLst>
  <dgm:cxnLst>
    <dgm:cxn modelId="{1062F303-D861-4391-B363-D7297E3EF064}" srcId="{5EF0640D-CB30-4D09-8A72-4CCE79AF9CDD}" destId="{D25EF658-B48A-4B11-ACF1-A59C178F8D63}" srcOrd="1" destOrd="0" parTransId="{0EDA3095-BD71-46F8-80C9-84ECCB3CAC5D}" sibTransId="{E7B649CE-82E2-4E64-B93A-6D02E81C5DB5}"/>
    <dgm:cxn modelId="{5897C026-7806-4429-BA4A-A9683254A14B}" type="presOf" srcId="{0A893D4C-EA25-474D-9E8B-F1BCFC11DFF4}" destId="{77E38B06-8E8A-4096-BCA3-029449A2921B}" srcOrd="0" destOrd="0" presId="urn:microsoft.com/office/officeart/2018/2/layout/IconVerticalSolidList"/>
    <dgm:cxn modelId="{34D3C928-E671-4F84-938E-3F88C5556C20}" type="presOf" srcId="{A95DF65F-260F-46C6-8690-959768AF11D8}" destId="{73916901-C2E2-425A-958C-AD13C5E040FD}" srcOrd="0" destOrd="0" presId="urn:microsoft.com/office/officeart/2018/2/layout/IconVerticalSolidList"/>
    <dgm:cxn modelId="{8724615A-1E24-490F-BE0E-B7AC05D9317B}" type="presOf" srcId="{5EF0640D-CB30-4D09-8A72-4CCE79AF9CDD}" destId="{740F658D-96BF-4EF5-A093-6A955BCA2C1E}" srcOrd="0" destOrd="0" presId="urn:microsoft.com/office/officeart/2018/2/layout/IconVerticalSolidList"/>
    <dgm:cxn modelId="{E7B8A95F-6CAA-4158-91B0-8ED6219D2F53}" srcId="{5EF0640D-CB30-4D09-8A72-4CCE79AF9CDD}" destId="{2A3749BA-FC59-4631-9EFE-33128C6775EA}" srcOrd="3" destOrd="0" parTransId="{BBC6B458-4D9D-4F7A-89E4-6C914CDF821B}" sibTransId="{993629D8-AD83-4ACF-978C-21AEC283B8A1}"/>
    <dgm:cxn modelId="{36E7446F-81E0-4D84-9851-5BB990186880}" srcId="{5EF0640D-CB30-4D09-8A72-4CCE79AF9CDD}" destId="{0A893D4C-EA25-474D-9E8B-F1BCFC11DFF4}" srcOrd="2" destOrd="0" parTransId="{F7FA1361-AEA1-440E-AF0C-86B9BE6CB61E}" sibTransId="{C4ED0433-3271-4B8D-9E99-862D81FA2B6E}"/>
    <dgm:cxn modelId="{0A5C6D7F-0724-4D7D-B4FC-4987A3EE7ECF}" type="presOf" srcId="{D25EF658-B48A-4B11-ACF1-A59C178F8D63}" destId="{8C378540-830F-406D-9696-4CD4C21336E9}" srcOrd="0" destOrd="0" presId="urn:microsoft.com/office/officeart/2018/2/layout/IconVerticalSolidList"/>
    <dgm:cxn modelId="{8875948C-95C1-4239-A487-249E985A9014}" type="presOf" srcId="{2A3749BA-FC59-4631-9EFE-33128C6775EA}" destId="{F3F525C5-0D88-4503-BC68-38D957B90C44}" srcOrd="0" destOrd="0" presId="urn:microsoft.com/office/officeart/2018/2/layout/IconVerticalSolidList"/>
    <dgm:cxn modelId="{D0D57DF5-3E76-4CED-AD5C-08C8982FE205}" srcId="{5EF0640D-CB30-4D09-8A72-4CCE79AF9CDD}" destId="{A95DF65F-260F-46C6-8690-959768AF11D8}" srcOrd="0" destOrd="0" parTransId="{7CFEF79D-E2ED-4B20-BBEA-582A78AB3AFF}" sibTransId="{44B254E6-F59D-437F-9FD8-D6E0ECDBFDCB}"/>
    <dgm:cxn modelId="{8D29245F-553E-488B-915E-0C592DD67DA5}" type="presParOf" srcId="{740F658D-96BF-4EF5-A093-6A955BCA2C1E}" destId="{7B2AA5D9-1F11-46EE-8028-4DDCFEC33E83}" srcOrd="0" destOrd="0" presId="urn:microsoft.com/office/officeart/2018/2/layout/IconVerticalSolidList"/>
    <dgm:cxn modelId="{2207A280-4F99-4281-826B-B4A357A9C382}" type="presParOf" srcId="{7B2AA5D9-1F11-46EE-8028-4DDCFEC33E83}" destId="{3CD408AB-0348-46A5-B91B-73A5AD97513E}" srcOrd="0" destOrd="0" presId="urn:microsoft.com/office/officeart/2018/2/layout/IconVerticalSolidList"/>
    <dgm:cxn modelId="{37547026-FC0D-4E02-B4F6-75A85A82FF4B}" type="presParOf" srcId="{7B2AA5D9-1F11-46EE-8028-4DDCFEC33E83}" destId="{0034EBF4-6889-483E-A3B3-A42E852F83DB}" srcOrd="1" destOrd="0" presId="urn:microsoft.com/office/officeart/2018/2/layout/IconVerticalSolidList"/>
    <dgm:cxn modelId="{19ACCEE7-57DB-40A5-AD55-BC3E4A0FC935}" type="presParOf" srcId="{7B2AA5D9-1F11-46EE-8028-4DDCFEC33E83}" destId="{47F28C73-D2C2-4E7B-92D3-5683E1E8E541}" srcOrd="2" destOrd="0" presId="urn:microsoft.com/office/officeart/2018/2/layout/IconVerticalSolidList"/>
    <dgm:cxn modelId="{C4015E9A-18F6-4881-A39A-81C97F159B81}" type="presParOf" srcId="{7B2AA5D9-1F11-46EE-8028-4DDCFEC33E83}" destId="{73916901-C2E2-425A-958C-AD13C5E040FD}" srcOrd="3" destOrd="0" presId="urn:microsoft.com/office/officeart/2018/2/layout/IconVerticalSolidList"/>
    <dgm:cxn modelId="{98E22264-EC6C-4CFC-AC3B-E2DF8F5A3F29}" type="presParOf" srcId="{740F658D-96BF-4EF5-A093-6A955BCA2C1E}" destId="{6CE2B205-BBB3-4D9B-99E2-BA78FAC89282}" srcOrd="1" destOrd="0" presId="urn:microsoft.com/office/officeart/2018/2/layout/IconVerticalSolidList"/>
    <dgm:cxn modelId="{CD484398-3BD2-4F2D-A596-43C3628C8DD9}" type="presParOf" srcId="{740F658D-96BF-4EF5-A093-6A955BCA2C1E}" destId="{39FEAE20-566A-478E-99D8-B30FD9E42786}" srcOrd="2" destOrd="0" presId="urn:microsoft.com/office/officeart/2018/2/layout/IconVerticalSolidList"/>
    <dgm:cxn modelId="{2E4E7B22-770E-4C9A-B716-166EA49DB64E}" type="presParOf" srcId="{39FEAE20-566A-478E-99D8-B30FD9E42786}" destId="{71893646-E55D-4EFA-9112-8D5570F49B03}" srcOrd="0" destOrd="0" presId="urn:microsoft.com/office/officeart/2018/2/layout/IconVerticalSolidList"/>
    <dgm:cxn modelId="{12589C77-2489-4BED-A2A5-DD9101AB7C17}" type="presParOf" srcId="{39FEAE20-566A-478E-99D8-B30FD9E42786}" destId="{F2512CC5-25EC-4DBB-9347-4C3007A4651A}" srcOrd="1" destOrd="0" presId="urn:microsoft.com/office/officeart/2018/2/layout/IconVerticalSolidList"/>
    <dgm:cxn modelId="{91ED136E-05E6-46A5-891F-D66281F85F86}" type="presParOf" srcId="{39FEAE20-566A-478E-99D8-B30FD9E42786}" destId="{99C7DA11-53C1-4135-AA6C-25E2B4A55EF3}" srcOrd="2" destOrd="0" presId="urn:microsoft.com/office/officeart/2018/2/layout/IconVerticalSolidList"/>
    <dgm:cxn modelId="{37BCA06E-0548-4146-8EA8-08FC8627C23D}" type="presParOf" srcId="{39FEAE20-566A-478E-99D8-B30FD9E42786}" destId="{8C378540-830F-406D-9696-4CD4C21336E9}" srcOrd="3" destOrd="0" presId="urn:microsoft.com/office/officeart/2018/2/layout/IconVerticalSolidList"/>
    <dgm:cxn modelId="{8B2DCADF-7F49-4B41-8E72-DEF0CCA9F002}" type="presParOf" srcId="{740F658D-96BF-4EF5-A093-6A955BCA2C1E}" destId="{6DF08C58-5412-4E43-8253-5E2E6D2F74D7}" srcOrd="3" destOrd="0" presId="urn:microsoft.com/office/officeart/2018/2/layout/IconVerticalSolidList"/>
    <dgm:cxn modelId="{FCDC00F4-B241-4A98-9F17-1DCC6B04FBFF}" type="presParOf" srcId="{740F658D-96BF-4EF5-A093-6A955BCA2C1E}" destId="{0CE2797D-5714-4B7F-8BC8-22DB3DDE2E47}" srcOrd="4" destOrd="0" presId="urn:microsoft.com/office/officeart/2018/2/layout/IconVerticalSolidList"/>
    <dgm:cxn modelId="{8CED0B3D-CD50-4517-A989-F42CC4576BCF}" type="presParOf" srcId="{0CE2797D-5714-4B7F-8BC8-22DB3DDE2E47}" destId="{B1E7B75C-3E76-4F93-8BAB-D386C53719D7}" srcOrd="0" destOrd="0" presId="urn:microsoft.com/office/officeart/2018/2/layout/IconVerticalSolidList"/>
    <dgm:cxn modelId="{09051D60-D0FE-4364-8E9E-6735A9CFF18C}" type="presParOf" srcId="{0CE2797D-5714-4B7F-8BC8-22DB3DDE2E47}" destId="{031AE06F-1CD1-4B9D-A5DA-D8D2EC437E50}" srcOrd="1" destOrd="0" presId="urn:microsoft.com/office/officeart/2018/2/layout/IconVerticalSolidList"/>
    <dgm:cxn modelId="{9775739C-5821-4A39-A896-5B3DA2E3C125}" type="presParOf" srcId="{0CE2797D-5714-4B7F-8BC8-22DB3DDE2E47}" destId="{1ECDE8BA-7E09-4726-82E2-A1595CD641B2}" srcOrd="2" destOrd="0" presId="urn:microsoft.com/office/officeart/2018/2/layout/IconVerticalSolidList"/>
    <dgm:cxn modelId="{D86ED245-DA6A-4B01-94C2-D7A9867F6B41}" type="presParOf" srcId="{0CE2797D-5714-4B7F-8BC8-22DB3DDE2E47}" destId="{77E38B06-8E8A-4096-BCA3-029449A2921B}" srcOrd="3" destOrd="0" presId="urn:microsoft.com/office/officeart/2018/2/layout/IconVerticalSolidList"/>
    <dgm:cxn modelId="{77788582-3ED3-484F-90D6-38AF64C2E185}" type="presParOf" srcId="{740F658D-96BF-4EF5-A093-6A955BCA2C1E}" destId="{644B9788-793F-4EA5-84D9-5EBC6A084CD2}" srcOrd="5" destOrd="0" presId="urn:microsoft.com/office/officeart/2018/2/layout/IconVerticalSolidList"/>
    <dgm:cxn modelId="{4FC2846E-CA0E-4FA6-99DB-ED0AD4F338A1}" type="presParOf" srcId="{740F658D-96BF-4EF5-A093-6A955BCA2C1E}" destId="{49390464-EE01-4AA3-9911-8FB5A04F4F08}" srcOrd="6" destOrd="0" presId="urn:microsoft.com/office/officeart/2018/2/layout/IconVerticalSolidList"/>
    <dgm:cxn modelId="{185E8794-D1D3-44CF-A1A3-3CE3D90CF090}" type="presParOf" srcId="{49390464-EE01-4AA3-9911-8FB5A04F4F08}" destId="{26786AAD-9AD5-4C67-9CBE-33F5366549A7}" srcOrd="0" destOrd="0" presId="urn:microsoft.com/office/officeart/2018/2/layout/IconVerticalSolidList"/>
    <dgm:cxn modelId="{B94A004B-D00C-40E2-B5BF-D7394E69C9D1}" type="presParOf" srcId="{49390464-EE01-4AA3-9911-8FB5A04F4F08}" destId="{1ED423E3-7551-42C9-9037-098FCBB71C8C}" srcOrd="1" destOrd="0" presId="urn:microsoft.com/office/officeart/2018/2/layout/IconVerticalSolidList"/>
    <dgm:cxn modelId="{FE28E41B-9401-406B-A6BF-9EEE53F11867}" type="presParOf" srcId="{49390464-EE01-4AA3-9911-8FB5A04F4F08}" destId="{2A768D0B-7211-41F8-8688-8D132E3817C0}" srcOrd="2" destOrd="0" presId="urn:microsoft.com/office/officeart/2018/2/layout/IconVerticalSolidList"/>
    <dgm:cxn modelId="{042DF105-18F7-4741-90F4-0F5D65ED5500}" type="presParOf" srcId="{49390464-EE01-4AA3-9911-8FB5A04F4F08}" destId="{F3F525C5-0D88-4503-BC68-38D957B90C4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BE5EB3-3F05-EA4E-BD1F-94FE7DC2891A}">
      <dsp:nvSpPr>
        <dsp:cNvPr id="0" name=""/>
        <dsp:cNvSpPr/>
      </dsp:nvSpPr>
      <dsp:spPr>
        <a:xfrm>
          <a:off x="703814" y="813"/>
          <a:ext cx="2620180" cy="15721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Historical Theories of Crime Article</a:t>
          </a:r>
          <a:endParaRPr lang="en-US" sz="3100" kern="1200"/>
        </a:p>
      </dsp:txBody>
      <dsp:txXfrm>
        <a:off x="703814" y="813"/>
        <a:ext cx="2620180" cy="1572108"/>
      </dsp:txXfrm>
    </dsp:sp>
    <dsp:sp modelId="{66E3F739-F2B9-804A-9558-22A2D0C1DB36}">
      <dsp:nvSpPr>
        <dsp:cNvPr id="0" name=""/>
        <dsp:cNvSpPr/>
      </dsp:nvSpPr>
      <dsp:spPr>
        <a:xfrm>
          <a:off x="3586013" y="813"/>
          <a:ext cx="2620180" cy="15721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Key Terms of Policing</a:t>
          </a:r>
          <a:endParaRPr lang="en-US" sz="3100" kern="1200"/>
        </a:p>
      </dsp:txBody>
      <dsp:txXfrm>
        <a:off x="3586013" y="813"/>
        <a:ext cx="2620180" cy="1572108"/>
      </dsp:txXfrm>
    </dsp:sp>
    <dsp:sp modelId="{4E841ED8-57D3-6D44-9E09-C50627FD2B01}">
      <dsp:nvSpPr>
        <dsp:cNvPr id="0" name=""/>
        <dsp:cNvSpPr/>
      </dsp:nvSpPr>
      <dsp:spPr>
        <a:xfrm>
          <a:off x="6468212" y="813"/>
          <a:ext cx="2620180" cy="15721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Who are the Police?</a:t>
          </a:r>
          <a:endParaRPr lang="en-US" sz="3100" kern="1200"/>
        </a:p>
      </dsp:txBody>
      <dsp:txXfrm>
        <a:off x="6468212" y="813"/>
        <a:ext cx="2620180" cy="1572108"/>
      </dsp:txXfrm>
    </dsp:sp>
    <dsp:sp modelId="{9B3DFE30-CBB3-704D-AAFF-8C0E34299339}">
      <dsp:nvSpPr>
        <dsp:cNvPr id="0" name=""/>
        <dsp:cNvSpPr/>
      </dsp:nvSpPr>
      <dsp:spPr>
        <a:xfrm>
          <a:off x="703814" y="1834940"/>
          <a:ext cx="2620180" cy="15721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What is Policing?</a:t>
          </a:r>
          <a:endParaRPr lang="en-US" sz="3100" kern="1200"/>
        </a:p>
      </dsp:txBody>
      <dsp:txXfrm>
        <a:off x="703814" y="1834940"/>
        <a:ext cx="2620180" cy="1572108"/>
      </dsp:txXfrm>
    </dsp:sp>
    <dsp:sp modelId="{4B7F5F98-94AB-2B4E-B18B-12A63CB11604}">
      <dsp:nvSpPr>
        <dsp:cNvPr id="0" name=""/>
        <dsp:cNvSpPr/>
      </dsp:nvSpPr>
      <dsp:spPr>
        <a:xfrm>
          <a:off x="3586013" y="1834940"/>
          <a:ext cx="2620180" cy="15721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Police Governance</a:t>
          </a:r>
          <a:endParaRPr lang="en-US" sz="3100" kern="1200"/>
        </a:p>
      </dsp:txBody>
      <dsp:txXfrm>
        <a:off x="3586013" y="1834940"/>
        <a:ext cx="2620180" cy="1572108"/>
      </dsp:txXfrm>
    </dsp:sp>
    <dsp:sp modelId="{1255601A-CB15-774B-B9D4-79AC0D85A5B1}">
      <dsp:nvSpPr>
        <dsp:cNvPr id="0" name=""/>
        <dsp:cNvSpPr/>
      </dsp:nvSpPr>
      <dsp:spPr>
        <a:xfrm>
          <a:off x="6468212" y="1834940"/>
          <a:ext cx="2620180" cy="157210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Procedural Justice</a:t>
          </a:r>
          <a:endParaRPr lang="en-US" sz="3100" kern="1200"/>
        </a:p>
      </dsp:txBody>
      <dsp:txXfrm>
        <a:off x="6468212" y="1834940"/>
        <a:ext cx="2620180" cy="15721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39BEC-3FBD-B248-B326-EB11FB38C022}">
      <dsp:nvSpPr>
        <dsp:cNvPr id="0" name=""/>
        <dsp:cNvSpPr/>
      </dsp:nvSpPr>
      <dsp:spPr>
        <a:xfrm>
          <a:off x="12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0075ED82-B7DA-AB4A-900E-9C935962647E}">
      <dsp:nvSpPr>
        <dsp:cNvPr id="0" name=""/>
        <dsp:cNvSpPr/>
      </dsp:nvSpPr>
      <dsp:spPr>
        <a:xfrm>
          <a:off x="480082"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“First, historians often link crime with punishment rather than delinquency by focusing their attention on the development of institutions (e.g., penitentiaries and criminal law) to deal with crime rather than on the behaviours of individuals.”</a:t>
          </a:r>
          <a:endParaRPr lang="en-US" sz="1600" kern="1200"/>
        </a:p>
      </dsp:txBody>
      <dsp:txXfrm>
        <a:off x="560236" y="802089"/>
        <a:ext cx="4149382" cy="2576345"/>
      </dsp:txXfrm>
    </dsp:sp>
    <dsp:sp modelId="{611E0CDC-D435-664E-9CC7-8673B4A16F8A}">
      <dsp:nvSpPr>
        <dsp:cNvPr id="0" name=""/>
        <dsp:cNvSpPr/>
      </dsp:nvSpPr>
      <dsp:spPr>
        <a:xfrm>
          <a:off x="52686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CFD022E8-DBF5-884E-BF4A-31618F216C05}">
      <dsp:nvSpPr>
        <dsp:cNvPr id="0" name=""/>
        <dsp:cNvSpPr/>
      </dsp:nvSpPr>
      <dsp:spPr>
        <a:xfrm>
          <a:off x="5747481"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“…historical theories often fail to capture criminal and delinquent activities that are punished informally through what Rousseaux (1996) calls ‘‘the reluctant litigators theory’’ wherein the community deals with deviant behaviours informally without resorting to the criminal justice system. White-collar crime is another example of limited documentation except when it is exposed in the media (</a:t>
          </a:r>
          <a:r>
            <a:rPr lang="en-GB" sz="1600" kern="1200" dirty="0" err="1"/>
            <a:t>Knafla</a:t>
          </a:r>
          <a:r>
            <a:rPr lang="en-GB" sz="1600" kern="1200" dirty="0"/>
            <a:t>, 1996).”</a:t>
          </a:r>
          <a:endParaRPr lang="en-US" sz="1600" kern="1200" dirty="0"/>
        </a:p>
      </dsp:txBody>
      <dsp:txXfrm>
        <a:off x="5827635" y="802089"/>
        <a:ext cx="4149382" cy="25763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5040E-39F9-044B-9436-3826870ED758}">
      <dsp:nvSpPr>
        <dsp:cNvPr id="0" name=""/>
        <dsp:cNvSpPr/>
      </dsp:nvSpPr>
      <dsp:spPr>
        <a:xfrm>
          <a:off x="4113" y="177847"/>
          <a:ext cx="4356343" cy="292681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FB1BD37-2019-ED4A-A161-3BE96C398CD9}">
      <dsp:nvSpPr>
        <dsp:cNvPr id="0" name=""/>
        <dsp:cNvSpPr/>
      </dsp:nvSpPr>
      <dsp:spPr>
        <a:xfrm>
          <a:off x="439748" y="591700"/>
          <a:ext cx="4356343" cy="292681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“Religious explanations of crime and delinquency flourished in the eighteenth century. According to Rothman (2002), most people did not define crime or poverty as social problems but merely as part of the human existence and a fall from grace. Criminal activities resulted from an individual’s inherent moral depravity, and crime was not seen as a form of social disorganization. Nevertheless, harsh and punitive measures were applied to those who committed crimes, with little attention to the various levels of gravity of criminal activities.”</a:t>
          </a:r>
          <a:endParaRPr lang="en-US" sz="1200" kern="1200" dirty="0"/>
        </a:p>
      </dsp:txBody>
      <dsp:txXfrm>
        <a:off x="525471" y="677423"/>
        <a:ext cx="4184897" cy="2755365"/>
      </dsp:txXfrm>
    </dsp:sp>
    <dsp:sp modelId="{2B4AB656-199B-9F4A-AD01-FBCEB88A47E2}">
      <dsp:nvSpPr>
        <dsp:cNvPr id="0" name=""/>
        <dsp:cNvSpPr/>
      </dsp:nvSpPr>
      <dsp:spPr>
        <a:xfrm>
          <a:off x="5231726" y="177847"/>
          <a:ext cx="4386925" cy="295606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8FECAA9C-5F19-4F43-ACDD-9F85AEE4DEC4}">
      <dsp:nvSpPr>
        <dsp:cNvPr id="0" name=""/>
        <dsp:cNvSpPr/>
      </dsp:nvSpPr>
      <dsp:spPr>
        <a:xfrm>
          <a:off x="5667361" y="591700"/>
          <a:ext cx="4386925" cy="29560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The next body of theories that dominated criminology was biological in nature. In her book Creating Born Criminals, Rafter (1997) describes the development of eugenic criminology that contributed to a biological and a hereditary understanding of criminality. At the end of the nineteenth century, the belief that people are born criminals permeated criminology. This school of thought rejected the notion that crime is a result of a person’s fall from grace and proposed, instead, the idea that criminal tendencies are inherited and could be recognized by a review of family history and a physical examination. The chief proponent of this school was the Italian criminologist Lombroso who noted that certain physical characteristics (e.g., large jaws and long arms) and weak intelligence could identify born criminals</a:t>
          </a:r>
          <a:endParaRPr lang="en-US" sz="1200" kern="1200" dirty="0"/>
        </a:p>
      </dsp:txBody>
      <dsp:txXfrm>
        <a:off x="5753941" y="678280"/>
        <a:ext cx="4213765" cy="27829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D4CB19-71DD-2D47-B837-F19483496045}">
      <dsp:nvSpPr>
        <dsp:cNvPr id="0" name=""/>
        <dsp:cNvSpPr/>
      </dsp:nvSpPr>
      <dsp:spPr>
        <a:xfrm>
          <a:off x="-476236" y="0"/>
          <a:ext cx="9470863" cy="167652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belief that one was born a criminal and thus doomed to be a criminal was replaced with the idea that criminality was not intrinsic to one’s biological composition (Wolfgang, 1979) but more related to a personality that could be altered through the use of appropriate interventions (Platt, 1969)…. Using a social systems approach, Sutherland developed the concept of differential association that suggests that contact with other criminals can make someone into a criminal.”</a:t>
          </a:r>
          <a:endParaRPr lang="en-US" sz="1600" kern="1200" dirty="0"/>
        </a:p>
      </dsp:txBody>
      <dsp:txXfrm>
        <a:off x="-427132" y="49104"/>
        <a:ext cx="7561913" cy="1578317"/>
      </dsp:txXfrm>
    </dsp:sp>
    <dsp:sp modelId="{376C3075-3529-1E47-883A-ED91E0D72894}">
      <dsp:nvSpPr>
        <dsp:cNvPr id="0" name=""/>
        <dsp:cNvSpPr/>
      </dsp:nvSpPr>
      <dsp:spPr>
        <a:xfrm>
          <a:off x="1001274" y="2049086"/>
          <a:ext cx="9533361" cy="1676525"/>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“Finally, in the late 1930s, the cultural studies of </a:t>
          </a:r>
          <a:r>
            <a:rPr lang="en-GB" sz="1600" kern="1200" dirty="0" err="1"/>
            <a:t>Sellin</a:t>
          </a:r>
          <a:r>
            <a:rPr lang="en-GB" sz="1600" kern="1200" dirty="0"/>
            <a:t> emerged to support the notion that contradictory cultural norms could give rise to delinquency. In a similar way, Cohen in 1955 argued that there is a subculture of criminal activity that is diametrically opposed to mainstream society and, by 1967, Wolfgang and </a:t>
          </a:r>
          <a:r>
            <a:rPr lang="en-GB" sz="1600" kern="1200" dirty="0" err="1"/>
            <a:t>Ferracuti</a:t>
          </a:r>
          <a:r>
            <a:rPr lang="en-GB" sz="1600" kern="1200" dirty="0"/>
            <a:t> were arguing that there is a subculture that condones the use of violence”</a:t>
          </a:r>
          <a:endParaRPr lang="en-US" sz="1600" kern="1200" dirty="0"/>
        </a:p>
      </dsp:txBody>
      <dsp:txXfrm>
        <a:off x="1050378" y="2098190"/>
        <a:ext cx="6537668" cy="1578317"/>
      </dsp:txXfrm>
    </dsp:sp>
    <dsp:sp modelId="{C4750942-90B6-EC47-B76E-1807DA958685}">
      <dsp:nvSpPr>
        <dsp:cNvPr id="0" name=""/>
        <dsp:cNvSpPr/>
      </dsp:nvSpPr>
      <dsp:spPr>
        <a:xfrm>
          <a:off x="7444274" y="1317935"/>
          <a:ext cx="1089741" cy="108974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689466" y="1317935"/>
        <a:ext cx="599357" cy="82003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EC61F5-F471-D94B-92DF-F4A58B63C678}">
      <dsp:nvSpPr>
        <dsp:cNvPr id="0" name=""/>
        <dsp:cNvSpPr/>
      </dsp:nvSpPr>
      <dsp:spPr>
        <a:xfrm>
          <a:off x="0" y="2514"/>
          <a:ext cx="6280825" cy="1750320"/>
        </a:xfrm>
        <a:prstGeom prst="roundRect">
          <a:avLst/>
        </a:prstGeom>
        <a:gradFill rotWithShape="0">
          <a:gsLst>
            <a:gs pos="0">
              <a:schemeClr val="accent6">
                <a:hueOff val="0"/>
                <a:satOff val="0"/>
                <a:lumOff val="0"/>
                <a:alphaOff val="0"/>
                <a:satMod val="100000"/>
                <a:lumMod val="100000"/>
              </a:schemeClr>
            </a:gs>
            <a:gs pos="50000">
              <a:schemeClr val="accent6">
                <a:hueOff val="0"/>
                <a:satOff val="0"/>
                <a:lumOff val="0"/>
                <a:alphaOff val="0"/>
                <a:shade val="99000"/>
                <a:satMod val="105000"/>
                <a:lumMod val="100000"/>
              </a:schemeClr>
            </a:gs>
            <a:gs pos="100000">
              <a:schemeClr val="accent6">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What do you understand by the word “policing”?</a:t>
          </a:r>
          <a:endParaRPr lang="en-US" sz="3200" kern="1200" dirty="0"/>
        </a:p>
      </dsp:txBody>
      <dsp:txXfrm>
        <a:off x="85444" y="87958"/>
        <a:ext cx="6109937" cy="1579432"/>
      </dsp:txXfrm>
    </dsp:sp>
    <dsp:sp modelId="{F3BD5731-EEB7-BD42-949E-3E64C286289A}">
      <dsp:nvSpPr>
        <dsp:cNvPr id="0" name=""/>
        <dsp:cNvSpPr/>
      </dsp:nvSpPr>
      <dsp:spPr>
        <a:xfrm>
          <a:off x="0" y="1870308"/>
          <a:ext cx="6280825" cy="1750320"/>
        </a:xfrm>
        <a:prstGeom prst="roundRect">
          <a:avLst/>
        </a:prstGeom>
        <a:gradFill rotWithShape="0">
          <a:gsLst>
            <a:gs pos="0">
              <a:schemeClr val="accent6">
                <a:hueOff val="0"/>
                <a:satOff val="0"/>
                <a:lumOff val="0"/>
                <a:alphaOff val="0"/>
                <a:satMod val="100000"/>
                <a:lumMod val="100000"/>
              </a:schemeClr>
            </a:gs>
            <a:gs pos="50000">
              <a:schemeClr val="accent6">
                <a:hueOff val="0"/>
                <a:satOff val="0"/>
                <a:lumOff val="0"/>
                <a:alphaOff val="0"/>
                <a:shade val="99000"/>
                <a:satMod val="105000"/>
                <a:lumMod val="100000"/>
              </a:schemeClr>
            </a:gs>
            <a:gs pos="100000">
              <a:schemeClr val="accent6">
                <a:hueOff val="0"/>
                <a:satOff val="0"/>
                <a:lumOff val="0"/>
                <a:alphaOff val="0"/>
                <a:shade val="98000"/>
                <a:satMod val="105000"/>
                <a:lumMod val="100000"/>
              </a:schemeClr>
            </a:gs>
          </a:gsLst>
          <a:lin ang="5400000" scaled="0"/>
        </a:gradFill>
        <a:ln>
          <a:noFill/>
        </a:ln>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Is it different from what you associate with the word “police”?</a:t>
          </a:r>
          <a:endParaRPr lang="en-US" sz="3200" kern="1200"/>
        </a:p>
      </dsp:txBody>
      <dsp:txXfrm>
        <a:off x="85444" y="1955752"/>
        <a:ext cx="6109937" cy="157943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BE487E-0FFF-1343-86FF-3C3BB35F06DA}">
      <dsp:nvSpPr>
        <dsp:cNvPr id="0" name=""/>
        <dsp:cNvSpPr/>
      </dsp:nvSpPr>
      <dsp:spPr>
        <a:xfrm>
          <a:off x="605" y="961535"/>
          <a:ext cx="2124147" cy="13488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4BD733-F42B-6D4B-AB2C-FC657B9CC89D}">
      <dsp:nvSpPr>
        <dsp:cNvPr id="0" name=""/>
        <dsp:cNvSpPr/>
      </dsp:nvSpPr>
      <dsp:spPr>
        <a:xfrm>
          <a:off x="236621" y="1185751"/>
          <a:ext cx="2124147" cy="13488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Calibri" panose="020F0502020204030204" pitchFamily="34" charset="0"/>
              <a:cs typeface="Calibri" panose="020F0502020204030204" pitchFamily="34" charset="0"/>
            </a:rPr>
            <a:t>What do you understand by “use of force”?</a:t>
          </a:r>
          <a:endParaRPr lang="en-US" sz="2100" kern="1200">
            <a:latin typeface="Calibri" panose="020F0502020204030204" pitchFamily="34" charset="0"/>
            <a:cs typeface="Calibri" panose="020F0502020204030204" pitchFamily="34" charset="0"/>
          </a:endParaRPr>
        </a:p>
      </dsp:txBody>
      <dsp:txXfrm>
        <a:off x="276127" y="1225257"/>
        <a:ext cx="2045135" cy="1269821"/>
      </dsp:txXfrm>
    </dsp:sp>
    <dsp:sp modelId="{ACAA7962-CFE4-3B47-B900-89E017D01FFB}">
      <dsp:nvSpPr>
        <dsp:cNvPr id="0" name=""/>
        <dsp:cNvSpPr/>
      </dsp:nvSpPr>
      <dsp:spPr>
        <a:xfrm>
          <a:off x="2596785" y="961535"/>
          <a:ext cx="2124147" cy="134883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7D838C-B70C-6240-9384-AA80D66436F8}">
      <dsp:nvSpPr>
        <dsp:cNvPr id="0" name=""/>
        <dsp:cNvSpPr/>
      </dsp:nvSpPr>
      <dsp:spPr>
        <a:xfrm>
          <a:off x="2832801" y="1185751"/>
          <a:ext cx="2124147" cy="134883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latin typeface="Calibri" panose="020F0502020204030204" pitchFamily="34" charset="0"/>
              <a:cs typeface="Calibri" panose="020F0502020204030204" pitchFamily="34" charset="0"/>
            </a:rPr>
            <a:t>Is it different in a policing context than elsewhere?</a:t>
          </a:r>
          <a:endParaRPr lang="en-US" sz="2100" kern="1200">
            <a:latin typeface="Calibri" panose="020F0502020204030204" pitchFamily="34" charset="0"/>
            <a:cs typeface="Calibri" panose="020F0502020204030204" pitchFamily="34" charset="0"/>
          </a:endParaRPr>
        </a:p>
      </dsp:txBody>
      <dsp:txXfrm>
        <a:off x="2872307" y="1225257"/>
        <a:ext cx="2045135" cy="12698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B6A75F-8AB4-F84D-83F5-23397B8BBA45}">
      <dsp:nvSpPr>
        <dsp:cNvPr id="0" name=""/>
        <dsp:cNvSpPr/>
      </dsp:nvSpPr>
      <dsp:spPr>
        <a:xfrm>
          <a:off x="0"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D66B2A39-2138-6440-B02F-394B64CF7F0F}">
      <dsp:nvSpPr>
        <dsp:cNvPr id="0" name=""/>
        <dsp:cNvSpPr/>
      </dsp:nvSpPr>
      <dsp:spPr>
        <a:xfrm>
          <a:off x="31432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“It is important to distinguish between the ideas of the ‘police’ and ‘policing’”  (Reiner, 2000:1)</a:t>
          </a:r>
          <a:endParaRPr lang="en-US" sz="2000" kern="1200"/>
        </a:p>
      </dsp:txBody>
      <dsp:txXfrm>
        <a:off x="366939" y="1166540"/>
        <a:ext cx="2723696" cy="1691139"/>
      </dsp:txXfrm>
    </dsp:sp>
    <dsp:sp modelId="{A175B96D-7565-504A-BF31-49418E86DBA6}">
      <dsp:nvSpPr>
        <dsp:cNvPr id="0" name=""/>
        <dsp:cNvSpPr/>
      </dsp:nvSpPr>
      <dsp:spPr>
        <a:xfrm>
          <a:off x="3457574"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95CBEF2-8617-9F40-9123-A87BE5F5816F}">
      <dsp:nvSpPr>
        <dsp:cNvPr id="0" name=""/>
        <dsp:cNvSpPr/>
      </dsp:nvSpPr>
      <dsp:spPr>
        <a:xfrm>
          <a:off x="3771899"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‘Police’ refers to a particular kind of social institution, while </a:t>
          </a:r>
          <a:endParaRPr lang="en-US" sz="2000" kern="1200"/>
        </a:p>
      </dsp:txBody>
      <dsp:txXfrm>
        <a:off x="3824513" y="1166540"/>
        <a:ext cx="2723696" cy="1691139"/>
      </dsp:txXfrm>
    </dsp:sp>
    <dsp:sp modelId="{28F29643-0F59-2D40-B2BD-20470DC61527}">
      <dsp:nvSpPr>
        <dsp:cNvPr id="0" name=""/>
        <dsp:cNvSpPr/>
      </dsp:nvSpPr>
      <dsp:spPr>
        <a:xfrm>
          <a:off x="6915149" y="815317"/>
          <a:ext cx="2828924" cy="179636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600D11D9-42E9-AF4F-8005-29B7FC9650F5}">
      <dsp:nvSpPr>
        <dsp:cNvPr id="0" name=""/>
        <dsp:cNvSpPr/>
      </dsp:nvSpPr>
      <dsp:spPr>
        <a:xfrm>
          <a:off x="7229475" y="1113926"/>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‘Policing’ implies a set of process with specific social functions”. </a:t>
          </a:r>
          <a:endParaRPr lang="en-US" sz="2000" kern="1200" dirty="0"/>
        </a:p>
      </dsp:txBody>
      <dsp:txXfrm>
        <a:off x="7282089" y="1166540"/>
        <a:ext cx="2723696" cy="16911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51FCF4-3A6A-4BC5-85C4-F3BD50A61920}">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The social control of the family,</a:t>
          </a:r>
          <a:endParaRPr lang="en-US" sz="2700" kern="1200"/>
        </a:p>
      </dsp:txBody>
      <dsp:txXfrm>
        <a:off x="447913" y="1658"/>
        <a:ext cx="2863304" cy="1717982"/>
      </dsp:txXfrm>
    </dsp:sp>
    <dsp:sp modelId="{F6CF3B29-6709-43DD-8D00-32696E81F981}">
      <dsp:nvSpPr>
        <dsp:cNvPr id="0" name=""/>
        <dsp:cNvSpPr/>
      </dsp:nvSpPr>
      <dsp:spPr>
        <a:xfrm>
          <a:off x="3597547" y="1658"/>
          <a:ext cx="2863304" cy="171798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The social control of learning establishments,</a:t>
          </a:r>
          <a:endParaRPr lang="en-US" sz="2700" kern="1200"/>
        </a:p>
      </dsp:txBody>
      <dsp:txXfrm>
        <a:off x="3597547" y="1658"/>
        <a:ext cx="2863304" cy="1717982"/>
      </dsp:txXfrm>
    </dsp:sp>
    <dsp:sp modelId="{FAF20C5C-A81B-4B4A-A782-E123ED983C5F}">
      <dsp:nvSpPr>
        <dsp:cNvPr id="0" name=""/>
        <dsp:cNvSpPr/>
      </dsp:nvSpPr>
      <dsp:spPr>
        <a:xfrm>
          <a:off x="6747182" y="1658"/>
          <a:ext cx="2863304" cy="171798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The social control of friends,</a:t>
          </a:r>
          <a:endParaRPr lang="en-US" sz="2700" kern="1200"/>
        </a:p>
      </dsp:txBody>
      <dsp:txXfrm>
        <a:off x="6747182" y="1658"/>
        <a:ext cx="2863304" cy="1717982"/>
      </dsp:txXfrm>
    </dsp:sp>
    <dsp:sp modelId="{75A79959-F6A0-47DA-9730-48EA21356089}">
      <dsp:nvSpPr>
        <dsp:cNvPr id="0" name=""/>
        <dsp:cNvSpPr/>
      </dsp:nvSpPr>
      <dsp:spPr>
        <a:xfrm>
          <a:off x="447913" y="2005971"/>
          <a:ext cx="2863304" cy="17179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The policing of public spaces, </a:t>
          </a:r>
          <a:endParaRPr lang="en-US" sz="2700" kern="1200"/>
        </a:p>
      </dsp:txBody>
      <dsp:txXfrm>
        <a:off x="447913" y="2005971"/>
        <a:ext cx="2863304" cy="1717982"/>
      </dsp:txXfrm>
    </dsp:sp>
    <dsp:sp modelId="{9F3D214C-0E1E-4612-A693-BCCD4FE2900B}">
      <dsp:nvSpPr>
        <dsp:cNvPr id="0" name=""/>
        <dsp:cNvSpPr/>
      </dsp:nvSpPr>
      <dsp:spPr>
        <a:xfrm>
          <a:off x="3597547" y="2005971"/>
          <a:ext cx="2863304" cy="17179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Policing of prisons, </a:t>
          </a:r>
          <a:endParaRPr lang="en-US" sz="2700" kern="1200"/>
        </a:p>
      </dsp:txBody>
      <dsp:txXfrm>
        <a:off x="3597547" y="2005971"/>
        <a:ext cx="2863304" cy="1717982"/>
      </dsp:txXfrm>
    </dsp:sp>
    <dsp:sp modelId="{16C94769-981E-4E3E-B547-2522DDB968FA}">
      <dsp:nvSpPr>
        <dsp:cNvPr id="0" name=""/>
        <dsp:cNvSpPr/>
      </dsp:nvSpPr>
      <dsp:spPr>
        <a:xfrm>
          <a:off x="6747182" y="2005971"/>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Policing ourselves.</a:t>
          </a:r>
          <a:endParaRPr lang="en-US" sz="2700" kern="1200"/>
        </a:p>
      </dsp:txBody>
      <dsp:txXfrm>
        <a:off x="6747182" y="2005971"/>
        <a:ext cx="2863304" cy="171798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35465A-5DC4-5741-BAFD-E82115EAF28A}">
      <dsp:nvSpPr>
        <dsp:cNvPr id="0" name=""/>
        <dsp:cNvSpPr/>
      </dsp:nvSpPr>
      <dsp:spPr>
        <a:xfrm>
          <a:off x="0" y="356120"/>
          <a:ext cx="4957554" cy="478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6F410D2-72D4-F744-B8BA-CF29A71E18D6}">
      <dsp:nvSpPr>
        <dsp:cNvPr id="0" name=""/>
        <dsp:cNvSpPr/>
      </dsp:nvSpPr>
      <dsp:spPr>
        <a:xfrm>
          <a:off x="247877" y="75680"/>
          <a:ext cx="3470287" cy="56087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1169" tIns="0" rIns="131169" bIns="0" numCol="1" spcCol="1270" anchor="ctr" anchorCtr="0">
          <a:noAutofit/>
        </a:bodyPr>
        <a:lstStyle/>
        <a:p>
          <a:pPr marL="0" lvl="0" indent="0" algn="l" defTabSz="844550">
            <a:lnSpc>
              <a:spcPct val="90000"/>
            </a:lnSpc>
            <a:spcBef>
              <a:spcPct val="0"/>
            </a:spcBef>
            <a:spcAft>
              <a:spcPct val="35000"/>
            </a:spcAft>
            <a:buNone/>
          </a:pPr>
          <a:r>
            <a:rPr lang="en-GB" sz="1900" b="1" kern="1200"/>
            <a:t>Community Based Policing</a:t>
          </a:r>
          <a:endParaRPr lang="en-US" sz="1900" kern="1200"/>
        </a:p>
      </dsp:txBody>
      <dsp:txXfrm>
        <a:off x="275257" y="103060"/>
        <a:ext cx="3415527" cy="506119"/>
      </dsp:txXfrm>
    </dsp:sp>
    <dsp:sp modelId="{B57C1ED4-E07D-024F-84A4-5C042315E52F}">
      <dsp:nvSpPr>
        <dsp:cNvPr id="0" name=""/>
        <dsp:cNvSpPr/>
      </dsp:nvSpPr>
      <dsp:spPr>
        <a:xfrm>
          <a:off x="0" y="1217960"/>
          <a:ext cx="4957554" cy="478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210BCEE-FD29-4E49-977F-E6240D6ABD97}">
      <dsp:nvSpPr>
        <dsp:cNvPr id="0" name=""/>
        <dsp:cNvSpPr/>
      </dsp:nvSpPr>
      <dsp:spPr>
        <a:xfrm>
          <a:off x="247877" y="937520"/>
          <a:ext cx="3470287" cy="56087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1169" tIns="0" rIns="131169" bIns="0" numCol="1" spcCol="1270" anchor="ctr" anchorCtr="0">
          <a:noAutofit/>
        </a:bodyPr>
        <a:lstStyle/>
        <a:p>
          <a:pPr marL="0" lvl="0" indent="0" algn="l" defTabSz="844550">
            <a:lnSpc>
              <a:spcPct val="90000"/>
            </a:lnSpc>
            <a:spcBef>
              <a:spcPct val="0"/>
            </a:spcBef>
            <a:spcAft>
              <a:spcPct val="35000"/>
            </a:spcAft>
            <a:buNone/>
          </a:pPr>
          <a:r>
            <a:rPr lang="en-GB" sz="1900" b="1" kern="1200"/>
            <a:t>Evidence Based Policing</a:t>
          </a:r>
          <a:endParaRPr lang="en-US" sz="1900" kern="1200"/>
        </a:p>
      </dsp:txBody>
      <dsp:txXfrm>
        <a:off x="275257" y="964900"/>
        <a:ext cx="3415527" cy="506119"/>
      </dsp:txXfrm>
    </dsp:sp>
    <dsp:sp modelId="{910612EB-DB07-0743-AA0A-986DDAE76B47}">
      <dsp:nvSpPr>
        <dsp:cNvPr id="0" name=""/>
        <dsp:cNvSpPr/>
      </dsp:nvSpPr>
      <dsp:spPr>
        <a:xfrm>
          <a:off x="0" y="2079800"/>
          <a:ext cx="4957554" cy="478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6435F20-9867-EB4F-BF9C-31E0711700E3}">
      <dsp:nvSpPr>
        <dsp:cNvPr id="0" name=""/>
        <dsp:cNvSpPr/>
      </dsp:nvSpPr>
      <dsp:spPr>
        <a:xfrm>
          <a:off x="247877" y="1799360"/>
          <a:ext cx="3470287" cy="56087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1169" tIns="0" rIns="131169" bIns="0" numCol="1" spcCol="1270" anchor="ctr" anchorCtr="0">
          <a:noAutofit/>
        </a:bodyPr>
        <a:lstStyle/>
        <a:p>
          <a:pPr marL="0" lvl="0" indent="0" algn="l" defTabSz="844550">
            <a:lnSpc>
              <a:spcPct val="90000"/>
            </a:lnSpc>
            <a:spcBef>
              <a:spcPct val="0"/>
            </a:spcBef>
            <a:spcAft>
              <a:spcPct val="35000"/>
            </a:spcAft>
            <a:buNone/>
          </a:pPr>
          <a:r>
            <a:rPr lang="en-GB" sz="1900" b="1" kern="1200"/>
            <a:t>Zero Tolerance Policing</a:t>
          </a:r>
          <a:endParaRPr lang="en-US" sz="1900" kern="1200"/>
        </a:p>
      </dsp:txBody>
      <dsp:txXfrm>
        <a:off x="275257" y="1826740"/>
        <a:ext cx="3415527" cy="506119"/>
      </dsp:txXfrm>
    </dsp:sp>
    <dsp:sp modelId="{6E3BABA3-556C-AD41-8033-2EACD6A1A0A7}">
      <dsp:nvSpPr>
        <dsp:cNvPr id="0" name=""/>
        <dsp:cNvSpPr/>
      </dsp:nvSpPr>
      <dsp:spPr>
        <a:xfrm>
          <a:off x="0" y="2941639"/>
          <a:ext cx="4957554" cy="4788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41E1FA8-D226-AE40-BF51-BAFFEA0129E8}">
      <dsp:nvSpPr>
        <dsp:cNvPr id="0" name=""/>
        <dsp:cNvSpPr/>
      </dsp:nvSpPr>
      <dsp:spPr>
        <a:xfrm>
          <a:off x="247877" y="2661200"/>
          <a:ext cx="3470287" cy="56087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1169" tIns="0" rIns="131169" bIns="0" numCol="1" spcCol="1270" anchor="ctr" anchorCtr="0">
          <a:noAutofit/>
        </a:bodyPr>
        <a:lstStyle/>
        <a:p>
          <a:pPr marL="0" lvl="0" indent="0" algn="l" defTabSz="844550">
            <a:lnSpc>
              <a:spcPct val="90000"/>
            </a:lnSpc>
            <a:spcBef>
              <a:spcPct val="0"/>
            </a:spcBef>
            <a:spcAft>
              <a:spcPct val="35000"/>
            </a:spcAft>
            <a:buNone/>
          </a:pPr>
          <a:r>
            <a:rPr lang="en-GB" sz="1900" b="1" kern="1200"/>
            <a:t>Intelligence Led Policing</a:t>
          </a:r>
          <a:endParaRPr lang="en-US" sz="1900" kern="1200"/>
        </a:p>
      </dsp:txBody>
      <dsp:txXfrm>
        <a:off x="275257" y="2688580"/>
        <a:ext cx="3415527" cy="50611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2C691-CCFB-074B-8919-E614FAF55250}">
      <dsp:nvSpPr>
        <dsp:cNvPr id="0" name=""/>
        <dsp:cNvSpPr/>
      </dsp:nvSpPr>
      <dsp:spPr>
        <a:xfrm>
          <a:off x="1195" y="150380"/>
          <a:ext cx="4195635" cy="2664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F4722F-0F32-A149-9198-6C4AB8F168FF}">
      <dsp:nvSpPr>
        <dsp:cNvPr id="0" name=""/>
        <dsp:cNvSpPr/>
      </dsp:nvSpPr>
      <dsp:spPr>
        <a:xfrm>
          <a:off x="467377" y="593252"/>
          <a:ext cx="4195635" cy="2664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cs typeface="Calibri" panose="020F0502020204030204" pitchFamily="34" charset="0"/>
            </a:rPr>
            <a:t>Designed to ensure the policing needs of communities are met as effectively as possible and to oversee how crime is tackled in your area.</a:t>
          </a:r>
          <a:endParaRPr lang="en-US" sz="2100" kern="1200" dirty="0">
            <a:latin typeface="Calibri" panose="020F0502020204030204" pitchFamily="34" charset="0"/>
            <a:cs typeface="Calibri" panose="020F0502020204030204" pitchFamily="34" charset="0"/>
          </a:endParaRPr>
        </a:p>
      </dsp:txBody>
      <dsp:txXfrm>
        <a:off x="545410" y="671285"/>
        <a:ext cx="4039569" cy="2508162"/>
      </dsp:txXfrm>
    </dsp:sp>
    <dsp:sp modelId="{AA13644F-3491-F446-AC84-F2F22C806B7F}">
      <dsp:nvSpPr>
        <dsp:cNvPr id="0" name=""/>
        <dsp:cNvSpPr/>
      </dsp:nvSpPr>
      <dsp:spPr>
        <a:xfrm>
          <a:off x="4834283" y="126268"/>
          <a:ext cx="4195635" cy="2664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16E451-1796-194C-8D40-FE7187066E07}">
      <dsp:nvSpPr>
        <dsp:cNvPr id="0" name=""/>
        <dsp:cNvSpPr/>
      </dsp:nvSpPr>
      <dsp:spPr>
        <a:xfrm>
          <a:off x="5300465" y="569141"/>
          <a:ext cx="4195635" cy="26642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Calibri" panose="020F0502020204030204" pitchFamily="34" charset="0"/>
              <a:cs typeface="Calibri" panose="020F0502020204030204" pitchFamily="34" charset="0"/>
            </a:rPr>
            <a:t>PCC’s are elected to hold police forces to account for delivering the kind of policing communities want to see. Their aim is to cut crime and to ensure police forces are effective. PCCs bring a public voice to policing and they do this by:</a:t>
          </a:r>
          <a:endParaRPr lang="en-US" sz="2100" kern="1200" dirty="0">
            <a:latin typeface="Calibri" panose="020F0502020204030204" pitchFamily="34" charset="0"/>
            <a:cs typeface="Calibri" panose="020F0502020204030204" pitchFamily="34" charset="0"/>
          </a:endParaRPr>
        </a:p>
      </dsp:txBody>
      <dsp:txXfrm>
        <a:off x="5378498" y="647174"/>
        <a:ext cx="4039569" cy="250816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F74AB-BA6B-405F-A0EC-0709EBBA0BE3}">
      <dsp:nvSpPr>
        <dsp:cNvPr id="0" name=""/>
        <dsp:cNvSpPr/>
      </dsp:nvSpPr>
      <dsp:spPr>
        <a:xfrm>
          <a:off x="724" y="0"/>
          <a:ext cx="2932773" cy="290843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693" tIns="0" rIns="289693" bIns="330200" numCol="1" spcCol="1270" anchor="t" anchorCtr="0">
          <a:noAutofit/>
        </a:bodyPr>
        <a:lstStyle/>
        <a:p>
          <a:pPr marL="0" lvl="0" indent="0" algn="l" defTabSz="889000">
            <a:lnSpc>
              <a:spcPct val="90000"/>
            </a:lnSpc>
            <a:spcBef>
              <a:spcPct val="0"/>
            </a:spcBef>
            <a:spcAft>
              <a:spcPct val="35000"/>
            </a:spcAft>
            <a:buNone/>
          </a:pPr>
          <a:r>
            <a:rPr lang="en-GB" sz="2000" kern="1200"/>
            <a:t>Engaging with the public and victims of crime to help set police and crime plans;</a:t>
          </a:r>
          <a:endParaRPr lang="en-US" sz="2000" kern="1200"/>
        </a:p>
      </dsp:txBody>
      <dsp:txXfrm>
        <a:off x="724" y="1163374"/>
        <a:ext cx="2932773" cy="1745062"/>
      </dsp:txXfrm>
    </dsp:sp>
    <dsp:sp modelId="{DD44FF03-ACE2-42E3-83D7-41D7A06DF2FE}">
      <dsp:nvSpPr>
        <dsp:cNvPr id="0" name=""/>
        <dsp:cNvSpPr/>
      </dsp:nvSpPr>
      <dsp:spPr>
        <a:xfrm>
          <a:off x="724" y="0"/>
          <a:ext cx="2932773" cy="1163374"/>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89693" tIns="165100" rIns="289693" bIns="165100" numCol="1" spcCol="1270" anchor="ctr" anchorCtr="0">
          <a:noAutofit/>
        </a:bodyPr>
        <a:lstStyle/>
        <a:p>
          <a:pPr marL="0" lvl="0" indent="0" algn="l" defTabSz="2667000">
            <a:lnSpc>
              <a:spcPct val="90000"/>
            </a:lnSpc>
            <a:spcBef>
              <a:spcPct val="0"/>
            </a:spcBef>
            <a:spcAft>
              <a:spcPct val="35000"/>
            </a:spcAft>
            <a:buNone/>
          </a:pPr>
          <a:r>
            <a:rPr lang="en-US" sz="6000" kern="1200"/>
            <a:t>01</a:t>
          </a:r>
        </a:p>
      </dsp:txBody>
      <dsp:txXfrm>
        <a:off x="724" y="0"/>
        <a:ext cx="2932773" cy="1163374"/>
      </dsp:txXfrm>
    </dsp:sp>
    <dsp:sp modelId="{DA371FCC-F06E-4FF2-B56A-0A40686C53DD}">
      <dsp:nvSpPr>
        <dsp:cNvPr id="0" name=""/>
        <dsp:cNvSpPr/>
      </dsp:nvSpPr>
      <dsp:spPr>
        <a:xfrm>
          <a:off x="3168119" y="0"/>
          <a:ext cx="2932773" cy="290843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693" tIns="0" rIns="289693" bIns="330200" numCol="1" spcCol="1270" anchor="t" anchorCtr="0">
          <a:noAutofit/>
        </a:bodyPr>
        <a:lstStyle/>
        <a:p>
          <a:pPr marL="0" lvl="0" indent="0" algn="l" defTabSz="889000">
            <a:lnSpc>
              <a:spcPct val="90000"/>
            </a:lnSpc>
            <a:spcBef>
              <a:spcPct val="0"/>
            </a:spcBef>
            <a:spcAft>
              <a:spcPct val="35000"/>
            </a:spcAft>
            <a:buNone/>
          </a:pPr>
          <a:r>
            <a:rPr lang="en-GB" sz="2000" kern="1200"/>
            <a:t>Ensuring the police force budget is spent where it matters most; and</a:t>
          </a:r>
          <a:endParaRPr lang="en-US" sz="2000" kern="1200"/>
        </a:p>
      </dsp:txBody>
      <dsp:txXfrm>
        <a:off x="3168119" y="1163374"/>
        <a:ext cx="2932773" cy="1745062"/>
      </dsp:txXfrm>
    </dsp:sp>
    <dsp:sp modelId="{59B318FF-4F32-4E70-BCAD-60AD91EDD75C}">
      <dsp:nvSpPr>
        <dsp:cNvPr id="0" name=""/>
        <dsp:cNvSpPr/>
      </dsp:nvSpPr>
      <dsp:spPr>
        <a:xfrm>
          <a:off x="3168119" y="0"/>
          <a:ext cx="2932773" cy="1163374"/>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89693" tIns="165100" rIns="289693" bIns="165100" numCol="1" spcCol="1270" anchor="ctr" anchorCtr="0">
          <a:noAutofit/>
        </a:bodyPr>
        <a:lstStyle/>
        <a:p>
          <a:pPr marL="0" lvl="0" indent="0" algn="l" defTabSz="2667000">
            <a:lnSpc>
              <a:spcPct val="90000"/>
            </a:lnSpc>
            <a:spcBef>
              <a:spcPct val="0"/>
            </a:spcBef>
            <a:spcAft>
              <a:spcPct val="35000"/>
            </a:spcAft>
            <a:buNone/>
          </a:pPr>
          <a:r>
            <a:rPr lang="en-US" sz="6000" kern="1200"/>
            <a:t>02</a:t>
          </a:r>
        </a:p>
      </dsp:txBody>
      <dsp:txXfrm>
        <a:off x="3168119" y="0"/>
        <a:ext cx="2932773" cy="1163374"/>
      </dsp:txXfrm>
    </dsp:sp>
    <dsp:sp modelId="{0C612D34-12BE-499B-8716-1E8468F2556B}">
      <dsp:nvSpPr>
        <dsp:cNvPr id="0" name=""/>
        <dsp:cNvSpPr/>
      </dsp:nvSpPr>
      <dsp:spPr>
        <a:xfrm>
          <a:off x="6335514" y="0"/>
          <a:ext cx="2932773" cy="2908437"/>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9693" tIns="0" rIns="289693" bIns="330200" numCol="1" spcCol="1270" anchor="t" anchorCtr="0">
          <a:noAutofit/>
        </a:bodyPr>
        <a:lstStyle/>
        <a:p>
          <a:pPr marL="0" lvl="0" indent="0" algn="l" defTabSz="889000">
            <a:lnSpc>
              <a:spcPct val="90000"/>
            </a:lnSpc>
            <a:spcBef>
              <a:spcPct val="0"/>
            </a:spcBef>
            <a:spcAft>
              <a:spcPct val="35000"/>
            </a:spcAft>
            <a:buNone/>
          </a:pPr>
          <a:r>
            <a:rPr lang="en-GB" sz="2000" kern="1200"/>
            <a:t>Appointing, and where necessary dismissing, the chief constable.</a:t>
          </a:r>
          <a:endParaRPr lang="en-US" sz="2000" kern="1200"/>
        </a:p>
      </dsp:txBody>
      <dsp:txXfrm>
        <a:off x="6335514" y="1163374"/>
        <a:ext cx="2932773" cy="1745062"/>
      </dsp:txXfrm>
    </dsp:sp>
    <dsp:sp modelId="{A4DEF981-634A-40A7-ABDE-1920CE753D84}">
      <dsp:nvSpPr>
        <dsp:cNvPr id="0" name=""/>
        <dsp:cNvSpPr/>
      </dsp:nvSpPr>
      <dsp:spPr>
        <a:xfrm>
          <a:off x="6335514" y="0"/>
          <a:ext cx="2932773" cy="1163374"/>
        </a:xfrm>
        <a:prstGeom prst="rect">
          <a:avLst/>
        </a:prstGeom>
        <a:noFill/>
        <a:ln w="127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89693" tIns="165100" rIns="289693" bIns="165100" numCol="1" spcCol="1270" anchor="ctr" anchorCtr="0">
          <a:noAutofit/>
        </a:bodyPr>
        <a:lstStyle/>
        <a:p>
          <a:pPr marL="0" lvl="0" indent="0" algn="l" defTabSz="2667000">
            <a:lnSpc>
              <a:spcPct val="90000"/>
            </a:lnSpc>
            <a:spcBef>
              <a:spcPct val="0"/>
            </a:spcBef>
            <a:spcAft>
              <a:spcPct val="35000"/>
            </a:spcAft>
            <a:buNone/>
          </a:pPr>
          <a:r>
            <a:rPr lang="en-US" sz="6000" kern="1200"/>
            <a:t>03</a:t>
          </a:r>
        </a:p>
      </dsp:txBody>
      <dsp:txXfrm>
        <a:off x="6335514" y="0"/>
        <a:ext cx="2932773" cy="116337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D408AB-0348-46A5-B91B-73A5AD97513E}">
      <dsp:nvSpPr>
        <dsp:cNvPr id="0" name=""/>
        <dsp:cNvSpPr/>
      </dsp:nvSpPr>
      <dsp:spPr>
        <a:xfrm>
          <a:off x="0" y="2170"/>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34EBF4-6889-483E-A3B3-A42E852F83DB}">
      <dsp:nvSpPr>
        <dsp:cNvPr id="0" name=""/>
        <dsp:cNvSpPr/>
      </dsp:nvSpPr>
      <dsp:spPr>
        <a:xfrm>
          <a:off x="332837" y="249736"/>
          <a:ext cx="605159" cy="605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916901-C2E2-425A-958C-AD13C5E040FD}">
      <dsp:nvSpPr>
        <dsp:cNvPr id="0" name=""/>
        <dsp:cNvSpPr/>
      </dsp:nvSpPr>
      <dsp:spPr>
        <a:xfrm>
          <a:off x="1270834" y="2170"/>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r>
            <a:rPr lang="en-GB" sz="2200" kern="1200"/>
            <a:t>Treating people with dignity and respect</a:t>
          </a:r>
          <a:endParaRPr lang="en-US" sz="2200" kern="1200"/>
        </a:p>
      </dsp:txBody>
      <dsp:txXfrm>
        <a:off x="1270834" y="2170"/>
        <a:ext cx="4635346" cy="1100289"/>
      </dsp:txXfrm>
    </dsp:sp>
    <dsp:sp modelId="{71893646-E55D-4EFA-9112-8D5570F49B03}">
      <dsp:nvSpPr>
        <dsp:cNvPr id="0" name=""/>
        <dsp:cNvSpPr/>
      </dsp:nvSpPr>
      <dsp:spPr>
        <a:xfrm>
          <a:off x="0" y="1377533"/>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512CC5-25EC-4DBB-9347-4C3007A4651A}">
      <dsp:nvSpPr>
        <dsp:cNvPr id="0" name=""/>
        <dsp:cNvSpPr/>
      </dsp:nvSpPr>
      <dsp:spPr>
        <a:xfrm>
          <a:off x="332837" y="1625098"/>
          <a:ext cx="605159" cy="605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378540-830F-406D-9696-4CD4C21336E9}">
      <dsp:nvSpPr>
        <dsp:cNvPr id="0" name=""/>
        <dsp:cNvSpPr/>
      </dsp:nvSpPr>
      <dsp:spPr>
        <a:xfrm>
          <a:off x="1270834" y="1377533"/>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r>
            <a:rPr lang="en-GB" sz="2200" kern="1200"/>
            <a:t>Giving citizens 'voice' during encounters, </a:t>
          </a:r>
          <a:endParaRPr lang="en-US" sz="2200" kern="1200"/>
        </a:p>
      </dsp:txBody>
      <dsp:txXfrm>
        <a:off x="1270834" y="1377533"/>
        <a:ext cx="4635346" cy="1100289"/>
      </dsp:txXfrm>
    </dsp:sp>
    <dsp:sp modelId="{B1E7B75C-3E76-4F93-8BAB-D386C53719D7}">
      <dsp:nvSpPr>
        <dsp:cNvPr id="0" name=""/>
        <dsp:cNvSpPr/>
      </dsp:nvSpPr>
      <dsp:spPr>
        <a:xfrm>
          <a:off x="0" y="2752895"/>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1AE06F-1CD1-4B9D-A5DA-D8D2EC437E50}">
      <dsp:nvSpPr>
        <dsp:cNvPr id="0" name=""/>
        <dsp:cNvSpPr/>
      </dsp:nvSpPr>
      <dsp:spPr>
        <a:xfrm>
          <a:off x="332837" y="3000460"/>
          <a:ext cx="605159" cy="605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E38B06-8E8A-4096-BCA3-029449A2921B}">
      <dsp:nvSpPr>
        <dsp:cNvPr id="0" name=""/>
        <dsp:cNvSpPr/>
      </dsp:nvSpPr>
      <dsp:spPr>
        <a:xfrm>
          <a:off x="1270834" y="2752895"/>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r>
            <a:rPr lang="en-GB" sz="2200" kern="1200"/>
            <a:t>Being neutral in decision making, </a:t>
          </a:r>
          <a:endParaRPr lang="en-US" sz="2200" kern="1200"/>
        </a:p>
      </dsp:txBody>
      <dsp:txXfrm>
        <a:off x="1270834" y="2752895"/>
        <a:ext cx="4635346" cy="1100289"/>
      </dsp:txXfrm>
    </dsp:sp>
    <dsp:sp modelId="{26786AAD-9AD5-4C67-9CBE-33F5366549A7}">
      <dsp:nvSpPr>
        <dsp:cNvPr id="0" name=""/>
        <dsp:cNvSpPr/>
      </dsp:nvSpPr>
      <dsp:spPr>
        <a:xfrm>
          <a:off x="0" y="4128257"/>
          <a:ext cx="5906181" cy="11002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423E3-7551-42C9-9037-098FCBB71C8C}">
      <dsp:nvSpPr>
        <dsp:cNvPr id="0" name=""/>
        <dsp:cNvSpPr/>
      </dsp:nvSpPr>
      <dsp:spPr>
        <a:xfrm>
          <a:off x="332837" y="4375822"/>
          <a:ext cx="605159" cy="6051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3F525C5-0D88-4503-BC68-38D957B90C44}">
      <dsp:nvSpPr>
        <dsp:cNvPr id="0" name=""/>
        <dsp:cNvSpPr/>
      </dsp:nvSpPr>
      <dsp:spPr>
        <a:xfrm>
          <a:off x="1270834" y="4128257"/>
          <a:ext cx="4635346" cy="11002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447" tIns="116447" rIns="116447" bIns="116447" numCol="1" spcCol="1270" anchor="ctr" anchorCtr="0">
          <a:noAutofit/>
        </a:bodyPr>
        <a:lstStyle/>
        <a:p>
          <a:pPr marL="0" lvl="0" indent="0" algn="l" defTabSz="977900">
            <a:lnSpc>
              <a:spcPct val="90000"/>
            </a:lnSpc>
            <a:spcBef>
              <a:spcPct val="0"/>
            </a:spcBef>
            <a:spcAft>
              <a:spcPct val="35000"/>
            </a:spcAft>
            <a:buNone/>
          </a:pPr>
          <a:r>
            <a:rPr lang="en-GB" sz="2200" kern="1200"/>
            <a:t>Conveying trustworthy motives.  </a:t>
          </a:r>
          <a:endParaRPr lang="en-US" sz="2200" kern="1200"/>
        </a:p>
      </dsp:txBody>
      <dsp:txXfrm>
        <a:off x="1270834" y="4128257"/>
        <a:ext cx="4635346" cy="110028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080D65-FFC7-6D48-9406-58C68233A3B1}" type="datetimeFigureOut">
              <a:rPr lang="en-US" smtClean="0"/>
              <a:t>2/13/25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D78C14-393A-9349-8E36-9852143CCACB}" type="slidenum">
              <a:rPr lang="en-US" smtClean="0"/>
              <a:t>‹#›</a:t>
            </a:fld>
            <a:endParaRPr lang="en-US"/>
          </a:p>
        </p:txBody>
      </p:sp>
    </p:spTree>
    <p:extLst>
      <p:ext uri="{BB962C8B-B14F-4D97-AF65-F5344CB8AC3E}">
        <p14:creationId xmlns:p14="http://schemas.microsoft.com/office/powerpoint/2010/main" val="3837105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a:t>
            </a:fld>
            <a:endParaRPr lang="en-US"/>
          </a:p>
        </p:txBody>
      </p:sp>
    </p:spTree>
    <p:extLst>
      <p:ext uri="{BB962C8B-B14F-4D97-AF65-F5344CB8AC3E}">
        <p14:creationId xmlns:p14="http://schemas.microsoft.com/office/powerpoint/2010/main" val="26594952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historical theories of crime refer to various explanations and perspectives that have emerged over time to understand why individuals engage in criminal behaviour. These theories have evolved alongside changing societal norms, beliefs, and philosophies.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historical theories of crime: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Classical Theory (18th Century):</a:t>
            </a:r>
            <a:r>
              <a:rPr lang="en-GB" b="0" i="0" u="none" strike="noStrike" dirty="0">
                <a:solidFill>
                  <a:srgbClr val="374151"/>
                </a:solidFill>
                <a:effectLst/>
                <a:latin typeface="Arial" panose="020B0604020202020204" pitchFamily="34" charset="0"/>
                <a:cs typeface="Arial" panose="020B0604020202020204" pitchFamily="34" charset="0"/>
              </a:rPr>
              <a:t> Developed by Cesare Beccaria and Jeremy Bentham, this theory is based on the idea of free will and rational choice. It suggests that individuals commit crimes when the benefits of committing a crime outweigh the potential costs, such as punishment. Therefore, the focus is on deterrence through the threat of punishment.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Positivist Theory (19th Century):</a:t>
            </a:r>
            <a:r>
              <a:rPr lang="en-GB" b="0" i="0" u="none" strike="noStrike" dirty="0">
                <a:solidFill>
                  <a:srgbClr val="374151"/>
                </a:solidFill>
                <a:effectLst/>
                <a:latin typeface="Arial" panose="020B0604020202020204" pitchFamily="34" charset="0"/>
                <a:cs typeface="Arial" panose="020B0604020202020204" pitchFamily="34" charset="0"/>
              </a:rPr>
              <a:t> Positivist criminology, associated with figures like Cesare Lombroso, focused on the idea that criminal behaviour is determined by factors beyond an individual's control, such as biological, psychological, or social factors. This theory led to the idea of identifying "born criminals" based on physical characteristics and studying the causes of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Chicago School (Early 20th Century):</a:t>
            </a:r>
            <a:r>
              <a:rPr lang="en-GB" b="0" i="0" u="none" strike="noStrike" dirty="0">
                <a:solidFill>
                  <a:srgbClr val="374151"/>
                </a:solidFill>
                <a:effectLst/>
                <a:latin typeface="Arial" panose="020B0604020202020204" pitchFamily="34" charset="0"/>
                <a:cs typeface="Arial" panose="020B0604020202020204" pitchFamily="34" charset="0"/>
              </a:rPr>
              <a:t> This school of thought emerged in Chicago and emphasized the role of social and environmental factors in shaping criminal behaviour. It introduced concepts like social disorganization theory, which posits that crime is more likely in areas with weakened social institutions.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Strain Theory (Mid-20th Century):</a:t>
            </a:r>
            <a:r>
              <a:rPr lang="en-GB" b="0" i="0" u="none" strike="noStrike" dirty="0">
                <a:solidFill>
                  <a:srgbClr val="374151"/>
                </a:solidFill>
                <a:effectLst/>
                <a:latin typeface="Arial" panose="020B0604020202020204" pitchFamily="34" charset="0"/>
                <a:cs typeface="Arial" panose="020B0604020202020204" pitchFamily="34" charset="0"/>
              </a:rPr>
              <a:t> Developed by Robert Merton, strain theory suggests that individuals may turn to crime when they experience a disconnect between societal goals and the means available to achieve those goals. This strain can lead to feelings of frustration and, in some cases,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Labelling Theory (Mid-20th Century):</a:t>
            </a:r>
            <a:r>
              <a:rPr lang="en-GB" b="0" i="0" u="none" strike="noStrike" dirty="0">
                <a:solidFill>
                  <a:srgbClr val="374151"/>
                </a:solidFill>
                <a:effectLst/>
                <a:latin typeface="Arial" panose="020B0604020202020204" pitchFamily="34" charset="0"/>
                <a:cs typeface="Arial" panose="020B0604020202020204" pitchFamily="34" charset="0"/>
              </a:rPr>
              <a:t> Labelling theory, associated with Howard Becker and Edwin Lemert, focuses on the societal reactions to individuals labelled as deviant or criminals. It argues that the application of labels can lead to a self-fulfilling prophecy, where labelled individuals may adopt the deviant role.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Learning Theory (Mid-20th Century):</a:t>
            </a:r>
            <a:r>
              <a:rPr lang="en-GB" b="0" i="0" u="none" strike="noStrike" dirty="0">
                <a:solidFill>
                  <a:srgbClr val="374151"/>
                </a:solidFill>
                <a:effectLst/>
                <a:latin typeface="Arial" panose="020B0604020202020204" pitchFamily="34" charset="0"/>
                <a:cs typeface="Arial" panose="020B0604020202020204" pitchFamily="34" charset="0"/>
              </a:rPr>
              <a:t> Developed by Albert Bandura, social learning theory suggests that individuals learn criminal behaviour through interaction with others, especially those who serve as role models. This theory emphasizes the importance of socialization and reinforcement in shaping criminal conduct.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Routine Activities Theory (Late 20th Century):</a:t>
            </a:r>
            <a:r>
              <a:rPr lang="en-GB" b="0" i="0" u="none" strike="noStrike" dirty="0">
                <a:solidFill>
                  <a:srgbClr val="374151"/>
                </a:solidFill>
                <a:effectLst/>
                <a:latin typeface="Arial" panose="020B0604020202020204" pitchFamily="34" charset="0"/>
                <a:cs typeface="Arial" panose="020B0604020202020204" pitchFamily="34" charset="0"/>
              </a:rPr>
              <a:t> This theory, developed by Lawrence E. Cohen and Marcus Felson, focuses on the idea that crime occurs when three elements converge: a motivated offender, a suitable target, and a lack of capable guardianship. It highlights the role of opportunity in criminal behaviour.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Critical Criminology (Late 20th Century):</a:t>
            </a:r>
            <a:r>
              <a:rPr lang="en-GB" b="0" i="0" u="none" strike="noStrike" dirty="0">
                <a:solidFill>
                  <a:srgbClr val="374151"/>
                </a:solidFill>
                <a:effectLst/>
                <a:latin typeface="Arial" panose="020B0604020202020204" pitchFamily="34" charset="0"/>
                <a:cs typeface="Arial" panose="020B0604020202020204" pitchFamily="34" charset="0"/>
              </a:rPr>
              <a:t> Critical criminology theories, including Marxist, feminist, and postmodern perspectives, critique the existing criminal justice system and emphasize the role of power, inequality, and social justice in explaining and addressing crime.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These historical theories of crime provide different lenses through which to understand the causes and consequences of criminal behaviour. When discussing them in your lecture, you can explore how they have influenced criminal justice policies and practices over time and how contemporary criminological theories build upon or challenge these historical perspectives.</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a:t>
            </a:fld>
            <a:endParaRPr lang="en-US"/>
          </a:p>
        </p:txBody>
      </p:sp>
    </p:spTree>
    <p:extLst>
      <p:ext uri="{BB962C8B-B14F-4D97-AF65-F5344CB8AC3E}">
        <p14:creationId xmlns:p14="http://schemas.microsoft.com/office/powerpoint/2010/main" val="2559765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4</a:t>
            </a:fld>
            <a:endParaRPr lang="en-US"/>
          </a:p>
        </p:txBody>
      </p:sp>
    </p:spTree>
    <p:extLst>
      <p:ext uri="{BB962C8B-B14F-4D97-AF65-F5344CB8AC3E}">
        <p14:creationId xmlns:p14="http://schemas.microsoft.com/office/powerpoint/2010/main" val="1914318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5</a:t>
            </a:fld>
            <a:endParaRPr lang="en-US"/>
          </a:p>
        </p:txBody>
      </p:sp>
    </p:spTree>
    <p:extLst>
      <p:ext uri="{BB962C8B-B14F-4D97-AF65-F5344CB8AC3E}">
        <p14:creationId xmlns:p14="http://schemas.microsoft.com/office/powerpoint/2010/main" val="26171114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6</a:t>
            </a:fld>
            <a:endParaRPr lang="en-US"/>
          </a:p>
        </p:txBody>
      </p:sp>
    </p:spTree>
    <p:extLst>
      <p:ext uri="{BB962C8B-B14F-4D97-AF65-F5344CB8AC3E}">
        <p14:creationId xmlns:p14="http://schemas.microsoft.com/office/powerpoint/2010/main" val="1516444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7</a:t>
            </a:fld>
            <a:endParaRPr lang="en-US"/>
          </a:p>
        </p:txBody>
      </p:sp>
    </p:spTree>
    <p:extLst>
      <p:ext uri="{BB962C8B-B14F-4D97-AF65-F5344CB8AC3E}">
        <p14:creationId xmlns:p14="http://schemas.microsoft.com/office/powerpoint/2010/main" val="1530369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Structuralism is a theoretical approach and method that has been influential in various fields, including linguistics, anthropology and psychology. It seeks to understand by analysing the underlying structures and systems that govern them.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 meaning of structuralism:</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Focus on Structures:</a:t>
            </a:r>
            <a:r>
              <a:rPr lang="en-GB" b="0" i="0" u="none" strike="noStrike" dirty="0">
                <a:solidFill>
                  <a:srgbClr val="374151"/>
                </a:solidFill>
                <a:effectLst/>
                <a:latin typeface="Calibri" panose="020F0502020204030204" pitchFamily="34" charset="0"/>
                <a:cs typeface="Calibri" panose="020F0502020204030204" pitchFamily="34" charset="0"/>
              </a:rPr>
              <a:t> Structuralism emphasises the importance of examining the underlying structures, systems, and relationships that shape and give meaning to various aspects of human experience, culture, and cognition. These structures are often considered to be more significant than individual elements or components.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Holistic Approach:</a:t>
            </a:r>
            <a:r>
              <a:rPr lang="en-GB" b="0" i="0" u="none" strike="noStrike" dirty="0">
                <a:solidFill>
                  <a:srgbClr val="374151"/>
                </a:solidFill>
                <a:effectLst/>
                <a:latin typeface="Calibri" panose="020F0502020204030204" pitchFamily="34" charset="0"/>
                <a:cs typeface="Calibri" panose="020F0502020204030204" pitchFamily="34" charset="0"/>
              </a:rPr>
              <a:t> Structuralism typically takes a holistic approach, seeking to understand how different elements or components are interconnected and form a coherent whole. It aims to uncover the underlying rules and patterns that govern these connections.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Language and Semiotics:</a:t>
            </a:r>
            <a:r>
              <a:rPr lang="en-GB" b="0" i="0" u="none" strike="noStrike" dirty="0">
                <a:solidFill>
                  <a:srgbClr val="374151"/>
                </a:solidFill>
                <a:effectLst/>
                <a:latin typeface="Calibri" panose="020F0502020204030204" pitchFamily="34" charset="0"/>
                <a:cs typeface="Calibri" panose="020F0502020204030204" pitchFamily="34" charset="0"/>
              </a:rPr>
              <a:t> In linguistics, structuralism is associated with the study of language and semiotics (the study of signs and symbols). Structuralist linguists like Ferdinand de Saussure focused on the structural relationships between linguistic elements, such as phonemes, morphemes, and syntax, to understand how language functions as a system.</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Anthropology:</a:t>
            </a:r>
            <a:r>
              <a:rPr lang="en-GB" b="0" i="0" u="none" strike="noStrike" dirty="0">
                <a:solidFill>
                  <a:srgbClr val="374151"/>
                </a:solidFill>
                <a:effectLst/>
                <a:latin typeface="Calibri" panose="020F0502020204030204" pitchFamily="34" charset="0"/>
                <a:cs typeface="Calibri" panose="020F0502020204030204" pitchFamily="34" charset="0"/>
              </a:rPr>
              <a:t> In anthropology, structuralism, as developed by Claude Lévi-Strauss, involves the analysis of cultural phenomena and social practices by identifying underlying binary oppositions and structures. Lévi-Strauss believed that these underlying structures could reveal universal principles of human thought and behaviour.</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Psychology:</a:t>
            </a:r>
            <a:r>
              <a:rPr lang="en-GB" b="0" i="0" u="none" strike="noStrike" dirty="0">
                <a:solidFill>
                  <a:srgbClr val="374151"/>
                </a:solidFill>
                <a:effectLst/>
                <a:latin typeface="Calibri" panose="020F0502020204030204" pitchFamily="34" charset="0"/>
                <a:cs typeface="Calibri" panose="020F0502020204030204" pitchFamily="34" charset="0"/>
              </a:rPr>
              <a:t> In psychology, structuralism was influential during the late 19th and early 20th centuries. Psychologists like Wilhelm Wundt and Edward Titchener sought to break down conscious experiences into their fundamental elements and analyse the structure of mental processes through introspection.</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Critiques and Evolution:</a:t>
            </a:r>
            <a:r>
              <a:rPr lang="en-GB" b="0" i="0" u="none" strike="noStrike" dirty="0">
                <a:solidFill>
                  <a:srgbClr val="374151"/>
                </a:solidFill>
                <a:effectLst/>
                <a:latin typeface="Calibri" panose="020F0502020204030204" pitchFamily="34" charset="0"/>
                <a:cs typeface="Calibri" panose="020F0502020204030204" pitchFamily="34" charset="0"/>
              </a:rPr>
              <a:t> While structuralism has made valuable contributions to various fields, it has also faced criticisms. Some critics argue that it can be overly reductionist and rigid in its approach. Over time, many fields have moved away from strict structuralism and embraced more dynamic and context-dependent perspectives.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worth noting that structuralism played a foundational role in the development of subsequent theoretical approaches and methodologies, such as post-structuralism, which questions the stability of structures and emphasizes the role of language and power, and semiotics, which examines the broader significance of signs and symbols in culture and communication.</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structuralism is an intellectual framework that seeks to uncover the underlying structures and systems that shape various aspects of human life, from language and culture to cognition and social practices. It has been influential in several academic disciplines, each adapting its principles to suit its specific field of study.</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8</a:t>
            </a:fld>
            <a:endParaRPr lang="en-US"/>
          </a:p>
        </p:txBody>
      </p:sp>
    </p:spTree>
    <p:extLst>
      <p:ext uri="{BB962C8B-B14F-4D97-AF65-F5344CB8AC3E}">
        <p14:creationId xmlns:p14="http://schemas.microsoft.com/office/powerpoint/2010/main" val="31963629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Constructionism is a theoretical perspective that focuses on how individuals and groups actively construct and shape their understanding of reality, including knowledge, meaning, identity, and social institutions. It emphasises the role of social and cultural factors in influencing people's perceptions and beliefs.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Constructionism is: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Construction:</a:t>
            </a:r>
            <a:r>
              <a:rPr lang="en-GB" b="0" i="0" u="none" strike="noStrike" dirty="0">
                <a:solidFill>
                  <a:srgbClr val="374151"/>
                </a:solidFill>
                <a:effectLst/>
                <a:latin typeface="Arial" panose="020B0604020202020204" pitchFamily="34" charset="0"/>
                <a:cs typeface="Arial" panose="020B0604020202020204" pitchFamily="34" charset="0"/>
              </a:rPr>
              <a:t> At its core, constructionism asserts that much of what we consider to be reality is socially constructed. This means that the way we perceive and interpret the world around us is not solely determined by objective facts but is heavily influenced by the social, cultural, and historical context in which we live.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Knowledge Construction:</a:t>
            </a:r>
            <a:r>
              <a:rPr lang="en-GB" b="0" i="0" u="none" strike="noStrike" dirty="0">
                <a:solidFill>
                  <a:srgbClr val="374151"/>
                </a:solidFill>
                <a:effectLst/>
                <a:latin typeface="Arial" panose="020B0604020202020204" pitchFamily="34" charset="0"/>
                <a:cs typeface="Arial" panose="020B0604020202020204" pitchFamily="34" charset="0"/>
              </a:rPr>
              <a:t> In the context of knowledge, constructionism argues that knowledge is not simply discovered but is actively created by individuals and communities. It suggests that our understanding of facts, truths, and even scientific knowledge is shaped by the cultural and social perspectives that we hold.</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Language and Discourse:</a:t>
            </a:r>
            <a:r>
              <a:rPr lang="en-GB" b="0" i="0" u="none" strike="noStrike" dirty="0">
                <a:solidFill>
                  <a:srgbClr val="374151"/>
                </a:solidFill>
                <a:effectLst/>
                <a:latin typeface="Arial" panose="020B0604020202020204" pitchFamily="34" charset="0"/>
                <a:cs typeface="Arial" panose="020B0604020202020204" pitchFamily="34" charset="0"/>
              </a:rPr>
              <a:t> Constructionism often highlights the role of language and discourse in shaping our understanding of reality. Language is seen as a powerful tool for constructing and conveying meaning, and the words we use can influence our perceptions and beliefs. Discourse analysis is a method frequently used in constructionist research to examine how language constructs social reality.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Identity and Social Roles:</a:t>
            </a:r>
            <a:r>
              <a:rPr lang="en-GB" b="0" i="0" u="none" strike="noStrike" dirty="0">
                <a:solidFill>
                  <a:srgbClr val="374151"/>
                </a:solidFill>
                <a:effectLst/>
                <a:latin typeface="Arial" panose="020B0604020202020204" pitchFamily="34" charset="0"/>
                <a:cs typeface="Arial" panose="020B0604020202020204" pitchFamily="34" charset="0"/>
              </a:rPr>
              <a:t> Constructionism also applies to the idea that identities, including gender, race, and ethnicity, are socially constructed. It challenges the notion of fixed or essential identities and suggests that these categories are the result of societal definitions, norms, and expectations.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Institutions:</a:t>
            </a:r>
            <a:r>
              <a:rPr lang="en-GB" b="0" i="0" u="none" strike="noStrike" dirty="0">
                <a:solidFill>
                  <a:srgbClr val="374151"/>
                </a:solidFill>
                <a:effectLst/>
                <a:latin typeface="Arial" panose="020B0604020202020204" pitchFamily="34" charset="0"/>
                <a:cs typeface="Arial" panose="020B0604020202020204" pitchFamily="34" charset="0"/>
              </a:rPr>
              <a:t> Constructionism looks at how social institutions, such as marriage, family, and education, are constructed by society. It explores how these institutions are shaped by cultural beliefs and practices, and how they, in turn, shape individual behaviour and societal norms.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Critique of Objectivity:</a:t>
            </a:r>
            <a:r>
              <a:rPr lang="en-GB" b="0" i="0" u="none" strike="noStrike" dirty="0">
                <a:solidFill>
                  <a:srgbClr val="374151"/>
                </a:solidFill>
                <a:effectLst/>
                <a:latin typeface="Arial" panose="020B0604020202020204" pitchFamily="34" charset="0"/>
                <a:cs typeface="Arial" panose="020B0604020202020204" pitchFamily="34" charset="0"/>
              </a:rPr>
              <a:t> Constructionism often critiques the idea of objective reality and argues that objectivity is influenced by the subjective perspectives of those who define it. It challenges the notion that there is one universal truth or reality that exists independently of human interpretation.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Postmodernism and Poststructuralism:</a:t>
            </a:r>
            <a:r>
              <a:rPr lang="en-GB" b="0" i="0" u="none" strike="noStrike" dirty="0">
                <a:solidFill>
                  <a:srgbClr val="374151"/>
                </a:solidFill>
                <a:effectLst/>
                <a:latin typeface="Arial" panose="020B0604020202020204" pitchFamily="34" charset="0"/>
                <a:cs typeface="Arial" panose="020B0604020202020204" pitchFamily="34" charset="0"/>
              </a:rPr>
              <a:t> Constructionism is closely related to postmodernism and poststructuralism, which also emphasize the constructed nature of reality and the instability of fixed categories. These perspectives challenge traditional authority and question dominant narratives.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constructionism is a theoretical perspective that highlights the active role of individuals and society in constructing and shaping their understanding of reality. It underscores the influence of social and cultural factors in the formation of knowledge, identity, and social institutions. This perspective has had a significant impact on various fields, including sociology, psychology, anthropology, and communication studies, among others.</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9</a:t>
            </a:fld>
            <a:endParaRPr lang="en-US"/>
          </a:p>
        </p:txBody>
      </p:sp>
    </p:spTree>
    <p:extLst>
      <p:ext uri="{BB962C8B-B14F-4D97-AF65-F5344CB8AC3E}">
        <p14:creationId xmlns:p14="http://schemas.microsoft.com/office/powerpoint/2010/main" val="20754470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Post-structuralism is a theoretical perspective that emerged as a response to structuralism, particularly in the fields of philosophy, literary theory, and the social sciences. It is characterized by a critical and often </a:t>
            </a:r>
            <a:r>
              <a:rPr lang="en-GB" b="0" i="0" u="none" strike="noStrike" dirty="0" err="1">
                <a:solidFill>
                  <a:srgbClr val="374151"/>
                </a:solidFill>
                <a:effectLst/>
                <a:latin typeface="Arial" panose="020B0604020202020204" pitchFamily="34" charset="0"/>
                <a:cs typeface="Arial" panose="020B0604020202020204" pitchFamily="34" charset="0"/>
              </a:rPr>
              <a:t>skeptical</a:t>
            </a:r>
            <a:r>
              <a:rPr lang="en-GB" b="0" i="0" u="none" strike="noStrike" dirty="0">
                <a:solidFill>
                  <a:srgbClr val="374151"/>
                </a:solidFill>
                <a:effectLst/>
                <a:latin typeface="Arial" panose="020B0604020202020204" pitchFamily="34" charset="0"/>
                <a:cs typeface="Arial" panose="020B0604020202020204" pitchFamily="34" charset="0"/>
              </a:rPr>
              <a:t> approach to the idea of fixed structures, meanings, and stable identities.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Post-structuralism relates to several intellectual and academic areas, and these are some of its key relationships: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Literary Theory:</a:t>
            </a:r>
            <a:r>
              <a:rPr lang="en-GB" b="0" i="0" u="none" strike="noStrike" dirty="0">
                <a:solidFill>
                  <a:srgbClr val="374151"/>
                </a:solidFill>
                <a:effectLst/>
                <a:latin typeface="Arial" panose="020B0604020202020204" pitchFamily="34" charset="0"/>
                <a:cs typeface="Arial" panose="020B0604020202020204" pitchFamily="34" charset="0"/>
              </a:rPr>
              <a:t> Post-structuralism had a significant impact on literary theory, challenging traditional notions of authorship, text, and interpretation. Scholars like Jacques Derrida and Roland Barthes questioned the idea of a single, fixed meaning in a text and emphasized the role of readers in interpreting and constructing meaning. Concepts like deconstruction, intertextuality, and the death of the author are central to post-structuralist literary criticism.</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Philosophy:</a:t>
            </a:r>
            <a:r>
              <a:rPr lang="en-GB" b="0" i="0" u="none" strike="noStrike" dirty="0">
                <a:solidFill>
                  <a:srgbClr val="374151"/>
                </a:solidFill>
                <a:effectLst/>
                <a:latin typeface="Arial" panose="020B0604020202020204" pitchFamily="34" charset="0"/>
                <a:cs typeface="Arial" panose="020B0604020202020204" pitchFamily="34" charset="0"/>
              </a:rPr>
              <a:t> Post-structuralism is closely linked to philosophical thought, particularly through the works of philosophers like Jacques Derrida, Michel Foucault, Gilles Deleuze, and Jean-François Lyotard. It critiques the idea of foundational or essential truths and challenges the notion of a stable self or subject. Derrida's deconstruction, for example, questions the binary oppositions and hierarchies that underlie much of Western thought.</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Sciences:</a:t>
            </a:r>
            <a:r>
              <a:rPr lang="en-GB" b="0" i="0" u="none" strike="noStrike" dirty="0">
                <a:solidFill>
                  <a:srgbClr val="374151"/>
                </a:solidFill>
                <a:effectLst/>
                <a:latin typeface="Arial" panose="020B0604020202020204" pitchFamily="34" charset="0"/>
                <a:cs typeface="Arial" panose="020B0604020202020204" pitchFamily="34" charset="0"/>
              </a:rPr>
              <a:t> Post-structuralism has influenced various social sciences, including sociology, anthropology, and cultural studies. It questions traditional categories and classifications used in these fields, such as gender, race, and power. Michel Foucault's work on the history of knowledge and power relations in institutions has had a profound impact on the social sciences.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Feminist Theory:</a:t>
            </a:r>
            <a:r>
              <a:rPr lang="en-GB" b="0" i="0" u="none" strike="noStrike" dirty="0">
                <a:solidFill>
                  <a:srgbClr val="374151"/>
                </a:solidFill>
                <a:effectLst/>
                <a:latin typeface="Arial" panose="020B0604020202020204" pitchFamily="34" charset="0"/>
                <a:cs typeface="Arial" panose="020B0604020202020204" pitchFamily="34" charset="0"/>
              </a:rPr>
              <a:t> Post-structuralist ideas have played a role in the development of feminist theory, particularly in the deconstruction of gender roles and identities. Feminist scholars like Judith Butler have drawn on post-structuralist thought to challenge the binary understanding of gender and to explore the performative aspects of identity.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Critical Theory:</a:t>
            </a:r>
            <a:r>
              <a:rPr lang="en-GB" b="0" i="0" u="none" strike="noStrike" dirty="0">
                <a:solidFill>
                  <a:srgbClr val="374151"/>
                </a:solidFill>
                <a:effectLst/>
                <a:latin typeface="Arial" panose="020B0604020202020204" pitchFamily="34" charset="0"/>
                <a:cs typeface="Arial" panose="020B0604020202020204" pitchFamily="34" charset="0"/>
              </a:rPr>
              <a:t> Post-structuralism is often associated with critical theory, which seeks to examine and critique power structures, ideology, and dominant discourses in society. Post-structuralist perspectives have influenced critical theorists' analysis of power, language, and culture.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Cultural Studies:</a:t>
            </a:r>
            <a:r>
              <a:rPr lang="en-GB" b="0" i="0" u="none" strike="noStrike" dirty="0">
                <a:solidFill>
                  <a:srgbClr val="374151"/>
                </a:solidFill>
                <a:effectLst/>
                <a:latin typeface="Arial" panose="020B0604020202020204" pitchFamily="34" charset="0"/>
                <a:cs typeface="Arial" panose="020B0604020202020204" pitchFamily="34" charset="0"/>
              </a:rPr>
              <a:t> Cultural studies, as an interdisciplinary field, has been influenced by post-structuralist ideas in its examination of how culture and media shape our understanding of society and identity. It explores how meanings are constructed and contested within cultural texts and practices.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Postmodernism:</a:t>
            </a:r>
            <a:r>
              <a:rPr lang="en-GB" b="0" i="0" u="none" strike="noStrike" dirty="0">
                <a:solidFill>
                  <a:srgbClr val="374151"/>
                </a:solidFill>
                <a:effectLst/>
                <a:latin typeface="Arial" panose="020B0604020202020204" pitchFamily="34" charset="0"/>
                <a:cs typeface="Arial" panose="020B0604020202020204" pitchFamily="34" charset="0"/>
              </a:rPr>
              <a:t> Post-structuralism is closely related to postmodernism, a broader cultural and intellectual movement. Both perspectives challenge the idea of universal truth and emphasize the plurality of interpretations and narratives. They also question the authority of grand narratives and metanarratives.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post-structuralism relates to a wide range of academic and intellectual areas, including philosophy, literature, the social sciences, feminism, critical theory, cultural studies, and postmodernism. It shares a common emphasis on the deconstruction of fixed meanings, structures, and identities, as well as a critical approach to the ways in which power and language operate in society.</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10</a:t>
            </a:fld>
            <a:endParaRPr lang="en-US"/>
          </a:p>
        </p:txBody>
      </p:sp>
    </p:spTree>
    <p:extLst>
      <p:ext uri="{BB962C8B-B14F-4D97-AF65-F5344CB8AC3E}">
        <p14:creationId xmlns:p14="http://schemas.microsoft.com/office/powerpoint/2010/main" val="1098899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11</a:t>
            </a:fld>
            <a:endParaRPr lang="en-US"/>
          </a:p>
        </p:txBody>
      </p:sp>
    </p:spTree>
    <p:extLst>
      <p:ext uri="{BB962C8B-B14F-4D97-AF65-F5344CB8AC3E}">
        <p14:creationId xmlns:p14="http://schemas.microsoft.com/office/powerpoint/2010/main" val="20637910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Egon Bittner was an American sociologist known for his contributions to the field of sociology, particularly in the areas of sociology of deviance, sociology of law, and the study of social control. He is best known for his influential work on the role of police officers and their interactions with the public. Bittner's observations and research focused on the daily activities and challenges faced by police officers in their role as agents of social control.</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One of his most notable contributions is the concept of the "street-level bureaucrat." Bittner's work in this area highlighted the discretionary power that frontline professionals, such as police officers, possess when making decisions in the course of their duties. He observed that these individuals often have to make on-the-spot judgments and decisions while dealing with complex and ambiguous situations in the field.</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Bittner's key observations and insights about police officers and their roles include: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Discretion:</a:t>
            </a:r>
            <a:r>
              <a:rPr lang="en-GB" b="0" i="0" u="none" strike="noStrike" dirty="0">
                <a:solidFill>
                  <a:srgbClr val="374151"/>
                </a:solidFill>
                <a:effectLst/>
                <a:latin typeface="Arial" panose="020B0604020202020204" pitchFamily="34" charset="0"/>
                <a:cs typeface="Arial" panose="020B0604020202020204" pitchFamily="34" charset="0"/>
              </a:rPr>
              <a:t> He emphasized that police officers exercise a significant amount of discretion when responding to calls and handling various situations. This discretion can have a significant impact on outcomes and can sometimes lead to variations in law enforcement practices.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Ambiguity:</a:t>
            </a:r>
            <a:r>
              <a:rPr lang="en-GB" b="0" i="0" u="none" strike="noStrike" dirty="0">
                <a:solidFill>
                  <a:srgbClr val="374151"/>
                </a:solidFill>
                <a:effectLst/>
                <a:latin typeface="Arial" panose="020B0604020202020204" pitchFamily="34" charset="0"/>
                <a:cs typeface="Arial" panose="020B0604020202020204" pitchFamily="34" charset="0"/>
              </a:rPr>
              <a:t> Bittner noted that many situations police officers encounter are inherently ambiguous, and there may not be clear-cut rules or procedures to follow. Officers often rely on their own judgment and experience when making decisions.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Role Conflict:</a:t>
            </a:r>
            <a:r>
              <a:rPr lang="en-GB" b="0" i="0" u="none" strike="noStrike" dirty="0">
                <a:solidFill>
                  <a:srgbClr val="374151"/>
                </a:solidFill>
                <a:effectLst/>
                <a:latin typeface="Arial" panose="020B0604020202020204" pitchFamily="34" charset="0"/>
                <a:cs typeface="Arial" panose="020B0604020202020204" pitchFamily="34" charset="0"/>
              </a:rPr>
              <a:t> His research highlighted the role conflict that police officers face. They are expected to enforce the law while also maintaining order and providing assistance to individuals in need. Balancing these sometimes conflicting roles can be challenging.</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Routine Work:</a:t>
            </a:r>
            <a:r>
              <a:rPr lang="en-GB" b="0" i="0" u="none" strike="noStrike" dirty="0">
                <a:solidFill>
                  <a:srgbClr val="374151"/>
                </a:solidFill>
                <a:effectLst/>
                <a:latin typeface="Arial" panose="020B0604020202020204" pitchFamily="34" charset="0"/>
                <a:cs typeface="Arial" panose="020B0604020202020204" pitchFamily="34" charset="0"/>
              </a:rPr>
              <a:t> Bittner pointed out that much of a police officer's work involves handling routine and mundane tasks, such as traffic stops and responding to non-emergency calls. These routine activities are a significant part of their job and shape their interactions with the public.</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Symbolic Role:</a:t>
            </a:r>
            <a:r>
              <a:rPr lang="en-GB" b="0" i="0" u="none" strike="noStrike" dirty="0">
                <a:solidFill>
                  <a:srgbClr val="374151"/>
                </a:solidFill>
                <a:effectLst/>
                <a:latin typeface="Arial" panose="020B0604020202020204" pitchFamily="34" charset="0"/>
                <a:cs typeface="Arial" panose="020B0604020202020204" pitchFamily="34" charset="0"/>
              </a:rPr>
              <a:t> He also discussed the symbolic role of the police in society. Police officers are not only enforcers of the law but also symbols of authority and order. Their presence can influence how people perceive and behave in public spaces.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Egon Bittner's work has had a lasting impact on the study of law enforcement, social control, and the sociology of deviance. His observations and insights into the daily experiences of police officers have contributed to a better understanding of the challenges and complexities of their roles within society.</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12</a:t>
            </a:fld>
            <a:endParaRPr lang="en-US"/>
          </a:p>
        </p:txBody>
      </p:sp>
    </p:spTree>
    <p:extLst>
      <p:ext uri="{BB962C8B-B14F-4D97-AF65-F5344CB8AC3E}">
        <p14:creationId xmlns:p14="http://schemas.microsoft.com/office/powerpoint/2010/main" val="22240582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F0F0F"/>
                </a:solidFill>
                <a:effectLst/>
                <a:latin typeface="Arial" panose="020B0604020202020204" pitchFamily="34" charset="0"/>
                <a:cs typeface="Arial" panose="020B0604020202020204" pitchFamily="34" charset="0"/>
              </a:rPr>
              <a:t>"Policing" is a broad term that refers to the activities, practices, and processes involved in maintaining law and order, preventing and investigating crimes, and ensuring the safety and security of communities within a given jurisdiction. Policing encompasses a range of functions carried out by law enforcement agencies and officers to uphold the law and protect the public. </a:t>
            </a:r>
          </a:p>
          <a:p>
            <a:pPr algn="l"/>
            <a:endParaRPr lang="en-GB" b="0" i="0" u="none" strike="noStrike" dirty="0">
              <a:solidFill>
                <a:srgbClr val="0F0F0F"/>
              </a:solidFill>
              <a:effectLst/>
              <a:latin typeface="Arial" panose="020B0604020202020204" pitchFamily="34" charset="0"/>
              <a:cs typeface="Arial" panose="020B0604020202020204" pitchFamily="34" charset="0"/>
            </a:endParaRPr>
          </a:p>
          <a:p>
            <a:pPr algn="l"/>
            <a:r>
              <a:rPr lang="en-GB" b="0" i="0" u="none" strike="noStrike" dirty="0">
                <a:solidFill>
                  <a:srgbClr val="0F0F0F"/>
                </a:solidFill>
                <a:effectLst/>
                <a:latin typeface="Arial" panose="020B0604020202020204" pitchFamily="34" charset="0"/>
                <a:cs typeface="Arial" panose="020B0604020202020204" pitchFamily="34" charset="0"/>
              </a:rPr>
              <a:t>key aspects of what policing entails:</a:t>
            </a:r>
          </a:p>
          <a:p>
            <a:pPr algn="l"/>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Law Enforcement:</a:t>
            </a:r>
            <a:r>
              <a:rPr lang="en-GB" b="0" i="0" u="none" strike="noStrike" dirty="0">
                <a:solidFill>
                  <a:srgbClr val="0F0F0F"/>
                </a:solidFill>
                <a:effectLst/>
                <a:latin typeface="Arial" panose="020B0604020202020204" pitchFamily="34" charset="0"/>
                <a:cs typeface="Arial" panose="020B0604020202020204" pitchFamily="34" charset="0"/>
              </a:rPr>
              <a:t> Policing involves the enforcement of laws and regulations at the local, regional, or national level. Police officers are responsible for apprehending individuals who violate the law, conducting investigations, and ensuring that those responsible for crimes are brought to justice.</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Crime Prevention:</a:t>
            </a:r>
            <a:r>
              <a:rPr lang="en-GB" b="0" i="0" u="none" strike="noStrike" dirty="0">
                <a:solidFill>
                  <a:srgbClr val="0F0F0F"/>
                </a:solidFill>
                <a:effectLst/>
                <a:latin typeface="Arial" panose="020B0604020202020204" pitchFamily="34" charset="0"/>
                <a:cs typeface="Arial" panose="020B0604020202020204" pitchFamily="34" charset="0"/>
              </a:rPr>
              <a:t> Policing includes proactive measures to prevent crime and maintain public safety. This may involve patrolling neighbourhoods, monitoring public spaces, and engaging in community policing efforts to build relationships and trust within communities.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Community Engagement:</a:t>
            </a:r>
            <a:r>
              <a:rPr lang="en-GB" b="0" i="0" u="none" strike="noStrike" dirty="0">
                <a:solidFill>
                  <a:srgbClr val="0F0F0F"/>
                </a:solidFill>
                <a:effectLst/>
                <a:latin typeface="Arial" panose="020B0604020202020204" pitchFamily="34" charset="0"/>
                <a:cs typeface="Arial" panose="020B0604020202020204" pitchFamily="34" charset="0"/>
              </a:rPr>
              <a:t> Effective policing often involves engagement with the community and building positive relationships with residents. Community policing strategies emphasize collaboration between law enforcement agencies and the public to address local issues and concerns.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Emergency Response:</a:t>
            </a:r>
            <a:r>
              <a:rPr lang="en-GB" b="0" i="0" u="none" strike="noStrike" dirty="0">
                <a:solidFill>
                  <a:srgbClr val="0F0F0F"/>
                </a:solidFill>
                <a:effectLst/>
                <a:latin typeface="Arial" panose="020B0604020202020204" pitchFamily="34" charset="0"/>
                <a:cs typeface="Arial" panose="020B0604020202020204" pitchFamily="34" charset="0"/>
              </a:rPr>
              <a:t> Police officers respond to emergency calls, accidents, and incidents that require immediate attention. They play a critical role in ensuring public safety during emergencies, including natural disasters, accidents, and public health crises.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Traffic Enforcement:</a:t>
            </a:r>
            <a:r>
              <a:rPr lang="en-GB" b="0" i="0" u="none" strike="noStrike" dirty="0">
                <a:solidFill>
                  <a:srgbClr val="0F0F0F"/>
                </a:solidFill>
                <a:effectLst/>
                <a:latin typeface="Arial" panose="020B0604020202020204" pitchFamily="34" charset="0"/>
                <a:cs typeface="Arial" panose="020B0604020202020204" pitchFamily="34" charset="0"/>
              </a:rPr>
              <a:t> Policing includes enforcing traffic laws, issuing citations, and promoting road safety. Traffic officers are responsible for monitoring roadways, investigating accidents, and ensuring compliance with traffic regulations.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Investigations:</a:t>
            </a:r>
            <a:r>
              <a:rPr lang="en-GB" b="0" i="0" u="none" strike="noStrike" dirty="0">
                <a:solidFill>
                  <a:srgbClr val="0F0F0F"/>
                </a:solidFill>
                <a:effectLst/>
                <a:latin typeface="Arial" panose="020B0604020202020204" pitchFamily="34" charset="0"/>
                <a:cs typeface="Arial" panose="020B0604020202020204" pitchFamily="34" charset="0"/>
              </a:rPr>
              <a:t> Police detectives and investigators are responsible for conducting thorough investigations of crimes. This involves gathering evidence, interviewing witnesses and suspects, and working to solve complex cases.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Maintaining Order:</a:t>
            </a:r>
            <a:r>
              <a:rPr lang="en-GB" b="0" i="0" u="none" strike="noStrike" dirty="0">
                <a:solidFill>
                  <a:srgbClr val="0F0F0F"/>
                </a:solidFill>
                <a:effectLst/>
                <a:latin typeface="Arial" panose="020B0604020202020204" pitchFamily="34" charset="0"/>
                <a:cs typeface="Arial" panose="020B0604020202020204" pitchFamily="34" charset="0"/>
              </a:rPr>
              <a:t> Policing also includes maintaining public order and addressing situations that may disrupt it, such as protests, public disturbances, or civil unrest. Police may use crowd control techniques and interventions to prevent violence and property damage.</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Specialised Units:</a:t>
            </a:r>
            <a:r>
              <a:rPr lang="en-GB" b="0" i="0" u="none" strike="noStrike" dirty="0">
                <a:solidFill>
                  <a:srgbClr val="0F0F0F"/>
                </a:solidFill>
                <a:effectLst/>
                <a:latin typeface="Arial" panose="020B0604020202020204" pitchFamily="34" charset="0"/>
                <a:cs typeface="Arial" panose="020B0604020202020204" pitchFamily="34" charset="0"/>
              </a:rPr>
              <a:t> Many police departments have specialised units, such as Firearm units, dog units drug units, and cybercrime units, to address specific types of crimes and situations.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Legal Procedures:</a:t>
            </a:r>
            <a:r>
              <a:rPr lang="en-GB" b="0" i="0" u="none" strike="noStrike" dirty="0">
                <a:solidFill>
                  <a:srgbClr val="0F0F0F"/>
                </a:solidFill>
                <a:effectLst/>
                <a:latin typeface="Arial" panose="020B0604020202020204" pitchFamily="34" charset="0"/>
                <a:cs typeface="Arial" panose="020B0604020202020204" pitchFamily="34" charset="0"/>
              </a:rPr>
              <a:t> Police officers are required to follow legal procedures and respect individuals' constitutional rights during arrests, searches, and interviews. They also serve as witnesses and provide evidence in court proceedings.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Crime Analysis:</a:t>
            </a:r>
            <a:r>
              <a:rPr lang="en-GB" b="0" i="0" u="none" strike="noStrike" dirty="0">
                <a:solidFill>
                  <a:srgbClr val="0F0F0F"/>
                </a:solidFill>
                <a:effectLst/>
                <a:latin typeface="Arial" panose="020B0604020202020204" pitchFamily="34" charset="0"/>
                <a:cs typeface="Arial" panose="020B0604020202020204" pitchFamily="34" charset="0"/>
              </a:rPr>
              <a:t> Policing may involve the use of data and crime analysis to identify patterns, trends, and hotspots of criminal activity. This information can inform resource allocation and targeted policing efforts.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r>
              <a:rPr lang="en-GB" b="0" i="0" u="none" strike="noStrike" dirty="0">
                <a:solidFill>
                  <a:srgbClr val="0F0F0F"/>
                </a:solidFill>
                <a:effectLst/>
                <a:latin typeface="Arial" panose="020B0604020202020204" pitchFamily="34" charset="0"/>
                <a:cs typeface="Arial" panose="020B0604020202020204" pitchFamily="34" charset="0"/>
              </a:rPr>
              <a:t>Policing is a vital component of the criminal justice system, and the methods and approaches used can vary widely based on the jurisdiction, local priorities, and the community's needs. Effective policing is often characterised by a balance between law enforcement, community engagement, and the protection of individual rights.</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13</a:t>
            </a:fld>
            <a:endParaRPr lang="en-US"/>
          </a:p>
        </p:txBody>
      </p:sp>
    </p:spTree>
    <p:extLst>
      <p:ext uri="{BB962C8B-B14F-4D97-AF65-F5344CB8AC3E}">
        <p14:creationId xmlns:p14="http://schemas.microsoft.com/office/powerpoint/2010/main" val="22211883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14</a:t>
            </a:fld>
            <a:endParaRPr lang="en-US"/>
          </a:p>
        </p:txBody>
      </p:sp>
    </p:spTree>
    <p:extLst>
      <p:ext uri="{BB962C8B-B14F-4D97-AF65-F5344CB8AC3E}">
        <p14:creationId xmlns:p14="http://schemas.microsoft.com/office/powerpoint/2010/main" val="22955727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 term "use of force" refers to the application or deployment of physical coercion or violence by law enforcement officers or individuals in situations where it is deemed necessary to control a person's actions, ensure compliance with lawful orders, or protect public safety. Use of force can range from verbal commands and minimal physical contact to the use of less-lethal weapons (such as pepper spray, tasers, or batons) and, in extreme cases, deadly force (the use of firearms). It is an important concept within law enforcement and the broader context of maintaining order and safety in society.</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points to understand about the use of force: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Hierarchy of Force:</a:t>
            </a:r>
            <a:r>
              <a:rPr lang="en-GB" b="0" i="0" u="none" strike="noStrike" dirty="0">
                <a:solidFill>
                  <a:srgbClr val="374151"/>
                </a:solidFill>
                <a:effectLst/>
                <a:latin typeface="Arial" panose="020B0604020202020204" pitchFamily="34" charset="0"/>
                <a:cs typeface="Arial" panose="020B0604020202020204" pitchFamily="34" charset="0"/>
              </a:rPr>
              <a:t> Many law enforcement agencies have established guidelines or policies that outline a hierarchy of force. This hierarchy suggests that officers should use the minimum amount of force necessary to achieve their lawful objectives. Officers are typically trained to escalate or de-escalate their use of force in response to the level of resistance or threat they encounter.</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Justification:</a:t>
            </a:r>
            <a:r>
              <a:rPr lang="en-GB" b="0" i="0" u="none" strike="noStrike" dirty="0">
                <a:solidFill>
                  <a:srgbClr val="374151"/>
                </a:solidFill>
                <a:effectLst/>
                <a:latin typeface="Arial" panose="020B0604020202020204" pitchFamily="34" charset="0"/>
                <a:cs typeface="Arial" panose="020B0604020202020204" pitchFamily="34" charset="0"/>
              </a:rPr>
              <a:t> The use of force must be legally justified and reasonable based on the circumstances officers face. Laws and policies vary by jurisdiction, but generally, force is considered justified when it is necessary to protect an officer's life, the life of another person, or to prevent serious bodily harm or injury.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Proportional Response:</a:t>
            </a:r>
            <a:r>
              <a:rPr lang="en-GB" b="0" i="0" u="none" strike="noStrike" dirty="0">
                <a:solidFill>
                  <a:srgbClr val="374151"/>
                </a:solidFill>
                <a:effectLst/>
                <a:latin typeface="Arial" panose="020B0604020202020204" pitchFamily="34" charset="0"/>
                <a:cs typeface="Arial" panose="020B0604020202020204" pitchFamily="34" charset="0"/>
              </a:rPr>
              <a:t> Force should be proportionate to the threat or resistance encountered. In other words, the level of force used should not be excessive compared to the situation at hand.</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De-escalation:</a:t>
            </a:r>
            <a:r>
              <a:rPr lang="en-GB" b="0" i="0" u="none" strike="noStrike" dirty="0">
                <a:solidFill>
                  <a:srgbClr val="374151"/>
                </a:solidFill>
                <a:effectLst/>
                <a:latin typeface="Arial" panose="020B0604020202020204" pitchFamily="34" charset="0"/>
                <a:cs typeface="Arial" panose="020B0604020202020204" pitchFamily="34" charset="0"/>
              </a:rPr>
              <a:t> Police training often emphasises de-escalation techniques, which involve attempting to calm or defuse a situation verbally and non-violently. The goal is to minimise the need for physical force whenever possible.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Reporting and Accountability:</a:t>
            </a:r>
            <a:r>
              <a:rPr lang="en-GB" b="0" i="0" u="none" strike="noStrike" dirty="0">
                <a:solidFill>
                  <a:srgbClr val="374151"/>
                </a:solidFill>
                <a:effectLst/>
                <a:latin typeface="Arial" panose="020B0604020202020204" pitchFamily="34" charset="0"/>
                <a:cs typeface="Arial" panose="020B0604020202020204" pitchFamily="34" charset="0"/>
              </a:rPr>
              <a:t> Many law enforcement agencies require officers to document their use of force incidents. This documentation helps ensure transparency and accountability. Additionally, internal affairs units or oversight bodies may investigate use of force incidents to determine whether they were within policy and the law.</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Less-Lethal Options:</a:t>
            </a:r>
            <a:r>
              <a:rPr lang="en-GB" b="0" i="0" u="none" strike="noStrike" dirty="0">
                <a:solidFill>
                  <a:srgbClr val="374151"/>
                </a:solidFill>
                <a:effectLst/>
                <a:latin typeface="Arial" panose="020B0604020202020204" pitchFamily="34" charset="0"/>
                <a:cs typeface="Arial" panose="020B0604020202020204" pitchFamily="34" charset="0"/>
              </a:rPr>
              <a:t> In situations where physical force may be necessary but deadly force is not justified, law enforcement officers may use less-lethal weapons or tactics, such as tasers, or pepper spray. These are intended to incapacitate or control individuals without causing fatal injuries.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Deadly Force:</a:t>
            </a:r>
            <a:r>
              <a:rPr lang="en-GB" b="0" i="0" u="none" strike="noStrike" dirty="0">
                <a:solidFill>
                  <a:srgbClr val="374151"/>
                </a:solidFill>
                <a:effectLst/>
                <a:latin typeface="Arial" panose="020B0604020202020204" pitchFamily="34" charset="0"/>
                <a:cs typeface="Arial" panose="020B0604020202020204" pitchFamily="34" charset="0"/>
              </a:rPr>
              <a:t> The use of deadly force, typically involving firearms, is considered the most extreme and should only be used as a last resort when there is an immediate threat to life. </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Civil Rights and Legal Oversight:</a:t>
            </a:r>
            <a:r>
              <a:rPr lang="en-GB" b="0" i="0" u="none" strike="noStrike" dirty="0">
                <a:solidFill>
                  <a:srgbClr val="374151"/>
                </a:solidFill>
                <a:effectLst/>
                <a:latin typeface="Arial" panose="020B0604020202020204" pitchFamily="34" charset="0"/>
                <a:cs typeface="Arial" panose="020B0604020202020204" pitchFamily="34" charset="0"/>
              </a:rPr>
              <a:t> Concerns about the use of force, particularly when it results in injury or death, can lead to legal and civil rights investigations. These investigations examine whether the use of force was lawful and whether an individual's rights were violated.</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The use of force is a complex and highly regulated aspect of law enforcement, and it is subject to legal standards, ethical considerations, and ongoing training for officers. Public debate and scrutiny often focus on the use of force by law enforcement agencies, particularly when incidents involve excessive or unjustified force.</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15</a:t>
            </a:fld>
            <a:endParaRPr lang="en-US"/>
          </a:p>
        </p:txBody>
      </p:sp>
    </p:spTree>
    <p:extLst>
      <p:ext uri="{BB962C8B-B14F-4D97-AF65-F5344CB8AC3E}">
        <p14:creationId xmlns:p14="http://schemas.microsoft.com/office/powerpoint/2010/main" val="25343682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16</a:t>
            </a:fld>
            <a:endParaRPr lang="en-US"/>
          </a:p>
        </p:txBody>
      </p:sp>
    </p:spTree>
    <p:extLst>
      <p:ext uri="{BB962C8B-B14F-4D97-AF65-F5344CB8AC3E}">
        <p14:creationId xmlns:p14="http://schemas.microsoft.com/office/powerpoint/2010/main" val="1831514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In the context of policing, the term "service role" refers to the fundamental duty and responsibility of law enforcement agencies and officers to provide a wide range of services to the community they serve. While policing often involves law enforcement and maintaining public order, it is important to recognize that police officers also play a critical role in serving the needs of the public and enhancing the overall safety and well-being of the community.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the concept of a service role applies to policing:</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Community Policing:</a:t>
            </a:r>
            <a:r>
              <a:rPr lang="en-GB" b="0" i="0" u="none" strike="noStrike" dirty="0">
                <a:solidFill>
                  <a:srgbClr val="374151"/>
                </a:solidFill>
                <a:effectLst/>
                <a:latin typeface="Arial" panose="020B0604020202020204" pitchFamily="34" charset="0"/>
                <a:cs typeface="Arial" panose="020B0604020202020204" pitchFamily="34" charset="0"/>
              </a:rPr>
              <a:t> The service role in policing is closely associated with the concept of community policing. Community policing emphasizes building positive relationships between law enforcement and the community. Police officers engage in various community-oriented activities, such as neighbourhood patrols, attending community meetings, and collaborating with residents to identify and address local issues and concerns.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Problem-Solving:</a:t>
            </a:r>
            <a:r>
              <a:rPr lang="en-GB" b="0" i="0" u="none" strike="noStrike" dirty="0">
                <a:solidFill>
                  <a:srgbClr val="374151"/>
                </a:solidFill>
                <a:effectLst/>
                <a:latin typeface="Arial" panose="020B0604020202020204" pitchFamily="34" charset="0"/>
                <a:cs typeface="Arial" panose="020B0604020202020204" pitchFamily="34" charset="0"/>
              </a:rPr>
              <a:t> Police officers in a service role are expected to be problem-solvers. They work with the community to identify problems, such as crime hotspots, quality of life issues, or public safety concerns, and collaborate with residents, businesses, and other stakeholders to find solutions.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Emergency Response:</a:t>
            </a:r>
            <a:r>
              <a:rPr lang="en-GB" b="0" i="0" u="none" strike="noStrike" dirty="0">
                <a:solidFill>
                  <a:srgbClr val="374151"/>
                </a:solidFill>
                <a:effectLst/>
                <a:latin typeface="Arial" panose="020B0604020202020204" pitchFamily="34" charset="0"/>
                <a:cs typeface="Arial" panose="020B0604020202020204" pitchFamily="34" charset="0"/>
              </a:rPr>
              <a:t> While law enforcement is a critical aspect of policing, responding to emergencies and ensuring public safety during crises is a core service provided by police. Officers are often the first responders to accidents, medical emergencies, natural disasters, and other critical incidents.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Victim Support:</a:t>
            </a:r>
            <a:r>
              <a:rPr lang="en-GB" b="0" i="0" u="none" strike="noStrike" dirty="0">
                <a:solidFill>
                  <a:srgbClr val="374151"/>
                </a:solidFill>
                <a:effectLst/>
                <a:latin typeface="Arial" panose="020B0604020202020204" pitchFamily="34" charset="0"/>
                <a:cs typeface="Arial" panose="020B0604020202020204" pitchFamily="34" charset="0"/>
              </a:rPr>
              <a:t> Police officers provide support and assistance to victims of crimes. This includes providing information about available resources, helping victims navigate the criminal justice system, and ensuring their safety and well-being.</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Community Education:</a:t>
            </a:r>
            <a:r>
              <a:rPr lang="en-GB" b="0" i="0" u="none" strike="noStrike" dirty="0">
                <a:solidFill>
                  <a:srgbClr val="374151"/>
                </a:solidFill>
                <a:effectLst/>
                <a:latin typeface="Arial" panose="020B0604020202020204" pitchFamily="34" charset="0"/>
                <a:cs typeface="Arial" panose="020B0604020202020204" pitchFamily="34" charset="0"/>
              </a:rPr>
              <a:t> Police officers often engage in educational efforts aimed at preventing crime and promoting safety. This may include conducting safety presentations in schools, offering crime prevention tips to residents, and participating in outreach programs.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Conflict Resolution:</a:t>
            </a:r>
            <a:r>
              <a:rPr lang="en-GB" b="0" i="0" u="none" strike="noStrike" dirty="0">
                <a:solidFill>
                  <a:srgbClr val="374151"/>
                </a:solidFill>
                <a:effectLst/>
                <a:latin typeface="Arial" panose="020B0604020202020204" pitchFamily="34" charset="0"/>
                <a:cs typeface="Arial" panose="020B0604020202020204" pitchFamily="34" charset="0"/>
              </a:rPr>
              <a:t> Police officers play a role in mediating disputes and resolving conflicts within the community. They may intervene in domestic disputes, neighbourhood conflicts, or other situations where their presence can help de-escalate tensions and prevent violence.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Assistance to Vulnerable Populations:</a:t>
            </a:r>
            <a:r>
              <a:rPr lang="en-GB" b="0" i="0" u="none" strike="noStrike" dirty="0">
                <a:solidFill>
                  <a:srgbClr val="374151"/>
                </a:solidFill>
                <a:effectLst/>
                <a:latin typeface="Arial" panose="020B0604020202020204" pitchFamily="34" charset="0"/>
                <a:cs typeface="Arial" panose="020B0604020202020204" pitchFamily="34" charset="0"/>
              </a:rPr>
              <a:t> Police officers may provide assistance and support to vulnerable populations, such as the homeless, individuals with mental health issues, and victims of domestic violence. They may connect individuals with social services and resources.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Traffic Management:</a:t>
            </a:r>
            <a:r>
              <a:rPr lang="en-GB" b="0" i="0" u="none" strike="noStrike" dirty="0">
                <a:solidFill>
                  <a:srgbClr val="374151"/>
                </a:solidFill>
                <a:effectLst/>
                <a:latin typeface="Arial" panose="020B0604020202020204" pitchFamily="34" charset="0"/>
                <a:cs typeface="Arial" panose="020B0604020202020204" pitchFamily="34" charset="0"/>
              </a:rPr>
              <a:t> Policing includes managing traffic, enforcing traffic laws, and ensuring road safety. Officers may conduct traffic stops, investigate accidents, and educate the public about safe driving practices.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Crisis Intervention:</a:t>
            </a:r>
            <a:r>
              <a:rPr lang="en-GB" b="0" i="0" u="none" strike="noStrike" dirty="0">
                <a:solidFill>
                  <a:srgbClr val="374151"/>
                </a:solidFill>
                <a:effectLst/>
                <a:latin typeface="Arial" panose="020B0604020202020204" pitchFamily="34" charset="0"/>
                <a:cs typeface="Arial" panose="020B0604020202020204" pitchFamily="34" charset="0"/>
              </a:rPr>
              <a:t> Police officers are often trained in crisis intervention techniques to respond to situations involving individuals experiencing mental health crises. Their goal is to provide assistance, de-escalate the situation, and connect individuals with appropriate mental health services.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service role in policing recognises that law enforcement agencies are not solely focused on law enforcement and maintaining order but also on serving the needs of the community. This multifaceted approach acknowledges that police officers have a responsibility to enhance the quality of life in their communities, build trust with residents, and work collaboratively to address local issues and concerns, ultimately promoting public safety and well-being.</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17</a:t>
            </a:fld>
            <a:endParaRPr lang="en-US"/>
          </a:p>
        </p:txBody>
      </p:sp>
    </p:spTree>
    <p:extLst>
      <p:ext uri="{BB962C8B-B14F-4D97-AF65-F5344CB8AC3E}">
        <p14:creationId xmlns:p14="http://schemas.microsoft.com/office/powerpoint/2010/main" val="260803879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18</a:t>
            </a:fld>
            <a:endParaRPr lang="en-US"/>
          </a:p>
        </p:txBody>
      </p:sp>
    </p:spTree>
    <p:extLst>
      <p:ext uri="{BB962C8B-B14F-4D97-AF65-F5344CB8AC3E}">
        <p14:creationId xmlns:p14="http://schemas.microsoft.com/office/powerpoint/2010/main" val="26574930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19</a:t>
            </a:fld>
            <a:endParaRPr lang="en-US"/>
          </a:p>
        </p:txBody>
      </p:sp>
    </p:spTree>
    <p:extLst>
      <p:ext uri="{BB962C8B-B14F-4D97-AF65-F5344CB8AC3E}">
        <p14:creationId xmlns:p14="http://schemas.microsoft.com/office/powerpoint/2010/main" val="6144955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0F0F0F"/>
                </a:solidFill>
                <a:effectLst/>
                <a:latin typeface="Arial" panose="020B0604020202020204" pitchFamily="34" charset="0"/>
                <a:cs typeface="Arial" panose="020B0604020202020204" pitchFamily="34" charset="0"/>
              </a:rPr>
              <a:t>The legitimacy of coercive force, particularly in the context of law enforcement and government authority, is a complex and important concept that involves the justification and moral acceptability of using force to achieve certain goals or maintain order. Legitimacy, in this context, refers to whether the use of coercive force is considered lawful, ethical, and justified by society, its legal framework, and its governing institutions. </a:t>
            </a:r>
          </a:p>
          <a:p>
            <a:pPr algn="l"/>
            <a:endParaRPr lang="en-GB" b="0" i="0" u="none" strike="noStrike" dirty="0">
              <a:solidFill>
                <a:srgbClr val="0F0F0F"/>
              </a:solidFill>
              <a:effectLst/>
              <a:latin typeface="Arial" panose="020B0604020202020204" pitchFamily="34" charset="0"/>
              <a:cs typeface="Arial" panose="020B0604020202020204" pitchFamily="34" charset="0"/>
            </a:endParaRPr>
          </a:p>
          <a:p>
            <a:pPr algn="l"/>
            <a:r>
              <a:rPr lang="en-GB" b="0" i="0" u="none" strike="noStrike" dirty="0">
                <a:solidFill>
                  <a:srgbClr val="0F0F0F"/>
                </a:solidFill>
                <a:effectLst/>
                <a:latin typeface="Arial" panose="020B0604020202020204" pitchFamily="34" charset="0"/>
                <a:cs typeface="Arial" panose="020B0604020202020204" pitchFamily="34" charset="0"/>
              </a:rPr>
              <a:t>Several factors contribute to assessing the legitimacy of coercive force:</a:t>
            </a:r>
          </a:p>
          <a:p>
            <a:pPr algn="l"/>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Legal Framework:</a:t>
            </a:r>
            <a:r>
              <a:rPr lang="en-GB" b="0" i="0" u="none" strike="noStrike" dirty="0">
                <a:solidFill>
                  <a:srgbClr val="0F0F0F"/>
                </a:solidFill>
                <a:effectLst/>
                <a:latin typeface="Arial" panose="020B0604020202020204" pitchFamily="34" charset="0"/>
                <a:cs typeface="Arial" panose="020B0604020202020204" pitchFamily="34" charset="0"/>
              </a:rPr>
              <a:t> The use of coercive force is typically governed by a legal framework that defines when and how it can be employed. Laws, regulations, and policies establish the parameters for the use of force by law enforcement officers and government authorities. Force that is used in accordance with established legal standards is generally considered legitimate.</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Proportionality:</a:t>
            </a:r>
            <a:r>
              <a:rPr lang="en-GB" b="0" i="0" u="none" strike="noStrike" dirty="0">
                <a:solidFill>
                  <a:srgbClr val="0F0F0F"/>
                </a:solidFill>
                <a:effectLst/>
                <a:latin typeface="Arial" panose="020B0604020202020204" pitchFamily="34" charset="0"/>
                <a:cs typeface="Arial" panose="020B0604020202020204" pitchFamily="34" charset="0"/>
              </a:rPr>
              <a:t> One key aspect of legitimacy is the principle of proportionality. Coercive force should be proportional to the threat or risk it is intended to address. Excessive or disproportionate force is often viewed as illegitimate.</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Necessity:</a:t>
            </a:r>
            <a:r>
              <a:rPr lang="en-GB" b="0" i="0" u="none" strike="noStrike" dirty="0">
                <a:solidFill>
                  <a:srgbClr val="0F0F0F"/>
                </a:solidFill>
                <a:effectLst/>
                <a:latin typeface="Arial" panose="020B0604020202020204" pitchFamily="34" charset="0"/>
                <a:cs typeface="Arial" panose="020B0604020202020204" pitchFamily="34" charset="0"/>
              </a:rPr>
              <a:t> Coercive force is generally considered legitimate when it is necessary to achieve a legitimate objective, such as protecting public safety, preventing harm, or upholding the rule of law. Force should be used as a last resort when other options, such as de-escalation or negotiation, have been exhausted or are not viable.</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Accountability:</a:t>
            </a:r>
            <a:r>
              <a:rPr lang="en-GB" b="0" i="0" u="none" strike="noStrike" dirty="0">
                <a:solidFill>
                  <a:srgbClr val="0F0F0F"/>
                </a:solidFill>
                <a:effectLst/>
                <a:latin typeface="Arial" panose="020B0604020202020204" pitchFamily="34" charset="0"/>
                <a:cs typeface="Arial" panose="020B0604020202020204" pitchFamily="34" charset="0"/>
              </a:rPr>
              <a:t> Legitimacy is enhanced when there is accountability and oversight in place to ensure that coercive force is used appropriately. This includes mechanisms for reviewing and investigating incidents involving the use of force, as well as holding individuals or institutions responsible for abuses of power.</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Transparency:</a:t>
            </a:r>
            <a:r>
              <a:rPr lang="en-GB" b="0" i="0" u="none" strike="noStrike" dirty="0">
                <a:solidFill>
                  <a:srgbClr val="0F0F0F"/>
                </a:solidFill>
                <a:effectLst/>
                <a:latin typeface="Arial" panose="020B0604020202020204" pitchFamily="34" charset="0"/>
                <a:cs typeface="Arial" panose="020B0604020202020204" pitchFamily="34" charset="0"/>
              </a:rPr>
              <a:t> Transparency in the use of coercive force contributes to legitimacy. Clear policies, procedures, and reporting mechanisms help the public understand how and why force is employed and build trust in law enforcement and government institutions.</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Training and Professionalism:</a:t>
            </a:r>
            <a:r>
              <a:rPr lang="en-GB" b="0" i="0" u="none" strike="noStrike" dirty="0">
                <a:solidFill>
                  <a:srgbClr val="0F0F0F"/>
                </a:solidFill>
                <a:effectLst/>
                <a:latin typeface="Arial" panose="020B0604020202020204" pitchFamily="34" charset="0"/>
                <a:cs typeface="Arial" panose="020B0604020202020204" pitchFamily="34" charset="0"/>
              </a:rPr>
              <a:t> Law enforcement agencies often provide training to officers on the appropriate use of force, de-escalation techniques, and conflict resolution. The professionalism and competence of officers play a role in the perception of legitimacy.</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Community Trust:</a:t>
            </a:r>
            <a:r>
              <a:rPr lang="en-GB" b="0" i="0" u="none" strike="noStrike" dirty="0">
                <a:solidFill>
                  <a:srgbClr val="0F0F0F"/>
                </a:solidFill>
                <a:effectLst/>
                <a:latin typeface="Arial" panose="020B0604020202020204" pitchFamily="34" charset="0"/>
                <a:cs typeface="Arial" panose="020B0604020202020204" pitchFamily="34" charset="0"/>
              </a:rPr>
              <a:t> Public perception and trust are vital components of legitimacy. Law enforcement agencies and government authorities that maintain strong relationships with their communities, engage in community policing efforts, and communicate effectively are more likely to be viewed as legitimate by the public.</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Respect for Human Rights:</a:t>
            </a:r>
            <a:r>
              <a:rPr lang="en-GB" b="0" i="0" u="none" strike="noStrike" dirty="0">
                <a:solidFill>
                  <a:srgbClr val="0F0F0F"/>
                </a:solidFill>
                <a:effectLst/>
                <a:latin typeface="Arial" panose="020B0604020202020204" pitchFamily="34" charset="0"/>
                <a:cs typeface="Arial" panose="020B0604020202020204" pitchFamily="34" charset="0"/>
              </a:rPr>
              <a:t> Coercive force must respect the fundamental human rights and dignity of individuals. Actions that violate human rights, such as torture or excessive use of force, are widely considered illegitimate and unlawful.</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0F0F0F"/>
                </a:solidFill>
                <a:effectLst/>
                <a:latin typeface="Arial" panose="020B0604020202020204" pitchFamily="34" charset="0"/>
                <a:cs typeface="Arial" panose="020B0604020202020204" pitchFamily="34" charset="0"/>
              </a:rPr>
              <a:t>Social Consensus:</a:t>
            </a:r>
            <a:r>
              <a:rPr lang="en-GB" b="0" i="0" u="none" strike="noStrike" dirty="0">
                <a:solidFill>
                  <a:srgbClr val="0F0F0F"/>
                </a:solidFill>
                <a:effectLst/>
                <a:latin typeface="Arial" panose="020B0604020202020204" pitchFamily="34" charset="0"/>
                <a:cs typeface="Arial" panose="020B0604020202020204" pitchFamily="34" charset="0"/>
              </a:rPr>
              <a:t> The legitimacy of coercive force can also be influenced by societal norms and values. In democratic societies, there may be a consensus on the acceptable limits and conditions for the use of force.</a:t>
            </a:r>
          </a:p>
          <a:p>
            <a:pPr algn="l">
              <a:buFont typeface="+mj-lt"/>
              <a:buAutoNum type="arabicPeriod"/>
            </a:pPr>
            <a:endParaRPr lang="en-GB" b="0" i="0" u="none" strike="noStrike" dirty="0">
              <a:solidFill>
                <a:srgbClr val="0F0F0F"/>
              </a:solidFill>
              <a:effectLst/>
              <a:latin typeface="Arial" panose="020B0604020202020204" pitchFamily="34" charset="0"/>
              <a:cs typeface="Arial" panose="020B0604020202020204" pitchFamily="34" charset="0"/>
            </a:endParaRPr>
          </a:p>
          <a:p>
            <a:pPr algn="l"/>
            <a:r>
              <a:rPr lang="en-GB" b="0" i="0" u="none" strike="noStrike" dirty="0">
                <a:solidFill>
                  <a:srgbClr val="0F0F0F"/>
                </a:solidFill>
                <a:effectLst/>
                <a:latin typeface="Arial" panose="020B0604020202020204" pitchFamily="34" charset="0"/>
                <a:cs typeface="Arial" panose="020B0604020202020204" pitchFamily="34" charset="0"/>
              </a:rPr>
              <a:t>It's important to note that perceptions of legitimacy can vary among individuals and communities, and they may be influenced by factors such as cultural, historical, and political contexts. Achieving and maintaining the legitimacy of coercive force is an ongoing challenge for governments and law enforcement agencies, as it requires balancing the need for security and order with the protection of individual rights and public trust. Violations of legitimacy can lead to social unrest, protests, and calls for reform, making it a critical issue in governance and law enforcement.</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20</a:t>
            </a:fld>
            <a:endParaRPr lang="en-US"/>
          </a:p>
        </p:txBody>
      </p:sp>
    </p:spTree>
    <p:extLst>
      <p:ext uri="{BB962C8B-B14F-4D97-AF65-F5344CB8AC3E}">
        <p14:creationId xmlns:p14="http://schemas.microsoft.com/office/powerpoint/2010/main" val="28260959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There are two contrasting perspectives on the development of policing in the 19th century, particularly the emergence of what is often referred to as the "new police." These two accounts, the orthodox account and the revisionist account, offer different explanations for the creation and purpose of the new police forces during that era.</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Orthodox Account:</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Rational Response to Crime:</a:t>
            </a:r>
            <a:r>
              <a:rPr lang="en-GB" b="0" i="0" u="none" strike="noStrike" dirty="0">
                <a:solidFill>
                  <a:srgbClr val="374151"/>
                </a:solidFill>
                <a:effectLst/>
                <a:latin typeface="Arial" panose="020B0604020202020204" pitchFamily="34" charset="0"/>
                <a:cs typeface="Arial" panose="020B0604020202020204" pitchFamily="34" charset="0"/>
              </a:rPr>
              <a:t> The orthodox account portrays the introduction of the new police as a rational and necessary response to rising crime and criminality in urban areas during the 19th century. According to this perspective, the growth of cities and industrialization led to increased crime rates, and traditional methods of law enforcement, such as local constables and watchmen, were seen as inadequate to maintain order and safety.</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Benefit to Society:</a:t>
            </a:r>
            <a:r>
              <a:rPr lang="en-GB" b="0" i="0" u="none" strike="noStrike" dirty="0">
                <a:solidFill>
                  <a:srgbClr val="374151"/>
                </a:solidFill>
                <a:effectLst/>
                <a:latin typeface="Arial" panose="020B0604020202020204" pitchFamily="34" charset="0"/>
                <a:cs typeface="Arial" panose="020B0604020202020204" pitchFamily="34" charset="0"/>
              </a:rPr>
              <a:t> Advocates of the orthodox account argue that the establishment of the new police was intended to benefit society as a whole. The new police were viewed as a more organized and professional law enforcement agency that could effectively combat crime, maintain public order, and protect citizens.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Professionalization:</a:t>
            </a:r>
            <a:r>
              <a:rPr lang="en-GB" b="0" i="0" u="none" strike="noStrike" dirty="0">
                <a:solidFill>
                  <a:srgbClr val="374151"/>
                </a:solidFill>
                <a:effectLst/>
                <a:latin typeface="Arial" panose="020B0604020202020204" pitchFamily="34" charset="0"/>
                <a:cs typeface="Arial" panose="020B0604020202020204" pitchFamily="34" charset="0"/>
              </a:rPr>
              <a:t> The orthodox account often highlights efforts to professionalize policing during this period, emphasizing the training and discipline of police officers. It portrays the new police as a modern and efficient alternative to the previous, less organized methods of law enforcement.</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Revisionist Account:</a:t>
            </a:r>
            <a:endParaRPr lang="en-GB" b="0" i="0" u="none" strike="noStrike" dirty="0">
              <a:solidFill>
                <a:srgbClr val="374151"/>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Extension of State Control:</a:t>
            </a:r>
            <a:r>
              <a:rPr lang="en-GB" b="0" i="0" u="none" strike="noStrike" dirty="0">
                <a:solidFill>
                  <a:srgbClr val="374151"/>
                </a:solidFill>
                <a:effectLst/>
                <a:latin typeface="Arial" panose="020B0604020202020204" pitchFamily="34" charset="0"/>
                <a:cs typeface="Arial" panose="020B0604020202020204" pitchFamily="34" charset="0"/>
              </a:rPr>
              <a:t> The revisionist account challenges the idea that the new police were solely a response to rising crime. Instead, it suggests that the new police were, in part, an extension of state control over specific segments of the population, particularly the working classes, who were seen as potentially dangerous or disruptive to the established social order.</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Social Control:</a:t>
            </a:r>
            <a:r>
              <a:rPr lang="en-GB" b="0" i="0" u="none" strike="noStrike" dirty="0">
                <a:solidFill>
                  <a:srgbClr val="374151"/>
                </a:solidFill>
                <a:effectLst/>
                <a:latin typeface="Arial" panose="020B0604020202020204" pitchFamily="34" charset="0"/>
                <a:cs typeface="Arial" panose="020B0604020202020204" pitchFamily="34" charset="0"/>
              </a:rPr>
              <a:t> According to the revisionist perspective, the new police were not just focused on crime prevention but also on controlling and regulating the behaviours of marginalized and impoverished communities. This control was seen as a means of maintaining social stability and protecting the interests of the ruling elite.</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Critique of Policing Motives:</a:t>
            </a:r>
            <a:r>
              <a:rPr lang="en-GB" b="0" i="0" u="none" strike="noStrike" dirty="0">
                <a:solidFill>
                  <a:srgbClr val="374151"/>
                </a:solidFill>
                <a:effectLst/>
                <a:latin typeface="Arial" panose="020B0604020202020204" pitchFamily="34" charset="0"/>
                <a:cs typeface="Arial" panose="020B0604020202020204" pitchFamily="34" charset="0"/>
              </a:rPr>
              <a:t> Proponents of the revisionist account argue that the new police were often used to suppress dissent, control labour movements, and enforce strict moral standards, which disproportionately affected working-class and marginalized individuals. The extension of state control, in this view, was not always in the best interests of these communities.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It's important to note that these two accounts are not mutually exclusive, and the development of policing in the 19th century likely had elements of both rationales. The debate between the orthodox and revisionist accounts reflects differing interpretations of historical events and the motivations behind the establishment of modern police forces. It also highlights the complex relationship between law enforcement, social control, and the broader socio-political context of the time.</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21</a:t>
            </a:fld>
            <a:endParaRPr lang="en-US"/>
          </a:p>
        </p:txBody>
      </p:sp>
    </p:spTree>
    <p:extLst>
      <p:ext uri="{BB962C8B-B14F-4D97-AF65-F5344CB8AC3E}">
        <p14:creationId xmlns:p14="http://schemas.microsoft.com/office/powerpoint/2010/main" val="22484842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22</a:t>
            </a:fld>
            <a:endParaRPr lang="en-US"/>
          </a:p>
        </p:txBody>
      </p:sp>
    </p:spTree>
    <p:extLst>
      <p:ext uri="{BB962C8B-B14F-4D97-AF65-F5344CB8AC3E}">
        <p14:creationId xmlns:p14="http://schemas.microsoft.com/office/powerpoint/2010/main" val="7229828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23</a:t>
            </a:fld>
            <a:endParaRPr lang="en-US"/>
          </a:p>
        </p:txBody>
      </p:sp>
    </p:spTree>
    <p:extLst>
      <p:ext uri="{BB962C8B-B14F-4D97-AF65-F5344CB8AC3E}">
        <p14:creationId xmlns:p14="http://schemas.microsoft.com/office/powerpoint/2010/main" val="320172662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24</a:t>
            </a:fld>
            <a:endParaRPr lang="en-US"/>
          </a:p>
        </p:txBody>
      </p:sp>
    </p:spTree>
    <p:extLst>
      <p:ext uri="{BB962C8B-B14F-4D97-AF65-F5344CB8AC3E}">
        <p14:creationId xmlns:p14="http://schemas.microsoft.com/office/powerpoint/2010/main" val="35884081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25</a:t>
            </a:fld>
            <a:endParaRPr lang="en-US"/>
          </a:p>
        </p:txBody>
      </p:sp>
    </p:spTree>
    <p:extLst>
      <p:ext uri="{BB962C8B-B14F-4D97-AF65-F5344CB8AC3E}">
        <p14:creationId xmlns:p14="http://schemas.microsoft.com/office/powerpoint/2010/main" val="142426633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26</a:t>
            </a:fld>
            <a:endParaRPr lang="en-US"/>
          </a:p>
        </p:txBody>
      </p:sp>
    </p:spTree>
    <p:extLst>
      <p:ext uri="{BB962C8B-B14F-4D97-AF65-F5344CB8AC3E}">
        <p14:creationId xmlns:p14="http://schemas.microsoft.com/office/powerpoint/2010/main" val="377702110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27</a:t>
            </a:fld>
            <a:endParaRPr lang="en-US"/>
          </a:p>
        </p:txBody>
      </p:sp>
    </p:spTree>
    <p:extLst>
      <p:ext uri="{BB962C8B-B14F-4D97-AF65-F5344CB8AC3E}">
        <p14:creationId xmlns:p14="http://schemas.microsoft.com/office/powerpoint/2010/main" val="33573533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29</a:t>
            </a:fld>
            <a:endParaRPr lang="en-US"/>
          </a:p>
        </p:txBody>
      </p:sp>
    </p:spTree>
    <p:extLst>
      <p:ext uri="{BB962C8B-B14F-4D97-AF65-F5344CB8AC3E}">
        <p14:creationId xmlns:p14="http://schemas.microsoft.com/office/powerpoint/2010/main" val="265816378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30</a:t>
            </a:fld>
            <a:endParaRPr lang="en-US"/>
          </a:p>
        </p:txBody>
      </p:sp>
    </p:spTree>
    <p:extLst>
      <p:ext uri="{BB962C8B-B14F-4D97-AF65-F5344CB8AC3E}">
        <p14:creationId xmlns:p14="http://schemas.microsoft.com/office/powerpoint/2010/main" val="6752949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31</a:t>
            </a:fld>
            <a:endParaRPr lang="en-US"/>
          </a:p>
        </p:txBody>
      </p:sp>
    </p:spTree>
    <p:extLst>
      <p:ext uri="{BB962C8B-B14F-4D97-AF65-F5344CB8AC3E}">
        <p14:creationId xmlns:p14="http://schemas.microsoft.com/office/powerpoint/2010/main" val="23928330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32</a:t>
            </a:fld>
            <a:endParaRPr lang="en-US"/>
          </a:p>
        </p:txBody>
      </p:sp>
    </p:spTree>
    <p:extLst>
      <p:ext uri="{BB962C8B-B14F-4D97-AF65-F5344CB8AC3E}">
        <p14:creationId xmlns:p14="http://schemas.microsoft.com/office/powerpoint/2010/main" val="309725869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33</a:t>
            </a:fld>
            <a:endParaRPr lang="en-US"/>
          </a:p>
        </p:txBody>
      </p:sp>
    </p:spTree>
    <p:extLst>
      <p:ext uri="{BB962C8B-B14F-4D97-AF65-F5344CB8AC3E}">
        <p14:creationId xmlns:p14="http://schemas.microsoft.com/office/powerpoint/2010/main" val="178156426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34</a:t>
            </a:fld>
            <a:endParaRPr lang="en-US"/>
          </a:p>
        </p:txBody>
      </p:sp>
    </p:spTree>
    <p:extLst>
      <p:ext uri="{BB962C8B-B14F-4D97-AF65-F5344CB8AC3E}">
        <p14:creationId xmlns:p14="http://schemas.microsoft.com/office/powerpoint/2010/main" val="203719783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35</a:t>
            </a:fld>
            <a:endParaRPr lang="en-US"/>
          </a:p>
        </p:txBody>
      </p:sp>
    </p:spTree>
    <p:extLst>
      <p:ext uri="{BB962C8B-B14F-4D97-AF65-F5344CB8AC3E}">
        <p14:creationId xmlns:p14="http://schemas.microsoft.com/office/powerpoint/2010/main" val="399537508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Police accountability is a critical aspect of law enforcement that involves various dimensions and stakeholders. It encompasses mechanisms and practices that ensure transparency, oversight, and responsibility within policing organisations.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police accountability in relation to different aspects: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Political Authority:</a:t>
            </a:r>
          </a:p>
          <a:p>
            <a:pPr algn="l">
              <a:buFont typeface="+mj-lt"/>
              <a:buAutoNum type="arabicPeriod"/>
            </a:pPr>
            <a:endParaRPr lang="en-GB" b="1"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Police Accountability and Political Authority are closely linked because law enforcement agencies operate under the authority of the government, whether it's local, state, or national. Political authority establishes the framework within which policing occurs, including laws, regulations, and policies governing police conduct.</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Legislation and Oversight:</a:t>
            </a:r>
            <a:r>
              <a:rPr lang="en-GB" b="0" i="0" u="none" strike="noStrike" dirty="0">
                <a:solidFill>
                  <a:srgbClr val="374151"/>
                </a:solidFill>
                <a:effectLst/>
                <a:latin typeface="Arial" panose="020B0604020202020204" pitchFamily="34" charset="0"/>
                <a:cs typeface="Arial" panose="020B0604020202020204" pitchFamily="34" charset="0"/>
              </a:rPr>
              <a:t> Elected officials and government bodies, such as city councils, legislatures, and congressional committees, play a crucial role in setting laws and regulations that govern policing. They also provide oversight and accountability by examining and revising laws, allocating funding, and holding hearings on police practices.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Police Leadership:</a:t>
            </a:r>
            <a:r>
              <a:rPr lang="en-GB" b="0" i="0" u="none" strike="noStrike" dirty="0">
                <a:solidFill>
                  <a:srgbClr val="374151"/>
                </a:solidFill>
                <a:effectLst/>
                <a:latin typeface="Arial" panose="020B0604020202020204" pitchFamily="34" charset="0"/>
                <a:cs typeface="Arial" panose="020B0604020202020204" pitchFamily="34" charset="0"/>
              </a:rPr>
              <a:t> Police chiefs and commissioners, who are often appointed or approved by political authorities, are responsible for implementing policies and directives from political leaders. They play a role in ensuring that their departments adhere to legal and ethical standards.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Internal and Disciplinary Accountability: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Internal and disciplinary accountability mechanisms are designed to ensure that police officers adhere to departmental policies and standards of conduct.</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Internal Affairs:</a:t>
            </a:r>
            <a:r>
              <a:rPr lang="en-GB" b="0" i="0" u="none" strike="noStrike" dirty="0">
                <a:solidFill>
                  <a:srgbClr val="374151"/>
                </a:solidFill>
                <a:effectLst/>
                <a:latin typeface="Arial" panose="020B0604020202020204" pitchFamily="34" charset="0"/>
                <a:cs typeface="Arial" panose="020B0604020202020204" pitchFamily="34" charset="0"/>
              </a:rPr>
              <a:t> Most police departments have internal affairs units responsible for investigating complaints against officers. These units conduct internal reviews and investigations to determine if officers violated departmental policies or procedures.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Disciplinary Procedures:</a:t>
            </a:r>
            <a:r>
              <a:rPr lang="en-GB" b="0" i="0" u="none" strike="noStrike" dirty="0">
                <a:solidFill>
                  <a:srgbClr val="374151"/>
                </a:solidFill>
                <a:effectLst/>
                <a:latin typeface="Arial" panose="020B0604020202020204" pitchFamily="34" charset="0"/>
                <a:cs typeface="Arial" panose="020B0604020202020204" pitchFamily="34" charset="0"/>
              </a:rPr>
              <a:t> When officers are found to have violated policies or engaged in misconduct, disciplinary procedures are initiated. Disciplinary actions may include reprimands, suspensions, or termination, depending on the severity of the misconduct.</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Chain of Command:</a:t>
            </a:r>
            <a:r>
              <a:rPr lang="en-GB" b="0" i="0" u="none" strike="noStrike" dirty="0">
                <a:solidFill>
                  <a:srgbClr val="374151"/>
                </a:solidFill>
                <a:effectLst/>
                <a:latin typeface="Arial" panose="020B0604020202020204" pitchFamily="34" charset="0"/>
                <a:cs typeface="Arial" panose="020B0604020202020204" pitchFamily="34" charset="0"/>
              </a:rPr>
              <a:t> Police departments often emphasize a clear chain of command, where supervisors monitor and oversee the actions of their subordinates. Supervisors play a role in ensuring that officers under their command follow established procedures and ethical guidelines.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Accountability to the Law:</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Police officers are expected to uphold and enforce the law, and they are themselves subject to the legal system.</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Criminal Accountability:</a:t>
            </a:r>
            <a:r>
              <a:rPr lang="en-GB" b="0" i="0" u="none" strike="noStrike" dirty="0">
                <a:solidFill>
                  <a:srgbClr val="374151"/>
                </a:solidFill>
                <a:effectLst/>
                <a:latin typeface="Arial" panose="020B0604020202020204" pitchFamily="34" charset="0"/>
                <a:cs typeface="Arial" panose="020B0604020202020204" pitchFamily="34" charset="0"/>
              </a:rPr>
              <a:t> Officers who engage in criminal behaviour can be held criminally accountable, just like any other citizen. They may face criminal charges, trials, and potential imprisonment if found guilty of unlawful actions.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Civil Liability:</a:t>
            </a:r>
            <a:r>
              <a:rPr lang="en-GB" b="0" i="0" u="none" strike="noStrike" dirty="0">
                <a:solidFill>
                  <a:srgbClr val="374151"/>
                </a:solidFill>
                <a:effectLst/>
                <a:latin typeface="Arial" panose="020B0604020202020204" pitchFamily="34" charset="0"/>
                <a:cs typeface="Arial" panose="020B0604020202020204" pitchFamily="34" charset="0"/>
              </a:rPr>
              <a:t> Police officers can be held civilly liable for violations of individuals' constitutional rights or injuries resulting from their actions. Lawsuits against officers or police departments can lead to financial compensation for victims.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Search Warrants and Due Process:</a:t>
            </a:r>
            <a:r>
              <a:rPr lang="en-GB" b="0" i="0" u="none" strike="noStrike" dirty="0">
                <a:solidFill>
                  <a:srgbClr val="374151"/>
                </a:solidFill>
                <a:effectLst/>
                <a:latin typeface="Arial" panose="020B0604020202020204" pitchFamily="34" charset="0"/>
                <a:cs typeface="Arial" panose="020B0604020202020204" pitchFamily="34" charset="0"/>
              </a:rPr>
              <a:t> Police officers are required to follow legal procedures when obtaining search warrants, making arrests, and conducting investigations. Accountability to the law ensures that these procedures are followed to protect individuals' rights.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Accountability to the Public at Large: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0" i="0" u="none" strike="noStrike" dirty="0">
                <a:solidFill>
                  <a:srgbClr val="374151"/>
                </a:solidFill>
                <a:effectLst/>
                <a:latin typeface="Arial" panose="020B0604020202020204" pitchFamily="34" charset="0"/>
                <a:cs typeface="Arial" panose="020B0604020202020204" pitchFamily="34" charset="0"/>
              </a:rPr>
              <a:t>Public accountability is essential to maintain trust and transparency between law enforcement agencies and the communities they serve.</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Citizen Oversight:</a:t>
            </a:r>
            <a:r>
              <a:rPr lang="en-GB" b="0" i="0" u="none" strike="noStrike" dirty="0">
                <a:solidFill>
                  <a:srgbClr val="374151"/>
                </a:solidFill>
                <a:effectLst/>
                <a:latin typeface="Arial" panose="020B0604020202020204" pitchFamily="34" charset="0"/>
                <a:cs typeface="Arial" panose="020B0604020202020204" pitchFamily="34" charset="0"/>
              </a:rPr>
              <a:t> Some communities have established civilian oversight boards or commissions to independently review complaints against police and recommend disciplinary actions. These bodies provide a civilian perspective on police accountability.</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Transparency:</a:t>
            </a:r>
            <a:r>
              <a:rPr lang="en-GB" b="0" i="0" u="none" strike="noStrike" dirty="0">
                <a:solidFill>
                  <a:srgbClr val="374151"/>
                </a:solidFill>
                <a:effectLst/>
                <a:latin typeface="Arial" panose="020B0604020202020204" pitchFamily="34" charset="0"/>
                <a:cs typeface="Arial" panose="020B0604020202020204" pitchFamily="34" charset="0"/>
              </a:rPr>
              <a:t> Police departments may release information about their activities, policies, and use of force incidents to the public. Transparency builds trust and allows the public to hold law enforcement agencies accountable for their actions.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Body Cameras and Dashcams:</a:t>
            </a:r>
            <a:r>
              <a:rPr lang="en-GB" b="0" i="0" u="none" strike="noStrike" dirty="0">
                <a:solidFill>
                  <a:srgbClr val="374151"/>
                </a:solidFill>
                <a:effectLst/>
                <a:latin typeface="Arial" panose="020B0604020202020204" pitchFamily="34" charset="0"/>
                <a:cs typeface="Arial" panose="020B0604020202020204" pitchFamily="34" charset="0"/>
              </a:rPr>
              <a:t> The use of body-worn cameras and dash cameras in police vehicles is aimed at providing an objective record of police interactions with the public. This technology can hold officers accountable for their conduct during encounters.</a:t>
            </a:r>
          </a:p>
          <a:p>
            <a:pPr marL="742950" lvl="1" indent="-285750"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Community Engagement:</a:t>
            </a:r>
            <a:r>
              <a:rPr lang="en-GB" b="0" i="0" u="none" strike="noStrike" dirty="0">
                <a:solidFill>
                  <a:srgbClr val="374151"/>
                </a:solidFill>
                <a:effectLst/>
                <a:latin typeface="Arial" panose="020B0604020202020204" pitchFamily="34" charset="0"/>
                <a:cs typeface="Arial" panose="020B0604020202020204" pitchFamily="34" charset="0"/>
              </a:rPr>
              <a:t> Law enforcement agencies may engage with the community through meetings, outreach programs, and community policing efforts to build trust and address public concerns.</a:t>
            </a:r>
          </a:p>
          <a:p>
            <a:pPr marL="742950" lvl="1" indent="-285750"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Overall, police accountability involves a complex interplay between political authority, internal oversight, adherence to the law, and responsiveness to the concerns and expectations of the public. Effective accountability measures are essential to ensure that policing serves the interests of justice and the well-being of the communities they serve.</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38</a:t>
            </a:fld>
            <a:endParaRPr lang="en-US"/>
          </a:p>
        </p:txBody>
      </p:sp>
    </p:spTree>
    <p:extLst>
      <p:ext uri="{BB962C8B-B14F-4D97-AF65-F5344CB8AC3E}">
        <p14:creationId xmlns:p14="http://schemas.microsoft.com/office/powerpoint/2010/main" val="411284225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Operational independence refers to the autonomy and discretion that certain organisations or agencies have in making decisions and carrying out their day-to-day activities without undue interference from external entities, particularly political or governmental bodies. Operational independence is often considered necessary in various contexts for several reasons, but it can also have potential downsides.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Advantages of Operational Independence:</a:t>
            </a: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Expertise and Efficiency:</a:t>
            </a:r>
            <a:r>
              <a:rPr lang="en-GB" b="0" i="0" u="none" strike="noStrike" dirty="0">
                <a:solidFill>
                  <a:srgbClr val="374151"/>
                </a:solidFill>
                <a:effectLst/>
                <a:latin typeface="Arial" panose="020B0604020202020204" pitchFamily="34" charset="0"/>
                <a:cs typeface="Arial" panose="020B0604020202020204" pitchFamily="34" charset="0"/>
              </a:rPr>
              <a:t> Operational independence allows specialized organizations, such as law enforcement agencies, to make decisions based on their expertise and professional judgment. This can lead to more efficient and effective outcomes, particularly in complex and technical areas.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Reduced Political Interference:</a:t>
            </a:r>
            <a:r>
              <a:rPr lang="en-GB" b="0" i="0" u="none" strike="noStrike" dirty="0">
                <a:solidFill>
                  <a:srgbClr val="374151"/>
                </a:solidFill>
                <a:effectLst/>
                <a:latin typeface="Arial" panose="020B0604020202020204" pitchFamily="34" charset="0"/>
                <a:cs typeface="Arial" panose="020B0604020202020204" pitchFamily="34" charset="0"/>
              </a:rPr>
              <a:t> It helps insulate certain functions from short-term political pressures and ensures that decisions are made with the long-term well-being of society or the organization in mind. </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Credibility and Trust:</a:t>
            </a:r>
            <a:r>
              <a:rPr lang="en-GB" b="0" i="0" u="none" strike="noStrike" dirty="0">
                <a:solidFill>
                  <a:srgbClr val="374151"/>
                </a:solidFill>
                <a:effectLst/>
                <a:latin typeface="Arial" panose="020B0604020202020204" pitchFamily="34" charset="0"/>
                <a:cs typeface="Arial" panose="020B0604020202020204" pitchFamily="34" charset="0"/>
              </a:rPr>
              <a:t> Independence can enhance an organization's credibility and public trust. When stakeholders believe that decisions are made based on objective criteria rather than political considerations, they are more likely to have confidence in the institution's actions.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Professional Development:</a:t>
            </a:r>
            <a:r>
              <a:rPr lang="en-GB" b="0" i="0" u="none" strike="noStrike" dirty="0">
                <a:solidFill>
                  <a:srgbClr val="374151"/>
                </a:solidFill>
                <a:effectLst/>
                <a:latin typeface="Arial" panose="020B0604020202020204" pitchFamily="34" charset="0"/>
                <a:cs typeface="Arial" panose="020B0604020202020204" pitchFamily="34" charset="0"/>
              </a:rPr>
              <a:t> It allows professionals within the organization to make decisions and develop their expertise over time. This can attract and retain talented individuals who are motivated by the opportunity to contribute to their field.</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Potential Downsides and Concerns:</a:t>
            </a: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Lack of Accountability:</a:t>
            </a:r>
            <a:r>
              <a:rPr lang="en-GB" b="0" i="0" u="none" strike="noStrike" dirty="0">
                <a:solidFill>
                  <a:srgbClr val="374151"/>
                </a:solidFill>
                <a:effectLst/>
                <a:latin typeface="Arial" panose="020B0604020202020204" pitchFamily="34" charset="0"/>
                <a:cs typeface="Arial" panose="020B0604020202020204" pitchFamily="34" charset="0"/>
              </a:rPr>
              <a:t> One of the main concerns with operational independence is the potential lack of direct accountability to the public or elected officials. When independent organizations make decisions that have a significant impact on society, there may be limited mechanisms for holding them accountable for their actions.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Democratic Legitimacy:</a:t>
            </a:r>
            <a:r>
              <a:rPr lang="en-GB" b="0" i="0" u="none" strike="noStrike" dirty="0">
                <a:solidFill>
                  <a:srgbClr val="374151"/>
                </a:solidFill>
                <a:effectLst/>
                <a:latin typeface="Arial" panose="020B0604020202020204" pitchFamily="34" charset="0"/>
                <a:cs typeface="Arial" panose="020B0604020202020204" pitchFamily="34" charset="0"/>
              </a:rPr>
              <a:t> Operational independence can sometimes raise questions about the democratic legitimacy of decisions made by unelected officials or bodies. In democratic societies, there is a tension between the need for expertise and the principle of accountability to the people.</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Lack of Transparency:</a:t>
            </a:r>
            <a:r>
              <a:rPr lang="en-GB" b="0" i="0" u="none" strike="noStrike" dirty="0">
                <a:solidFill>
                  <a:srgbClr val="374151"/>
                </a:solidFill>
                <a:effectLst/>
                <a:latin typeface="Arial" panose="020B0604020202020204" pitchFamily="34" charset="0"/>
                <a:cs typeface="Arial" panose="020B0604020202020204" pitchFamily="34" charset="0"/>
              </a:rPr>
              <a:t> While operational independence can promote decision-making based on expertise, it can also limit transparency and public access to information. Secrecy or lack of transparency can erode public trust and create suspicions about hidden agendas.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Inflexibility:</a:t>
            </a:r>
            <a:r>
              <a:rPr lang="en-GB" b="0" i="0" u="none" strike="noStrike" dirty="0">
                <a:solidFill>
                  <a:srgbClr val="374151"/>
                </a:solidFill>
                <a:effectLst/>
                <a:latin typeface="Arial" panose="020B0604020202020204" pitchFamily="34" charset="0"/>
                <a:cs typeface="Arial" panose="020B0604020202020204" pitchFamily="34" charset="0"/>
              </a:rPr>
              <a:t> In some cases, operational independence can lead to inflexibility or resistance to change within organizations. When decision-making is insulated from external pressures, there may be reluctance to adapt to evolving circumstances.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1" i="0" u="none" strike="noStrike" dirty="0">
                <a:solidFill>
                  <a:srgbClr val="374151"/>
                </a:solidFill>
                <a:effectLst/>
                <a:latin typeface="Arial" panose="020B0604020202020204" pitchFamily="34" charset="0"/>
                <a:cs typeface="Arial" panose="020B0604020202020204" pitchFamily="34" charset="0"/>
              </a:rPr>
              <a:t>Necessity and Balance:</a:t>
            </a: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The necessity of operational independence depends on the specific function and goals of the organization. In areas where expertise, long-term planning, and technical knowledge are crucial, operational independence can be vital. However, a balance must be struck between independence and accountability to ensure that decisions are made in the public interest and that organizations remain responsive to changing societal needs.</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39</a:t>
            </a:fld>
            <a:endParaRPr lang="en-US"/>
          </a:p>
        </p:txBody>
      </p:sp>
    </p:spTree>
    <p:extLst>
      <p:ext uri="{BB962C8B-B14F-4D97-AF65-F5344CB8AC3E}">
        <p14:creationId xmlns:p14="http://schemas.microsoft.com/office/powerpoint/2010/main" val="7584078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40</a:t>
            </a:fld>
            <a:endParaRPr lang="en-US"/>
          </a:p>
        </p:txBody>
      </p:sp>
    </p:spTree>
    <p:extLst>
      <p:ext uri="{BB962C8B-B14F-4D97-AF65-F5344CB8AC3E}">
        <p14:creationId xmlns:p14="http://schemas.microsoft.com/office/powerpoint/2010/main" val="391482974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41</a:t>
            </a:fld>
            <a:endParaRPr lang="en-US"/>
          </a:p>
        </p:txBody>
      </p:sp>
    </p:spTree>
    <p:extLst>
      <p:ext uri="{BB962C8B-B14F-4D97-AF65-F5344CB8AC3E}">
        <p14:creationId xmlns:p14="http://schemas.microsoft.com/office/powerpoint/2010/main" val="242793852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43</a:t>
            </a:fld>
            <a:endParaRPr lang="en-US"/>
          </a:p>
        </p:txBody>
      </p:sp>
    </p:spTree>
    <p:extLst>
      <p:ext uri="{BB962C8B-B14F-4D97-AF65-F5344CB8AC3E}">
        <p14:creationId xmlns:p14="http://schemas.microsoft.com/office/powerpoint/2010/main" val="35705039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Procedural justice is a concept within the field of criminal justice that focuses on the fairness and perceived fairness of the processes and procedures used in decision-making and interactions with individuals in </a:t>
            </a:r>
            <a:r>
              <a:rPr lang="en-GB" b="0" i="0" u="none" strike="noStrike">
                <a:solidFill>
                  <a:srgbClr val="374151"/>
                </a:solidFill>
                <a:effectLst/>
                <a:latin typeface="Arial" panose="020B0604020202020204" pitchFamily="34" charset="0"/>
                <a:cs typeface="Arial" panose="020B0604020202020204" pitchFamily="34" charset="0"/>
              </a:rPr>
              <a:t>various contexts. It </a:t>
            </a:r>
            <a:r>
              <a:rPr lang="en-GB" b="0" i="0" u="none" strike="noStrike" dirty="0">
                <a:solidFill>
                  <a:srgbClr val="374151"/>
                </a:solidFill>
                <a:effectLst/>
                <a:latin typeface="Arial" panose="020B0604020202020204" pitchFamily="34" charset="0"/>
                <a:cs typeface="Arial" panose="020B0604020202020204" pitchFamily="34" charset="0"/>
              </a:rPr>
              <a:t>emphasizes the idea that how decisions are made and how individuals are treated during the decision-making process can have a significant impact on their perceptions of justice and their overall satisfaction with the system.</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Key components and principles of procedural justice include:</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Fair Procedures:</a:t>
            </a:r>
            <a:r>
              <a:rPr lang="en-GB" b="0" i="0" u="none" strike="noStrike" dirty="0">
                <a:solidFill>
                  <a:srgbClr val="374151"/>
                </a:solidFill>
                <a:effectLst/>
                <a:latin typeface="Arial" panose="020B0604020202020204" pitchFamily="34" charset="0"/>
                <a:cs typeface="Arial" panose="020B0604020202020204" pitchFamily="34" charset="0"/>
              </a:rPr>
              <a:t> Procedural justice emphasizes the importance of using fair and unbiased procedures in all aspects of decision-making, such as arrests, trials, sentencing, and interactions with law enforcement officers. Fair procedures involve consistent application of rules, equal treatment, and adherence to legal and ethical standards.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Impartiality:</a:t>
            </a:r>
            <a:r>
              <a:rPr lang="en-GB" b="0" i="0" u="none" strike="noStrike" dirty="0">
                <a:solidFill>
                  <a:srgbClr val="374151"/>
                </a:solidFill>
                <a:effectLst/>
                <a:latin typeface="Arial" panose="020B0604020202020204" pitchFamily="34" charset="0"/>
                <a:cs typeface="Arial" panose="020B0604020202020204" pitchFamily="34" charset="0"/>
              </a:rPr>
              <a:t> It is essential that those responsible for making decisions in the criminal justice system remain impartial and avoid bias. This includes treating all individuals equally, regardless of their background, race, ethnicity, or other personal characteristics.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Voice and Participation:</a:t>
            </a:r>
            <a:r>
              <a:rPr lang="en-GB" b="0" i="0" u="none" strike="noStrike" dirty="0">
                <a:solidFill>
                  <a:srgbClr val="374151"/>
                </a:solidFill>
                <a:effectLst/>
                <a:latin typeface="Arial" panose="020B0604020202020204" pitchFamily="34" charset="0"/>
                <a:cs typeface="Arial" panose="020B0604020202020204" pitchFamily="34" charset="0"/>
              </a:rPr>
              <a:t> Procedural justice recognizes the value of allowing individuals to have a voice and participate in the decision-making process. This means giving individuals the opportunity to express their perspectives, concerns, and grievances, and ensuring that their input is considered.</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Transparency:</a:t>
            </a:r>
            <a:r>
              <a:rPr lang="en-GB" b="0" i="0" u="none" strike="noStrike" dirty="0">
                <a:solidFill>
                  <a:srgbClr val="374151"/>
                </a:solidFill>
                <a:effectLst/>
                <a:latin typeface="Arial" panose="020B0604020202020204" pitchFamily="34" charset="0"/>
                <a:cs typeface="Arial" panose="020B0604020202020204" pitchFamily="34" charset="0"/>
              </a:rPr>
              <a:t> Transparency in decision-making processes is crucial to procedural justice. Individuals should understand the reasons behind decisions, the rules and criteria used, and the implications of those decisions.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Respect and Dignity:</a:t>
            </a:r>
            <a:r>
              <a:rPr lang="en-GB" b="0" i="0" u="none" strike="noStrike" dirty="0">
                <a:solidFill>
                  <a:srgbClr val="374151"/>
                </a:solidFill>
                <a:effectLst/>
                <a:latin typeface="Arial" panose="020B0604020202020204" pitchFamily="34" charset="0"/>
                <a:cs typeface="Arial" panose="020B0604020202020204" pitchFamily="34" charset="0"/>
              </a:rPr>
              <a:t> Treating individuals with respect and dignity is a fundamental aspect of procedural justice. Law enforcement officers and criminal justice professionals should interact with individuals in a respectful and courteous manner, even in challenging situations.</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Trust and Legitimacy:</a:t>
            </a:r>
            <a:r>
              <a:rPr lang="en-GB" b="0" i="0" u="none" strike="noStrike" dirty="0">
                <a:solidFill>
                  <a:srgbClr val="374151"/>
                </a:solidFill>
                <a:effectLst/>
                <a:latin typeface="Arial" panose="020B0604020202020204" pitchFamily="34" charset="0"/>
                <a:cs typeface="Arial" panose="020B0604020202020204" pitchFamily="34" charset="0"/>
              </a:rPr>
              <a:t> When procedural justice principles are followed, individuals are more likely to perceive the justice system as legitimate and trustworthy. Trust in the system can lead to greater compliance with the law and cooperation with law enforcement.</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Accountability:</a:t>
            </a:r>
            <a:r>
              <a:rPr lang="en-GB" b="0" i="0" u="none" strike="noStrike" dirty="0">
                <a:solidFill>
                  <a:srgbClr val="374151"/>
                </a:solidFill>
                <a:effectLst/>
                <a:latin typeface="Arial" panose="020B0604020202020204" pitchFamily="34" charset="0"/>
                <a:cs typeface="Arial" panose="020B0604020202020204" pitchFamily="34" charset="0"/>
              </a:rPr>
              <a:t> Procedural justice requires accountability for actions and decisions. This includes accountability for any errors, misconduct, or abuses of power within the criminal justice system.</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Feedback Mechanisms:</a:t>
            </a:r>
            <a:r>
              <a:rPr lang="en-GB" b="0" i="0" u="none" strike="noStrike" dirty="0">
                <a:solidFill>
                  <a:srgbClr val="374151"/>
                </a:solidFill>
                <a:effectLst/>
                <a:latin typeface="Arial" panose="020B0604020202020204" pitchFamily="34" charset="0"/>
                <a:cs typeface="Arial" panose="020B0604020202020204" pitchFamily="34" charset="0"/>
              </a:rPr>
              <a:t> Providing individuals with feedback about the status of their case or the progress of their interactions with the justice system is considered important for procedural justice. It helps individuals understand the process and stay informed about the status of their situation.</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Procedural justice is not only relevant within the criminal justice system but also in various other contexts, including organizational settings, dispute resolution, and government agencies. The concept is based on the idea that individuals' perceptions of fairness in the procedures used to make decisions can have a significant impact on their attitudes, behaviours, and overall trust in institutions. By emphasizing procedural justice, organizations and systems aim to promote fairness, trust, and cooperation among individuals and within society.</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45</a:t>
            </a:fld>
            <a:endParaRPr lang="en-US"/>
          </a:p>
        </p:txBody>
      </p:sp>
    </p:spTree>
    <p:extLst>
      <p:ext uri="{BB962C8B-B14F-4D97-AF65-F5344CB8AC3E}">
        <p14:creationId xmlns:p14="http://schemas.microsoft.com/office/powerpoint/2010/main" val="21507994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Arial" panose="020B0604020202020204" pitchFamily="34" charset="0"/>
                <a:cs typeface="Arial" panose="020B0604020202020204" pitchFamily="34" charset="0"/>
              </a:rPr>
              <a:t>Procedural justice, when implemented effectively within a community, can have several positive effects that contribute to improved community relations, trust in institutions, and overall well-being. </a:t>
            </a:r>
          </a:p>
          <a:p>
            <a:pPr algn="l"/>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These effects include:</a:t>
            </a: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Enhanced Trust in Authorities:</a:t>
            </a:r>
            <a:r>
              <a:rPr lang="en-GB" b="0" i="0" u="none" strike="noStrike" dirty="0">
                <a:solidFill>
                  <a:srgbClr val="374151"/>
                </a:solidFill>
                <a:effectLst/>
                <a:latin typeface="Arial" panose="020B0604020202020204" pitchFamily="34" charset="0"/>
                <a:cs typeface="Arial" panose="020B0604020202020204" pitchFamily="34" charset="0"/>
              </a:rPr>
              <a:t> When community members perceive that law enforcement agencies and other authorities are following fair and transparent procedures, trust in these institutions tends to increase. This trust is essential for cooperation with law enforcement, crime reporting, and overall community safety.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Increased Compliance with Laws:</a:t>
            </a:r>
            <a:r>
              <a:rPr lang="en-GB" b="0" i="0" u="none" strike="noStrike" dirty="0">
                <a:solidFill>
                  <a:srgbClr val="374151"/>
                </a:solidFill>
                <a:effectLst/>
                <a:latin typeface="Arial" panose="020B0604020202020204" pitchFamily="34" charset="0"/>
                <a:cs typeface="Arial" panose="020B0604020202020204" pitchFamily="34" charset="0"/>
              </a:rPr>
              <a:t> Communities where procedural justice is prioritized are more likely to see higher levels of compliance with laws and regulations. When individuals believe that the legal system is fair and legitimate, they are more inclined to follow the rules voluntarily.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Reduced Resistance and Conflict:</a:t>
            </a:r>
            <a:r>
              <a:rPr lang="en-GB" b="0" i="0" u="none" strike="noStrike" dirty="0">
                <a:solidFill>
                  <a:srgbClr val="374151"/>
                </a:solidFill>
                <a:effectLst/>
                <a:latin typeface="Arial" panose="020B0604020202020204" pitchFamily="34" charset="0"/>
                <a:cs typeface="Arial" panose="020B0604020202020204" pitchFamily="34" charset="0"/>
              </a:rPr>
              <a:t> Procedural justice can lead to a reduction in resistance, confrontations, and conflicts between law enforcement officers and community members. Individuals are less likely to resist arrest or engage in confrontations when they perceive that they are being treated fairly.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Improved Perceptions of Safety:</a:t>
            </a:r>
            <a:r>
              <a:rPr lang="en-GB" b="0" i="0" u="none" strike="noStrike" dirty="0">
                <a:solidFill>
                  <a:srgbClr val="374151"/>
                </a:solidFill>
                <a:effectLst/>
                <a:latin typeface="Arial" panose="020B0604020202020204" pitchFamily="34" charset="0"/>
                <a:cs typeface="Arial" panose="020B0604020202020204" pitchFamily="34" charset="0"/>
              </a:rPr>
              <a:t> Communities that prioritize procedural justice tend to have residents who feel safer. When individuals believe that law enforcement agencies are fair and responsive, they are more likely to feel secure in their </a:t>
            </a:r>
            <a:r>
              <a:rPr lang="en-GB" b="0" i="0" u="none" strike="noStrike" dirty="0" err="1">
                <a:solidFill>
                  <a:srgbClr val="374151"/>
                </a:solidFill>
                <a:effectLst/>
                <a:latin typeface="Arial" panose="020B0604020202020204" pitchFamily="34" charset="0"/>
                <a:cs typeface="Arial" panose="020B0604020202020204" pitchFamily="34" charset="0"/>
              </a:rPr>
              <a:t>neighborhoods</a:t>
            </a:r>
            <a:r>
              <a:rPr lang="en-GB" b="0" i="0" u="none" strike="noStrike" dirty="0">
                <a:solidFill>
                  <a:srgbClr val="374151"/>
                </a:solidFill>
                <a:effectLst/>
                <a:latin typeface="Arial" panose="020B0604020202020204" pitchFamily="34" charset="0"/>
                <a:cs typeface="Arial" panose="020B0604020202020204" pitchFamily="34" charset="0"/>
              </a:rPr>
              <a:t> and report suspicious activities.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Enhanced Community Policing:</a:t>
            </a:r>
            <a:r>
              <a:rPr lang="en-GB" b="0" i="0" u="none" strike="noStrike" dirty="0">
                <a:solidFill>
                  <a:srgbClr val="374151"/>
                </a:solidFill>
                <a:effectLst/>
                <a:latin typeface="Arial" panose="020B0604020202020204" pitchFamily="34" charset="0"/>
                <a:cs typeface="Arial" panose="020B0604020202020204" pitchFamily="34" charset="0"/>
              </a:rPr>
              <a:t> Procedural justice principles align with the philosophy of community policing, where officers work collaboratively with residents to address local issues. By building positive relationships and trust, community policing efforts can be more effective in addressing crime and community concerns.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Reduced Negative Stereotyping:</a:t>
            </a:r>
            <a:r>
              <a:rPr lang="en-GB" b="0" i="0" u="none" strike="noStrike" dirty="0">
                <a:solidFill>
                  <a:srgbClr val="374151"/>
                </a:solidFill>
                <a:effectLst/>
                <a:latin typeface="Arial" panose="020B0604020202020204" pitchFamily="34" charset="0"/>
                <a:cs typeface="Arial" panose="020B0604020202020204" pitchFamily="34" charset="0"/>
              </a:rPr>
              <a:t> Communities that focus on procedural justice may experience reduced negative stereotyping and biases in law enforcement practices. Officers are more likely to treat individuals as individuals rather than making assumptions based on stereotypes.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Increased Cooperation in Investigations:</a:t>
            </a:r>
            <a:r>
              <a:rPr lang="en-GB" b="0" i="0" u="none" strike="noStrike" dirty="0">
                <a:solidFill>
                  <a:srgbClr val="374151"/>
                </a:solidFill>
                <a:effectLst/>
                <a:latin typeface="Arial" panose="020B0604020202020204" pitchFamily="34" charset="0"/>
                <a:cs typeface="Arial" panose="020B0604020202020204" pitchFamily="34" charset="0"/>
              </a:rPr>
              <a:t> When community members believe in the fairness of police investigations and criminal justice processes, they are more likely to cooperate as witnesses and victims. This cooperation can help solve crimes and bring perpetrators to justice.</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Support for Rehabilitation and Re-entry:</a:t>
            </a:r>
            <a:r>
              <a:rPr lang="en-GB" b="0" i="0" u="none" strike="noStrike" dirty="0">
                <a:solidFill>
                  <a:srgbClr val="374151"/>
                </a:solidFill>
                <a:effectLst/>
                <a:latin typeface="Arial" panose="020B0604020202020204" pitchFamily="34" charset="0"/>
                <a:cs typeface="Arial" panose="020B0604020202020204" pitchFamily="34" charset="0"/>
              </a:rPr>
              <a:t> Procedural justice principles can extend to the criminal justice system's treatment of offenders. Fair and respectful treatment of individuals involved in the criminal justice process can lead to more support for rehabilitation and successful re-entry into society after serving their sentences.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Strengthened Social Cohesion:</a:t>
            </a:r>
            <a:r>
              <a:rPr lang="en-GB" b="0" i="0" u="none" strike="noStrike" dirty="0">
                <a:solidFill>
                  <a:srgbClr val="374151"/>
                </a:solidFill>
                <a:effectLst/>
                <a:latin typeface="Arial" panose="020B0604020202020204" pitchFamily="34" charset="0"/>
                <a:cs typeface="Arial" panose="020B0604020202020204" pitchFamily="34" charset="0"/>
              </a:rPr>
              <a:t> A sense of fairness and trust within a community contributes to social cohesion. People are more likely to work together, support one another, and engage in community-building efforts when they believe their voices are heard and their concerns are taken seriously.</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buFont typeface="+mj-lt"/>
              <a:buAutoNum type="arabicPeriod"/>
            </a:pPr>
            <a:r>
              <a:rPr lang="en-GB" b="1" i="0" u="none" strike="noStrike" dirty="0">
                <a:solidFill>
                  <a:srgbClr val="374151"/>
                </a:solidFill>
                <a:effectLst/>
                <a:latin typeface="Arial" panose="020B0604020202020204" pitchFamily="34" charset="0"/>
                <a:cs typeface="Arial" panose="020B0604020202020204" pitchFamily="34" charset="0"/>
              </a:rPr>
              <a:t>Conflict Resolution:</a:t>
            </a:r>
            <a:r>
              <a:rPr lang="en-GB" b="0" i="0" u="none" strike="noStrike" dirty="0">
                <a:solidFill>
                  <a:srgbClr val="374151"/>
                </a:solidFill>
                <a:effectLst/>
                <a:latin typeface="Arial" panose="020B0604020202020204" pitchFamily="34" charset="0"/>
                <a:cs typeface="Arial" panose="020B0604020202020204" pitchFamily="34" charset="0"/>
              </a:rPr>
              <a:t> Procedural justice principles can be applied to conflict resolution processes within the community. Fair and respectful dispute resolution mechanisms can help reduce tensions and maintain peaceful relations among community members.</a:t>
            </a:r>
          </a:p>
          <a:p>
            <a:pPr algn="l">
              <a:buFont typeface="+mj-lt"/>
              <a:buAutoNum type="arabicPeriod"/>
            </a:pPr>
            <a:endParaRPr lang="en-GB" b="0" i="0" u="none" strike="noStrike" dirty="0">
              <a:solidFill>
                <a:srgbClr val="374151"/>
              </a:solidFill>
              <a:effectLst/>
              <a:latin typeface="Arial" panose="020B0604020202020204" pitchFamily="34" charset="0"/>
              <a:cs typeface="Arial" panose="020B0604020202020204" pitchFamily="34" charset="0"/>
            </a:endParaRPr>
          </a:p>
          <a:p>
            <a:pPr algn="l"/>
            <a:r>
              <a:rPr lang="en-GB" b="0" i="0" u="none" strike="noStrike" dirty="0">
                <a:solidFill>
                  <a:srgbClr val="374151"/>
                </a:solidFill>
                <a:effectLst/>
                <a:latin typeface="Arial" panose="020B0604020202020204" pitchFamily="34" charset="0"/>
                <a:cs typeface="Arial" panose="020B0604020202020204" pitchFamily="34" charset="0"/>
              </a:rPr>
              <a:t>In summary, the effects of procedural justice on a community are generally positive and contribute to a healthier and safer social environment. By prioritizing fairness, transparency, and respect in interactions with individuals and by following just procedures in the criminal justice system, communities can foster trust, reduce conflicts, and promote overall well-being for their residents.</a:t>
            </a:r>
          </a:p>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47</a:t>
            </a:fld>
            <a:endParaRPr lang="en-US"/>
          </a:p>
        </p:txBody>
      </p:sp>
    </p:spTree>
    <p:extLst>
      <p:ext uri="{BB962C8B-B14F-4D97-AF65-F5344CB8AC3E}">
        <p14:creationId xmlns:p14="http://schemas.microsoft.com/office/powerpoint/2010/main" val="2297870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78C14-393A-9349-8E36-9852143CCACB}" type="slidenum">
              <a:rPr lang="en-US" smtClean="0"/>
              <a:t>48</a:t>
            </a:fld>
            <a:endParaRPr lang="en-US"/>
          </a:p>
        </p:txBody>
      </p:sp>
    </p:spTree>
    <p:extLst>
      <p:ext uri="{BB962C8B-B14F-4D97-AF65-F5344CB8AC3E}">
        <p14:creationId xmlns:p14="http://schemas.microsoft.com/office/powerpoint/2010/main" val="10554883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2/13/25</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86924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8766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2/13/25</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162586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2/13/25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27318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2/13/25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24624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2/13/25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23530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2/13/25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7305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2/13/25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163603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2/13/25</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98782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8800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2/13/25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933760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2/13/25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652315829"/>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7" r:id="rId5"/>
    <p:sldLayoutId id="2147483662" r:id="rId6"/>
    <p:sldLayoutId id="2147483663" r:id="rId7"/>
    <p:sldLayoutId id="2147483664" r:id="rId8"/>
    <p:sldLayoutId id="2147483665" r:id="rId9"/>
    <p:sldLayoutId id="2147483666" r:id="rId10"/>
    <p:sldLayoutId id="2147483668"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8.jpeg"/><Relationship Id="rId7" Type="http://schemas.openxmlformats.org/officeDocument/2006/relationships/diagramColors" Target="../diagrams/colors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0.jpeg"/><Relationship Id="rId7" Type="http://schemas.openxmlformats.org/officeDocument/2006/relationships/diagramColors" Target="../diagrams/colors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gduv5A2Yisc"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18.jpeg"/><Relationship Id="rId7" Type="http://schemas.openxmlformats.org/officeDocument/2006/relationships/diagramColors" Target="../diagrams/colors9.xm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youtube.com/watch?v=9lZX4k3lSNs&amp;t=5s" TargetMode="External"/><Relationship Id="rId2" Type="http://schemas.openxmlformats.org/officeDocument/2006/relationships/notesSlide" Target="../notesSlides/notesSlide36.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41.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3.gif"/><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B65ABA3-820C-4D75-9437-9EFA1ADF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txBody>
          <a:bodyPr/>
          <a:lstStyle/>
          <a:p>
            <a:endParaRPr lang="en-US"/>
          </a:p>
        </p:txBody>
      </p:sp>
      <p:sp>
        <p:nvSpPr>
          <p:cNvPr id="13" name="Rectangle 12">
            <a:extLst>
              <a:ext uri="{FF2B5EF4-FFF2-40B4-BE49-F238E27FC236}">
                <a16:creationId xmlns:a16="http://schemas.microsoft.com/office/drawing/2014/main" id="{036BF2FB-90D8-48DB-BD34-D040CDCFF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15" name="Rectangle 14">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ront steps and columns of a majestic city building">
            <a:extLst>
              <a:ext uri="{FF2B5EF4-FFF2-40B4-BE49-F238E27FC236}">
                <a16:creationId xmlns:a16="http://schemas.microsoft.com/office/drawing/2014/main" id="{A28CA5D3-31E4-4092-8D64-9B442DABEDDE}"/>
              </a:ext>
            </a:extLst>
          </p:cNvPr>
          <p:cNvPicPr>
            <a:picLocks noChangeAspect="1"/>
          </p:cNvPicPr>
          <p:nvPr/>
        </p:nvPicPr>
        <p:blipFill rotWithShape="1">
          <a:blip r:embed="rId2"/>
          <a:srcRect b="15730"/>
          <a:stretch/>
        </p:blipFill>
        <p:spPr>
          <a:xfrm>
            <a:off x="20" y="15805"/>
            <a:ext cx="12191980" cy="6857999"/>
          </a:xfrm>
          <a:prstGeom prst="rect">
            <a:avLst/>
          </a:prstGeom>
        </p:spPr>
      </p:pic>
      <p:sp>
        <p:nvSpPr>
          <p:cNvPr id="17" name="Rectangle 16">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7615" y="253548"/>
            <a:ext cx="5612193" cy="6361598"/>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448"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F9D5DB-1717-4722-8802-5C07E9A188C7}"/>
              </a:ext>
            </a:extLst>
          </p:cNvPr>
          <p:cNvSpPr>
            <a:spLocks noGrp="1"/>
          </p:cNvSpPr>
          <p:nvPr>
            <p:ph type="ctrTitle"/>
          </p:nvPr>
        </p:nvSpPr>
        <p:spPr>
          <a:xfrm>
            <a:off x="774043" y="727626"/>
            <a:ext cx="4602152" cy="1718225"/>
          </a:xfrm>
        </p:spPr>
        <p:txBody>
          <a:bodyPr vert="horz" lIns="91440" tIns="45720" rIns="91440" bIns="45720" rtlCol="0" anchor="ctr">
            <a:normAutofit/>
          </a:bodyPr>
          <a:lstStyle/>
          <a:p>
            <a:pPr>
              <a:lnSpc>
                <a:spcPct val="90000"/>
              </a:lnSpc>
            </a:pPr>
            <a:r>
              <a:rPr lang="en-US" sz="3700" cap="none" spc="0" dirty="0"/>
              <a:t>Policing Models, Powers and Society</a:t>
            </a:r>
          </a:p>
        </p:txBody>
      </p:sp>
      <p:sp>
        <p:nvSpPr>
          <p:cNvPr id="3" name="Subtitle 2">
            <a:extLst>
              <a:ext uri="{FF2B5EF4-FFF2-40B4-BE49-F238E27FC236}">
                <a16:creationId xmlns:a16="http://schemas.microsoft.com/office/drawing/2014/main" id="{99B3B3C5-2D75-463A-92E1-EE0FC73B5284}"/>
              </a:ext>
            </a:extLst>
          </p:cNvPr>
          <p:cNvSpPr>
            <a:spLocks noGrp="1"/>
          </p:cNvSpPr>
          <p:nvPr>
            <p:ph type="subTitle" idx="1"/>
          </p:nvPr>
        </p:nvSpPr>
        <p:spPr>
          <a:xfrm>
            <a:off x="774043" y="2538920"/>
            <a:ext cx="4602152" cy="3480066"/>
          </a:xfrm>
        </p:spPr>
        <p:txBody>
          <a:bodyPr vert="horz" lIns="91440" tIns="45720" rIns="91440" bIns="45720" rtlCol="0">
            <a:normAutofit/>
          </a:bodyPr>
          <a:lstStyle/>
          <a:p>
            <a:pPr>
              <a:lnSpc>
                <a:spcPct val="100000"/>
              </a:lnSpc>
              <a:spcAft>
                <a:spcPts val="600"/>
              </a:spcAft>
            </a:pPr>
            <a:r>
              <a:rPr lang="en-US" sz="2800" dirty="0">
                <a:solidFill>
                  <a:schemeClr val="tx1"/>
                </a:solidFill>
                <a:latin typeface="Calibri" panose="020F0502020204030204" pitchFamily="34" charset="0"/>
                <a:cs typeface="Calibri" panose="020F0502020204030204" pitchFamily="34" charset="0"/>
              </a:rPr>
              <a:t>Week 3</a:t>
            </a:r>
          </a:p>
          <a:p>
            <a:pPr>
              <a:lnSpc>
                <a:spcPct val="100000"/>
              </a:lnSpc>
              <a:spcAft>
                <a:spcPts val="600"/>
              </a:spcAft>
            </a:pPr>
            <a:endParaRPr lang="en-US" sz="2800" dirty="0">
              <a:solidFill>
                <a:schemeClr val="tx1"/>
              </a:solidFill>
              <a:latin typeface="Calibri" panose="020F0502020204030204" pitchFamily="34" charset="0"/>
              <a:cs typeface="Calibri" panose="020F0502020204030204" pitchFamily="34" charset="0"/>
            </a:endParaRPr>
          </a:p>
          <a:p>
            <a:pPr>
              <a:lnSpc>
                <a:spcPct val="100000"/>
              </a:lnSpc>
              <a:spcAft>
                <a:spcPts val="600"/>
              </a:spcAft>
            </a:pPr>
            <a:r>
              <a:rPr lang="en-US" sz="2800" dirty="0">
                <a:solidFill>
                  <a:schemeClr val="tx1"/>
                </a:solidFill>
                <a:latin typeface="Calibri" panose="020F0502020204030204" pitchFamily="34" charset="0"/>
                <a:cs typeface="Calibri" panose="020F0502020204030204" pitchFamily="34" charset="0"/>
              </a:rPr>
              <a:t>What is Policing and what is its History?</a:t>
            </a:r>
          </a:p>
        </p:txBody>
      </p:sp>
    </p:spTree>
    <p:extLst>
      <p:ext uri="{BB962C8B-B14F-4D97-AF65-F5344CB8AC3E}">
        <p14:creationId xmlns:p14="http://schemas.microsoft.com/office/powerpoint/2010/main" val="590061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8926E8AE-8088-45B2-8880-2006D2AA8932}"/>
              </a:ext>
            </a:extLst>
          </p:cNvPr>
          <p:cNvSpPr>
            <a:spLocks noGrp="1"/>
          </p:cNvSpPr>
          <p:nvPr>
            <p:ph type="title"/>
          </p:nvPr>
        </p:nvSpPr>
        <p:spPr>
          <a:xfrm>
            <a:off x="1175512" y="870132"/>
            <a:ext cx="9792208" cy="1527078"/>
          </a:xfrm>
        </p:spPr>
        <p:txBody>
          <a:bodyPr>
            <a:normAutofit/>
          </a:bodyPr>
          <a:lstStyle/>
          <a:p>
            <a:r>
              <a:rPr lang="en-GB" b="1" dirty="0">
                <a:latin typeface="Calibri" panose="020F0502020204030204" pitchFamily="34" charset="0"/>
                <a:cs typeface="Calibri" panose="020F0502020204030204" pitchFamily="34" charset="0"/>
              </a:rPr>
              <a:t>Key Themes </a:t>
            </a:r>
          </a:p>
        </p:txBody>
      </p:sp>
      <p:graphicFrame>
        <p:nvGraphicFramePr>
          <p:cNvPr id="12" name="Content Placeholder 2">
            <a:extLst>
              <a:ext uri="{FF2B5EF4-FFF2-40B4-BE49-F238E27FC236}">
                <a16:creationId xmlns:a16="http://schemas.microsoft.com/office/drawing/2014/main" id="{25056442-B3E5-DBA1-F6A2-318586857AEF}"/>
              </a:ext>
            </a:extLst>
          </p:cNvPr>
          <p:cNvGraphicFramePr>
            <a:graphicFrameLocks noGrp="1"/>
          </p:cNvGraphicFramePr>
          <p:nvPr>
            <p:ph idx="1"/>
          </p:nvPr>
        </p:nvGraphicFramePr>
        <p:xfrm>
          <a:off x="1175512" y="2557849"/>
          <a:ext cx="9792208" cy="3407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1195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Close up of book pages">
            <a:extLst>
              <a:ext uri="{FF2B5EF4-FFF2-40B4-BE49-F238E27FC236}">
                <a16:creationId xmlns:a16="http://schemas.microsoft.com/office/drawing/2014/main" id="{0528A0A8-4AC4-668E-421A-2326B2DBA027}"/>
              </a:ext>
            </a:extLst>
          </p:cNvPr>
          <p:cNvPicPr>
            <a:picLocks noChangeAspect="1"/>
          </p:cNvPicPr>
          <p:nvPr/>
        </p:nvPicPr>
        <p:blipFill rotWithShape="1">
          <a:blip r:embed="rId3"/>
          <a:srcRect l="25335" r="4754"/>
          <a:stretch/>
        </p:blipFill>
        <p:spPr>
          <a:xfrm>
            <a:off x="20" y="10"/>
            <a:ext cx="6392647" cy="6857990"/>
          </a:xfrm>
          <a:prstGeom prst="rect">
            <a:avLst/>
          </a:prstGeom>
        </p:spPr>
      </p:pic>
      <p:sp>
        <p:nvSpPr>
          <p:cNvPr id="20" name="Rectangle 19">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7301E2-3364-4D74-AA34-397F19874AA4}"/>
              </a:ext>
            </a:extLst>
          </p:cNvPr>
          <p:cNvSpPr>
            <a:spLocks noGrp="1"/>
          </p:cNvSpPr>
          <p:nvPr>
            <p:ph type="title"/>
          </p:nvPr>
        </p:nvSpPr>
        <p:spPr>
          <a:xfrm>
            <a:off x="7064083" y="1348189"/>
            <a:ext cx="4472921" cy="1371600"/>
          </a:xfrm>
        </p:spPr>
        <p:txBody>
          <a:bodyPr>
            <a:normAutofit/>
          </a:bodyPr>
          <a:lstStyle/>
          <a:p>
            <a:pPr algn="ctr"/>
            <a:r>
              <a:rPr lang="en-GB" dirty="0"/>
              <a:t>Historical Theories of Crime</a:t>
            </a:r>
          </a:p>
        </p:txBody>
      </p:sp>
      <p:sp>
        <p:nvSpPr>
          <p:cNvPr id="3" name="Content Placeholder 2">
            <a:extLst>
              <a:ext uri="{FF2B5EF4-FFF2-40B4-BE49-F238E27FC236}">
                <a16:creationId xmlns:a16="http://schemas.microsoft.com/office/drawing/2014/main" id="{6BB0601E-AB07-43FA-9FD9-5C41B7256731}"/>
              </a:ext>
            </a:extLst>
          </p:cNvPr>
          <p:cNvSpPr>
            <a:spLocks noGrp="1"/>
          </p:cNvSpPr>
          <p:nvPr>
            <p:ph idx="1"/>
          </p:nvPr>
        </p:nvSpPr>
        <p:spPr>
          <a:xfrm>
            <a:off x="7064082" y="2103120"/>
            <a:ext cx="4472922" cy="3931920"/>
          </a:xfrm>
        </p:spPr>
        <p:txBody>
          <a:bodyPr anchor="ctr">
            <a:normAutofit/>
          </a:bodyPr>
          <a:lstStyle/>
          <a:p>
            <a:pPr marL="0" indent="0" algn="ctr">
              <a:buNone/>
            </a:pPr>
            <a:r>
              <a:rPr lang="en-GB" sz="2000" b="0" i="0" dirty="0">
                <a:effectLst/>
                <a:latin typeface="Calibri" panose="020F0502020204030204" pitchFamily="34" charset="0"/>
                <a:cs typeface="Calibri" panose="020F0502020204030204" pitchFamily="34" charset="0"/>
              </a:rPr>
              <a:t>Fitzgerald, C., 2011. Historical Theories of Crime and Delinquency. </a:t>
            </a:r>
            <a:r>
              <a:rPr lang="en-GB" sz="2000" b="0" i="1" dirty="0">
                <a:effectLst/>
                <a:latin typeface="Calibri" panose="020F0502020204030204" pitchFamily="34" charset="0"/>
                <a:cs typeface="Calibri" panose="020F0502020204030204" pitchFamily="34" charset="0"/>
              </a:rPr>
              <a:t>Journal of Human </a:t>
            </a:r>
            <a:r>
              <a:rPr lang="en-GB" sz="2000" b="0" i="1" dirty="0" err="1">
                <a:effectLst/>
                <a:latin typeface="Calibri" panose="020F0502020204030204" pitchFamily="34" charset="0"/>
                <a:cs typeface="Calibri" panose="020F0502020204030204" pitchFamily="34" charset="0"/>
              </a:rPr>
              <a:t>Behavior</a:t>
            </a:r>
            <a:r>
              <a:rPr lang="en-GB" sz="2000" b="0" i="1" dirty="0">
                <a:effectLst/>
                <a:latin typeface="Calibri" panose="020F0502020204030204" pitchFamily="34" charset="0"/>
                <a:cs typeface="Calibri" panose="020F0502020204030204" pitchFamily="34" charset="0"/>
              </a:rPr>
              <a:t> in the Social Environment</a:t>
            </a:r>
            <a:r>
              <a:rPr lang="en-GB" sz="2000" b="0" i="0" dirty="0">
                <a:effectLst/>
                <a:latin typeface="Calibri" panose="020F0502020204030204" pitchFamily="34" charset="0"/>
                <a:cs typeface="Calibri" panose="020F0502020204030204" pitchFamily="34" charset="0"/>
              </a:rPr>
              <a:t>, 21(3), pp.297-311.</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182919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F110D0D0-F737-40A6-B073-6E237B7FDD8B}"/>
              </a:ext>
            </a:extLst>
          </p:cNvPr>
          <p:cNvSpPr>
            <a:spLocks noGrp="1"/>
          </p:cNvSpPr>
          <p:nvPr>
            <p:ph type="title"/>
          </p:nvPr>
        </p:nvSpPr>
        <p:spPr>
          <a:xfrm>
            <a:off x="1066800" y="642594"/>
            <a:ext cx="10058400" cy="1371600"/>
          </a:xfrm>
        </p:spPr>
        <p:txBody>
          <a:bodyPr>
            <a:normAutofit/>
          </a:bodyPr>
          <a:lstStyle/>
          <a:p>
            <a:pPr algn="ctr"/>
            <a:r>
              <a:rPr lang="en-GB" dirty="0">
                <a:latin typeface="Calibri" panose="020F0502020204030204" pitchFamily="34" charset="0"/>
                <a:cs typeface="Calibri" panose="020F0502020204030204" pitchFamily="34" charset="0"/>
              </a:rPr>
              <a:t>Historical Theories of Crime</a:t>
            </a:r>
            <a:endParaRPr lang="en-GB">
              <a:latin typeface="Calibri" panose="020F0502020204030204" pitchFamily="34" charset="0"/>
              <a:cs typeface="Calibri" panose="020F0502020204030204" pitchFamily="34" charset="0"/>
            </a:endParaRPr>
          </a:p>
        </p:txBody>
      </p:sp>
      <p:graphicFrame>
        <p:nvGraphicFramePr>
          <p:cNvPr id="12" name="Content Placeholder 2">
            <a:extLst>
              <a:ext uri="{FF2B5EF4-FFF2-40B4-BE49-F238E27FC236}">
                <a16:creationId xmlns:a16="http://schemas.microsoft.com/office/drawing/2014/main" id="{52A526E8-1946-0908-26A5-39BB86D68151}"/>
              </a:ext>
            </a:extLst>
          </p:cNvPr>
          <p:cNvGraphicFramePr>
            <a:graphicFrameLocks noGrp="1"/>
          </p:cNvGraphicFramePr>
          <p:nvPr>
            <p:ph idx="1"/>
            <p:extLst>
              <p:ext uri="{D42A27DB-BD31-4B8C-83A1-F6EECF244321}">
                <p14:modId xmlns:p14="http://schemas.microsoft.com/office/powerpoint/2010/main" val="285314011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8276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1" name="Rectangle 20">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F110D0D0-F737-40A6-B073-6E237B7FDD8B}"/>
              </a:ext>
            </a:extLst>
          </p:cNvPr>
          <p:cNvSpPr>
            <a:spLocks noGrp="1"/>
          </p:cNvSpPr>
          <p:nvPr>
            <p:ph type="title"/>
          </p:nvPr>
        </p:nvSpPr>
        <p:spPr>
          <a:xfrm>
            <a:off x="983887" y="1185059"/>
            <a:ext cx="3491832" cy="4487882"/>
          </a:xfrm>
        </p:spPr>
        <p:txBody>
          <a:bodyPr>
            <a:normAutofit/>
          </a:bodyPr>
          <a:lstStyle/>
          <a:p>
            <a:pPr algn="ctr"/>
            <a:r>
              <a:rPr lang="en-GB" sz="4400">
                <a:latin typeface="Calibri" panose="020F0502020204030204" pitchFamily="34" charset="0"/>
                <a:cs typeface="Calibri" panose="020F0502020204030204" pitchFamily="34" charset="0"/>
              </a:rPr>
              <a:t>Historical Theories of Crime</a:t>
            </a:r>
          </a:p>
        </p:txBody>
      </p:sp>
      <p:sp>
        <p:nvSpPr>
          <p:cNvPr id="23" name="Rectangle 22">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3" name="Content Placeholder 2">
            <a:extLst>
              <a:ext uri="{FF2B5EF4-FFF2-40B4-BE49-F238E27FC236}">
                <a16:creationId xmlns:a16="http://schemas.microsoft.com/office/drawing/2014/main" id="{9B17404C-E2ED-4D79-9CC1-EEA7DFEE3C4C}"/>
              </a:ext>
            </a:extLst>
          </p:cNvPr>
          <p:cNvSpPr>
            <a:spLocks noGrp="1"/>
          </p:cNvSpPr>
          <p:nvPr>
            <p:ph idx="1"/>
          </p:nvPr>
        </p:nvSpPr>
        <p:spPr>
          <a:xfrm>
            <a:off x="6403656" y="936416"/>
            <a:ext cx="4870512" cy="4985169"/>
          </a:xfrm>
        </p:spPr>
        <p:txBody>
          <a:bodyPr anchor="ctr">
            <a:normAutofit/>
          </a:bodyPr>
          <a:lstStyle/>
          <a:p>
            <a:pPr marL="274320" lvl="1" indent="0">
              <a:lnSpc>
                <a:spcPct val="100000"/>
              </a:lnSpc>
              <a:buNone/>
            </a:pPr>
            <a:r>
              <a:rPr lang="en-GB" sz="1600">
                <a:latin typeface="Calibri" panose="020F0502020204030204" pitchFamily="34" charset="0"/>
                <a:cs typeface="Calibri" panose="020F0502020204030204" pitchFamily="34" charset="0"/>
              </a:rPr>
              <a:t>“Second, the tension between determinism and indeterminism related to a person’s ability to exercise free will permeates historical theories of crime and delinquency. Given the predominance of the institutional perspective of crime and punishment, most historical theories relate to determinism where an individual’s behaviour is shaped and defined by external factors (Schafer, 1977). </a:t>
            </a:r>
          </a:p>
          <a:p>
            <a:pPr marL="274320" lvl="1" indent="0">
              <a:lnSpc>
                <a:spcPct val="100000"/>
              </a:lnSpc>
              <a:buNone/>
            </a:pPr>
            <a:endParaRPr lang="en-GB" sz="1600">
              <a:latin typeface="Calibri" panose="020F0502020204030204" pitchFamily="34" charset="0"/>
              <a:cs typeface="Calibri" panose="020F0502020204030204" pitchFamily="34" charset="0"/>
            </a:endParaRPr>
          </a:p>
          <a:p>
            <a:pPr marL="274320" lvl="1" indent="0">
              <a:lnSpc>
                <a:spcPct val="100000"/>
              </a:lnSpc>
              <a:buNone/>
            </a:pPr>
            <a:r>
              <a:rPr lang="en-GB" sz="1600">
                <a:latin typeface="Calibri" panose="020F0502020204030204" pitchFamily="34" charset="0"/>
                <a:cs typeface="Calibri" panose="020F0502020204030204" pitchFamily="34" charset="0"/>
              </a:rPr>
              <a:t>Historians look for causality in structural factors; structuralists look for causality in social, economic, and political factors whereas constructionists focus on criminal law, and post-structuralists emphasize the internalization of external norms. Paradoxically, historians study institutions that operate on the premise of indeterminism or the tenet that people’s behaviours are the results of choice or exercising free will (Schafer).”</a:t>
            </a:r>
          </a:p>
        </p:txBody>
      </p:sp>
    </p:spTree>
    <p:extLst>
      <p:ext uri="{BB962C8B-B14F-4D97-AF65-F5344CB8AC3E}">
        <p14:creationId xmlns:p14="http://schemas.microsoft.com/office/powerpoint/2010/main" val="35881208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0" name="Rectangle 19">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BFDFF4CE-2F7C-4B80-B44F-82E20E0BAD90}"/>
              </a:ext>
            </a:extLst>
          </p:cNvPr>
          <p:cNvSpPr>
            <a:spLocks noGrp="1"/>
          </p:cNvSpPr>
          <p:nvPr>
            <p:ph type="title"/>
          </p:nvPr>
        </p:nvSpPr>
        <p:spPr>
          <a:xfrm>
            <a:off x="1066800" y="642594"/>
            <a:ext cx="10058400" cy="1371600"/>
          </a:xfrm>
        </p:spPr>
        <p:txBody>
          <a:bodyPr>
            <a:normAutofit/>
          </a:bodyPr>
          <a:lstStyle/>
          <a:p>
            <a:pPr algn="ctr"/>
            <a:r>
              <a:rPr lang="en-GB" dirty="0">
                <a:latin typeface="Calibri" panose="020F0502020204030204" pitchFamily="34" charset="0"/>
                <a:cs typeface="Calibri" panose="020F0502020204030204" pitchFamily="34" charset="0"/>
              </a:rPr>
              <a:t>Historical Theories of Crime</a:t>
            </a:r>
            <a:endParaRPr lang="en-GB">
              <a:latin typeface="Calibri" panose="020F0502020204030204" pitchFamily="34" charset="0"/>
              <a:cs typeface="Calibri" panose="020F0502020204030204" pitchFamily="34" charset="0"/>
            </a:endParaRPr>
          </a:p>
        </p:txBody>
      </p:sp>
      <p:graphicFrame>
        <p:nvGraphicFramePr>
          <p:cNvPr id="12" name="Content Placeholder 2">
            <a:extLst>
              <a:ext uri="{FF2B5EF4-FFF2-40B4-BE49-F238E27FC236}">
                <a16:creationId xmlns:a16="http://schemas.microsoft.com/office/drawing/2014/main" id="{600D068D-74E9-19F0-A9C1-DF123A1A827D}"/>
              </a:ext>
            </a:extLst>
          </p:cNvPr>
          <p:cNvGraphicFramePr>
            <a:graphicFrameLocks noGrp="1"/>
          </p:cNvGraphicFramePr>
          <p:nvPr>
            <p:ph idx="1"/>
            <p:extLst>
              <p:ext uri="{D42A27DB-BD31-4B8C-83A1-F6EECF244321}">
                <p14:modId xmlns:p14="http://schemas.microsoft.com/office/powerpoint/2010/main" val="421237755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0898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 name="Rectangle 23">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13D9B20D-B3F2-4871-AF00-0EBA92A73B28}"/>
              </a:ext>
            </a:extLst>
          </p:cNvPr>
          <p:cNvSpPr>
            <a:spLocks noGrp="1"/>
          </p:cNvSpPr>
          <p:nvPr>
            <p:ph type="title"/>
          </p:nvPr>
        </p:nvSpPr>
        <p:spPr>
          <a:xfrm>
            <a:off x="1066800" y="642594"/>
            <a:ext cx="10058400" cy="1371600"/>
          </a:xfrm>
        </p:spPr>
        <p:txBody>
          <a:bodyPr>
            <a:normAutofit/>
          </a:bodyPr>
          <a:lstStyle/>
          <a:p>
            <a:pPr algn="ctr"/>
            <a:r>
              <a:rPr lang="en-GB">
                <a:latin typeface="Calibri" panose="020F0502020204030204" pitchFamily="34" charset="0"/>
                <a:cs typeface="Calibri" panose="020F0502020204030204" pitchFamily="34" charset="0"/>
              </a:rPr>
              <a:t>Historical Theories of Crime</a:t>
            </a:r>
          </a:p>
        </p:txBody>
      </p:sp>
      <p:graphicFrame>
        <p:nvGraphicFramePr>
          <p:cNvPr id="25" name="Content Placeholder 2">
            <a:extLst>
              <a:ext uri="{FF2B5EF4-FFF2-40B4-BE49-F238E27FC236}">
                <a16:creationId xmlns:a16="http://schemas.microsoft.com/office/drawing/2014/main" id="{B9B5FAB1-A0C8-104F-F376-42C981AD318F}"/>
              </a:ext>
            </a:extLst>
          </p:cNvPr>
          <p:cNvGraphicFramePr>
            <a:graphicFrameLocks noGrp="1"/>
          </p:cNvGraphicFramePr>
          <p:nvPr>
            <p:ph idx="1"/>
            <p:extLst>
              <p:ext uri="{D42A27DB-BD31-4B8C-83A1-F6EECF244321}">
                <p14:modId xmlns:p14="http://schemas.microsoft.com/office/powerpoint/2010/main" val="1597992485"/>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52936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rESEARCH METHODS IN PSYCHOLOGY - fciq 101">
            <a:extLst>
              <a:ext uri="{FF2B5EF4-FFF2-40B4-BE49-F238E27FC236}">
                <a16:creationId xmlns:a16="http://schemas.microsoft.com/office/drawing/2014/main" id="{7C66CC9A-BD60-3DC5-8AC3-49DDFD9184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7654" y="810931"/>
            <a:ext cx="5367165" cy="5248945"/>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90154-1C51-4FC4-8548-B80E9F1EEBA8}"/>
              </a:ext>
            </a:extLst>
          </p:cNvPr>
          <p:cNvSpPr>
            <a:spLocks noGrp="1"/>
          </p:cNvSpPr>
          <p:nvPr>
            <p:ph type="title"/>
          </p:nvPr>
        </p:nvSpPr>
        <p:spPr>
          <a:xfrm>
            <a:off x="7064082" y="642594"/>
            <a:ext cx="4472921" cy="701014"/>
          </a:xfrm>
        </p:spPr>
        <p:txBody>
          <a:bodyPr>
            <a:normAutofit/>
          </a:bodyPr>
          <a:lstStyle/>
          <a:p>
            <a:pPr algn="ctr"/>
            <a:r>
              <a:rPr lang="en-GB" dirty="0"/>
              <a:t>Structuralism</a:t>
            </a:r>
          </a:p>
        </p:txBody>
      </p:sp>
      <p:sp>
        <p:nvSpPr>
          <p:cNvPr id="3" name="Content Placeholder 2">
            <a:extLst>
              <a:ext uri="{FF2B5EF4-FFF2-40B4-BE49-F238E27FC236}">
                <a16:creationId xmlns:a16="http://schemas.microsoft.com/office/drawing/2014/main" id="{D376991F-1CED-4861-BADE-F984D437A602}"/>
              </a:ext>
            </a:extLst>
          </p:cNvPr>
          <p:cNvSpPr>
            <a:spLocks noGrp="1"/>
          </p:cNvSpPr>
          <p:nvPr>
            <p:ph idx="1"/>
          </p:nvPr>
        </p:nvSpPr>
        <p:spPr>
          <a:xfrm>
            <a:off x="7041744" y="1592837"/>
            <a:ext cx="4472922" cy="3931920"/>
          </a:xfrm>
        </p:spPr>
        <p:txBody>
          <a:bodyPr>
            <a:noAutofit/>
          </a:bodyPr>
          <a:lstStyle/>
          <a:p>
            <a:pPr marL="0" indent="0" algn="ctr">
              <a:buNone/>
            </a:pPr>
            <a:r>
              <a:rPr lang="en-GB" sz="2000" dirty="0">
                <a:latin typeface="Calibri" panose="020F0502020204030204" pitchFamily="34" charset="0"/>
                <a:cs typeface="Calibri" panose="020F0502020204030204" pitchFamily="34" charset="0"/>
              </a:rPr>
              <a:t>“Historical explanations that are classified as structuralist reflect the factors in the social, economic, and political environments as a way to explain crime and delinquency by emphasizing objectivity over subjectivity. There are at least eight environmental factors that historians use to explain crime and delinquency: (1) urbanisation, (2) industrialisation, (3) deindustrialisation, (4) demographic changes, (5) changes in residential composition, (6) poverty, (7) war, and (8) behaviour of law.”</a:t>
            </a:r>
          </a:p>
        </p:txBody>
      </p:sp>
    </p:spTree>
    <p:extLst>
      <p:ext uri="{BB962C8B-B14F-4D97-AF65-F5344CB8AC3E}">
        <p14:creationId xmlns:p14="http://schemas.microsoft.com/office/powerpoint/2010/main" val="310573906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ED37D9BF-1581-4883-B799-C043F8FE9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67814B78-5878-4DC7-8101-99D363DCF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83" name="Rectangle 3082">
            <a:extLst>
              <a:ext uri="{FF2B5EF4-FFF2-40B4-BE49-F238E27FC236}">
                <a16:creationId xmlns:a16="http://schemas.microsoft.com/office/drawing/2014/main" id="{CCD55733-8901-41FA-96F8-517B25ECD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146426C1-8EDA-4792-8B29-F6467DE5D9DE}"/>
              </a:ext>
            </a:extLst>
          </p:cNvPr>
          <p:cNvSpPr>
            <a:spLocks noGrp="1"/>
          </p:cNvSpPr>
          <p:nvPr>
            <p:ph type="title"/>
          </p:nvPr>
        </p:nvSpPr>
        <p:spPr>
          <a:xfrm>
            <a:off x="786881" y="552143"/>
            <a:ext cx="10058400" cy="1371600"/>
          </a:xfrm>
        </p:spPr>
        <p:txBody>
          <a:bodyPr>
            <a:normAutofit/>
          </a:bodyPr>
          <a:lstStyle/>
          <a:p>
            <a:r>
              <a:rPr lang="en-GB" dirty="0">
                <a:latin typeface="Calibri" panose="020F0502020204030204" pitchFamily="34" charset="0"/>
                <a:cs typeface="Calibri" panose="020F0502020204030204" pitchFamily="34" charset="0"/>
              </a:rPr>
              <a:t>Constructionism</a:t>
            </a:r>
          </a:p>
        </p:txBody>
      </p:sp>
      <p:pic>
        <p:nvPicPr>
          <p:cNvPr id="3074" name="Picture 2" descr="Social Constructionism Theory: Definition and Examples">
            <a:extLst>
              <a:ext uri="{FF2B5EF4-FFF2-40B4-BE49-F238E27FC236}">
                <a16:creationId xmlns:a16="http://schemas.microsoft.com/office/drawing/2014/main" id="{77A64C58-1D24-8971-C0BF-05442321D9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355" r="25330" b="2"/>
          <a:stretch/>
        </p:blipFill>
        <p:spPr bwMode="auto">
          <a:xfrm>
            <a:off x="1154352" y="2161487"/>
            <a:ext cx="3019646" cy="363264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DFBD8A0-9633-4EF4-9BDE-6D13639E67C8}"/>
              </a:ext>
            </a:extLst>
          </p:cNvPr>
          <p:cNvSpPr>
            <a:spLocks noGrp="1"/>
          </p:cNvSpPr>
          <p:nvPr>
            <p:ph idx="1"/>
          </p:nvPr>
        </p:nvSpPr>
        <p:spPr>
          <a:xfrm>
            <a:off x="4664036" y="1463040"/>
            <a:ext cx="6845553" cy="3931920"/>
          </a:xfrm>
        </p:spPr>
        <p:txBody>
          <a:bodyPr>
            <a:noAutofit/>
          </a:bodyPr>
          <a:lstStyle/>
          <a:p>
            <a:pPr marL="0" indent="0" algn="ctr">
              <a:buNone/>
            </a:pPr>
            <a:r>
              <a:rPr lang="en-GB" sz="2400" dirty="0">
                <a:latin typeface="Calibri" panose="020F0502020204030204" pitchFamily="34" charset="0"/>
                <a:cs typeface="Calibri" panose="020F0502020204030204" pitchFamily="34" charset="0"/>
              </a:rPr>
              <a:t>“According to constructionist theories, crime is in the eyes of the beholder, and the beholder is the law. Though crime is deviant, not all deviance is crime. Who defines criminal activity? Constructionists review the changes in criminal law throughout history to suggest that definitions of crime fluctuate throughout time, noting that acts throughout time have been criminalised, decriminalised, and </a:t>
            </a:r>
          </a:p>
          <a:p>
            <a:pPr marL="0" indent="0" algn="ctr">
              <a:buNone/>
            </a:pPr>
            <a:r>
              <a:rPr lang="en-GB" sz="2400" dirty="0">
                <a:latin typeface="Calibri" panose="020F0502020204030204" pitchFamily="34" charset="0"/>
                <a:cs typeface="Calibri" panose="020F0502020204030204" pitchFamily="34" charset="0"/>
              </a:rPr>
              <a:t>re-criminalised </a:t>
            </a:r>
          </a:p>
          <a:p>
            <a:pPr marL="0" indent="0" algn="ctr">
              <a:buNone/>
            </a:pPr>
            <a:r>
              <a:rPr lang="en-GB" sz="2400" dirty="0">
                <a:latin typeface="Calibri" panose="020F0502020204030204" pitchFamily="34" charset="0"/>
                <a:cs typeface="Calibri" panose="020F0502020204030204" pitchFamily="34" charset="0"/>
              </a:rPr>
              <a:t>(Friedman, 1993).”</a:t>
            </a:r>
          </a:p>
          <a:p>
            <a:pPr marL="0" indent="0">
              <a:buNone/>
            </a:pP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09000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18E5D3C1-3AC2-4769-A592-B3CAA571C181}"/>
              </a:ext>
            </a:extLst>
          </p:cNvPr>
          <p:cNvSpPr>
            <a:spLocks noGrp="1"/>
          </p:cNvSpPr>
          <p:nvPr>
            <p:ph type="title"/>
          </p:nvPr>
        </p:nvSpPr>
        <p:spPr>
          <a:xfrm>
            <a:off x="485047" y="226665"/>
            <a:ext cx="9792208" cy="1527078"/>
          </a:xfrm>
        </p:spPr>
        <p:txBody>
          <a:bodyPr>
            <a:normAutofit/>
          </a:bodyPr>
          <a:lstStyle/>
          <a:p>
            <a:r>
              <a:rPr lang="en-GB" dirty="0"/>
              <a:t>Post-Structuralism</a:t>
            </a:r>
          </a:p>
        </p:txBody>
      </p:sp>
      <p:sp>
        <p:nvSpPr>
          <p:cNvPr id="3" name="Content Placeholder 2">
            <a:extLst>
              <a:ext uri="{FF2B5EF4-FFF2-40B4-BE49-F238E27FC236}">
                <a16:creationId xmlns:a16="http://schemas.microsoft.com/office/drawing/2014/main" id="{E15FD4EE-D737-4FA9-9661-820B3C8183F9}"/>
              </a:ext>
            </a:extLst>
          </p:cNvPr>
          <p:cNvSpPr>
            <a:spLocks noGrp="1"/>
          </p:cNvSpPr>
          <p:nvPr>
            <p:ph idx="1"/>
          </p:nvPr>
        </p:nvSpPr>
        <p:spPr>
          <a:xfrm>
            <a:off x="695358" y="1467311"/>
            <a:ext cx="10818617" cy="4765538"/>
          </a:xfrm>
        </p:spPr>
        <p:txBody>
          <a:bodyPr>
            <a:normAutofit/>
          </a:bodyPr>
          <a:lstStyle/>
          <a:p>
            <a:pPr marL="0" indent="0">
              <a:lnSpc>
                <a:spcPct val="100000"/>
              </a:lnSpc>
              <a:buNone/>
            </a:pPr>
            <a:r>
              <a:rPr lang="en-GB" sz="1800" dirty="0">
                <a:latin typeface="Arial" panose="020B0604020202020204" pitchFamily="34" charset="0"/>
                <a:cs typeface="Arial" panose="020B0604020202020204" pitchFamily="34" charset="0"/>
              </a:rPr>
              <a:t>“</a:t>
            </a:r>
            <a:r>
              <a:rPr lang="en-GB" sz="2000" dirty="0">
                <a:latin typeface="Calibri" panose="020F0502020204030204" pitchFamily="34" charset="0"/>
                <a:cs typeface="Calibri" panose="020F0502020204030204" pitchFamily="34" charset="0"/>
              </a:rPr>
              <a:t>The seminal text in historical post-structuralist theories of crime and delinquency is Foucault’s (1975/1977) Discipline and Punish: The Birth of the Prison. His work focuses on the concept of power that he defines as diffuse and productive. According to O’Brien’s (1989) reading of Foucault, power can create its own legitimation. To unearth the diffusion of power and its constructive potency, Foucault proposes genealogy that can detect shifts in power-knowledge regimes wherein one power-knowledge regime can displace another as it relates to crime (Foucault). By extending critical theory, Foucault argues that power is not a matter of domination but rather a matter of circulation. Power is not housed solely in political and economic institutions; it is also exercised in everyday acts. Moreover, power is not confined to mere acts; it also shapes behaviour. It reaches into the innermost psyche to control the body. In addition, power cannot be reduced only to class and economic interests. Though it may serve class and economic interests, power is interwoven and interconnected (O’Brien), and it exists in multiple locations of power (O’Brien). Thus, Foucault shuns theoretical explanations that rely solely on class struggle or legislative processes but looks instead to the importance of feelings, love, conscience, and instinct (Hunt, 1989). He aims to show that what constructionist theories take as monolithic and homogeneous is actually heterogeneous (Hunt).”</a:t>
            </a:r>
          </a:p>
        </p:txBody>
      </p:sp>
    </p:spTree>
    <p:extLst>
      <p:ext uri="{BB962C8B-B14F-4D97-AF65-F5344CB8AC3E}">
        <p14:creationId xmlns:p14="http://schemas.microsoft.com/office/powerpoint/2010/main" val="3036899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7" name="Rectangle 2056">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059" name="Rectangle 2058">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2061" name="Rectangle 2060">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2063" name="Group 2062">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064" name="Straight Connector 2063">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65" name="Straight Connector 2064">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66" name="Straight Connector 2065">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068" name="Rectangle 2067">
            <a:extLst>
              <a:ext uri="{FF2B5EF4-FFF2-40B4-BE49-F238E27FC236}">
                <a16:creationId xmlns:a16="http://schemas.microsoft.com/office/drawing/2014/main" id="{BEBBBF70-6ABC-46E8-A293-73A60B8E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070" name="Rectangle 2069">
            <a:extLst>
              <a:ext uri="{FF2B5EF4-FFF2-40B4-BE49-F238E27FC236}">
                <a16:creationId xmlns:a16="http://schemas.microsoft.com/office/drawing/2014/main" id="{05388887-43DC-4FAF-9400-7925701AF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C851E42B-9C9C-49D1-8F22-23068536E744}"/>
              </a:ext>
            </a:extLst>
          </p:cNvPr>
          <p:cNvSpPr>
            <a:spLocks noGrp="1"/>
          </p:cNvSpPr>
          <p:nvPr>
            <p:ph type="title"/>
          </p:nvPr>
        </p:nvSpPr>
        <p:spPr>
          <a:xfrm>
            <a:off x="5353249" y="1916670"/>
            <a:ext cx="5716338" cy="3042706"/>
          </a:xfrm>
        </p:spPr>
        <p:txBody>
          <a:bodyPr vert="horz" lIns="91440" tIns="45720" rIns="91440" bIns="45720" rtlCol="0" anchor="ctr">
            <a:normAutofit/>
          </a:bodyPr>
          <a:lstStyle/>
          <a:p>
            <a:pPr algn="ctr">
              <a:lnSpc>
                <a:spcPct val="83000"/>
              </a:lnSpc>
            </a:pPr>
            <a:r>
              <a:rPr lang="en-US" sz="5400" cap="all" spc="-100"/>
              <a:t>Policing and the Police</a:t>
            </a:r>
          </a:p>
        </p:txBody>
      </p:sp>
      <p:sp>
        <p:nvSpPr>
          <p:cNvPr id="2072" name="Rectangle 2071">
            <a:extLst>
              <a:ext uri="{FF2B5EF4-FFF2-40B4-BE49-F238E27FC236}">
                <a16:creationId xmlns:a16="http://schemas.microsoft.com/office/drawing/2014/main" id="{2F2FD4B7-706B-4F5C-A0C7-7D69677C7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512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2074" name="Straight Connector 2073">
            <a:extLst>
              <a:ext uri="{FF2B5EF4-FFF2-40B4-BE49-F238E27FC236}">
                <a16:creationId xmlns:a16="http://schemas.microsoft.com/office/drawing/2014/main" id="{26E6DC6E-1FA3-4048-B867-BDB51763F3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76" name="Straight Connector 2075">
            <a:extLst>
              <a:ext uri="{FF2B5EF4-FFF2-40B4-BE49-F238E27FC236}">
                <a16:creationId xmlns:a16="http://schemas.microsoft.com/office/drawing/2014/main" id="{6E066135-B6C1-4001-B7CC-53A443DF25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2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78" name="Straight Connector 2077">
            <a:extLst>
              <a:ext uri="{FF2B5EF4-FFF2-40B4-BE49-F238E27FC236}">
                <a16:creationId xmlns:a16="http://schemas.microsoft.com/office/drawing/2014/main" id="{33AD82B4-5F4B-4968-B15E-29DCF8592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55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2050" name="Picture 2" descr="PSEG True Diversity Film Series Presents: Policing the Police - NJPAC">
            <a:extLst>
              <a:ext uri="{FF2B5EF4-FFF2-40B4-BE49-F238E27FC236}">
                <a16:creationId xmlns:a16="http://schemas.microsoft.com/office/drawing/2014/main" id="{D7BD0A5F-4BF2-9B5D-EE08-691A5CE004D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41170" y="2032809"/>
            <a:ext cx="3752067" cy="2810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18954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35" name="Rectangle 1034">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F278E8E-79AE-4155-AE5E-59FF0FFFFE80}"/>
              </a:ext>
            </a:extLst>
          </p:cNvPr>
          <p:cNvSpPr>
            <a:spLocks noGrp="1"/>
          </p:cNvSpPr>
          <p:nvPr>
            <p:ph type="title"/>
          </p:nvPr>
        </p:nvSpPr>
        <p:spPr>
          <a:xfrm>
            <a:off x="868680" y="642593"/>
            <a:ext cx="6281928" cy="1744183"/>
          </a:xfrm>
        </p:spPr>
        <p:txBody>
          <a:bodyPr>
            <a:normAutofit/>
          </a:bodyPr>
          <a:lstStyle/>
          <a:p>
            <a:r>
              <a:rPr lang="en-GB" b="1" dirty="0">
                <a:latin typeface="Calibri" panose="020F0502020204030204" pitchFamily="34" charset="0"/>
                <a:cs typeface="Calibri" panose="020F0502020204030204" pitchFamily="34" charset="0"/>
              </a:rPr>
              <a:t>Introduction</a:t>
            </a:r>
          </a:p>
        </p:txBody>
      </p:sp>
      <p:sp>
        <p:nvSpPr>
          <p:cNvPr id="3" name="Content Placeholder 2">
            <a:extLst>
              <a:ext uri="{FF2B5EF4-FFF2-40B4-BE49-F238E27FC236}">
                <a16:creationId xmlns:a16="http://schemas.microsoft.com/office/drawing/2014/main" id="{AB4A076B-59B9-4728-997F-081385999BE8}"/>
              </a:ext>
            </a:extLst>
          </p:cNvPr>
          <p:cNvSpPr>
            <a:spLocks noGrp="1"/>
          </p:cNvSpPr>
          <p:nvPr>
            <p:ph idx="1"/>
          </p:nvPr>
        </p:nvSpPr>
        <p:spPr>
          <a:xfrm>
            <a:off x="868680" y="2162649"/>
            <a:ext cx="6281928" cy="3648456"/>
          </a:xfrm>
        </p:spPr>
        <p:txBody>
          <a:bodyPr>
            <a:normAutofit/>
          </a:bodyPr>
          <a:lstStyle/>
          <a:p>
            <a:pPr marL="0" indent="0">
              <a:buNone/>
            </a:pPr>
            <a:r>
              <a:rPr lang="en-GB" sz="2000" dirty="0">
                <a:latin typeface="Calibri" panose="020F0502020204030204" pitchFamily="34" charset="0"/>
                <a:cs typeface="Calibri" panose="020F0502020204030204" pitchFamily="34" charset="0"/>
              </a:rPr>
              <a:t>American sociologist Egon Bittner (1974: 17) observed that the police service was one of the ‘best known but least understood’ of public institutions. This lecture will: </a:t>
            </a:r>
          </a:p>
          <a:p>
            <a:pPr marL="573088" lvl="0" indent="-339725">
              <a:buFont typeface="Arial" pitchFamily="34" charset="0"/>
              <a:buChar char="–"/>
            </a:pPr>
            <a:endParaRPr lang="en-GB" sz="2000" dirty="0">
              <a:latin typeface="Calibri" panose="020F0502020204030204" pitchFamily="34" charset="0"/>
              <a:cs typeface="Calibri" panose="020F0502020204030204" pitchFamily="34" charset="0"/>
            </a:endParaRPr>
          </a:p>
          <a:p>
            <a:pPr marL="573088" lvl="0" indent="-339725">
              <a:buFont typeface="Arial" pitchFamily="34" charset="0"/>
              <a:buChar char="–"/>
            </a:pPr>
            <a:r>
              <a:rPr lang="en-GB" sz="2000" dirty="0">
                <a:latin typeface="Calibri" panose="020F0502020204030204" pitchFamily="34" charset="0"/>
                <a:cs typeface="Calibri" panose="020F0502020204030204" pitchFamily="34" charset="0"/>
              </a:rPr>
              <a:t>Outline theoretical perspectives on what ‘policing’ is </a:t>
            </a:r>
          </a:p>
          <a:p>
            <a:pPr marL="573088" lvl="0" indent="-339725">
              <a:buFont typeface="Arial" pitchFamily="34" charset="0"/>
              <a:buChar char="–"/>
            </a:pPr>
            <a:r>
              <a:rPr lang="en-GB" sz="2000" dirty="0">
                <a:latin typeface="Calibri" panose="020F0502020204030204" pitchFamily="34" charset="0"/>
                <a:cs typeface="Calibri" panose="020F0502020204030204" pitchFamily="34" charset="0"/>
              </a:rPr>
              <a:t>Give an overview of what the police service does</a:t>
            </a:r>
          </a:p>
          <a:p>
            <a:pPr marL="573088" lvl="0" indent="-339725">
              <a:buFont typeface="Arial" pitchFamily="34" charset="0"/>
              <a:buChar char="–"/>
            </a:pPr>
            <a:r>
              <a:rPr lang="en-GB" sz="2000" dirty="0">
                <a:latin typeface="Calibri" panose="020F0502020204030204" pitchFamily="34" charset="0"/>
                <a:cs typeface="Calibri" panose="020F0502020204030204" pitchFamily="34" charset="0"/>
              </a:rPr>
              <a:t>Distinguish between the relatively narrow institution of the police service and broader social processes of policing in broader terms</a:t>
            </a:r>
          </a:p>
        </p:txBody>
      </p:sp>
      <p:pic>
        <p:nvPicPr>
          <p:cNvPr id="1026" name="Picture 2" descr="Sociology professor emeritus Egon Bittner dies | BrandeisNOW">
            <a:extLst>
              <a:ext uri="{FF2B5EF4-FFF2-40B4-BE49-F238E27FC236}">
                <a16:creationId xmlns:a16="http://schemas.microsoft.com/office/drawing/2014/main" id="{3042BA8A-EA75-ED5A-5ED1-D6D166F1BE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69"/>
          <a:stretch/>
        </p:blipFill>
        <p:spPr bwMode="auto">
          <a:xfrm>
            <a:off x="7837371" y="237744"/>
            <a:ext cx="4124416" cy="6382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2280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3" name="Rectangle 5132">
            <a:extLst>
              <a:ext uri="{FF2B5EF4-FFF2-40B4-BE49-F238E27FC236}">
                <a16:creationId xmlns:a16="http://schemas.microsoft.com/office/drawing/2014/main" id="{62E3493C-9EE5-40C5-9902-4A0416374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4" name="Rectangle 5133">
            <a:extLst>
              <a:ext uri="{FF2B5EF4-FFF2-40B4-BE49-F238E27FC236}">
                <a16:creationId xmlns:a16="http://schemas.microsoft.com/office/drawing/2014/main" id="{C93C2DD8-0EC6-4B41-91E6-4A8E336AF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122" name="Picture 2" descr="What is Policing? | SAGE Publications Inc">
            <a:extLst>
              <a:ext uri="{FF2B5EF4-FFF2-40B4-BE49-F238E27FC236}">
                <a16:creationId xmlns:a16="http://schemas.microsoft.com/office/drawing/2014/main" id="{AF76C8B1-A36B-F6B6-0234-A67C6867DF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006" b="1"/>
          <a:stretch/>
        </p:blipFill>
        <p:spPr bwMode="auto">
          <a:xfrm>
            <a:off x="234696" y="237744"/>
            <a:ext cx="3996183" cy="6382512"/>
          </a:xfrm>
          <a:prstGeom prst="rect">
            <a:avLst/>
          </a:prstGeom>
          <a:noFill/>
          <a:extLst>
            <a:ext uri="{909E8E84-426E-40DD-AFC4-6F175D3DCCD1}">
              <a14:hiddenFill xmlns:a14="http://schemas.microsoft.com/office/drawing/2010/main">
                <a:solidFill>
                  <a:srgbClr val="FFFFFF"/>
                </a:solidFill>
              </a14:hiddenFill>
            </a:ext>
          </a:extLst>
        </p:spPr>
      </p:pic>
      <p:sp>
        <p:nvSpPr>
          <p:cNvPr id="5135" name="Rectangle 5134">
            <a:extLst>
              <a:ext uri="{FF2B5EF4-FFF2-40B4-BE49-F238E27FC236}">
                <a16:creationId xmlns:a16="http://schemas.microsoft.com/office/drawing/2014/main" id="{D5E3F933-FC69-4374-A35F-CF403653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494" y="374904"/>
            <a:ext cx="7440649"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8E2DF37E-C101-4B4F-B95B-C5432F6DD759}"/>
              </a:ext>
            </a:extLst>
          </p:cNvPr>
          <p:cNvSpPr>
            <a:spLocks noGrp="1"/>
          </p:cNvSpPr>
          <p:nvPr>
            <p:ph type="title"/>
          </p:nvPr>
        </p:nvSpPr>
        <p:spPr>
          <a:xfrm>
            <a:off x="4965192" y="642593"/>
            <a:ext cx="6280826" cy="1746504"/>
          </a:xfrm>
        </p:spPr>
        <p:txBody>
          <a:bodyPr>
            <a:normAutofit/>
          </a:bodyPr>
          <a:lstStyle/>
          <a:p>
            <a:r>
              <a:rPr lang="en-GB"/>
              <a:t>Key Terms in Policing</a:t>
            </a:r>
          </a:p>
        </p:txBody>
      </p:sp>
      <p:graphicFrame>
        <p:nvGraphicFramePr>
          <p:cNvPr id="5" name="Content Placeholder 2">
            <a:extLst>
              <a:ext uri="{FF2B5EF4-FFF2-40B4-BE49-F238E27FC236}">
                <a16:creationId xmlns:a16="http://schemas.microsoft.com/office/drawing/2014/main" id="{C3CDA761-3DE7-408F-973D-D281FB8679CA}"/>
              </a:ext>
            </a:extLst>
          </p:cNvPr>
          <p:cNvGraphicFramePr>
            <a:graphicFrameLocks noGrp="1"/>
          </p:cNvGraphicFramePr>
          <p:nvPr>
            <p:ph idx="1"/>
            <p:extLst>
              <p:ext uri="{D42A27DB-BD31-4B8C-83A1-F6EECF244321}">
                <p14:modId xmlns:p14="http://schemas.microsoft.com/office/powerpoint/2010/main" val="220179976"/>
              </p:ext>
            </p:extLst>
          </p:nvPr>
        </p:nvGraphicFramePr>
        <p:xfrm>
          <a:off x="4965192" y="2386584"/>
          <a:ext cx="6280826" cy="36484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513706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close-up of a police car&#10;&#10;Description automatically generated">
            <a:extLst>
              <a:ext uri="{FF2B5EF4-FFF2-40B4-BE49-F238E27FC236}">
                <a16:creationId xmlns:a16="http://schemas.microsoft.com/office/drawing/2014/main" id="{D5B7B73D-3814-37D3-703E-02EF8ECFE5FA}"/>
              </a:ext>
            </a:extLst>
          </p:cNvPr>
          <p:cNvPicPr>
            <a:picLocks noChangeAspect="1"/>
          </p:cNvPicPr>
          <p:nvPr/>
        </p:nvPicPr>
        <p:blipFill rotWithShape="1">
          <a:blip r:embed="rId3"/>
          <a:srcRect l="30130" r="17437"/>
          <a:stretch/>
        </p:blipFill>
        <p:spPr>
          <a:xfrm>
            <a:off x="20" y="10"/>
            <a:ext cx="6392647" cy="6857990"/>
          </a:xfrm>
          <a:prstGeom prst="rect">
            <a:avLst/>
          </a:prstGeom>
        </p:spPr>
      </p:pic>
      <p:sp>
        <p:nvSpPr>
          <p:cNvPr id="18" name="Rectangle 17">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05F5AC-DA6E-408B-9AC0-C1B3FD9B0DE2}"/>
              </a:ext>
            </a:extLst>
          </p:cNvPr>
          <p:cNvSpPr>
            <a:spLocks noGrp="1"/>
          </p:cNvSpPr>
          <p:nvPr>
            <p:ph type="title"/>
          </p:nvPr>
        </p:nvSpPr>
        <p:spPr>
          <a:xfrm>
            <a:off x="6976038" y="255102"/>
            <a:ext cx="4899318" cy="1371600"/>
          </a:xfrm>
        </p:spPr>
        <p:txBody>
          <a:bodyPr>
            <a:normAutofit/>
          </a:bodyPr>
          <a:lstStyle/>
          <a:p>
            <a:r>
              <a:rPr lang="en-GB" b="1" dirty="0">
                <a:latin typeface="Calibri" panose="020F0502020204030204" pitchFamily="34" charset="0"/>
                <a:cs typeface="Calibri" panose="020F0502020204030204" pitchFamily="34" charset="0"/>
              </a:rPr>
              <a:t>Key Terms in Policing</a:t>
            </a:r>
          </a:p>
        </p:txBody>
      </p:sp>
      <p:sp>
        <p:nvSpPr>
          <p:cNvPr id="3" name="Content Placeholder 2">
            <a:extLst>
              <a:ext uri="{FF2B5EF4-FFF2-40B4-BE49-F238E27FC236}">
                <a16:creationId xmlns:a16="http://schemas.microsoft.com/office/drawing/2014/main" id="{9EBD1AAC-C72D-4956-9CFF-61747B9B4EE8}"/>
              </a:ext>
            </a:extLst>
          </p:cNvPr>
          <p:cNvSpPr>
            <a:spLocks noGrp="1"/>
          </p:cNvSpPr>
          <p:nvPr>
            <p:ph idx="1"/>
          </p:nvPr>
        </p:nvSpPr>
        <p:spPr>
          <a:xfrm>
            <a:off x="7041744" y="1579831"/>
            <a:ext cx="4472922" cy="3931920"/>
          </a:xfrm>
        </p:spPr>
        <p:txBody>
          <a:bodyPr>
            <a:noAutofit/>
          </a:bodyPr>
          <a:lstStyle/>
          <a:p>
            <a:pPr marL="0" indent="0">
              <a:buNone/>
            </a:pPr>
            <a:r>
              <a:rPr lang="en-GB" sz="1800" cap="none" dirty="0">
                <a:effectLst/>
                <a:latin typeface="Calibri" panose="020F0502020204030204" pitchFamily="34" charset="0"/>
                <a:cs typeface="Calibri" panose="020F0502020204030204" pitchFamily="34" charset="0"/>
              </a:rPr>
              <a:t>Police and policing:</a:t>
            </a:r>
            <a:r>
              <a:rPr lang="en-GB" sz="1800" b="0" cap="none" dirty="0">
                <a:effectLst/>
                <a:latin typeface="Calibri" panose="020F0502020204030204" pitchFamily="34" charset="0"/>
                <a:cs typeface="Calibri" panose="020F0502020204030204" pitchFamily="34" charset="0"/>
              </a:rPr>
              <a:t> the distinction between police and policing differentiates between the relatively narrow range of activities conducted by the police service and broader processes of social regulation performed more widely by a diverse range of agencies and actors. </a:t>
            </a:r>
          </a:p>
          <a:p>
            <a:pPr marL="0" indent="0">
              <a:buNone/>
            </a:pPr>
            <a:endParaRPr lang="en-GB" sz="1800" b="0" cap="none" dirty="0">
              <a:effectLst/>
              <a:latin typeface="Calibri" panose="020F0502020204030204" pitchFamily="34" charset="0"/>
              <a:cs typeface="Calibri" panose="020F0502020204030204" pitchFamily="34" charset="0"/>
            </a:endParaRPr>
          </a:p>
          <a:p>
            <a:pPr marL="0" indent="0">
              <a:buNone/>
            </a:pPr>
            <a:r>
              <a:rPr lang="en-GB" sz="1800" b="0" cap="none" dirty="0">
                <a:effectLst/>
                <a:latin typeface="Calibri" panose="020F0502020204030204" pitchFamily="34" charset="0"/>
                <a:cs typeface="Calibri" panose="020F0502020204030204" pitchFamily="34" charset="0"/>
              </a:rPr>
              <a:t>As an increasing range of public, private and civil sector organisations become involved in law enforcement, crime prevention, and community safety, policing in these broader terms has become more salient.</a:t>
            </a:r>
          </a:p>
          <a:p>
            <a:pPr marL="0" indent="0">
              <a:buNone/>
            </a:pPr>
            <a:r>
              <a:rPr lang="en-GB" sz="1800" b="0" cap="none" dirty="0">
                <a:effectLst/>
                <a:latin typeface="Calibri" panose="020F0502020204030204" pitchFamily="34" charset="0"/>
                <a:cs typeface="Calibri" panose="020F0502020204030204" pitchFamily="34" charset="0"/>
              </a:rPr>
              <a:t>Rowe (2019)</a:t>
            </a:r>
            <a:endParaRPr lang="en-GB"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10658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6034A-DD7A-4CF3-859F-726AA18300F6}"/>
              </a:ext>
            </a:extLst>
          </p:cNvPr>
          <p:cNvSpPr>
            <a:spLocks noGrp="1"/>
          </p:cNvSpPr>
          <p:nvPr>
            <p:ph type="title"/>
          </p:nvPr>
        </p:nvSpPr>
        <p:spPr>
          <a:xfrm>
            <a:off x="6579450" y="727627"/>
            <a:ext cx="4957553" cy="1645920"/>
          </a:xfrm>
        </p:spPr>
        <p:txBody>
          <a:bodyPr>
            <a:normAutofit/>
          </a:bodyPr>
          <a:lstStyle/>
          <a:p>
            <a:r>
              <a:rPr lang="en-GB" b="1" dirty="0">
                <a:latin typeface="Calibri" panose="020F0502020204030204" pitchFamily="34" charset="0"/>
                <a:cs typeface="Calibri" panose="020F0502020204030204" pitchFamily="34" charset="0"/>
              </a:rPr>
              <a:t>Key Terms in Policing</a:t>
            </a:r>
          </a:p>
        </p:txBody>
      </p:sp>
      <p:sp>
        <p:nvSpPr>
          <p:cNvPr id="6151" name="Rectangle 6150">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6153" name="Rectangle 6152">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6146" name="Picture 2" descr="Can the police use force against me? - Liberty">
            <a:extLst>
              <a:ext uri="{FF2B5EF4-FFF2-40B4-BE49-F238E27FC236}">
                <a16:creationId xmlns:a16="http://schemas.microsoft.com/office/drawing/2014/main" id="{79D54445-1FB3-FCD8-BC64-460D65766E2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969279"/>
            <a:ext cx="4414438" cy="293760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1A345FBA-2F50-4973-82BA-DF1EE4AEAB95}"/>
              </a:ext>
            </a:extLst>
          </p:cNvPr>
          <p:cNvGraphicFramePr>
            <a:graphicFrameLocks noGrp="1"/>
          </p:cNvGraphicFramePr>
          <p:nvPr>
            <p:ph idx="1"/>
            <p:extLst>
              <p:ext uri="{D42A27DB-BD31-4B8C-83A1-F6EECF244321}">
                <p14:modId xmlns:p14="http://schemas.microsoft.com/office/powerpoint/2010/main" val="1296862623"/>
              </p:ext>
            </p:extLst>
          </p:nvPr>
        </p:nvGraphicFramePr>
        <p:xfrm>
          <a:off x="6579450" y="2538919"/>
          <a:ext cx="4957554" cy="34961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69181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E0F1C-8C4E-47A0-9F5D-CD2060690EC2}"/>
              </a:ext>
            </a:extLst>
          </p:cNvPr>
          <p:cNvSpPr>
            <a:spLocks noGrp="1"/>
          </p:cNvSpPr>
          <p:nvPr>
            <p:ph type="title"/>
          </p:nvPr>
        </p:nvSpPr>
        <p:spPr>
          <a:xfrm>
            <a:off x="6505611" y="-25225"/>
            <a:ext cx="4957553" cy="1645920"/>
          </a:xfrm>
        </p:spPr>
        <p:txBody>
          <a:bodyPr>
            <a:normAutofit/>
          </a:bodyPr>
          <a:lstStyle/>
          <a:p>
            <a:r>
              <a:rPr lang="en-GB" b="1" dirty="0">
                <a:latin typeface="Calibri" panose="020F0502020204030204" pitchFamily="34" charset="0"/>
                <a:cs typeface="Calibri" panose="020F0502020204030204" pitchFamily="34" charset="0"/>
              </a:rPr>
              <a:t>Key Terms in Policing</a:t>
            </a:r>
          </a:p>
        </p:txBody>
      </p:sp>
      <p:sp>
        <p:nvSpPr>
          <p:cNvPr id="7175" name="Rectangle 7174">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7177" name="Rectangle 7176">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7170" name="Picture 2" descr="Use of Force 2019 Q1 | Avon and Somerset Police">
            <a:extLst>
              <a:ext uri="{FF2B5EF4-FFF2-40B4-BE49-F238E27FC236}">
                <a16:creationId xmlns:a16="http://schemas.microsoft.com/office/drawing/2014/main" id="{6E746971-57BB-3248-6D4F-E6AF8FE40E2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599639" y="1206900"/>
            <a:ext cx="3625671" cy="446236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7752A31-82E2-4ADF-A4AB-2A94E92A4E5E}"/>
              </a:ext>
            </a:extLst>
          </p:cNvPr>
          <p:cNvSpPr>
            <a:spLocks noGrp="1"/>
          </p:cNvSpPr>
          <p:nvPr>
            <p:ph idx="1"/>
          </p:nvPr>
        </p:nvSpPr>
        <p:spPr>
          <a:xfrm>
            <a:off x="6505609" y="1206900"/>
            <a:ext cx="5157655" cy="3496120"/>
          </a:xfrm>
        </p:spPr>
        <p:txBody>
          <a:bodyPr>
            <a:noAutofit/>
          </a:bodyPr>
          <a:lstStyle/>
          <a:p>
            <a:pPr marL="0" indent="0">
              <a:lnSpc>
                <a:spcPct val="100000"/>
              </a:lnSpc>
              <a:buNone/>
            </a:pPr>
            <a:r>
              <a:rPr lang="en-GB" sz="2000" cap="none" dirty="0">
                <a:effectLst/>
                <a:latin typeface="Calibri" panose="020F0502020204030204" pitchFamily="34" charset="0"/>
                <a:cs typeface="Calibri" panose="020F0502020204030204" pitchFamily="34" charset="0"/>
              </a:rPr>
              <a:t>Use of force: </a:t>
            </a:r>
            <a:r>
              <a:rPr lang="en-GB" sz="2000" b="0" cap="none" dirty="0">
                <a:effectLst/>
                <a:latin typeface="Calibri" panose="020F0502020204030204" pitchFamily="34" charset="0"/>
                <a:cs typeface="Calibri" panose="020F0502020204030204" pitchFamily="34" charset="0"/>
              </a:rPr>
              <a:t>while police officers are allowed, in general terms, to use a reasonable degree of force in the exercise of their duties, it is often held that the doctrine of the ‘minimal use of force’ has been central securing the legitimacy of the British police. </a:t>
            </a:r>
          </a:p>
          <a:p>
            <a:pPr marL="0" indent="0">
              <a:lnSpc>
                <a:spcPct val="100000"/>
              </a:lnSpc>
              <a:buNone/>
            </a:pPr>
            <a:endParaRPr lang="en-GB" sz="2000" b="0" cap="none" dirty="0">
              <a:effectLst/>
              <a:latin typeface="Calibri" panose="020F0502020204030204" pitchFamily="34" charset="0"/>
              <a:cs typeface="Calibri" panose="020F0502020204030204" pitchFamily="34" charset="0"/>
            </a:endParaRPr>
          </a:p>
          <a:p>
            <a:pPr marL="0" indent="0">
              <a:lnSpc>
                <a:spcPct val="100000"/>
              </a:lnSpc>
              <a:buNone/>
            </a:pPr>
            <a:r>
              <a:rPr lang="en-GB" sz="2000" b="0" cap="none" dirty="0">
                <a:effectLst/>
                <a:latin typeface="Calibri" panose="020F0502020204030204" pitchFamily="34" charset="0"/>
                <a:cs typeface="Calibri" panose="020F0502020204030204" pitchFamily="34" charset="0"/>
              </a:rPr>
              <a:t>Frequently thought of as an unarmed police force, specialist units providing firearms support are commonly on patrol, and the range of ‘less-than-lethal’ weapons available to officers has increased as CS-spray and ‘Tasers’ have been deployed.</a:t>
            </a:r>
          </a:p>
          <a:p>
            <a:pPr marL="0" indent="0">
              <a:lnSpc>
                <a:spcPct val="100000"/>
              </a:lnSpc>
              <a:buNone/>
            </a:pPr>
            <a:endParaRPr lang="en-GB" sz="2000" b="0" cap="none" dirty="0">
              <a:effectLst/>
              <a:latin typeface="Calibri" panose="020F0502020204030204" pitchFamily="34" charset="0"/>
              <a:cs typeface="Calibri" panose="020F0502020204030204" pitchFamily="34" charset="0"/>
            </a:endParaRPr>
          </a:p>
          <a:p>
            <a:pPr marL="0" indent="0">
              <a:lnSpc>
                <a:spcPct val="100000"/>
              </a:lnSpc>
              <a:buNone/>
            </a:pPr>
            <a:r>
              <a:rPr lang="en-GB" sz="2000" b="0" cap="none" dirty="0">
                <a:effectLst/>
                <a:latin typeface="Calibri" panose="020F0502020204030204" pitchFamily="34" charset="0"/>
                <a:cs typeface="Calibri" panose="020F0502020204030204" pitchFamily="34" charset="0"/>
              </a:rPr>
              <a:t>Rowe (2019)</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038010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94014-0C09-4AC4-B431-02F29EBB820C}"/>
              </a:ext>
            </a:extLst>
          </p:cNvPr>
          <p:cNvSpPr>
            <a:spLocks noGrp="1"/>
          </p:cNvSpPr>
          <p:nvPr>
            <p:ph type="title"/>
          </p:nvPr>
        </p:nvSpPr>
        <p:spPr>
          <a:xfrm>
            <a:off x="6579450" y="727627"/>
            <a:ext cx="4957553" cy="1645920"/>
          </a:xfrm>
        </p:spPr>
        <p:txBody>
          <a:bodyPr>
            <a:normAutofit/>
          </a:bodyPr>
          <a:lstStyle/>
          <a:p>
            <a:r>
              <a:rPr lang="en-GB" dirty="0">
                <a:latin typeface="Calibri" panose="020F0502020204030204" pitchFamily="34" charset="0"/>
                <a:cs typeface="Calibri" panose="020F0502020204030204" pitchFamily="34" charset="0"/>
              </a:rPr>
              <a:t>Key Terms in Policing</a:t>
            </a:r>
          </a:p>
        </p:txBody>
      </p:sp>
      <p:sp>
        <p:nvSpPr>
          <p:cNvPr id="8205" name="Rectangle 8204">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8206" name="Rectangle 8205">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8194" name="Picture 2" descr="DBS Checks For Emergency Service Roles: A Quick Guide - uCheck">
            <a:extLst>
              <a:ext uri="{FF2B5EF4-FFF2-40B4-BE49-F238E27FC236}">
                <a16:creationId xmlns:a16="http://schemas.microsoft.com/office/drawing/2014/main" id="{A88A0D8C-76D8-4294-4E69-72FB7F9374D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969279"/>
            <a:ext cx="4414438" cy="293760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51D675E-82EC-41B0-A22C-CBEFB542BA31}"/>
              </a:ext>
            </a:extLst>
          </p:cNvPr>
          <p:cNvSpPr>
            <a:spLocks noGrp="1"/>
          </p:cNvSpPr>
          <p:nvPr>
            <p:ph idx="1"/>
          </p:nvPr>
        </p:nvSpPr>
        <p:spPr>
          <a:xfrm>
            <a:off x="6579450" y="2538919"/>
            <a:ext cx="4957554" cy="3496120"/>
          </a:xfrm>
        </p:spPr>
        <p:txBody>
          <a:bodyPr>
            <a:normAutofit/>
          </a:bodyPr>
          <a:lstStyle/>
          <a:p>
            <a:r>
              <a:rPr lang="en-GB" sz="2400" dirty="0">
                <a:latin typeface="Calibri" panose="020F0502020204030204" pitchFamily="34" charset="0"/>
                <a:cs typeface="Calibri" panose="020F0502020204030204" pitchFamily="34" charset="0"/>
              </a:rPr>
              <a:t>What do you understand by the term “Service Role”?</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Do you think this is a well-known term publicly?</a:t>
            </a:r>
          </a:p>
        </p:txBody>
      </p:sp>
    </p:spTree>
    <p:extLst>
      <p:ext uri="{BB962C8B-B14F-4D97-AF65-F5344CB8AC3E}">
        <p14:creationId xmlns:p14="http://schemas.microsoft.com/office/powerpoint/2010/main" val="13583047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2" name="Rectangle 21">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5CD2D7FE-0DFD-4AF3-AAF7-2F4542A5EC36}"/>
              </a:ext>
            </a:extLst>
          </p:cNvPr>
          <p:cNvSpPr>
            <a:spLocks noGrp="1"/>
          </p:cNvSpPr>
          <p:nvPr>
            <p:ph type="title"/>
          </p:nvPr>
        </p:nvSpPr>
        <p:spPr>
          <a:xfrm>
            <a:off x="1066800" y="642594"/>
            <a:ext cx="10058400" cy="1371600"/>
          </a:xfrm>
        </p:spPr>
        <p:txBody>
          <a:bodyPr>
            <a:normAutofit/>
          </a:bodyPr>
          <a:lstStyle/>
          <a:p>
            <a:pPr algn="ctr"/>
            <a:r>
              <a:rPr lang="en-GB" b="1" dirty="0"/>
              <a:t>What is Policing and Who are the Police?</a:t>
            </a:r>
          </a:p>
        </p:txBody>
      </p:sp>
      <p:graphicFrame>
        <p:nvGraphicFramePr>
          <p:cNvPr id="5" name="Content Placeholder 2">
            <a:extLst>
              <a:ext uri="{FF2B5EF4-FFF2-40B4-BE49-F238E27FC236}">
                <a16:creationId xmlns:a16="http://schemas.microsoft.com/office/drawing/2014/main" id="{4E23F65B-FDAE-4B93-A55B-B0B1DBE95517}"/>
              </a:ext>
            </a:extLst>
          </p:cNvPr>
          <p:cNvGraphicFramePr>
            <a:graphicFrameLocks noGrp="1"/>
          </p:cNvGraphicFramePr>
          <p:nvPr>
            <p:ph idx="1"/>
            <p:extLst>
              <p:ext uri="{D42A27DB-BD31-4B8C-83A1-F6EECF244321}">
                <p14:modId xmlns:p14="http://schemas.microsoft.com/office/powerpoint/2010/main" val="634053930"/>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6105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3E0F9C2C-BB58-467B-AACE-F175B8E04465}"/>
              </a:ext>
            </a:extLst>
          </p:cNvPr>
          <p:cNvSpPr>
            <a:spLocks noGrp="1"/>
          </p:cNvSpPr>
          <p:nvPr>
            <p:ph type="title"/>
          </p:nvPr>
        </p:nvSpPr>
        <p:spPr>
          <a:xfrm>
            <a:off x="1066800" y="642594"/>
            <a:ext cx="10058400" cy="1371600"/>
          </a:xfrm>
        </p:spPr>
        <p:txBody>
          <a:bodyPr>
            <a:normAutofit/>
          </a:bodyPr>
          <a:lstStyle/>
          <a:p>
            <a:pPr algn="ctr"/>
            <a:r>
              <a:rPr lang="en-GB" dirty="0"/>
              <a:t>Policing</a:t>
            </a:r>
          </a:p>
        </p:txBody>
      </p:sp>
      <p:graphicFrame>
        <p:nvGraphicFramePr>
          <p:cNvPr id="5" name="Content Placeholder 2">
            <a:extLst>
              <a:ext uri="{FF2B5EF4-FFF2-40B4-BE49-F238E27FC236}">
                <a16:creationId xmlns:a16="http://schemas.microsoft.com/office/drawing/2014/main" id="{6CAE7650-6B1D-48F8-957A-55689D3BFA69}"/>
              </a:ext>
            </a:extLst>
          </p:cNvPr>
          <p:cNvGraphicFramePr>
            <a:graphicFrameLocks noGrp="1"/>
          </p:cNvGraphicFramePr>
          <p:nvPr>
            <p:ph idx="1"/>
            <p:extLst>
              <p:ext uri="{D42A27DB-BD31-4B8C-83A1-F6EECF244321}">
                <p14:modId xmlns:p14="http://schemas.microsoft.com/office/powerpoint/2010/main" val="215299142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0032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10897-7E36-4459-8E47-20771DB4A3CF}"/>
              </a:ext>
            </a:extLst>
          </p:cNvPr>
          <p:cNvSpPr>
            <a:spLocks noGrp="1"/>
          </p:cNvSpPr>
          <p:nvPr>
            <p:ph type="title"/>
          </p:nvPr>
        </p:nvSpPr>
        <p:spPr>
          <a:xfrm>
            <a:off x="6579450" y="277245"/>
            <a:ext cx="4957553" cy="1645920"/>
          </a:xfrm>
        </p:spPr>
        <p:txBody>
          <a:bodyPr>
            <a:normAutofit/>
          </a:bodyPr>
          <a:lstStyle/>
          <a:p>
            <a:r>
              <a:rPr lang="en-GB" b="1" dirty="0">
                <a:latin typeface="Calibri" panose="020F0502020204030204" pitchFamily="34" charset="0"/>
                <a:cs typeface="Calibri" panose="020F0502020204030204" pitchFamily="34" charset="0"/>
              </a:rPr>
              <a:t>Who are the Police?</a:t>
            </a:r>
          </a:p>
        </p:txBody>
      </p:sp>
      <p:sp>
        <p:nvSpPr>
          <p:cNvPr id="9229" name="Rectangle 922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9230" name="Rectangle 9229">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9218" name="Picture 2" descr="Society of Editors issues warning over College of Policing guidance -  Journalism News from HoldtheFrontPage">
            <a:extLst>
              <a:ext uri="{FF2B5EF4-FFF2-40B4-BE49-F238E27FC236}">
                <a16:creationId xmlns:a16="http://schemas.microsoft.com/office/drawing/2014/main" id="{6A7DA726-4856-9943-DD0F-3CAD2F6E5C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923165"/>
            <a:ext cx="4414438" cy="302983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CB0CC93-FC01-4AEB-B248-150035FA506D}"/>
              </a:ext>
            </a:extLst>
          </p:cNvPr>
          <p:cNvSpPr>
            <a:spLocks noGrp="1"/>
          </p:cNvSpPr>
          <p:nvPr>
            <p:ph idx="1"/>
          </p:nvPr>
        </p:nvSpPr>
        <p:spPr>
          <a:xfrm>
            <a:off x="6579450" y="1923165"/>
            <a:ext cx="4957554" cy="3496120"/>
          </a:xfrm>
        </p:spPr>
        <p:txBody>
          <a:bodyPr>
            <a:noAutofit/>
          </a:bodyPr>
          <a:lstStyle/>
          <a:p>
            <a:pPr marL="0" indent="0" eaLnBrk="1" hangingPunct="1">
              <a:buNone/>
            </a:pPr>
            <a:r>
              <a:rPr lang="en-GB" altLang="en-US" sz="2000" cap="none" dirty="0">
                <a:latin typeface="Calibri" panose="020F0502020204030204" pitchFamily="34" charset="0"/>
                <a:cs typeface="Calibri" panose="020F0502020204030204" pitchFamily="34" charset="0"/>
              </a:rPr>
              <a:t>It would be difficult to imagine our society without the ‘police’ who we might view as men and women in uniforms enforcing the law,</a:t>
            </a:r>
          </a:p>
          <a:p>
            <a:pPr marL="0" indent="0" eaLnBrk="1" hangingPunct="1">
              <a:buNone/>
            </a:pPr>
            <a:r>
              <a:rPr lang="en-GB" altLang="en-US" sz="2000" cap="none" dirty="0">
                <a:latin typeface="Calibri" panose="020F0502020204030204" pitchFamily="34" charset="0"/>
                <a:cs typeface="Calibri" panose="020F0502020204030204" pitchFamily="34" charset="0"/>
              </a:rPr>
              <a:t>What makes them different from other agents of social control? </a:t>
            </a:r>
          </a:p>
          <a:p>
            <a:pPr marL="0" indent="0" eaLnBrk="1" hangingPunct="1">
              <a:buNone/>
            </a:pPr>
            <a:r>
              <a:rPr lang="en-GB" altLang="en-US" sz="2000" cap="none" dirty="0">
                <a:latin typeface="Calibri" panose="020F0502020204030204" pitchFamily="34" charset="0"/>
                <a:cs typeface="Calibri" panose="020F0502020204030204" pitchFamily="34" charset="0"/>
              </a:rPr>
              <a:t>They can legitimately use coercive force.</a:t>
            </a:r>
          </a:p>
          <a:p>
            <a:pPr marL="0" indent="0">
              <a:buNone/>
            </a:pPr>
            <a:r>
              <a:rPr lang="en-GB" altLang="en-US" sz="2000" dirty="0">
                <a:latin typeface="Calibri" panose="020F0502020204030204" pitchFamily="34" charset="0"/>
                <a:cs typeface="Calibri" panose="020F0502020204030204" pitchFamily="34" charset="0"/>
              </a:rPr>
              <a:t>(Davies et al 2005:142)</a:t>
            </a:r>
          </a:p>
          <a:p>
            <a:pPr marL="0" indent="0">
              <a:buNone/>
            </a:pPr>
            <a:endParaRPr lang="en-GB" altLang="en-US" sz="2000" cap="none" dirty="0">
              <a:latin typeface="Calibri" panose="020F0502020204030204" pitchFamily="34" charset="0"/>
              <a:cs typeface="Calibri" panose="020F0502020204030204" pitchFamily="34" charset="0"/>
            </a:endParaRPr>
          </a:p>
          <a:p>
            <a:pPr marL="0" indent="0">
              <a:buNone/>
            </a:pPr>
            <a:r>
              <a:rPr lang="en-GB" altLang="en-US" sz="2000" cap="none" dirty="0">
                <a:latin typeface="Calibri" panose="020F0502020204030204" pitchFamily="34" charset="0"/>
                <a:cs typeface="Calibri" panose="020F0502020204030204" pitchFamily="34" charset="0"/>
              </a:rPr>
              <a:t>Any thoughts on this idea of the legitimacy of coercive force?</a:t>
            </a:r>
          </a:p>
          <a:p>
            <a:pPr eaLnBrk="1" hangingPunct="1">
              <a:buFont typeface="Wingdings" panose="05000000000000000000" pitchFamily="2" charset="2"/>
              <a:buNone/>
            </a:pPr>
            <a:r>
              <a:rPr lang="en-GB" altLang="en-US" sz="2000" cap="none"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7955247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25" name="Rectangle 24">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BBA3391B-2835-4D6E-981B-BE99A8BA1A8F}"/>
              </a:ext>
            </a:extLst>
          </p:cNvPr>
          <p:cNvSpPr>
            <a:spLocks noGrp="1"/>
          </p:cNvSpPr>
          <p:nvPr>
            <p:ph type="title"/>
          </p:nvPr>
        </p:nvSpPr>
        <p:spPr>
          <a:xfrm>
            <a:off x="983887" y="1185059"/>
            <a:ext cx="3491832" cy="4487882"/>
          </a:xfrm>
        </p:spPr>
        <p:txBody>
          <a:bodyPr>
            <a:normAutofit/>
          </a:bodyPr>
          <a:lstStyle/>
          <a:p>
            <a:pPr algn="ctr"/>
            <a:r>
              <a:rPr lang="en-GB" sz="4400"/>
              <a:t>Who are the Police?</a:t>
            </a:r>
          </a:p>
        </p:txBody>
      </p:sp>
      <p:sp>
        <p:nvSpPr>
          <p:cNvPr id="27" name="Rectangle 26">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3" name="Content Placeholder 2">
            <a:extLst>
              <a:ext uri="{FF2B5EF4-FFF2-40B4-BE49-F238E27FC236}">
                <a16:creationId xmlns:a16="http://schemas.microsoft.com/office/drawing/2014/main" id="{71AAF185-E0AB-4501-9B95-E1487EE88F04}"/>
              </a:ext>
            </a:extLst>
          </p:cNvPr>
          <p:cNvSpPr>
            <a:spLocks noGrp="1"/>
          </p:cNvSpPr>
          <p:nvPr>
            <p:ph idx="1"/>
          </p:nvPr>
        </p:nvSpPr>
        <p:spPr>
          <a:xfrm>
            <a:off x="6403656" y="936416"/>
            <a:ext cx="4870512" cy="4985169"/>
          </a:xfrm>
        </p:spPr>
        <p:txBody>
          <a:bodyPr anchor="ctr">
            <a:normAutofit/>
          </a:bodyPr>
          <a:lstStyle/>
          <a:p>
            <a:pPr marL="0" indent="0">
              <a:buNone/>
            </a:pPr>
            <a:r>
              <a:rPr lang="en-GB" altLang="en-US" sz="2000" cap="none" dirty="0">
                <a:latin typeface="Calibri" panose="020F0502020204030204" pitchFamily="34" charset="0"/>
              </a:rPr>
              <a:t>Prior to 19</a:t>
            </a:r>
            <a:r>
              <a:rPr lang="en-GB" altLang="en-US" sz="2000" cap="none" baseline="30000" dirty="0">
                <a:latin typeface="Calibri" panose="020F0502020204030204" pitchFamily="34" charset="0"/>
              </a:rPr>
              <a:t>th</a:t>
            </a:r>
            <a:r>
              <a:rPr lang="en-GB" altLang="en-US" sz="2000" cap="none" dirty="0">
                <a:latin typeface="Calibri" panose="020F0502020204030204" pitchFamily="34" charset="0"/>
              </a:rPr>
              <a:t> century there was no formal police service. </a:t>
            </a:r>
          </a:p>
          <a:p>
            <a:pPr marL="0" indent="0">
              <a:buNone/>
            </a:pPr>
            <a:r>
              <a:rPr lang="en-GB" altLang="en-US" sz="2000" cap="none" dirty="0">
                <a:latin typeface="Calibri" panose="020F0502020204030204" pitchFamily="34" charset="0"/>
              </a:rPr>
              <a:t>Two accounts of how policing developed into the ‘new police’ of the 19</a:t>
            </a:r>
            <a:r>
              <a:rPr lang="en-GB" altLang="en-US" sz="2000" cap="none" baseline="30000" dirty="0">
                <a:latin typeface="Calibri" panose="020F0502020204030204" pitchFamily="34" charset="0"/>
              </a:rPr>
              <a:t>th</a:t>
            </a:r>
            <a:r>
              <a:rPr lang="en-GB" altLang="en-US" sz="2000" cap="none" dirty="0">
                <a:latin typeface="Calibri" panose="020F0502020204030204" pitchFamily="34" charset="0"/>
              </a:rPr>
              <a:t> century, </a:t>
            </a:r>
            <a:endParaRPr lang="en-GB" altLang="en-US" sz="2000" b="1" cap="none" dirty="0">
              <a:latin typeface="Calibri" panose="020F0502020204030204" pitchFamily="34" charset="0"/>
            </a:endParaRPr>
          </a:p>
          <a:p>
            <a:r>
              <a:rPr lang="en-GB" altLang="en-US" sz="2000" b="1" cap="none" dirty="0">
                <a:latin typeface="Calibri" panose="020F0502020204030204" pitchFamily="34" charset="0"/>
              </a:rPr>
              <a:t>Orthodox account </a:t>
            </a:r>
            <a:r>
              <a:rPr lang="en-GB" altLang="en-US" sz="2000" cap="none" dirty="0">
                <a:latin typeface="Calibri" panose="020F0502020204030204" pitchFamily="34" charset="0"/>
              </a:rPr>
              <a:t>– introduction of police was a rational response to crime and criminality to the benefit of society, and the</a:t>
            </a:r>
            <a:endParaRPr lang="en-GB" altLang="en-US" sz="2000" b="1" cap="none" dirty="0">
              <a:latin typeface="Calibri" panose="020F0502020204030204" pitchFamily="34" charset="0"/>
            </a:endParaRPr>
          </a:p>
          <a:p>
            <a:r>
              <a:rPr lang="en-GB" altLang="en-US" sz="2000" b="1" cap="none" dirty="0">
                <a:latin typeface="Calibri" panose="020F0502020204030204" pitchFamily="34" charset="0"/>
              </a:rPr>
              <a:t>Revisionist account </a:t>
            </a:r>
            <a:r>
              <a:rPr lang="en-GB" altLang="en-US" sz="2000" cap="none" dirty="0">
                <a:latin typeface="Calibri" panose="020F0502020204030204" pitchFamily="34" charset="0"/>
              </a:rPr>
              <a:t>- argued by some to be an extension of state control over the dangerous, oppressed and poor working classes.</a:t>
            </a:r>
          </a:p>
        </p:txBody>
      </p:sp>
    </p:spTree>
    <p:extLst>
      <p:ext uri="{BB962C8B-B14F-4D97-AF65-F5344CB8AC3E}">
        <p14:creationId xmlns:p14="http://schemas.microsoft.com/office/powerpoint/2010/main" val="29348444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A18F70F8-B168-45AA-9165-1652E40F2073}"/>
              </a:ext>
            </a:extLst>
          </p:cNvPr>
          <p:cNvSpPr>
            <a:spLocks noGrp="1"/>
          </p:cNvSpPr>
          <p:nvPr>
            <p:ph type="title"/>
          </p:nvPr>
        </p:nvSpPr>
        <p:spPr>
          <a:xfrm>
            <a:off x="449901" y="248823"/>
            <a:ext cx="9792208" cy="1527078"/>
          </a:xfrm>
        </p:spPr>
        <p:txBody>
          <a:bodyPr>
            <a:normAutofit/>
          </a:bodyPr>
          <a:lstStyle/>
          <a:p>
            <a:r>
              <a:rPr lang="en-GB" b="1" dirty="0">
                <a:latin typeface="Calibri" panose="020F0502020204030204" pitchFamily="34" charset="0"/>
                <a:cs typeface="Calibri" panose="020F0502020204030204" pitchFamily="34" charset="0"/>
              </a:rPr>
              <a:t>Orthodoxy Vs Revisionism</a:t>
            </a:r>
          </a:p>
        </p:txBody>
      </p:sp>
      <p:sp>
        <p:nvSpPr>
          <p:cNvPr id="3" name="Content Placeholder 2">
            <a:extLst>
              <a:ext uri="{FF2B5EF4-FFF2-40B4-BE49-F238E27FC236}">
                <a16:creationId xmlns:a16="http://schemas.microsoft.com/office/drawing/2014/main" id="{E0AD201B-C565-48A3-AC78-EA3C4B4CFA9D}"/>
              </a:ext>
            </a:extLst>
          </p:cNvPr>
          <p:cNvSpPr>
            <a:spLocks noGrp="1"/>
          </p:cNvSpPr>
          <p:nvPr>
            <p:ph idx="1"/>
          </p:nvPr>
        </p:nvSpPr>
        <p:spPr>
          <a:xfrm>
            <a:off x="708982" y="1753743"/>
            <a:ext cx="10599720" cy="4114800"/>
          </a:xfrm>
        </p:spPr>
        <p:txBody>
          <a:bodyPr>
            <a:normAutofit/>
          </a:bodyPr>
          <a:lstStyle/>
          <a:p>
            <a:pPr marL="0" indent="0">
              <a:buNone/>
            </a:pPr>
            <a:r>
              <a:rPr lang="en-GB" sz="2000" dirty="0">
                <a:latin typeface="Calibri" panose="020F0502020204030204" pitchFamily="34" charset="0"/>
                <a:cs typeface="Calibri" panose="020F0502020204030204" pitchFamily="34" charset="0"/>
              </a:rPr>
              <a:t>“Orthodox historians focus on crime as a key problem which professional policing was developed to address in the interests of all members of society. However, revisionists emphasise that the motive for police reform was ‘the maintenance of order required by the capitalist </a:t>
            </a:r>
            <a:r>
              <a:rPr lang="en-GB" sz="2000" dirty="0" err="1">
                <a:latin typeface="Calibri" panose="020F0502020204030204" pitchFamily="34" charset="0"/>
                <a:cs typeface="Calibri" panose="020F0502020204030204" pitchFamily="34" charset="0"/>
              </a:rPr>
              <a:t>class’</a:t>
            </a:r>
            <a:r>
              <a:rPr lang="en-GB" sz="2000" dirty="0">
                <a:latin typeface="Calibri" panose="020F0502020204030204" pitchFamily="34" charset="0"/>
                <a:cs typeface="Calibri" panose="020F0502020204030204" pitchFamily="34" charset="0"/>
              </a:rPr>
              <a:t> (Reiner, 1985: 25), whose control over policing (exercised by local urban elites through the mechanism of the Watch Committee) enabled them to ensure that the attention of the police was directed at all actions that threatened to undermine it – ‘crime, riot, political dissidence and public morality’ (Reiner, 1985: 25). It was in the latter sense that police officers were depicted as ‘domestic missionaries’ whose purpose was to alter the behaviour and moral habits of the lower social orders (Storch).”</a:t>
            </a:r>
          </a:p>
          <a:p>
            <a:pPr marL="0" indent="0">
              <a:buNone/>
            </a:pPr>
            <a:endParaRPr lang="en-GB" sz="2000" dirty="0">
              <a:latin typeface="Calibri" panose="020F0502020204030204" pitchFamily="34" charset="0"/>
              <a:cs typeface="Calibri" panose="020F0502020204030204" pitchFamily="34" charset="0"/>
            </a:endParaRPr>
          </a:p>
          <a:p>
            <a:pPr marL="0" indent="0" algn="r">
              <a:buNone/>
            </a:pPr>
            <a:r>
              <a:rPr lang="en-GB" sz="2000" b="0" i="0" dirty="0">
                <a:effectLst/>
                <a:latin typeface="Calibri" panose="020F0502020204030204" pitchFamily="34" charset="0"/>
                <a:cs typeface="Calibri" panose="020F0502020204030204" pitchFamily="34" charset="0"/>
              </a:rPr>
              <a:t>Joyce, P., 2011. </a:t>
            </a:r>
            <a:r>
              <a:rPr lang="en-GB" sz="2000" b="0" i="1" dirty="0">
                <a:effectLst/>
                <a:latin typeface="Calibri" panose="020F0502020204030204" pitchFamily="34" charset="0"/>
                <a:cs typeface="Calibri" panose="020F0502020204030204" pitchFamily="34" charset="0"/>
              </a:rPr>
              <a:t>Policing: Development &amp; Contemporary Practice</a:t>
            </a:r>
            <a:r>
              <a:rPr lang="en-GB" sz="2000" b="0" i="0" dirty="0">
                <a:effectLst/>
                <a:latin typeface="Calibri" panose="020F0502020204030204" pitchFamily="34" charset="0"/>
                <a:cs typeface="Calibri" panose="020F0502020204030204" pitchFamily="34" charset="0"/>
              </a:rPr>
              <a:t>. Sage Publications.</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302405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4F12140C-03DD-4583-BCF0-FE7A13AC770A}"/>
              </a:ext>
            </a:extLst>
          </p:cNvPr>
          <p:cNvSpPr>
            <a:spLocks noGrp="1"/>
          </p:cNvSpPr>
          <p:nvPr>
            <p:ph type="title"/>
          </p:nvPr>
        </p:nvSpPr>
        <p:spPr>
          <a:xfrm>
            <a:off x="391741" y="248823"/>
            <a:ext cx="9792208" cy="1527078"/>
          </a:xfrm>
        </p:spPr>
        <p:txBody>
          <a:bodyPr>
            <a:normAutofit/>
          </a:bodyPr>
          <a:lstStyle/>
          <a:p>
            <a:r>
              <a:rPr lang="en-GB" b="1" dirty="0">
                <a:latin typeface="Calibri" panose="020F0502020204030204" pitchFamily="34" charset="0"/>
                <a:cs typeface="Calibri" panose="020F0502020204030204" pitchFamily="34" charset="0"/>
              </a:rPr>
              <a:t>Orthodoxy Vs Revisionism</a:t>
            </a:r>
          </a:p>
        </p:txBody>
      </p:sp>
      <p:sp>
        <p:nvSpPr>
          <p:cNvPr id="3" name="Content Placeholder 2">
            <a:extLst>
              <a:ext uri="{FF2B5EF4-FFF2-40B4-BE49-F238E27FC236}">
                <a16:creationId xmlns:a16="http://schemas.microsoft.com/office/drawing/2014/main" id="{4057AF06-8D69-4DF5-B2A9-00F049DA4949}"/>
              </a:ext>
            </a:extLst>
          </p:cNvPr>
          <p:cNvSpPr>
            <a:spLocks noGrp="1"/>
          </p:cNvSpPr>
          <p:nvPr>
            <p:ph idx="1"/>
          </p:nvPr>
        </p:nvSpPr>
        <p:spPr>
          <a:xfrm>
            <a:off x="1199896" y="2002566"/>
            <a:ext cx="9792208" cy="4078705"/>
          </a:xfrm>
        </p:spPr>
        <p:txBody>
          <a:bodyPr>
            <a:normAutofit/>
          </a:bodyPr>
          <a:lstStyle/>
          <a:p>
            <a:pPr marL="0" indent="0">
              <a:buNone/>
            </a:pPr>
            <a:r>
              <a:rPr lang="en-GB" sz="2000" dirty="0">
                <a:latin typeface="Calibri" panose="020F0502020204030204" pitchFamily="34" charset="0"/>
                <a:cs typeface="Calibri" panose="020F0502020204030204" pitchFamily="34" charset="0"/>
              </a:rPr>
              <a:t>“Revisionist historians emphasised working-class hostility towards the new system of policing as evidence that the prime role of police work was to enforce discipline over this section of society. Storch drew attention to widespread opposition to the police in the middle decades of the nineteenth century within industrious working-class communities, which saw them as ‘unproductive parasites’ (men who did not work productively for a living) and viewed their presence as ‘a plague of blue locusts’ (Storch, 1975). Working-class resentment to the police, arising in part from their intrusions into working-class pastimes and leisure activities, has also been documented in a study of the Black Country (Philips, 1977).”</a:t>
            </a:r>
          </a:p>
          <a:p>
            <a:pPr marL="0" indent="0">
              <a:buNone/>
            </a:pPr>
            <a:endParaRPr lang="en-GB" sz="2000" dirty="0">
              <a:latin typeface="Calibri" panose="020F0502020204030204" pitchFamily="34" charset="0"/>
              <a:cs typeface="Calibri" panose="020F0502020204030204" pitchFamily="34" charset="0"/>
            </a:endParaRPr>
          </a:p>
          <a:p>
            <a:pPr marL="0" indent="0" algn="r">
              <a:buNone/>
            </a:pPr>
            <a:r>
              <a:rPr lang="en-GB" sz="2000" b="0" i="0" dirty="0">
                <a:effectLst/>
                <a:latin typeface="Calibri" panose="020F0502020204030204" pitchFamily="34" charset="0"/>
                <a:cs typeface="Calibri" panose="020F0502020204030204" pitchFamily="34" charset="0"/>
              </a:rPr>
              <a:t>Joyce, P., 2011. </a:t>
            </a:r>
            <a:r>
              <a:rPr lang="en-GB" sz="2000" b="0" i="1" dirty="0">
                <a:effectLst/>
                <a:latin typeface="Calibri" panose="020F0502020204030204" pitchFamily="34" charset="0"/>
                <a:cs typeface="Calibri" panose="020F0502020204030204" pitchFamily="34" charset="0"/>
              </a:rPr>
              <a:t>Policing: Development &amp; Contemporary Practice</a:t>
            </a:r>
            <a:r>
              <a:rPr lang="en-GB" sz="2000" b="0" i="0" dirty="0">
                <a:effectLst/>
                <a:latin typeface="Calibri" panose="020F0502020204030204" pitchFamily="34" charset="0"/>
                <a:cs typeface="Calibri" panose="020F0502020204030204" pitchFamily="34" charset="0"/>
              </a:rPr>
              <a:t>. Sage Publications.</a:t>
            </a: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040877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DD13E1E3-51F7-40A5-80E0-E5F36505DC65}"/>
              </a:ext>
            </a:extLst>
          </p:cNvPr>
          <p:cNvSpPr>
            <a:spLocks noGrp="1"/>
          </p:cNvSpPr>
          <p:nvPr>
            <p:ph type="title"/>
          </p:nvPr>
        </p:nvSpPr>
        <p:spPr>
          <a:xfrm>
            <a:off x="466385" y="437909"/>
            <a:ext cx="9792208" cy="1527078"/>
          </a:xfrm>
        </p:spPr>
        <p:txBody>
          <a:bodyPr>
            <a:normAutofit/>
          </a:bodyPr>
          <a:lstStyle/>
          <a:p>
            <a:r>
              <a:rPr lang="en-GB" b="1" dirty="0">
                <a:latin typeface="Calibri" panose="020F0502020204030204" pitchFamily="34" charset="0"/>
                <a:cs typeface="Calibri" panose="020F0502020204030204" pitchFamily="34" charset="0"/>
              </a:rPr>
              <a:t>Orthodoxy Vs Revisionism</a:t>
            </a:r>
          </a:p>
        </p:txBody>
      </p:sp>
      <p:sp>
        <p:nvSpPr>
          <p:cNvPr id="3" name="Content Placeholder 2">
            <a:extLst>
              <a:ext uri="{FF2B5EF4-FFF2-40B4-BE49-F238E27FC236}">
                <a16:creationId xmlns:a16="http://schemas.microsoft.com/office/drawing/2014/main" id="{961BF58C-65BD-41E8-8B64-B454E05EB63A}"/>
              </a:ext>
            </a:extLst>
          </p:cNvPr>
          <p:cNvSpPr>
            <a:spLocks noGrp="1"/>
          </p:cNvSpPr>
          <p:nvPr>
            <p:ph idx="1"/>
          </p:nvPr>
        </p:nvSpPr>
        <p:spPr>
          <a:xfrm>
            <a:off x="1175512" y="1964987"/>
            <a:ext cx="9792208" cy="4174957"/>
          </a:xfrm>
        </p:spPr>
        <p:txBody>
          <a:bodyPr>
            <a:normAutofit/>
          </a:bodyPr>
          <a:lstStyle/>
          <a:p>
            <a:pPr marL="0" indent="0">
              <a:buNone/>
            </a:pPr>
            <a:r>
              <a:rPr lang="en-GB" sz="2000" dirty="0">
                <a:latin typeface="Calibri" panose="020F0502020204030204" pitchFamily="34" charset="0"/>
                <a:cs typeface="Calibri" panose="020F0502020204030204" pitchFamily="34" charset="0"/>
              </a:rPr>
              <a:t>“Revisionist accounts thus reject the orthodox position that hostility towards the new police was a relatively short-lived phenomenon and instead conclude that consent was heavily determined by a person’s position in the social ladder. The level of consent was greatest from the property-owning middle classes (including those who comprised the petty bourgeoisie, such as shop keepers) who stood to gain most from police activities. However, working-class hostility was more enduring. Those at the lower end of the social ladder, granted tolerance to the police which was, at best, ‘passive acquiescence’, broken by frequent outbreaks of conflict throughout the nineteenth century (</a:t>
            </a:r>
            <a:r>
              <a:rPr lang="en-GB" sz="2000" dirty="0" err="1">
                <a:latin typeface="Calibri" panose="020F0502020204030204" pitchFamily="34" charset="0"/>
                <a:cs typeface="Calibri" panose="020F0502020204030204" pitchFamily="34" charset="0"/>
              </a:rPr>
              <a:t>Brogden</a:t>
            </a:r>
            <a:r>
              <a:rPr lang="en-GB" sz="2000" dirty="0">
                <a:latin typeface="Calibri" panose="020F0502020204030204" pitchFamily="34" charset="0"/>
                <a:cs typeface="Calibri" panose="020F0502020204030204" pitchFamily="34" charset="0"/>
              </a:rPr>
              <a:t>, 1982: 202–228).”</a:t>
            </a:r>
          </a:p>
          <a:p>
            <a:pPr marL="0" indent="0">
              <a:buNone/>
            </a:pPr>
            <a:endParaRPr lang="en-GB" sz="2000" dirty="0">
              <a:latin typeface="Calibri" panose="020F0502020204030204" pitchFamily="34" charset="0"/>
              <a:cs typeface="Calibri" panose="020F0502020204030204" pitchFamily="34" charset="0"/>
            </a:endParaRPr>
          </a:p>
          <a:p>
            <a:pPr marL="0" indent="0" algn="r">
              <a:buNone/>
            </a:pPr>
            <a:r>
              <a:rPr lang="en-GB" sz="2000" b="0" i="0" dirty="0">
                <a:effectLst/>
                <a:latin typeface="Calibri" panose="020F0502020204030204" pitchFamily="34" charset="0"/>
                <a:cs typeface="Calibri" panose="020F0502020204030204" pitchFamily="34" charset="0"/>
              </a:rPr>
              <a:t>Joyce, P., 2011. </a:t>
            </a:r>
            <a:r>
              <a:rPr lang="en-GB" sz="2000" b="0" i="1" dirty="0">
                <a:effectLst/>
                <a:latin typeface="Calibri" panose="020F0502020204030204" pitchFamily="34" charset="0"/>
                <a:cs typeface="Calibri" panose="020F0502020204030204" pitchFamily="34" charset="0"/>
              </a:rPr>
              <a:t>Policing: Development &amp; Contemporary Practice</a:t>
            </a:r>
            <a:r>
              <a:rPr lang="en-GB" sz="2000" b="0" i="0" dirty="0">
                <a:effectLst/>
                <a:latin typeface="Calibri" panose="020F0502020204030204" pitchFamily="34" charset="0"/>
                <a:cs typeface="Calibri" panose="020F0502020204030204" pitchFamily="34" charset="0"/>
              </a:rPr>
              <a:t>. Sage Publications</a:t>
            </a:r>
            <a:r>
              <a:rPr lang="en-GB" b="0" i="0" dirty="0">
                <a:effectLst/>
                <a:latin typeface="Open Sans" panose="020B0606030504020204" pitchFamily="34" charset="0"/>
              </a:rPr>
              <a:t>.</a:t>
            </a:r>
            <a:endParaRPr lang="en-GB" dirty="0"/>
          </a:p>
        </p:txBody>
      </p:sp>
    </p:spTree>
    <p:extLst>
      <p:ext uri="{BB962C8B-B14F-4D97-AF65-F5344CB8AC3E}">
        <p14:creationId xmlns:p14="http://schemas.microsoft.com/office/powerpoint/2010/main" val="1090167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FDD33-07E0-4798-8133-F472461599C7}"/>
              </a:ext>
            </a:extLst>
          </p:cNvPr>
          <p:cNvSpPr>
            <a:spLocks noGrp="1"/>
          </p:cNvSpPr>
          <p:nvPr>
            <p:ph type="title"/>
          </p:nvPr>
        </p:nvSpPr>
        <p:spPr>
          <a:xfrm>
            <a:off x="6579450" y="727627"/>
            <a:ext cx="4957553" cy="1645920"/>
          </a:xfrm>
        </p:spPr>
        <p:txBody>
          <a:bodyPr>
            <a:normAutofit/>
          </a:bodyPr>
          <a:lstStyle/>
          <a:p>
            <a:r>
              <a:rPr lang="en-GB"/>
              <a:t>Police or Policing?</a:t>
            </a:r>
          </a:p>
        </p:txBody>
      </p:sp>
      <p:sp>
        <p:nvSpPr>
          <p:cNvPr id="10249" name="Rectangle 1024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10251" name="Rectangle 1025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10244" name="Picture 4" descr="Police chief hits out at Braverman's 'politics in policing' crusade | The  Independent">
            <a:extLst>
              <a:ext uri="{FF2B5EF4-FFF2-40B4-BE49-F238E27FC236}">
                <a16:creationId xmlns:a16="http://schemas.microsoft.com/office/drawing/2014/main" id="{6D3E7345-E7E2-AD7D-5337-1B2884AE450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969279"/>
            <a:ext cx="4414438" cy="293760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8BD46CD-4A3C-40DB-967E-5869FC226C90}"/>
              </a:ext>
            </a:extLst>
          </p:cNvPr>
          <p:cNvSpPr>
            <a:spLocks noGrp="1"/>
          </p:cNvSpPr>
          <p:nvPr>
            <p:ph idx="1"/>
          </p:nvPr>
        </p:nvSpPr>
        <p:spPr>
          <a:xfrm>
            <a:off x="6579450" y="2147033"/>
            <a:ext cx="4957554" cy="3842271"/>
          </a:xfrm>
        </p:spPr>
        <p:txBody>
          <a:bodyPr>
            <a:noAutofit/>
          </a:bodyPr>
          <a:lstStyle/>
          <a:p>
            <a:pPr marL="233363" indent="-233363"/>
            <a:r>
              <a:rPr lang="en-GB" sz="1800" dirty="0">
                <a:latin typeface="Calibri" panose="020F0502020204030204" pitchFamily="34" charset="0"/>
                <a:cs typeface="Calibri" panose="020F0502020204030204" pitchFamily="34" charset="0"/>
              </a:rPr>
              <a:t>Most important is the need to distinguish between the narrow set of functions performed by the institution of the police service and the broader processes of social regulation and reproduction that govern everyday lives</a:t>
            </a:r>
          </a:p>
          <a:p>
            <a:pPr marL="233363" indent="-233363"/>
            <a:endParaRPr lang="en-GB" sz="1800" dirty="0">
              <a:latin typeface="Calibri" panose="020F0502020204030204" pitchFamily="34" charset="0"/>
              <a:cs typeface="Calibri" panose="020F0502020204030204" pitchFamily="34" charset="0"/>
            </a:endParaRPr>
          </a:p>
          <a:p>
            <a:pPr marL="233363" indent="-233363"/>
            <a:r>
              <a:rPr lang="en-GB" sz="1800" dirty="0">
                <a:latin typeface="Calibri" panose="020F0502020204030204" pitchFamily="34" charset="0"/>
                <a:cs typeface="Calibri" panose="020F0502020204030204" pitchFamily="34" charset="0"/>
              </a:rPr>
              <a:t>The word ‘policing’ is related to ‘politics’, the governance of the city. ‘Policing’ did not come to be associated with the particular activities of a specific institution (</a:t>
            </a:r>
            <a:r>
              <a:rPr lang="en-GB" sz="1800" i="1" dirty="0">
                <a:latin typeface="Calibri" panose="020F0502020204030204" pitchFamily="34" charset="0"/>
                <a:cs typeface="Calibri" panose="020F0502020204030204" pitchFamily="34" charset="0"/>
              </a:rPr>
              <a:t>the</a:t>
            </a:r>
            <a:r>
              <a:rPr lang="en-GB" sz="1800" dirty="0">
                <a:latin typeface="Calibri" panose="020F0502020204030204" pitchFamily="34" charset="0"/>
                <a:cs typeface="Calibri" panose="020F0502020204030204" pitchFamily="34" charset="0"/>
              </a:rPr>
              <a:t> police) until relatively recently in many societies.</a:t>
            </a:r>
          </a:p>
        </p:txBody>
      </p:sp>
    </p:spTree>
    <p:extLst>
      <p:ext uri="{BB962C8B-B14F-4D97-AF65-F5344CB8AC3E}">
        <p14:creationId xmlns:p14="http://schemas.microsoft.com/office/powerpoint/2010/main" val="36867033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1" name="Rectangle 20">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985A38E5-8ABB-4682-ACE5-CF745DC86416}"/>
              </a:ext>
            </a:extLst>
          </p:cNvPr>
          <p:cNvSpPr>
            <a:spLocks noGrp="1"/>
          </p:cNvSpPr>
          <p:nvPr>
            <p:ph type="title"/>
          </p:nvPr>
        </p:nvSpPr>
        <p:spPr>
          <a:xfrm>
            <a:off x="632305" y="484099"/>
            <a:ext cx="9792208" cy="1158976"/>
          </a:xfrm>
        </p:spPr>
        <p:txBody>
          <a:bodyPr>
            <a:normAutofit/>
          </a:bodyPr>
          <a:lstStyle/>
          <a:p>
            <a:r>
              <a:rPr lang="en-GB" dirty="0"/>
              <a:t>What is Policing?</a:t>
            </a:r>
          </a:p>
        </p:txBody>
      </p:sp>
      <p:sp>
        <p:nvSpPr>
          <p:cNvPr id="3" name="Content Placeholder 2">
            <a:extLst>
              <a:ext uri="{FF2B5EF4-FFF2-40B4-BE49-F238E27FC236}">
                <a16:creationId xmlns:a16="http://schemas.microsoft.com/office/drawing/2014/main" id="{05BDB0EC-8A6F-42EC-81AE-315C5D3F7BF8}"/>
              </a:ext>
            </a:extLst>
          </p:cNvPr>
          <p:cNvSpPr>
            <a:spLocks noGrp="1"/>
          </p:cNvSpPr>
          <p:nvPr>
            <p:ph idx="1"/>
          </p:nvPr>
        </p:nvSpPr>
        <p:spPr>
          <a:xfrm>
            <a:off x="632305" y="1469912"/>
            <a:ext cx="9421059" cy="3675000"/>
          </a:xfrm>
        </p:spPr>
        <p:txBody>
          <a:bodyPr>
            <a:noAutofit/>
          </a:bodyPr>
          <a:lstStyle/>
          <a:p>
            <a:pPr marL="0" indent="0">
              <a:lnSpc>
                <a:spcPct val="100000"/>
              </a:lnSpc>
              <a:spcBef>
                <a:spcPts val="300"/>
              </a:spcBef>
              <a:spcAft>
                <a:spcPts val="1000"/>
              </a:spcAft>
              <a:buNone/>
              <a:tabLst>
                <a:tab pos="344488" algn="l"/>
                <a:tab pos="461963" algn="l"/>
                <a:tab pos="515938" algn="l"/>
                <a:tab pos="569913" algn="l"/>
                <a:tab pos="687388" algn="l"/>
                <a:tab pos="742950" algn="l"/>
              </a:tabLst>
            </a:pPr>
            <a:endParaRPr lang="en-GB" sz="2000" dirty="0">
              <a:latin typeface="Calibri" panose="020F0502020204030204" pitchFamily="34" charset="0"/>
              <a:cs typeface="Calibri" panose="020F0502020204030204" pitchFamily="34" charset="0"/>
            </a:endParaRPr>
          </a:p>
          <a:p>
            <a:pPr marL="0" indent="0">
              <a:lnSpc>
                <a:spcPct val="100000"/>
              </a:lnSpc>
              <a:spcBef>
                <a:spcPts val="300"/>
              </a:spcBef>
              <a:buNone/>
            </a:pPr>
            <a:r>
              <a:rPr lang="en-GB" sz="2000" dirty="0">
                <a:latin typeface="Calibri" panose="020F0502020204030204" pitchFamily="34" charset="0"/>
                <a:cs typeface="Calibri" panose="020F0502020204030204" pitchFamily="34" charset="0"/>
              </a:rPr>
              <a:t>A narrow conceptualisation of policing, but clearly apprehending offenders and preventing crime are central elements of police activity. Problems are:</a:t>
            </a:r>
          </a:p>
          <a:p>
            <a:pPr marL="573088" indent="-339725">
              <a:lnSpc>
                <a:spcPct val="100000"/>
              </a:lnSpc>
              <a:spcBef>
                <a:spcPts val="300"/>
              </a:spcBef>
              <a:buFont typeface="Arial" pitchFamily="34" charset="0"/>
              <a:buChar char="–"/>
            </a:pPr>
            <a:endParaRPr lang="en-GB" sz="2000" dirty="0">
              <a:latin typeface="Calibri" panose="020F0502020204030204" pitchFamily="34" charset="0"/>
              <a:cs typeface="Calibri" panose="020F0502020204030204" pitchFamily="34" charset="0"/>
            </a:endParaRPr>
          </a:p>
          <a:p>
            <a:pPr marL="573088" indent="-339725">
              <a:lnSpc>
                <a:spcPct val="100000"/>
              </a:lnSpc>
              <a:spcBef>
                <a:spcPts val="300"/>
              </a:spcBef>
              <a:buFont typeface="Arial" pitchFamily="34" charset="0"/>
              <a:buChar char="–"/>
            </a:pPr>
            <a:r>
              <a:rPr lang="en-GB" sz="2000" dirty="0">
                <a:latin typeface="Calibri" panose="020F0502020204030204" pitchFamily="34" charset="0"/>
                <a:cs typeface="Calibri" panose="020F0502020204030204" pitchFamily="34" charset="0"/>
              </a:rPr>
              <a:t>Enforcing the law is not simple, requires judgement</a:t>
            </a:r>
          </a:p>
          <a:p>
            <a:pPr marL="573088" indent="-339725">
              <a:lnSpc>
                <a:spcPct val="100000"/>
              </a:lnSpc>
              <a:spcBef>
                <a:spcPts val="300"/>
              </a:spcBef>
              <a:buFont typeface="Arial" pitchFamily="34" charset="0"/>
              <a:buChar char="–"/>
            </a:pPr>
            <a:r>
              <a:rPr lang="en-GB" sz="2000" dirty="0">
                <a:latin typeface="Calibri" panose="020F0502020204030204" pitchFamily="34" charset="0"/>
                <a:cs typeface="Calibri" panose="020F0502020204030204" pitchFamily="34" charset="0"/>
              </a:rPr>
              <a:t>Law is under-enforced</a:t>
            </a:r>
          </a:p>
          <a:p>
            <a:pPr marL="573088" indent="-339725">
              <a:lnSpc>
                <a:spcPct val="100000"/>
              </a:lnSpc>
              <a:spcBef>
                <a:spcPts val="300"/>
              </a:spcBef>
              <a:buFont typeface="Arial" pitchFamily="34" charset="0"/>
              <a:buChar char="–"/>
            </a:pPr>
            <a:r>
              <a:rPr lang="en-GB" sz="2000" dirty="0">
                <a:latin typeface="Calibri" panose="020F0502020204030204" pitchFamily="34" charset="0"/>
                <a:cs typeface="Calibri" panose="020F0502020204030204" pitchFamily="34" charset="0"/>
              </a:rPr>
              <a:t>Law changes</a:t>
            </a:r>
          </a:p>
          <a:p>
            <a:pPr marL="573088" indent="-339725">
              <a:lnSpc>
                <a:spcPct val="100000"/>
              </a:lnSpc>
              <a:spcBef>
                <a:spcPts val="300"/>
              </a:spcBef>
              <a:buFont typeface="Arial" pitchFamily="34" charset="0"/>
              <a:buChar char="–"/>
            </a:pPr>
            <a:r>
              <a:rPr lang="en-GB" sz="2000" dirty="0">
                <a:latin typeface="Calibri" panose="020F0502020204030204" pitchFamily="34" charset="0"/>
                <a:cs typeface="Calibri" panose="020F0502020204030204" pitchFamily="34" charset="0"/>
              </a:rPr>
              <a:t>Only a small proportion of police time is spent on law-enforcement</a:t>
            </a:r>
          </a:p>
        </p:txBody>
      </p:sp>
    </p:spTree>
    <p:extLst>
      <p:ext uri="{BB962C8B-B14F-4D97-AF65-F5344CB8AC3E}">
        <p14:creationId xmlns:p14="http://schemas.microsoft.com/office/powerpoint/2010/main" val="18816569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47660567-CB43-4CE3-9E46-64456D5CEC0E}"/>
              </a:ext>
            </a:extLst>
          </p:cNvPr>
          <p:cNvSpPr>
            <a:spLocks noGrp="1"/>
          </p:cNvSpPr>
          <p:nvPr>
            <p:ph type="title"/>
          </p:nvPr>
        </p:nvSpPr>
        <p:spPr>
          <a:xfrm>
            <a:off x="429063" y="285850"/>
            <a:ext cx="9792208" cy="1527078"/>
          </a:xfrm>
        </p:spPr>
        <p:txBody>
          <a:bodyPr>
            <a:normAutofit/>
          </a:bodyPr>
          <a:lstStyle/>
          <a:p>
            <a:r>
              <a:rPr lang="en-GB" dirty="0">
                <a:latin typeface="Calibri" panose="020F0502020204030204" pitchFamily="34" charset="0"/>
                <a:cs typeface="Calibri" panose="020F0502020204030204" pitchFamily="34" charset="0"/>
              </a:rPr>
              <a:t>What is Policing?</a:t>
            </a:r>
          </a:p>
        </p:txBody>
      </p:sp>
      <p:sp>
        <p:nvSpPr>
          <p:cNvPr id="3" name="Content Placeholder 2">
            <a:extLst>
              <a:ext uri="{FF2B5EF4-FFF2-40B4-BE49-F238E27FC236}">
                <a16:creationId xmlns:a16="http://schemas.microsoft.com/office/drawing/2014/main" id="{463E6521-00D7-42A9-8514-177206A07A81}"/>
              </a:ext>
            </a:extLst>
          </p:cNvPr>
          <p:cNvSpPr>
            <a:spLocks noGrp="1"/>
          </p:cNvSpPr>
          <p:nvPr>
            <p:ph idx="1"/>
          </p:nvPr>
        </p:nvSpPr>
        <p:spPr>
          <a:xfrm>
            <a:off x="639375" y="1561895"/>
            <a:ext cx="9792208" cy="4066673"/>
          </a:xfrm>
        </p:spPr>
        <p:txBody>
          <a:bodyPr>
            <a:normAutofit lnSpcReduction="10000"/>
          </a:bodyPr>
          <a:lstStyle/>
          <a:p>
            <a:pPr>
              <a:spcAft>
                <a:spcPts val="1000"/>
              </a:spcAft>
              <a:buNone/>
            </a:pPr>
            <a:r>
              <a:rPr lang="en-GB" sz="2400" dirty="0">
                <a:latin typeface="Calibri" panose="020F0502020204030204" pitchFamily="34" charset="0"/>
                <a:cs typeface="Calibri" panose="020F0502020204030204" pitchFamily="34" charset="0"/>
              </a:rPr>
              <a:t>The centrality of ‘force’ to policing</a:t>
            </a:r>
          </a:p>
          <a:p>
            <a:pPr marL="0" indent="0">
              <a:buNone/>
            </a:pPr>
            <a:r>
              <a:rPr lang="en-GB" sz="2400" dirty="0">
                <a:latin typeface="Calibri" panose="020F0502020204030204" pitchFamily="34" charset="0"/>
                <a:cs typeface="Calibri" panose="020F0502020204030204" pitchFamily="34" charset="0"/>
              </a:rPr>
              <a:t>The right to use legitimate force against fellow citizens is a defining characteristic. The emphasis on police use of force reveals important properties of police work. </a:t>
            </a:r>
          </a:p>
          <a:p>
            <a:pPr marL="0" indent="0">
              <a:buNone/>
            </a:pPr>
            <a:r>
              <a:rPr lang="en-GB" sz="2400" dirty="0">
                <a:latin typeface="Calibri" panose="020F0502020204030204" pitchFamily="34" charset="0"/>
                <a:cs typeface="Calibri" panose="020F0502020204030204" pitchFamily="34" charset="0"/>
              </a:rPr>
              <a:t>Problems are:</a:t>
            </a:r>
          </a:p>
          <a:p>
            <a:pPr marL="573088" indent="-339725">
              <a:buFont typeface="Arial" pitchFamily="34" charset="0"/>
              <a:buChar char="–"/>
            </a:pPr>
            <a:r>
              <a:rPr lang="en-GB" sz="2400" dirty="0">
                <a:latin typeface="Calibri" panose="020F0502020204030204" pitchFamily="34" charset="0"/>
                <a:cs typeface="Calibri" panose="020F0502020204030204" pitchFamily="34" charset="0"/>
              </a:rPr>
              <a:t>Research evidence makes it very clear that police officers tend to under-utilise their capacity to use force to resolve conflict: most encounters are not characterised by use of force</a:t>
            </a:r>
          </a:p>
          <a:p>
            <a:pPr marL="573088" indent="-339725">
              <a:buFont typeface="Arial" pitchFamily="34" charset="0"/>
              <a:buChar char="–"/>
            </a:pPr>
            <a:r>
              <a:rPr lang="en-GB" sz="2400" dirty="0">
                <a:latin typeface="Calibri" panose="020F0502020204030204" pitchFamily="34" charset="0"/>
                <a:cs typeface="Calibri" panose="020F0502020204030204" pitchFamily="34" charset="0"/>
              </a:rPr>
              <a:t>Increasingly other agencies are afforded recourse to the use of force</a:t>
            </a:r>
          </a:p>
        </p:txBody>
      </p:sp>
    </p:spTree>
    <p:extLst>
      <p:ext uri="{BB962C8B-B14F-4D97-AF65-F5344CB8AC3E}">
        <p14:creationId xmlns:p14="http://schemas.microsoft.com/office/powerpoint/2010/main" val="16622863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47660567-CB43-4CE3-9E46-64456D5CEC0E}"/>
              </a:ext>
            </a:extLst>
          </p:cNvPr>
          <p:cNvSpPr>
            <a:spLocks noGrp="1"/>
          </p:cNvSpPr>
          <p:nvPr>
            <p:ph type="title"/>
          </p:nvPr>
        </p:nvSpPr>
        <p:spPr>
          <a:xfrm>
            <a:off x="429063" y="285850"/>
            <a:ext cx="9792208" cy="1527078"/>
          </a:xfrm>
        </p:spPr>
        <p:txBody>
          <a:bodyPr>
            <a:normAutofit/>
          </a:bodyPr>
          <a:lstStyle/>
          <a:p>
            <a:r>
              <a:rPr lang="en-GB" dirty="0">
                <a:latin typeface="Calibri" panose="020F0502020204030204" pitchFamily="34" charset="0"/>
                <a:cs typeface="Calibri" panose="020F0502020204030204" pitchFamily="34" charset="0"/>
              </a:rPr>
              <a:t>What is Policing?</a:t>
            </a:r>
          </a:p>
        </p:txBody>
      </p:sp>
      <p:sp>
        <p:nvSpPr>
          <p:cNvPr id="3" name="Content Placeholder 2">
            <a:extLst>
              <a:ext uri="{FF2B5EF4-FFF2-40B4-BE49-F238E27FC236}">
                <a16:creationId xmlns:a16="http://schemas.microsoft.com/office/drawing/2014/main" id="{463E6521-00D7-42A9-8514-177206A07A81}"/>
              </a:ext>
            </a:extLst>
          </p:cNvPr>
          <p:cNvSpPr>
            <a:spLocks noGrp="1"/>
          </p:cNvSpPr>
          <p:nvPr>
            <p:ph idx="1"/>
          </p:nvPr>
        </p:nvSpPr>
        <p:spPr>
          <a:xfrm>
            <a:off x="558604" y="1617880"/>
            <a:ext cx="9792208" cy="4066673"/>
          </a:xfrm>
        </p:spPr>
        <p:txBody>
          <a:bodyPr>
            <a:normAutofit fontScale="92500" lnSpcReduction="20000"/>
          </a:bodyPr>
          <a:lstStyle/>
          <a:p>
            <a:pPr>
              <a:spcAft>
                <a:spcPts val="1000"/>
              </a:spcAft>
              <a:buNone/>
            </a:pPr>
            <a:r>
              <a:rPr lang="en-GB" sz="2400" dirty="0">
                <a:latin typeface="Calibri" panose="020F0502020204030204" pitchFamily="34" charset="0"/>
                <a:cs typeface="Calibri" panose="020F0502020204030204" pitchFamily="34" charset="0"/>
              </a:rPr>
              <a:t>The practice of policing.</a:t>
            </a:r>
          </a:p>
          <a:p>
            <a:pPr marL="0" indent="0">
              <a:spcBef>
                <a:spcPts val="0"/>
              </a:spcBef>
              <a:buNone/>
            </a:pPr>
            <a:r>
              <a:rPr lang="en-GB" sz="2400" dirty="0">
                <a:latin typeface="Calibri" panose="020F0502020204030204" pitchFamily="34" charset="0"/>
                <a:cs typeface="Calibri" panose="020F0502020204030204" pitchFamily="34" charset="0"/>
              </a:rPr>
              <a:t>Research studies indicate that service-oriented work and order-maintenance – a much more nebulous concept than crime-control – characterise much of what officers do:</a:t>
            </a:r>
          </a:p>
          <a:p>
            <a:pPr marL="573088" indent="-339725">
              <a:spcBef>
                <a:spcPts val="0"/>
              </a:spcBef>
              <a:buFont typeface="Arial" pitchFamily="34" charset="0"/>
              <a:buChar char="–"/>
            </a:pPr>
            <a:endParaRPr lang="en-GB" sz="2400" dirty="0">
              <a:latin typeface="Calibri" panose="020F0502020204030204" pitchFamily="34" charset="0"/>
              <a:cs typeface="Calibri" panose="020F0502020204030204" pitchFamily="34" charset="0"/>
            </a:endParaRPr>
          </a:p>
          <a:p>
            <a:pPr marL="573088" indent="-339725">
              <a:spcBef>
                <a:spcPts val="0"/>
              </a:spcBef>
              <a:buFont typeface="Arial" pitchFamily="34" charset="0"/>
              <a:buChar char="–"/>
            </a:pPr>
            <a:r>
              <a:rPr lang="en-GB" sz="2400" dirty="0">
                <a:latin typeface="Calibri" panose="020F0502020204030204" pitchFamily="34" charset="0"/>
                <a:cs typeface="Calibri" panose="020F0502020204030204" pitchFamily="34" charset="0"/>
              </a:rPr>
              <a:t>“when one looks at what policemen actually do, one finds that criminal law enforcement is something that most of them do with the frequency located somewhere between virtually never and very rarely” (Bittner, 1974: 22)</a:t>
            </a:r>
          </a:p>
          <a:p>
            <a:pPr marL="233363" indent="-233363">
              <a:spcBef>
                <a:spcPts val="600"/>
              </a:spcBef>
            </a:pPr>
            <a:endParaRPr lang="en-GB" sz="2400" dirty="0">
              <a:latin typeface="Calibri" panose="020F0502020204030204" pitchFamily="34" charset="0"/>
              <a:cs typeface="Calibri" panose="020F0502020204030204" pitchFamily="34" charset="0"/>
            </a:endParaRPr>
          </a:p>
          <a:p>
            <a:pPr marL="0" indent="0">
              <a:spcBef>
                <a:spcPts val="600"/>
              </a:spcBef>
              <a:buNone/>
            </a:pPr>
            <a:r>
              <a:rPr lang="en-GB" sz="2400" dirty="0">
                <a:latin typeface="Calibri" panose="020F0502020204030204" pitchFamily="34" charset="0"/>
                <a:cs typeface="Calibri" panose="020F0502020204030204" pitchFamily="34" charset="0"/>
              </a:rPr>
              <a:t>Bayley (1994: 30) estimated that no more than seven to ten per cent of calls relate to crime, and even that small proportion includes much that is of a non-serious nature</a:t>
            </a:r>
          </a:p>
        </p:txBody>
      </p:sp>
    </p:spTree>
    <p:extLst>
      <p:ext uri="{BB962C8B-B14F-4D97-AF65-F5344CB8AC3E}">
        <p14:creationId xmlns:p14="http://schemas.microsoft.com/office/powerpoint/2010/main" val="1001919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273" name="Rectangle 11272">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1275" name="Rectangle 11274">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1277" name="Rectangle 11276">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11279" name="Group 1127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1280" name="Straight Connector 11279">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281" name="Straight Connector 11280">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282" name="Straight Connector 11281">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1284" name="Rectangle 11283">
            <a:extLst>
              <a:ext uri="{FF2B5EF4-FFF2-40B4-BE49-F238E27FC236}">
                <a16:creationId xmlns:a16="http://schemas.microsoft.com/office/drawing/2014/main" id="{56F7F177-4AE8-4934-A7F6-B3910259F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86" name="Rectangle 11285">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1288" name="Rectangle 11287">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22AAC58C-5B4D-4C4B-9FA0-72003CD5E9BC}"/>
              </a:ext>
            </a:extLst>
          </p:cNvPr>
          <p:cNvSpPr>
            <a:spLocks noGrp="1"/>
          </p:cNvSpPr>
          <p:nvPr>
            <p:ph type="title"/>
          </p:nvPr>
        </p:nvSpPr>
        <p:spPr>
          <a:xfrm>
            <a:off x="1241170" y="3755360"/>
            <a:ext cx="9732773" cy="1465112"/>
          </a:xfrm>
        </p:spPr>
        <p:txBody>
          <a:bodyPr vert="horz" lIns="91440" tIns="45720" rIns="91440" bIns="45720" rtlCol="0" anchor="ctr">
            <a:normAutofit/>
          </a:bodyPr>
          <a:lstStyle/>
          <a:p>
            <a:pPr algn="ctr">
              <a:lnSpc>
                <a:spcPct val="83000"/>
              </a:lnSpc>
            </a:pPr>
            <a:r>
              <a:rPr lang="en-US" sz="3200" cap="all" spc="-100" dirty="0">
                <a:latin typeface="Calibri" panose="020F0502020204030204" pitchFamily="34" charset="0"/>
                <a:cs typeface="Calibri" panose="020F0502020204030204" pitchFamily="34" charset="0"/>
              </a:rPr>
              <a:t>Academic Video on the Statistical Realities of Everyday Policing</a:t>
            </a:r>
          </a:p>
        </p:txBody>
      </p:sp>
      <p:sp>
        <p:nvSpPr>
          <p:cNvPr id="3" name="Content Placeholder 2">
            <a:extLst>
              <a:ext uri="{FF2B5EF4-FFF2-40B4-BE49-F238E27FC236}">
                <a16:creationId xmlns:a16="http://schemas.microsoft.com/office/drawing/2014/main" id="{38DF5A2D-0306-47B3-9AB6-8EDB44F4B364}"/>
              </a:ext>
            </a:extLst>
          </p:cNvPr>
          <p:cNvSpPr>
            <a:spLocks noGrp="1"/>
          </p:cNvSpPr>
          <p:nvPr>
            <p:ph idx="1"/>
          </p:nvPr>
        </p:nvSpPr>
        <p:spPr>
          <a:xfrm>
            <a:off x="1371600" y="5220472"/>
            <a:ext cx="9517450" cy="638904"/>
          </a:xfrm>
        </p:spPr>
        <p:txBody>
          <a:bodyPr vert="horz" lIns="91440" tIns="45720" rIns="91440" bIns="45720" rtlCol="0">
            <a:normAutofit/>
          </a:bodyPr>
          <a:lstStyle/>
          <a:p>
            <a:pPr marL="0" indent="0" algn="ctr">
              <a:lnSpc>
                <a:spcPct val="100000"/>
              </a:lnSpc>
              <a:spcBef>
                <a:spcPts val="0"/>
              </a:spcBef>
              <a:spcAft>
                <a:spcPts val="600"/>
              </a:spcAft>
              <a:buNone/>
            </a:pPr>
            <a:r>
              <a:rPr lang="en-US" sz="1800" spc="80" dirty="0">
                <a:solidFill>
                  <a:schemeClr val="tx1">
                    <a:lumMod val="95000"/>
                    <a:lumOff val="5000"/>
                  </a:schemeClr>
                </a:solidFill>
                <a:hlinkClick r:id="rId3"/>
              </a:rPr>
              <a:t>https://www.youtube.com/watch?v=gduv5A2Yisc</a:t>
            </a:r>
            <a:endParaRPr lang="en-US" sz="1800" spc="80" dirty="0">
              <a:solidFill>
                <a:schemeClr val="tx1">
                  <a:lumMod val="95000"/>
                  <a:lumOff val="5000"/>
                </a:schemeClr>
              </a:solidFill>
            </a:endParaRPr>
          </a:p>
          <a:p>
            <a:pPr marL="0" indent="0" algn="ctr">
              <a:lnSpc>
                <a:spcPct val="100000"/>
              </a:lnSpc>
              <a:spcBef>
                <a:spcPts val="0"/>
              </a:spcBef>
              <a:spcAft>
                <a:spcPts val="600"/>
              </a:spcAft>
              <a:buNone/>
            </a:pPr>
            <a:endParaRPr lang="en-US" sz="1800" spc="80" dirty="0">
              <a:solidFill>
                <a:schemeClr val="tx1">
                  <a:lumMod val="95000"/>
                  <a:lumOff val="5000"/>
                </a:schemeClr>
              </a:solidFill>
            </a:endParaRPr>
          </a:p>
        </p:txBody>
      </p:sp>
      <p:sp>
        <p:nvSpPr>
          <p:cNvPr id="11290" name="Rectangle 11289">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1292" name="Straight Connector 11291">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294" name="Straight Connector 11293">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296" name="Straight Connector 11295">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1266" name="Picture 2" descr="The 40+ Best 'Hot Fuzz' Quotes, Ranked By Fans">
            <a:extLst>
              <a:ext uri="{FF2B5EF4-FFF2-40B4-BE49-F238E27FC236}">
                <a16:creationId xmlns:a16="http://schemas.microsoft.com/office/drawing/2014/main" id="{9DD569EF-5CA9-4ACD-ECBC-C4F12460669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973525" y="1395172"/>
            <a:ext cx="4255532" cy="2216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71649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0EED78E9-EFD5-407C-B584-D4B0DBCA29B4}"/>
              </a:ext>
            </a:extLst>
          </p:cNvPr>
          <p:cNvSpPr>
            <a:spLocks noGrp="1"/>
          </p:cNvSpPr>
          <p:nvPr>
            <p:ph type="title"/>
          </p:nvPr>
        </p:nvSpPr>
        <p:spPr>
          <a:xfrm>
            <a:off x="259080" y="387305"/>
            <a:ext cx="11463528" cy="1527078"/>
          </a:xfrm>
        </p:spPr>
        <p:txBody>
          <a:bodyPr>
            <a:normAutofit/>
          </a:bodyPr>
          <a:lstStyle/>
          <a:p>
            <a:pPr algn="ctr"/>
            <a:r>
              <a:rPr lang="en-GB" b="1" dirty="0">
                <a:latin typeface="Calibri" panose="020F0502020204030204" pitchFamily="34" charset="0"/>
                <a:cs typeface="Calibri" panose="020F0502020204030204" pitchFamily="34" charset="0"/>
              </a:rPr>
              <a:t>What is policing?</a:t>
            </a:r>
          </a:p>
        </p:txBody>
      </p:sp>
      <p:sp>
        <p:nvSpPr>
          <p:cNvPr id="3" name="Content Placeholder 2">
            <a:extLst>
              <a:ext uri="{FF2B5EF4-FFF2-40B4-BE49-F238E27FC236}">
                <a16:creationId xmlns:a16="http://schemas.microsoft.com/office/drawing/2014/main" id="{03116B36-6186-4E83-867E-3D639C2B46A6}"/>
              </a:ext>
            </a:extLst>
          </p:cNvPr>
          <p:cNvSpPr>
            <a:spLocks noGrp="1"/>
          </p:cNvSpPr>
          <p:nvPr>
            <p:ph idx="1"/>
          </p:nvPr>
        </p:nvSpPr>
        <p:spPr>
          <a:xfrm>
            <a:off x="839754" y="1922034"/>
            <a:ext cx="10543593" cy="3768306"/>
          </a:xfrm>
        </p:spPr>
        <p:txBody>
          <a:bodyPr>
            <a:noAutofit/>
          </a:bodyPr>
          <a:lstStyle/>
          <a:p>
            <a:pPr marL="0" indent="0" algn="ctr">
              <a:spcBef>
                <a:spcPts val="600"/>
              </a:spcBef>
              <a:buNone/>
            </a:pPr>
            <a:r>
              <a:rPr lang="en-GB" sz="2400" dirty="0">
                <a:latin typeface="Calibri" panose="020F0502020204030204" pitchFamily="34" charset="0"/>
                <a:cs typeface="Calibri" panose="020F0502020204030204" pitchFamily="34" charset="0"/>
              </a:rPr>
              <a:t>Attempts to distinguish between ‘frontline’, ‘mid-office’ and ‘back-office’ police functions and reviews of police pay and conditions have led to a refocus on the proper balance between various roles that offices perform (HMIC, 2011a and b; Winsor, 2011)</a:t>
            </a:r>
          </a:p>
          <a:p>
            <a:pPr marL="0" indent="0" algn="ctr">
              <a:spcBef>
                <a:spcPts val="600"/>
              </a:spcBef>
              <a:buNone/>
            </a:pPr>
            <a:endParaRPr lang="en-GB" sz="2400" dirty="0">
              <a:latin typeface="Calibri" panose="020F0502020204030204" pitchFamily="34" charset="0"/>
              <a:cs typeface="Calibri" panose="020F0502020204030204" pitchFamily="34" charset="0"/>
            </a:endParaRPr>
          </a:p>
          <a:p>
            <a:pPr marL="0" indent="0" algn="ctr">
              <a:spcBef>
                <a:spcPts val="600"/>
              </a:spcBef>
              <a:buNone/>
            </a:pPr>
            <a:r>
              <a:rPr lang="en-GB" sz="2400" dirty="0">
                <a:latin typeface="Calibri" panose="020F0502020204030204" pitchFamily="34" charset="0"/>
                <a:cs typeface="Calibri" panose="020F0502020204030204" pitchFamily="34" charset="0"/>
              </a:rPr>
              <a:t>Conceptualising police work in terms of broader processes of social regulation not only helps understand the sheer breadth of activities that the public police actually carry out, it also allows for the complementary contributions made to this process by other agencies</a:t>
            </a:r>
          </a:p>
        </p:txBody>
      </p:sp>
    </p:spTree>
    <p:extLst>
      <p:ext uri="{BB962C8B-B14F-4D97-AF65-F5344CB8AC3E}">
        <p14:creationId xmlns:p14="http://schemas.microsoft.com/office/powerpoint/2010/main" val="8802852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3838AD7A-6EC8-4C1C-91FF-A1884A9E74CA}"/>
              </a:ext>
            </a:extLst>
          </p:cNvPr>
          <p:cNvSpPr>
            <a:spLocks noGrp="1"/>
          </p:cNvSpPr>
          <p:nvPr>
            <p:ph type="title"/>
          </p:nvPr>
        </p:nvSpPr>
        <p:spPr>
          <a:xfrm>
            <a:off x="970238" y="523875"/>
            <a:ext cx="4463289" cy="1527078"/>
          </a:xfrm>
        </p:spPr>
        <p:txBody>
          <a:bodyPr>
            <a:normAutofit/>
          </a:bodyPr>
          <a:lstStyle/>
          <a:p>
            <a:r>
              <a:rPr lang="en-GB" b="1" dirty="0">
                <a:latin typeface="Calibri" panose="020F0502020204030204" pitchFamily="34" charset="0"/>
                <a:cs typeface="Calibri" panose="020F0502020204030204" pitchFamily="34" charset="0"/>
              </a:rPr>
              <a:t>What is policing?</a:t>
            </a:r>
          </a:p>
        </p:txBody>
      </p:sp>
      <p:sp>
        <p:nvSpPr>
          <p:cNvPr id="3" name="Content Placeholder 2">
            <a:extLst>
              <a:ext uri="{FF2B5EF4-FFF2-40B4-BE49-F238E27FC236}">
                <a16:creationId xmlns:a16="http://schemas.microsoft.com/office/drawing/2014/main" id="{6E803C2B-4758-4191-B7E3-3C87E1A6BF41}"/>
              </a:ext>
            </a:extLst>
          </p:cNvPr>
          <p:cNvSpPr>
            <a:spLocks noGrp="1"/>
          </p:cNvSpPr>
          <p:nvPr>
            <p:ph idx="1"/>
          </p:nvPr>
        </p:nvSpPr>
        <p:spPr>
          <a:xfrm>
            <a:off x="625370" y="2277618"/>
            <a:ext cx="9616313" cy="3533776"/>
          </a:xfrm>
        </p:spPr>
        <p:txBody>
          <a:bodyPr>
            <a:noAutofit/>
          </a:bodyPr>
          <a:lstStyle/>
          <a:p>
            <a:pPr>
              <a:spcBef>
                <a:spcPts val="800"/>
              </a:spcBef>
              <a:buNone/>
            </a:pPr>
            <a:r>
              <a:rPr lang="en-GB" sz="2400" dirty="0">
                <a:latin typeface="Calibri" panose="020F0502020204030204" pitchFamily="34" charset="0"/>
                <a:cs typeface="Calibri" panose="020F0502020204030204" pitchFamily="34" charset="0"/>
              </a:rPr>
              <a:t>Police as bureaucrats</a:t>
            </a:r>
          </a:p>
          <a:p>
            <a:pPr>
              <a:spcBef>
                <a:spcPts val="800"/>
              </a:spcBef>
            </a:pPr>
            <a:endParaRPr lang="en-GB" sz="2400" dirty="0">
              <a:latin typeface="Calibri" panose="020F0502020204030204" pitchFamily="34" charset="0"/>
              <a:cs typeface="Calibri" panose="020F0502020204030204" pitchFamily="34" charset="0"/>
            </a:endParaRPr>
          </a:p>
          <a:p>
            <a:pPr>
              <a:spcBef>
                <a:spcPts val="800"/>
              </a:spcBef>
            </a:pPr>
            <a:r>
              <a:rPr lang="en-GB" sz="2400" dirty="0">
                <a:latin typeface="Calibri" panose="020F0502020204030204" pitchFamily="34" charset="0"/>
                <a:cs typeface="Calibri" panose="020F0502020204030204" pitchFamily="34" charset="0"/>
              </a:rPr>
              <a:t>The routines of police work are characterised by administrative and procedural work which might not be understood as ‘real’ policing by police subculture or media representation, but is centrally important in terms of the proportion of time devoted to it</a:t>
            </a:r>
          </a:p>
          <a:p>
            <a:pPr marL="233363" indent="-233363">
              <a:spcBef>
                <a:spcPts val="800"/>
              </a:spcBef>
            </a:pPr>
            <a:r>
              <a:rPr lang="en-GB" sz="2400" dirty="0">
                <a:latin typeface="Calibri" panose="020F0502020204030204" pitchFamily="34" charset="0"/>
                <a:cs typeface="Calibri" panose="020F0502020204030204" pitchFamily="34" charset="0"/>
              </a:rPr>
              <a:t>Bureaucracy to micro-manage officer behaviour and hold managers to account, to ensure powers are discharged fairly, and that legal procedures are adhered to</a:t>
            </a:r>
          </a:p>
        </p:txBody>
      </p:sp>
      <p:pic>
        <p:nvPicPr>
          <p:cNvPr id="3074" name="Picture 2" descr="Rick Morty GIF - Rick Morty Bureaucrats - Discover &amp;amp; Share GIFs">
            <a:extLst>
              <a:ext uri="{FF2B5EF4-FFF2-40B4-BE49-F238E27FC236}">
                <a16:creationId xmlns:a16="http://schemas.microsoft.com/office/drawing/2014/main" id="{9813F58B-E896-4513-91BE-FDC04B4EA1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226665"/>
            <a:ext cx="5379720" cy="30355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33903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8C98B-4C83-4B96-ADA2-4AD6A3282C10}"/>
              </a:ext>
            </a:extLst>
          </p:cNvPr>
          <p:cNvSpPr>
            <a:spLocks noGrp="1"/>
          </p:cNvSpPr>
          <p:nvPr>
            <p:ph type="title"/>
          </p:nvPr>
        </p:nvSpPr>
        <p:spPr>
          <a:xfrm>
            <a:off x="6579450" y="727627"/>
            <a:ext cx="4957553" cy="951883"/>
          </a:xfrm>
        </p:spPr>
        <p:txBody>
          <a:bodyPr>
            <a:normAutofit/>
          </a:bodyPr>
          <a:lstStyle/>
          <a:p>
            <a:r>
              <a:rPr lang="en-GB" dirty="0">
                <a:latin typeface="Calibri" panose="020F0502020204030204" pitchFamily="34" charset="0"/>
                <a:cs typeface="Calibri" panose="020F0502020204030204" pitchFamily="34" charset="0"/>
              </a:rPr>
              <a:t>What is policing?</a:t>
            </a:r>
          </a:p>
        </p:txBody>
      </p:sp>
      <p:sp>
        <p:nvSpPr>
          <p:cNvPr id="4103" name="Rectangle 4102">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4105" name="Rectangle 4104">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4098" name="Picture 2" descr="Fuck Yeah, Book Arts! — Policeman&amp;#39;s Notebook (Hot Fuzz)">
            <a:extLst>
              <a:ext uri="{FF2B5EF4-FFF2-40B4-BE49-F238E27FC236}">
                <a16:creationId xmlns:a16="http://schemas.microsoft.com/office/drawing/2014/main" id="{1968D4A2-2210-4187-9D8D-87BAAF6AEAA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2530670"/>
            <a:ext cx="4414438" cy="181482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6A5DCA9-1113-4BAA-B0F5-8BEE168A24D3}"/>
              </a:ext>
            </a:extLst>
          </p:cNvPr>
          <p:cNvSpPr>
            <a:spLocks noGrp="1"/>
          </p:cNvSpPr>
          <p:nvPr>
            <p:ph idx="1"/>
          </p:nvPr>
        </p:nvSpPr>
        <p:spPr>
          <a:xfrm>
            <a:off x="6505610" y="1979520"/>
            <a:ext cx="4957554" cy="3496120"/>
          </a:xfrm>
        </p:spPr>
        <p:txBody>
          <a:bodyPr>
            <a:noAutofit/>
          </a:bodyPr>
          <a:lstStyle/>
          <a:p>
            <a:pPr marL="0" indent="0">
              <a:spcBef>
                <a:spcPts val="800"/>
              </a:spcBef>
              <a:buNone/>
            </a:pPr>
            <a:r>
              <a:rPr lang="en-GB" sz="1800" dirty="0">
                <a:latin typeface="Calibri" panose="020F0502020204030204" pitchFamily="34" charset="0"/>
                <a:cs typeface="Calibri" panose="020F0502020204030204" pitchFamily="34" charset="0"/>
              </a:rPr>
              <a:t>An analysis of diaries completed by officers concluded that 43 per cent of officer time was spent inside police stations, most of which was either devoted to the custody process, which took an average of 3.5 hours per prisoner, or was spent completing paperwork (PA Consultancy, 2001)</a:t>
            </a:r>
          </a:p>
          <a:p>
            <a:pPr marL="0" indent="0">
              <a:spcBef>
                <a:spcPts val="800"/>
              </a:spcBef>
              <a:buNone/>
            </a:pPr>
            <a:endParaRPr lang="en-GB" sz="1800" dirty="0">
              <a:latin typeface="Calibri" panose="020F0502020204030204" pitchFamily="34" charset="0"/>
              <a:cs typeface="Calibri" panose="020F0502020204030204" pitchFamily="34" charset="0"/>
            </a:endParaRPr>
          </a:p>
          <a:p>
            <a:pPr marL="0" indent="0">
              <a:spcBef>
                <a:spcPts val="800"/>
              </a:spcBef>
              <a:buNone/>
            </a:pPr>
            <a:r>
              <a:rPr lang="en-GB" sz="1800" dirty="0">
                <a:latin typeface="Calibri" panose="020F0502020204030204" pitchFamily="34" charset="0"/>
                <a:cs typeface="Calibri" panose="020F0502020204030204" pitchFamily="34" charset="0"/>
              </a:rPr>
              <a:t>The Home Office (2010) has sought to reduce police administration through abolition of many of the targets and performance management indicators that were previously applied to policing and commitments to protect ‘frontline’ policing during a period of financial austerity</a:t>
            </a:r>
          </a:p>
        </p:txBody>
      </p:sp>
    </p:spTree>
    <p:extLst>
      <p:ext uri="{BB962C8B-B14F-4D97-AF65-F5344CB8AC3E}">
        <p14:creationId xmlns:p14="http://schemas.microsoft.com/office/powerpoint/2010/main" val="20045811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0D074C52-8BC3-41B3-A24B-D6F6E9A004AD}"/>
              </a:ext>
            </a:extLst>
          </p:cNvPr>
          <p:cNvSpPr>
            <a:spLocks noGrp="1"/>
          </p:cNvSpPr>
          <p:nvPr>
            <p:ph type="title"/>
          </p:nvPr>
        </p:nvSpPr>
        <p:spPr>
          <a:xfrm>
            <a:off x="615675" y="387305"/>
            <a:ext cx="9792208" cy="1527078"/>
          </a:xfrm>
        </p:spPr>
        <p:txBody>
          <a:bodyPr>
            <a:normAutofit/>
          </a:bodyPr>
          <a:lstStyle/>
          <a:p>
            <a:r>
              <a:rPr lang="en-GB" b="1" dirty="0">
                <a:latin typeface="Calibri" panose="020F0502020204030204" pitchFamily="34" charset="0"/>
                <a:cs typeface="Calibri" panose="020F0502020204030204" pitchFamily="34" charset="0"/>
              </a:rPr>
              <a:t>What is policing?</a:t>
            </a:r>
          </a:p>
        </p:txBody>
      </p:sp>
      <p:sp>
        <p:nvSpPr>
          <p:cNvPr id="3" name="Content Placeholder 2">
            <a:extLst>
              <a:ext uri="{FF2B5EF4-FFF2-40B4-BE49-F238E27FC236}">
                <a16:creationId xmlns:a16="http://schemas.microsoft.com/office/drawing/2014/main" id="{11149B1C-678C-4D55-8F8C-85B9A1A2BE94}"/>
              </a:ext>
            </a:extLst>
          </p:cNvPr>
          <p:cNvSpPr>
            <a:spLocks noGrp="1"/>
          </p:cNvSpPr>
          <p:nvPr>
            <p:ph idx="1"/>
          </p:nvPr>
        </p:nvSpPr>
        <p:spPr>
          <a:xfrm>
            <a:off x="839610" y="2075023"/>
            <a:ext cx="9792208" cy="3407862"/>
          </a:xfrm>
        </p:spPr>
        <p:txBody>
          <a:bodyPr>
            <a:normAutofit/>
          </a:bodyPr>
          <a:lstStyle/>
          <a:p>
            <a:pPr marL="0" indent="0">
              <a:spcAft>
                <a:spcPts val="1000"/>
              </a:spcAft>
              <a:buNone/>
            </a:pPr>
            <a:r>
              <a:rPr lang="en-GB" sz="2800" dirty="0">
                <a:latin typeface="Calibri" panose="020F0502020204030204" pitchFamily="34" charset="0"/>
                <a:cs typeface="Calibri" panose="020F0502020204030204" pitchFamily="34" charset="0"/>
              </a:rPr>
              <a:t>An institutional perspective</a:t>
            </a:r>
          </a:p>
          <a:p>
            <a:pPr marL="0" indent="0">
              <a:buNone/>
            </a:pPr>
            <a:r>
              <a:rPr lang="en-GB" sz="2800" dirty="0">
                <a:latin typeface="Calibri" panose="020F0502020204030204" pitchFamily="34" charset="0"/>
                <a:cs typeface="Calibri" panose="020F0502020204030204" pitchFamily="34" charset="0"/>
              </a:rPr>
              <a:t>The police service is a key agency in the broader criminal justice system. The police service might be the ‘state in uniform’, </a:t>
            </a:r>
            <a:r>
              <a:rPr lang="en-GB" sz="2800">
                <a:latin typeface="Calibri" panose="020F0502020204030204" pitchFamily="34" charset="0"/>
                <a:cs typeface="Calibri" panose="020F0502020204030204" pitchFamily="34" charset="0"/>
              </a:rPr>
              <a:t>the prominent </a:t>
            </a:r>
            <a:r>
              <a:rPr lang="en-GB" sz="2800" dirty="0">
                <a:latin typeface="Calibri" panose="020F0502020204030204" pitchFamily="34" charset="0"/>
                <a:cs typeface="Calibri" panose="020F0502020204030204" pitchFamily="34" charset="0"/>
              </a:rPr>
              <a:t>visible embodiment of sovereignty and the rule of law but it is not the only agency influencing and regulating social conflict and cohesion</a:t>
            </a:r>
          </a:p>
        </p:txBody>
      </p:sp>
    </p:spTree>
    <p:extLst>
      <p:ext uri="{BB962C8B-B14F-4D97-AF65-F5344CB8AC3E}">
        <p14:creationId xmlns:p14="http://schemas.microsoft.com/office/powerpoint/2010/main" val="16669073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D993DA4C-FF60-405D-8890-384601F710F9}"/>
              </a:ext>
            </a:extLst>
          </p:cNvPr>
          <p:cNvSpPr>
            <a:spLocks noGrp="1"/>
          </p:cNvSpPr>
          <p:nvPr>
            <p:ph type="title"/>
          </p:nvPr>
        </p:nvSpPr>
        <p:spPr>
          <a:xfrm>
            <a:off x="487222" y="248823"/>
            <a:ext cx="9792208" cy="1527078"/>
          </a:xfrm>
        </p:spPr>
        <p:txBody>
          <a:bodyPr>
            <a:normAutofit/>
          </a:bodyPr>
          <a:lstStyle/>
          <a:p>
            <a:r>
              <a:rPr lang="en-GB" dirty="0">
                <a:latin typeface="Calibri" panose="020F0502020204030204" pitchFamily="34" charset="0"/>
                <a:cs typeface="Calibri" panose="020F0502020204030204" pitchFamily="34" charset="0"/>
              </a:rPr>
              <a:t>What is policing?</a:t>
            </a:r>
          </a:p>
        </p:txBody>
      </p:sp>
      <p:sp>
        <p:nvSpPr>
          <p:cNvPr id="3" name="Content Placeholder 2">
            <a:extLst>
              <a:ext uri="{FF2B5EF4-FFF2-40B4-BE49-F238E27FC236}">
                <a16:creationId xmlns:a16="http://schemas.microsoft.com/office/drawing/2014/main" id="{E2AB749B-9AB8-4D0F-8015-64B337239D3C}"/>
              </a:ext>
            </a:extLst>
          </p:cNvPr>
          <p:cNvSpPr>
            <a:spLocks noGrp="1"/>
          </p:cNvSpPr>
          <p:nvPr>
            <p:ph idx="1"/>
          </p:nvPr>
        </p:nvSpPr>
        <p:spPr>
          <a:xfrm>
            <a:off x="746303" y="1775901"/>
            <a:ext cx="10487753" cy="4175490"/>
          </a:xfrm>
        </p:spPr>
        <p:txBody>
          <a:bodyPr>
            <a:normAutofit/>
          </a:bodyPr>
          <a:lstStyle/>
          <a:p>
            <a:pPr marL="233363" indent="-233363">
              <a:lnSpc>
                <a:spcPct val="100000"/>
              </a:lnSpc>
            </a:pPr>
            <a:r>
              <a:rPr lang="en-GB" sz="1800" dirty="0">
                <a:latin typeface="Calibri" panose="020F0502020204030204" pitchFamily="34" charset="0"/>
                <a:cs typeface="Calibri" panose="020F0502020204030204" pitchFamily="34" charset="0"/>
              </a:rPr>
              <a:t>The question ‘what is policing?’  can be considered in terms of the underlying principles of the police service and the wide range of roles performed by officers</a:t>
            </a:r>
          </a:p>
          <a:p>
            <a:pPr marL="233363" indent="-233363">
              <a:lnSpc>
                <a:spcPct val="100000"/>
              </a:lnSpc>
            </a:pPr>
            <a:endParaRPr lang="en-GB" sz="1800" dirty="0">
              <a:latin typeface="Calibri" panose="020F0502020204030204" pitchFamily="34" charset="0"/>
              <a:cs typeface="Calibri" panose="020F0502020204030204" pitchFamily="34" charset="0"/>
            </a:endParaRPr>
          </a:p>
          <a:p>
            <a:pPr marL="233363" indent="-233363">
              <a:lnSpc>
                <a:spcPct val="100000"/>
              </a:lnSpc>
            </a:pPr>
            <a:r>
              <a:rPr lang="en-GB" sz="1800" dirty="0">
                <a:latin typeface="Calibri" panose="020F0502020204030204" pitchFamily="34" charset="0"/>
                <a:cs typeface="Calibri" panose="020F0502020204030204" pitchFamily="34" charset="0"/>
              </a:rPr>
              <a:t>While ‘policing’ as a social function is broader than this, the initial focus has been on the public institution of the police service</a:t>
            </a:r>
          </a:p>
          <a:p>
            <a:pPr marL="233363" indent="-233363">
              <a:lnSpc>
                <a:spcPct val="100000"/>
              </a:lnSpc>
            </a:pPr>
            <a:endParaRPr lang="en-GB" sz="1800" dirty="0">
              <a:latin typeface="Calibri" panose="020F0502020204030204" pitchFamily="34" charset="0"/>
              <a:cs typeface="Calibri" panose="020F0502020204030204" pitchFamily="34" charset="0"/>
            </a:endParaRPr>
          </a:p>
          <a:p>
            <a:pPr marL="233363" indent="-233363">
              <a:lnSpc>
                <a:spcPct val="100000"/>
              </a:lnSpc>
            </a:pPr>
            <a:r>
              <a:rPr lang="en-GB" sz="1800" dirty="0">
                <a:latin typeface="Calibri" panose="020F0502020204030204" pitchFamily="34" charset="0"/>
                <a:cs typeface="Calibri" panose="020F0502020204030204" pitchFamily="34" charset="0"/>
              </a:rPr>
              <a:t>It was shown that the media and other popular representations that suggest that policing is primarily about crime-fighting are seriously misleading, not least because they underplay the broader order maintenance and service work that officers do</a:t>
            </a:r>
          </a:p>
          <a:p>
            <a:pPr marL="233363" indent="-233363">
              <a:lnSpc>
                <a:spcPct val="100000"/>
              </a:lnSpc>
            </a:pPr>
            <a:endParaRPr lang="en-GB" sz="1800" dirty="0">
              <a:latin typeface="Calibri" panose="020F0502020204030204" pitchFamily="34" charset="0"/>
              <a:cs typeface="Calibri" panose="020F0502020204030204" pitchFamily="34" charset="0"/>
            </a:endParaRPr>
          </a:p>
          <a:p>
            <a:pPr marL="233363" indent="-233363">
              <a:lnSpc>
                <a:spcPct val="100000"/>
              </a:lnSpc>
            </a:pPr>
            <a:r>
              <a:rPr lang="en-GB" sz="1800" dirty="0">
                <a:latin typeface="Calibri" panose="020F0502020204030204" pitchFamily="34" charset="0"/>
                <a:cs typeface="Calibri" panose="020F0502020204030204" pitchFamily="34" charset="0"/>
              </a:rPr>
              <a:t>Policing is about much more than the law enforcement activities of the public police service, but this raises a challenge since ‘closing the category’ in terms of what police do becomes difficult</a:t>
            </a:r>
          </a:p>
        </p:txBody>
      </p:sp>
    </p:spTree>
    <p:extLst>
      <p:ext uri="{BB962C8B-B14F-4D97-AF65-F5344CB8AC3E}">
        <p14:creationId xmlns:p14="http://schemas.microsoft.com/office/powerpoint/2010/main" val="24669703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02A16-621B-4CA8-BCFC-E1B7EF81FD40}"/>
              </a:ext>
            </a:extLst>
          </p:cNvPr>
          <p:cNvSpPr>
            <a:spLocks noGrp="1"/>
          </p:cNvSpPr>
          <p:nvPr>
            <p:ph type="title"/>
          </p:nvPr>
        </p:nvSpPr>
        <p:spPr>
          <a:xfrm>
            <a:off x="6579450" y="727627"/>
            <a:ext cx="4957553" cy="1645920"/>
          </a:xfrm>
        </p:spPr>
        <p:txBody>
          <a:bodyPr>
            <a:normAutofit/>
          </a:bodyPr>
          <a:lstStyle/>
          <a:p>
            <a:pPr algn="ctr"/>
            <a:r>
              <a:rPr lang="en-GB" dirty="0">
                <a:latin typeface="Calibri" panose="020F0502020204030204" pitchFamily="34" charset="0"/>
                <a:cs typeface="Calibri" panose="020F0502020204030204" pitchFamily="34" charset="0"/>
              </a:rPr>
              <a:t>Examples of Models of Policing</a:t>
            </a:r>
          </a:p>
        </p:txBody>
      </p:sp>
      <p:sp>
        <p:nvSpPr>
          <p:cNvPr id="12299" name="Rectangle 1229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12300" name="Rectangle 12299">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12290" name="Picture 2" descr="Under representation of women in policing: Study reveals persistent  barriers and gender differences in career advancement | University of  Portsmouth">
            <a:extLst>
              <a:ext uri="{FF2B5EF4-FFF2-40B4-BE49-F238E27FC236}">
                <a16:creationId xmlns:a16="http://schemas.microsoft.com/office/drawing/2014/main" id="{4A15672A-62C1-F9A2-C05A-D7843B8539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969279"/>
            <a:ext cx="4414438" cy="293760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825918F2-FBC4-4863-B888-E487BC278FB9}"/>
              </a:ext>
            </a:extLst>
          </p:cNvPr>
          <p:cNvGraphicFramePr>
            <a:graphicFrameLocks noGrp="1"/>
          </p:cNvGraphicFramePr>
          <p:nvPr>
            <p:ph idx="1"/>
            <p:extLst>
              <p:ext uri="{D42A27DB-BD31-4B8C-83A1-F6EECF244321}">
                <p14:modId xmlns:p14="http://schemas.microsoft.com/office/powerpoint/2010/main" val="2891106709"/>
              </p:ext>
            </p:extLst>
          </p:nvPr>
        </p:nvGraphicFramePr>
        <p:xfrm>
          <a:off x="6579450" y="2538919"/>
          <a:ext cx="4957554" cy="34961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86865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2" name="Rectangle 11">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4" name="Rectangle 13">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16"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D071C0CD-5EFD-45A1-AAFD-61C3D4A65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A03302C-20A2-4C4F-9760-E85AE1041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10912338"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useBgFill="1">
        <p:nvSpPr>
          <p:cNvPr id="25" name="Rectangle 24">
            <a:extLst>
              <a:ext uri="{FF2B5EF4-FFF2-40B4-BE49-F238E27FC236}">
                <a16:creationId xmlns:a16="http://schemas.microsoft.com/office/drawing/2014/main" id="{D00F093B-0739-4429-B30D-D72924D08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702" y="809244"/>
            <a:ext cx="10579608" cy="5239512"/>
          </a:xfrm>
          <a:prstGeom prst="rect">
            <a:avLst/>
          </a:prstGeom>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98172DA6-3B64-4BC9-BBE9-FB950FAC259B}"/>
              </a:ext>
            </a:extLst>
          </p:cNvPr>
          <p:cNvSpPr>
            <a:spLocks noGrp="1"/>
          </p:cNvSpPr>
          <p:nvPr>
            <p:ph type="title"/>
          </p:nvPr>
        </p:nvSpPr>
        <p:spPr>
          <a:xfrm>
            <a:off x="1306286" y="1446715"/>
            <a:ext cx="9637485" cy="3299335"/>
          </a:xfrm>
        </p:spPr>
        <p:txBody>
          <a:bodyPr vert="horz" lIns="91440" tIns="45720" rIns="91440" bIns="45720" rtlCol="0" anchor="ctr">
            <a:normAutofit/>
          </a:bodyPr>
          <a:lstStyle/>
          <a:p>
            <a:pPr algn="ctr">
              <a:lnSpc>
                <a:spcPct val="83000"/>
              </a:lnSpc>
            </a:pPr>
            <a:r>
              <a:rPr lang="en-US" sz="6800" cap="all" spc="-100" dirty="0"/>
              <a:t>Police Governance</a:t>
            </a:r>
          </a:p>
        </p:txBody>
      </p:sp>
      <p:sp>
        <p:nvSpPr>
          <p:cNvPr id="27" name="Rectangle 26">
            <a:extLst>
              <a:ext uri="{FF2B5EF4-FFF2-40B4-BE49-F238E27FC236}">
                <a16:creationId xmlns:a16="http://schemas.microsoft.com/office/drawing/2014/main" id="{1BB92999-6A40-480A-8965-2F20DFB03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40856"/>
            <a:ext cx="1920240" cy="73152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29" name="Straight Connector 28">
            <a:extLst>
              <a:ext uri="{FF2B5EF4-FFF2-40B4-BE49-F238E27FC236}">
                <a16:creationId xmlns:a16="http://schemas.microsoft.com/office/drawing/2014/main" id="{15573B87-7D61-460C-9ADA-EF63674E3A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AAF6B7C-985D-4351-9564-8DBDF5BB03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88433F4-33AB-4CE1-9DE3-72A8403654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86150"/>
            <a:ext cx="1691640" cy="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72415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2" name="Rectangle 11">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4" name="Rectangle 13">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16"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6EB4BFD6-A85D-4A13-A54A-9A5C9E31C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useBgFill="1">
        <p:nvSpPr>
          <p:cNvPr id="25" name="Rectangle 24">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E2CAB185-DB7C-4ED1-BE89-E47C52E9A2FC}"/>
              </a:ext>
            </a:extLst>
          </p:cNvPr>
          <p:cNvSpPr>
            <a:spLocks noGrp="1"/>
          </p:cNvSpPr>
          <p:nvPr>
            <p:ph type="title"/>
          </p:nvPr>
        </p:nvSpPr>
        <p:spPr>
          <a:xfrm>
            <a:off x="1263520" y="1272800"/>
            <a:ext cx="6544620" cy="4312402"/>
          </a:xfrm>
        </p:spPr>
        <p:txBody>
          <a:bodyPr vert="horz" lIns="91440" tIns="45720" rIns="91440" bIns="45720" rtlCol="0" anchor="ctr">
            <a:normAutofit/>
          </a:bodyPr>
          <a:lstStyle/>
          <a:p>
            <a:pPr algn="r">
              <a:lnSpc>
                <a:spcPct val="83000"/>
              </a:lnSpc>
            </a:pPr>
            <a:r>
              <a:rPr lang="en-US" sz="5800" cap="all" spc="-100">
                <a:solidFill>
                  <a:schemeClr val="tx1"/>
                </a:solidFill>
              </a:rPr>
              <a:t>Police Accountability</a:t>
            </a:r>
          </a:p>
        </p:txBody>
      </p:sp>
      <p:sp>
        <p:nvSpPr>
          <p:cNvPr id="3" name="Content Placeholder 2">
            <a:extLst>
              <a:ext uri="{FF2B5EF4-FFF2-40B4-BE49-F238E27FC236}">
                <a16:creationId xmlns:a16="http://schemas.microsoft.com/office/drawing/2014/main" id="{2BFB528B-FC40-4438-A4E1-3D665E2B854D}"/>
              </a:ext>
            </a:extLst>
          </p:cNvPr>
          <p:cNvSpPr>
            <a:spLocks noGrp="1"/>
          </p:cNvSpPr>
          <p:nvPr>
            <p:ph idx="1"/>
          </p:nvPr>
        </p:nvSpPr>
        <p:spPr>
          <a:xfrm>
            <a:off x="8473440" y="1272800"/>
            <a:ext cx="2481307" cy="4312402"/>
          </a:xfrm>
        </p:spPr>
        <p:txBody>
          <a:bodyPr vert="horz" lIns="91440" tIns="45720" rIns="91440" bIns="45720" rtlCol="0" anchor="ctr">
            <a:normAutofit/>
          </a:bodyPr>
          <a:lstStyle/>
          <a:p>
            <a:pPr marL="0" indent="0">
              <a:lnSpc>
                <a:spcPct val="100000"/>
              </a:lnSpc>
              <a:spcBef>
                <a:spcPts val="0"/>
              </a:spcBef>
              <a:spcAft>
                <a:spcPts val="600"/>
              </a:spcAft>
              <a:buNone/>
            </a:pPr>
            <a:r>
              <a:rPr lang="en-US" sz="2000" spc="80">
                <a:solidFill>
                  <a:schemeClr val="tx1">
                    <a:lumMod val="95000"/>
                    <a:lumOff val="5000"/>
                  </a:schemeClr>
                </a:solidFill>
              </a:rPr>
              <a:t>To whom are the police accountable?</a:t>
            </a:r>
          </a:p>
        </p:txBody>
      </p:sp>
      <p:cxnSp>
        <p:nvCxnSpPr>
          <p:cNvPr id="27" name="Straight Connector 26">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16885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9" name="Rectangle 13318">
            <a:extLst>
              <a:ext uri="{FF2B5EF4-FFF2-40B4-BE49-F238E27FC236}">
                <a16:creationId xmlns:a16="http://schemas.microsoft.com/office/drawing/2014/main" id="{62E3493C-9EE5-40C5-9902-4A0416374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Rectangle 13320">
            <a:extLst>
              <a:ext uri="{FF2B5EF4-FFF2-40B4-BE49-F238E27FC236}">
                <a16:creationId xmlns:a16="http://schemas.microsoft.com/office/drawing/2014/main" id="{C93C2DD8-0EC6-4B41-91E6-4A8E336AF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3314" name="Picture 2" descr="Bristol University Press | Police and Crime Commissioners - The  Transformation of Police Accountability, By Bryn Caless and Jane Owens">
            <a:extLst>
              <a:ext uri="{FF2B5EF4-FFF2-40B4-BE49-F238E27FC236}">
                <a16:creationId xmlns:a16="http://schemas.microsoft.com/office/drawing/2014/main" id="{9C16C771-9300-716E-67E4-561301A9E8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570"/>
          <a:stretch/>
        </p:blipFill>
        <p:spPr bwMode="auto">
          <a:xfrm>
            <a:off x="234696" y="237744"/>
            <a:ext cx="3996183" cy="6382512"/>
          </a:xfrm>
          <a:prstGeom prst="rect">
            <a:avLst/>
          </a:prstGeom>
          <a:noFill/>
          <a:extLst>
            <a:ext uri="{909E8E84-426E-40DD-AFC4-6F175D3DCCD1}">
              <a14:hiddenFill xmlns:a14="http://schemas.microsoft.com/office/drawing/2010/main">
                <a:solidFill>
                  <a:srgbClr val="FFFFFF"/>
                </a:solidFill>
              </a14:hiddenFill>
            </a:ext>
          </a:extLst>
        </p:spPr>
      </p:pic>
      <p:sp>
        <p:nvSpPr>
          <p:cNvPr id="13323" name="Rectangle 13322">
            <a:extLst>
              <a:ext uri="{FF2B5EF4-FFF2-40B4-BE49-F238E27FC236}">
                <a16:creationId xmlns:a16="http://schemas.microsoft.com/office/drawing/2014/main" id="{D5E3F933-FC69-4374-A35F-CF403653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494" y="374904"/>
            <a:ext cx="7440649"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57C93DC2-48B1-40AC-9BF3-20575EE01109}"/>
              </a:ext>
            </a:extLst>
          </p:cNvPr>
          <p:cNvSpPr>
            <a:spLocks noGrp="1"/>
          </p:cNvSpPr>
          <p:nvPr>
            <p:ph type="title"/>
          </p:nvPr>
        </p:nvSpPr>
        <p:spPr>
          <a:xfrm>
            <a:off x="4965192" y="642593"/>
            <a:ext cx="6280826" cy="1746504"/>
          </a:xfrm>
        </p:spPr>
        <p:txBody>
          <a:bodyPr>
            <a:normAutofit/>
          </a:bodyPr>
          <a:lstStyle/>
          <a:p>
            <a:pPr algn="ctr"/>
            <a:r>
              <a:rPr lang="en-GB" dirty="0">
                <a:latin typeface="Calibri" panose="020F0502020204030204" pitchFamily="34" charset="0"/>
                <a:cs typeface="Calibri" panose="020F0502020204030204" pitchFamily="34" charset="0"/>
              </a:rPr>
              <a:t>Police Accountability</a:t>
            </a:r>
          </a:p>
        </p:txBody>
      </p:sp>
      <p:sp>
        <p:nvSpPr>
          <p:cNvPr id="3" name="Content Placeholder 2">
            <a:extLst>
              <a:ext uri="{FF2B5EF4-FFF2-40B4-BE49-F238E27FC236}">
                <a16:creationId xmlns:a16="http://schemas.microsoft.com/office/drawing/2014/main" id="{A08595AB-BB56-40D4-A5FD-2BBF6B0227B2}"/>
              </a:ext>
            </a:extLst>
          </p:cNvPr>
          <p:cNvSpPr>
            <a:spLocks noGrp="1"/>
          </p:cNvSpPr>
          <p:nvPr>
            <p:ph idx="1"/>
          </p:nvPr>
        </p:nvSpPr>
        <p:spPr>
          <a:xfrm>
            <a:off x="4965192" y="2386584"/>
            <a:ext cx="6280826" cy="3648456"/>
          </a:xfrm>
        </p:spPr>
        <p:txBody>
          <a:bodyPr>
            <a:normAutofit/>
          </a:bodyPr>
          <a:lstStyle/>
          <a:p>
            <a:r>
              <a:rPr lang="en-GB" altLang="en-US" sz="2400" dirty="0">
                <a:latin typeface="Calibri" panose="020F0502020204030204" pitchFamily="34" charset="0"/>
                <a:ea typeface="ＭＳ Ｐゴシック" panose="020B0600070205080204" pitchFamily="34" charset="-128"/>
                <a:cs typeface="Calibri" panose="020F0502020204030204" pitchFamily="34" charset="0"/>
              </a:rPr>
              <a:t>To political authority</a:t>
            </a:r>
          </a:p>
          <a:p>
            <a:r>
              <a:rPr lang="en-GB" altLang="en-US" sz="2400" dirty="0">
                <a:latin typeface="Calibri" panose="020F0502020204030204" pitchFamily="34" charset="0"/>
                <a:ea typeface="ＭＳ Ｐゴシック" panose="020B0600070205080204" pitchFamily="34" charset="-128"/>
                <a:cs typeface="Calibri" panose="020F0502020204030204" pitchFamily="34" charset="0"/>
              </a:rPr>
              <a:t>Internal and disciplinary accountability</a:t>
            </a:r>
          </a:p>
          <a:p>
            <a:r>
              <a:rPr lang="en-GB" altLang="en-US" sz="2400" dirty="0">
                <a:latin typeface="Calibri" panose="020F0502020204030204" pitchFamily="34" charset="0"/>
                <a:ea typeface="ＭＳ Ｐゴシック" panose="020B0600070205080204" pitchFamily="34" charset="-128"/>
                <a:cs typeface="Calibri" panose="020F0502020204030204" pitchFamily="34" charset="0"/>
              </a:rPr>
              <a:t>Accountability to the law</a:t>
            </a:r>
          </a:p>
          <a:p>
            <a:r>
              <a:rPr lang="en-GB" altLang="en-US" sz="2400" dirty="0">
                <a:latin typeface="Calibri" panose="020F0502020204030204" pitchFamily="34" charset="0"/>
                <a:ea typeface="ＭＳ Ｐゴシック" panose="020B0600070205080204" pitchFamily="34" charset="-128"/>
                <a:cs typeface="Calibri" panose="020F0502020204030204" pitchFamily="34" charset="0"/>
              </a:rPr>
              <a:t>Accountability to the public at large</a:t>
            </a:r>
          </a:p>
          <a:p>
            <a:endParaRPr lang="en-GB" dirty="0"/>
          </a:p>
        </p:txBody>
      </p:sp>
    </p:spTree>
    <p:extLst>
      <p:ext uri="{BB962C8B-B14F-4D97-AF65-F5344CB8AC3E}">
        <p14:creationId xmlns:p14="http://schemas.microsoft.com/office/powerpoint/2010/main" val="27923499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Rectangle 14344">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347" name="Rectangle 14346">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C7155017-6FE8-4BCE-A217-416F694D8C79}"/>
              </a:ext>
            </a:extLst>
          </p:cNvPr>
          <p:cNvSpPr>
            <a:spLocks noGrp="1"/>
          </p:cNvSpPr>
          <p:nvPr>
            <p:ph type="title"/>
          </p:nvPr>
        </p:nvSpPr>
        <p:spPr>
          <a:xfrm>
            <a:off x="868680" y="642593"/>
            <a:ext cx="6281928" cy="1744183"/>
          </a:xfrm>
        </p:spPr>
        <p:txBody>
          <a:bodyPr>
            <a:normAutofit/>
          </a:bodyPr>
          <a:lstStyle/>
          <a:p>
            <a:r>
              <a:rPr lang="en-GB" altLang="en-US" dirty="0">
                <a:latin typeface="Calibri" panose="020F0502020204030204" pitchFamily="34" charset="0"/>
                <a:ea typeface="ＭＳ Ｐゴシック" panose="020B0600070205080204" pitchFamily="34" charset="-128"/>
                <a:cs typeface="Calibri" panose="020F0502020204030204" pitchFamily="34" charset="0"/>
              </a:rPr>
              <a:t>Chief Constables – Direction and control</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0CB49622-4615-44C4-8F75-22EC1B776F29}"/>
              </a:ext>
            </a:extLst>
          </p:cNvPr>
          <p:cNvSpPr>
            <a:spLocks noGrp="1"/>
          </p:cNvSpPr>
          <p:nvPr>
            <p:ph idx="1"/>
          </p:nvPr>
        </p:nvSpPr>
        <p:spPr>
          <a:xfrm>
            <a:off x="850667" y="2143988"/>
            <a:ext cx="6281928" cy="3648456"/>
          </a:xfrm>
        </p:spPr>
        <p:txBody>
          <a:bodyPr>
            <a:noAutofit/>
          </a:bodyPr>
          <a:lstStyle/>
          <a:p>
            <a:pPr marL="0" indent="0" eaLnBrk="1" hangingPunct="1">
              <a:lnSpc>
                <a:spcPct val="100000"/>
              </a:lnSpc>
              <a:buNone/>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S.10 Police Act 1996</a:t>
            </a:r>
          </a:p>
          <a:p>
            <a:pPr lvl="1" eaLnBrk="1" hangingPunct="1">
              <a:lnSpc>
                <a:spcPct val="100000"/>
              </a:lnSpc>
            </a:pPr>
            <a:endParaRPr lang="en-GB" altLang="en-US" sz="1600" dirty="0">
              <a:latin typeface="Calibri" panose="020F0502020204030204" pitchFamily="34" charset="0"/>
              <a:ea typeface="ＭＳ Ｐゴシック" panose="020B0600070205080204" pitchFamily="34" charset="-128"/>
              <a:cs typeface="Calibri" panose="020F0502020204030204" pitchFamily="34" charset="0"/>
            </a:endParaRPr>
          </a:p>
          <a:p>
            <a:pPr lvl="1" eaLnBrk="1" hangingPunct="1">
              <a:lnSpc>
                <a:spcPct val="100000"/>
              </a:lnSpc>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Appointment, conditions of employment, discipline and dismissal</a:t>
            </a:r>
          </a:p>
          <a:p>
            <a:pPr lvl="1" eaLnBrk="1" hangingPunct="1">
              <a:lnSpc>
                <a:spcPct val="100000"/>
              </a:lnSpc>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Operational deployment</a:t>
            </a:r>
          </a:p>
          <a:p>
            <a:pPr lvl="1" eaLnBrk="1" hangingPunct="1">
              <a:lnSpc>
                <a:spcPct val="100000"/>
              </a:lnSpc>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Financial management</a:t>
            </a:r>
          </a:p>
          <a:p>
            <a:pPr lvl="1" eaLnBrk="1" hangingPunct="1">
              <a:lnSpc>
                <a:spcPct val="100000"/>
              </a:lnSpc>
            </a:pPr>
            <a:endParaRPr lang="en-GB" altLang="en-US" sz="1600" dirty="0">
              <a:latin typeface="Calibri" panose="020F0502020204030204" pitchFamily="34" charset="0"/>
              <a:ea typeface="ＭＳ Ｐゴシック" panose="020B0600070205080204" pitchFamily="34" charset="-128"/>
              <a:cs typeface="Calibri" panose="020F0502020204030204" pitchFamily="34" charset="0"/>
            </a:endParaRPr>
          </a:p>
          <a:p>
            <a:pPr marL="0" indent="0" eaLnBrk="1" hangingPunct="1">
              <a:lnSpc>
                <a:spcPct val="100000"/>
              </a:lnSpc>
              <a:buNone/>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Operational independence</a:t>
            </a:r>
          </a:p>
          <a:p>
            <a:pPr lvl="1" eaLnBrk="1" hangingPunct="1">
              <a:lnSpc>
                <a:spcPct val="100000"/>
              </a:lnSpc>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No direct control by police authority or Home Office</a:t>
            </a:r>
          </a:p>
          <a:p>
            <a:pPr lvl="1" eaLnBrk="1" hangingPunct="1">
              <a:lnSpc>
                <a:spcPct val="100000"/>
              </a:lnSpc>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Dismissible only in interests of efficiency or effectiveness</a:t>
            </a:r>
          </a:p>
          <a:p>
            <a:pPr marL="274320" lvl="1" indent="0" eaLnBrk="1" hangingPunct="1">
              <a:lnSpc>
                <a:spcPct val="100000"/>
              </a:lnSpc>
              <a:buNone/>
            </a:pPr>
            <a:endParaRPr lang="en-GB" altLang="en-US" sz="1600" dirty="0">
              <a:latin typeface="Calibri" panose="020F0502020204030204" pitchFamily="34" charset="0"/>
              <a:ea typeface="ＭＳ Ｐゴシック" panose="020B0600070205080204" pitchFamily="34" charset="-128"/>
              <a:cs typeface="Calibri" panose="020F0502020204030204" pitchFamily="34" charset="0"/>
            </a:endParaRPr>
          </a:p>
          <a:p>
            <a:pPr marL="274320" lvl="1" indent="0" eaLnBrk="1" hangingPunct="1">
              <a:lnSpc>
                <a:spcPct val="100000"/>
              </a:lnSpc>
              <a:buNone/>
            </a:pPr>
            <a:r>
              <a:rPr lang="en-GB" altLang="en-US" sz="1600" dirty="0">
                <a:latin typeface="Calibri" panose="020F0502020204030204" pitchFamily="34" charset="0"/>
                <a:ea typeface="ＭＳ Ｐゴシック" panose="020B0600070205080204" pitchFamily="34" charset="-128"/>
                <a:cs typeface="Calibri" panose="020F0502020204030204" pitchFamily="34" charset="0"/>
              </a:rPr>
              <a:t>What are your thoughts on Operational independence? Are there any downsides? Why is it necessary?</a:t>
            </a:r>
          </a:p>
        </p:txBody>
      </p:sp>
      <p:pic>
        <p:nvPicPr>
          <p:cNvPr id="14338" name="Picture 2" descr="Chief Constable | Line of Duty Wiki | Fandom">
            <a:extLst>
              <a:ext uri="{FF2B5EF4-FFF2-40B4-BE49-F238E27FC236}">
                <a16:creationId xmlns:a16="http://schemas.microsoft.com/office/drawing/2014/main" id="{E5A637B9-DD78-56C3-6EDD-F25ED7D5613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892" b="-1"/>
          <a:stretch/>
        </p:blipFill>
        <p:spPr bwMode="auto">
          <a:xfrm>
            <a:off x="7837371" y="237744"/>
            <a:ext cx="4124416" cy="6382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70786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7" name="Rectangle 15366">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369" name="Rectangle 15368">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5371" name="Rectangle 15370">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5373" name="Rectangle 15372">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15375" name="Group 15374">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5376" name="Straight Connector 15375">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5377" name="Straight Connector 15376">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5378" name="Straight Connector 15377">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5380" name="Rectangle 15379">
            <a:extLst>
              <a:ext uri="{FF2B5EF4-FFF2-40B4-BE49-F238E27FC236}">
                <a16:creationId xmlns:a16="http://schemas.microsoft.com/office/drawing/2014/main" id="{56F7F177-4AE8-4934-A7F6-B3910259F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82" name="Rectangle 15381">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5384" name="Rectangle 15383">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90532187-6514-473C-8976-76319E64FFA6}"/>
              </a:ext>
            </a:extLst>
          </p:cNvPr>
          <p:cNvSpPr>
            <a:spLocks noGrp="1"/>
          </p:cNvSpPr>
          <p:nvPr>
            <p:ph type="title"/>
          </p:nvPr>
        </p:nvSpPr>
        <p:spPr>
          <a:xfrm>
            <a:off x="1241170" y="3755360"/>
            <a:ext cx="9732773" cy="1465112"/>
          </a:xfrm>
        </p:spPr>
        <p:txBody>
          <a:bodyPr vert="horz" lIns="91440" tIns="45720" rIns="91440" bIns="45720" rtlCol="0" anchor="ctr">
            <a:normAutofit/>
          </a:bodyPr>
          <a:lstStyle/>
          <a:p>
            <a:pPr algn="ctr">
              <a:lnSpc>
                <a:spcPct val="83000"/>
              </a:lnSpc>
            </a:pPr>
            <a:r>
              <a:rPr lang="en-US" cap="all" spc="-100" dirty="0">
                <a:latin typeface="Calibri" panose="020F0502020204030204" pitchFamily="34" charset="0"/>
                <a:cs typeface="Calibri" panose="020F0502020204030204" pitchFamily="34" charset="0"/>
              </a:rPr>
              <a:t>Police and Crime Commissioners (PCC’s)</a:t>
            </a:r>
          </a:p>
        </p:txBody>
      </p:sp>
      <p:sp>
        <p:nvSpPr>
          <p:cNvPr id="3" name="Content Placeholder 2">
            <a:extLst>
              <a:ext uri="{FF2B5EF4-FFF2-40B4-BE49-F238E27FC236}">
                <a16:creationId xmlns:a16="http://schemas.microsoft.com/office/drawing/2014/main" id="{35DE2019-06C4-4C25-BAC0-C2DFD050A37F}"/>
              </a:ext>
            </a:extLst>
          </p:cNvPr>
          <p:cNvSpPr>
            <a:spLocks noGrp="1"/>
          </p:cNvSpPr>
          <p:nvPr>
            <p:ph idx="1"/>
          </p:nvPr>
        </p:nvSpPr>
        <p:spPr>
          <a:xfrm>
            <a:off x="1371600" y="5220472"/>
            <a:ext cx="9517450" cy="638904"/>
          </a:xfrm>
        </p:spPr>
        <p:txBody>
          <a:bodyPr vert="horz" lIns="91440" tIns="45720" rIns="91440" bIns="45720" rtlCol="0">
            <a:normAutofit/>
          </a:bodyPr>
          <a:lstStyle/>
          <a:p>
            <a:pPr marL="0" indent="0" algn="ctr">
              <a:lnSpc>
                <a:spcPct val="100000"/>
              </a:lnSpc>
              <a:spcBef>
                <a:spcPts val="0"/>
              </a:spcBef>
              <a:spcAft>
                <a:spcPts val="600"/>
              </a:spcAft>
              <a:buNone/>
            </a:pPr>
            <a:r>
              <a:rPr lang="en-US" sz="1800" spc="80" dirty="0">
                <a:solidFill>
                  <a:schemeClr val="tx1">
                    <a:lumMod val="95000"/>
                    <a:lumOff val="5000"/>
                  </a:schemeClr>
                </a:solidFill>
                <a:hlinkClick r:id="rId3"/>
              </a:rPr>
              <a:t>https://www.youtube.com/watch?v=9lZX4k3lSNs&amp;t=5s</a:t>
            </a:r>
            <a:endParaRPr lang="en-US" sz="1800" spc="80" dirty="0">
              <a:solidFill>
                <a:schemeClr val="tx1">
                  <a:lumMod val="95000"/>
                  <a:lumOff val="5000"/>
                </a:schemeClr>
              </a:solidFill>
            </a:endParaRPr>
          </a:p>
          <a:p>
            <a:pPr marL="0" indent="0" algn="ctr">
              <a:lnSpc>
                <a:spcPct val="100000"/>
              </a:lnSpc>
              <a:spcBef>
                <a:spcPts val="0"/>
              </a:spcBef>
              <a:spcAft>
                <a:spcPts val="600"/>
              </a:spcAft>
              <a:buNone/>
            </a:pPr>
            <a:endParaRPr lang="en-US" sz="1800" spc="80" dirty="0">
              <a:solidFill>
                <a:schemeClr val="tx1">
                  <a:lumMod val="95000"/>
                  <a:lumOff val="5000"/>
                </a:schemeClr>
              </a:solidFill>
            </a:endParaRPr>
          </a:p>
        </p:txBody>
      </p:sp>
      <p:sp>
        <p:nvSpPr>
          <p:cNvPr id="15386" name="Rectangle 15385">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15388" name="Straight Connector 15387">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5390" name="Straight Connector 15389">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5392" name="Straight Connector 15391">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5362" name="Picture 2" descr="Revealed: Hampshire And Isle Of Wight Police And Crime Commissioner  Candidates - Isle of Wight Radio">
            <a:extLst>
              <a:ext uri="{FF2B5EF4-FFF2-40B4-BE49-F238E27FC236}">
                <a16:creationId xmlns:a16="http://schemas.microsoft.com/office/drawing/2014/main" id="{413F1500-333F-8ABC-2636-6AFB3AF220E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966684" y="1395172"/>
            <a:ext cx="4269215" cy="22167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82177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graphicFrame>
        <p:nvGraphicFramePr>
          <p:cNvPr id="16388" name="Content Placeholder 2">
            <a:extLst>
              <a:ext uri="{FF2B5EF4-FFF2-40B4-BE49-F238E27FC236}">
                <a16:creationId xmlns:a16="http://schemas.microsoft.com/office/drawing/2014/main" id="{0FFB3EC9-0681-EE2A-4E03-CF5FE5532677}"/>
              </a:ext>
            </a:extLst>
          </p:cNvPr>
          <p:cNvGraphicFramePr>
            <a:graphicFrameLocks noGrp="1"/>
          </p:cNvGraphicFramePr>
          <p:nvPr>
            <p:ph idx="1"/>
            <p:extLst>
              <p:ext uri="{D42A27DB-BD31-4B8C-83A1-F6EECF244321}">
                <p14:modId xmlns:p14="http://schemas.microsoft.com/office/powerpoint/2010/main" val="3678723263"/>
              </p:ext>
            </p:extLst>
          </p:nvPr>
        </p:nvGraphicFramePr>
        <p:xfrm>
          <a:off x="1175512" y="2557849"/>
          <a:ext cx="9792208" cy="34078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386" name="Picture 2" descr="Home">
            <a:extLst>
              <a:ext uri="{FF2B5EF4-FFF2-40B4-BE49-F238E27FC236}">
                <a16:creationId xmlns:a16="http://schemas.microsoft.com/office/drawing/2014/main" id="{B1A3CB94-2976-124E-DCC5-36E582D894F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04110" y="463081"/>
            <a:ext cx="7383780" cy="18459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74702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D6CD28-D147-4DC0-A5FF-335351C7D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7CDDF69-9963-4CB8-8441-2D6CA2C66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199"/>
            <a:ext cx="11281609" cy="2146164"/>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3" name="Rectangle 12">
            <a:extLst>
              <a:ext uri="{FF2B5EF4-FFF2-40B4-BE49-F238E27FC236}">
                <a16:creationId xmlns:a16="http://schemas.microsoft.com/office/drawing/2014/main" id="{58B53A5F-63B3-4E86-93F7-275390D7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0453"/>
            <a:ext cx="10954512" cy="1819656"/>
          </a:xfrm>
          <a:prstGeom prst="rect">
            <a:avLst/>
          </a:prstGeom>
          <a:noFill/>
          <a:ln w="6350" cap="sq" cmpd="sng" algn="ctr">
            <a:solidFill>
              <a:schemeClr val="bg1"/>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7619D78B-F919-4389-958F-1440E78902F7}"/>
              </a:ext>
            </a:extLst>
          </p:cNvPr>
          <p:cNvSpPr>
            <a:spLocks noGrp="1"/>
          </p:cNvSpPr>
          <p:nvPr>
            <p:ph type="title"/>
          </p:nvPr>
        </p:nvSpPr>
        <p:spPr>
          <a:xfrm>
            <a:off x="1064794" y="844481"/>
            <a:ext cx="10058400" cy="1371600"/>
          </a:xfrm>
        </p:spPr>
        <p:txBody>
          <a:bodyPr>
            <a:normAutofit/>
          </a:bodyPr>
          <a:lstStyle/>
          <a:p>
            <a:pPr algn="ctr"/>
            <a:r>
              <a:rPr lang="en-GB" dirty="0">
                <a:solidFill>
                  <a:schemeClr val="bg1"/>
                </a:solidFill>
              </a:rPr>
              <a:t>Police and Crime Commissioners</a:t>
            </a:r>
          </a:p>
        </p:txBody>
      </p:sp>
      <p:graphicFrame>
        <p:nvGraphicFramePr>
          <p:cNvPr id="5" name="Content Placeholder 2">
            <a:extLst>
              <a:ext uri="{FF2B5EF4-FFF2-40B4-BE49-F238E27FC236}">
                <a16:creationId xmlns:a16="http://schemas.microsoft.com/office/drawing/2014/main" id="{F62547CF-9BD3-4264-AE95-67456D39F3BD}"/>
              </a:ext>
            </a:extLst>
          </p:cNvPr>
          <p:cNvGraphicFramePr>
            <a:graphicFrameLocks noGrp="1"/>
          </p:cNvGraphicFramePr>
          <p:nvPr>
            <p:ph idx="1"/>
            <p:extLst>
              <p:ext uri="{D42A27DB-BD31-4B8C-83A1-F6EECF244321}">
                <p14:modId xmlns:p14="http://schemas.microsoft.com/office/powerpoint/2010/main" val="2491044100"/>
              </p:ext>
            </p:extLst>
          </p:nvPr>
        </p:nvGraphicFramePr>
        <p:xfrm>
          <a:off x="1473200" y="3060562"/>
          <a:ext cx="9269012" cy="2908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71392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4DD76B72-F9F9-4F27-8DE2-59A102A1940C}"/>
              </a:ext>
            </a:extLst>
          </p:cNvPr>
          <p:cNvSpPr>
            <a:spLocks noGrp="1"/>
          </p:cNvSpPr>
          <p:nvPr>
            <p:ph type="title"/>
          </p:nvPr>
        </p:nvSpPr>
        <p:spPr>
          <a:xfrm>
            <a:off x="485047" y="360382"/>
            <a:ext cx="9792208" cy="1527078"/>
          </a:xfrm>
        </p:spPr>
        <p:txBody>
          <a:bodyPr>
            <a:normAutofit/>
          </a:bodyPr>
          <a:lstStyle/>
          <a:p>
            <a:r>
              <a:rPr lang="en-GB" dirty="0">
                <a:latin typeface="Calibri" panose="020F0502020204030204" pitchFamily="34" charset="0"/>
                <a:cs typeface="Calibri" panose="020F0502020204030204" pitchFamily="34" charset="0"/>
              </a:rPr>
              <a:t>Police and Crime Commissioners</a:t>
            </a:r>
          </a:p>
        </p:txBody>
      </p:sp>
      <p:sp>
        <p:nvSpPr>
          <p:cNvPr id="3" name="Content Placeholder 2">
            <a:extLst>
              <a:ext uri="{FF2B5EF4-FFF2-40B4-BE49-F238E27FC236}">
                <a16:creationId xmlns:a16="http://schemas.microsoft.com/office/drawing/2014/main" id="{01427148-2B80-4933-95A6-B673FBEAA358}"/>
              </a:ext>
            </a:extLst>
          </p:cNvPr>
          <p:cNvSpPr>
            <a:spLocks noGrp="1"/>
          </p:cNvSpPr>
          <p:nvPr>
            <p:ph idx="1"/>
          </p:nvPr>
        </p:nvSpPr>
        <p:spPr>
          <a:xfrm>
            <a:off x="1175512" y="1997231"/>
            <a:ext cx="9792208" cy="3916545"/>
          </a:xfrm>
        </p:spPr>
        <p:txBody>
          <a:bodyPr>
            <a:normAutofit/>
          </a:bodyPr>
          <a:lstStyle/>
          <a:p>
            <a:r>
              <a:rPr lang="en-GB" sz="2000" b="0" i="0" dirty="0">
                <a:effectLst/>
                <a:latin typeface="Calibri" panose="020F0502020204030204" pitchFamily="34" charset="0"/>
                <a:cs typeface="Calibri" panose="020F0502020204030204" pitchFamily="34" charset="0"/>
              </a:rPr>
              <a:t>Under the terms of the Police Reform and Social Responsibility Act 2011, PCCs must:</a:t>
            </a:r>
          </a:p>
          <a:p>
            <a:pPr lvl="1">
              <a:buFont typeface="Arial" panose="020B0604020202020204" pitchFamily="34" charset="0"/>
              <a:buChar char="•"/>
            </a:pPr>
            <a:r>
              <a:rPr lang="en-GB" sz="1800" b="0" i="0" dirty="0">
                <a:effectLst/>
                <a:latin typeface="Calibri" panose="020F0502020204030204" pitchFamily="34" charset="0"/>
                <a:cs typeface="Calibri" panose="020F0502020204030204" pitchFamily="34" charset="0"/>
              </a:rPr>
              <a:t>secure an efficient and effective police for their area;</a:t>
            </a:r>
          </a:p>
          <a:p>
            <a:pPr lvl="1">
              <a:buFont typeface="Arial" panose="020B0604020202020204" pitchFamily="34" charset="0"/>
              <a:buChar char="•"/>
            </a:pPr>
            <a:r>
              <a:rPr lang="en-GB" sz="1800" b="0" i="0" dirty="0">
                <a:effectLst/>
                <a:latin typeface="Calibri" panose="020F0502020204030204" pitchFamily="34" charset="0"/>
                <a:cs typeface="Calibri" panose="020F0502020204030204" pitchFamily="34" charset="0"/>
              </a:rPr>
              <a:t>appoint the Chief Constable, hold them to account for running the force, and if necessary dismiss them;</a:t>
            </a:r>
          </a:p>
          <a:p>
            <a:pPr lvl="1">
              <a:buFont typeface="Arial" panose="020B0604020202020204" pitchFamily="34" charset="0"/>
              <a:buChar char="•"/>
            </a:pPr>
            <a:r>
              <a:rPr lang="en-GB" sz="1800" b="0" i="0" dirty="0">
                <a:effectLst/>
                <a:latin typeface="Calibri" panose="020F0502020204030204" pitchFamily="34" charset="0"/>
                <a:cs typeface="Calibri" panose="020F0502020204030204" pitchFamily="34" charset="0"/>
              </a:rPr>
              <a:t>set the police and crime objectives for their area through a police and crime plan;</a:t>
            </a:r>
          </a:p>
          <a:p>
            <a:pPr lvl="1">
              <a:buFont typeface="Arial" panose="020B0604020202020204" pitchFamily="34" charset="0"/>
              <a:buChar char="•"/>
            </a:pPr>
            <a:r>
              <a:rPr lang="en-GB" sz="1800" b="0" i="0" dirty="0">
                <a:effectLst/>
                <a:latin typeface="Calibri" panose="020F0502020204030204" pitchFamily="34" charset="0"/>
                <a:cs typeface="Calibri" panose="020F0502020204030204" pitchFamily="34" charset="0"/>
              </a:rPr>
              <a:t>set the force budget and determine the precept;</a:t>
            </a:r>
          </a:p>
          <a:p>
            <a:pPr lvl="1">
              <a:buFont typeface="Arial" panose="020B0604020202020204" pitchFamily="34" charset="0"/>
              <a:buChar char="•"/>
            </a:pPr>
            <a:r>
              <a:rPr lang="en-GB" sz="1800" b="0" i="0" dirty="0">
                <a:effectLst/>
                <a:latin typeface="Calibri" panose="020F0502020204030204" pitchFamily="34" charset="0"/>
                <a:cs typeface="Calibri" panose="020F0502020204030204" pitchFamily="34" charset="0"/>
              </a:rPr>
              <a:t>contribute to the national and international policing capabilities set out by the Home Secretary; and</a:t>
            </a:r>
          </a:p>
          <a:p>
            <a:pPr lvl="1">
              <a:buFont typeface="Arial" panose="020B0604020202020204" pitchFamily="34" charset="0"/>
              <a:buChar char="•"/>
            </a:pPr>
            <a:r>
              <a:rPr lang="en-GB" sz="1800" b="0" i="0" dirty="0">
                <a:effectLst/>
                <a:latin typeface="Calibri" panose="020F0502020204030204" pitchFamily="34" charset="0"/>
                <a:cs typeface="Calibri" panose="020F0502020204030204" pitchFamily="34" charset="0"/>
              </a:rPr>
              <a:t>bring together community safety and criminal justice partners, to make sure local priorities are joined up.</a:t>
            </a:r>
          </a:p>
          <a:p>
            <a:pPr marL="274320" lvl="1" indent="0" algn="r">
              <a:buNone/>
            </a:pPr>
            <a:r>
              <a:rPr lang="en-GB" sz="1800" dirty="0">
                <a:latin typeface="Calibri" panose="020F0502020204030204" pitchFamily="34" charset="0"/>
                <a:cs typeface="Calibri" panose="020F0502020204030204" pitchFamily="34" charset="0"/>
              </a:rPr>
              <a:t>Association of Police and Crime Commissioners Website</a:t>
            </a:r>
            <a:endParaRPr lang="en-GB" sz="1800" b="0" i="0" dirty="0">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41585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2" name="Rectangle 11">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4" name="Rectangle 13">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16"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D071C0CD-5EFD-45A1-AAFD-61C3D4A65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A03302C-20A2-4C4F-9760-E85AE1041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10912338"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useBgFill="1">
        <p:nvSpPr>
          <p:cNvPr id="25" name="Rectangle 24">
            <a:extLst>
              <a:ext uri="{FF2B5EF4-FFF2-40B4-BE49-F238E27FC236}">
                <a16:creationId xmlns:a16="http://schemas.microsoft.com/office/drawing/2014/main" id="{D00F093B-0739-4429-B30D-D72924D08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702" y="809244"/>
            <a:ext cx="10579608" cy="5239512"/>
          </a:xfrm>
          <a:prstGeom prst="rect">
            <a:avLst/>
          </a:prstGeom>
          <a:ln w="6350" cap="sq" cmpd="sng" algn="ctr">
            <a:solidFill>
              <a:schemeClr val="tx1">
                <a:lumMod val="75000"/>
                <a:lumOff val="25000"/>
              </a:schemeClr>
            </a:solidFill>
            <a:prstDash val="solid"/>
            <a:miter lim="800000"/>
          </a:ln>
          <a:effectLst/>
        </p:spPr>
        <p:txBody>
          <a:bodyPr/>
          <a:lstStyle/>
          <a:p>
            <a:endParaRPr lang="en-US"/>
          </a:p>
        </p:txBody>
      </p:sp>
      <p:sp>
        <p:nvSpPr>
          <p:cNvPr id="2" name="Title 1">
            <a:extLst>
              <a:ext uri="{FF2B5EF4-FFF2-40B4-BE49-F238E27FC236}">
                <a16:creationId xmlns:a16="http://schemas.microsoft.com/office/drawing/2014/main" id="{23BB88EC-7644-48DF-AC22-2C0BE1B827C9}"/>
              </a:ext>
            </a:extLst>
          </p:cNvPr>
          <p:cNvSpPr>
            <a:spLocks noGrp="1"/>
          </p:cNvSpPr>
          <p:nvPr>
            <p:ph type="title"/>
          </p:nvPr>
        </p:nvSpPr>
        <p:spPr>
          <a:xfrm>
            <a:off x="1306286" y="1446715"/>
            <a:ext cx="9637485" cy="3299335"/>
          </a:xfrm>
        </p:spPr>
        <p:txBody>
          <a:bodyPr vert="horz" lIns="91440" tIns="45720" rIns="91440" bIns="45720" rtlCol="0" anchor="ctr">
            <a:normAutofit/>
          </a:bodyPr>
          <a:lstStyle/>
          <a:p>
            <a:pPr algn="ctr">
              <a:lnSpc>
                <a:spcPct val="83000"/>
              </a:lnSpc>
            </a:pPr>
            <a:r>
              <a:rPr lang="en-US" sz="6800" cap="all" spc="-100"/>
              <a:t>Police Legitimacy-Procedural Justice</a:t>
            </a:r>
          </a:p>
        </p:txBody>
      </p:sp>
      <p:sp>
        <p:nvSpPr>
          <p:cNvPr id="3" name="Content Placeholder 2">
            <a:extLst>
              <a:ext uri="{FF2B5EF4-FFF2-40B4-BE49-F238E27FC236}">
                <a16:creationId xmlns:a16="http://schemas.microsoft.com/office/drawing/2014/main" id="{EFB95A0B-BA6B-4186-9629-1888EC9BC286}"/>
              </a:ext>
            </a:extLst>
          </p:cNvPr>
          <p:cNvSpPr>
            <a:spLocks noGrp="1"/>
          </p:cNvSpPr>
          <p:nvPr>
            <p:ph idx="1"/>
          </p:nvPr>
        </p:nvSpPr>
        <p:spPr>
          <a:xfrm>
            <a:off x="1306286" y="4842627"/>
            <a:ext cx="9637485" cy="729223"/>
          </a:xfrm>
        </p:spPr>
        <p:txBody>
          <a:bodyPr vert="horz" lIns="91440" tIns="45720" rIns="91440" bIns="45720" rtlCol="0">
            <a:normAutofit/>
          </a:bodyPr>
          <a:lstStyle/>
          <a:p>
            <a:pPr marL="0" indent="0" algn="ctr">
              <a:lnSpc>
                <a:spcPct val="100000"/>
              </a:lnSpc>
              <a:spcBef>
                <a:spcPts val="0"/>
              </a:spcBef>
              <a:spcAft>
                <a:spcPts val="600"/>
              </a:spcAft>
              <a:buNone/>
            </a:pPr>
            <a:r>
              <a:rPr lang="en-US" sz="1800" spc="80" dirty="0">
                <a:solidFill>
                  <a:schemeClr val="tx1">
                    <a:lumMod val="95000"/>
                    <a:lumOff val="5000"/>
                  </a:schemeClr>
                </a:solidFill>
              </a:rPr>
              <a:t>What is Procedural Justice?</a:t>
            </a:r>
          </a:p>
        </p:txBody>
      </p:sp>
      <p:sp>
        <p:nvSpPr>
          <p:cNvPr id="27" name="Rectangle 26">
            <a:extLst>
              <a:ext uri="{FF2B5EF4-FFF2-40B4-BE49-F238E27FC236}">
                <a16:creationId xmlns:a16="http://schemas.microsoft.com/office/drawing/2014/main" id="{1BB92999-6A40-480A-8965-2F20DFB03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40856"/>
            <a:ext cx="1920240" cy="73152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29" name="Straight Connector 28">
            <a:extLst>
              <a:ext uri="{FF2B5EF4-FFF2-40B4-BE49-F238E27FC236}">
                <a16:creationId xmlns:a16="http://schemas.microsoft.com/office/drawing/2014/main" id="{15573B87-7D61-460C-9ADA-EF63674E3A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AAF6B7C-985D-4351-9564-8DBDF5BB03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88433F4-33AB-4CE1-9DE3-72A8403654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86150"/>
            <a:ext cx="1691640" cy="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92362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901C3-4C4A-4C43-B536-B785787F48A8}"/>
              </a:ext>
            </a:extLst>
          </p:cNvPr>
          <p:cNvSpPr>
            <a:spLocks noGrp="1"/>
          </p:cNvSpPr>
          <p:nvPr>
            <p:ph type="title"/>
          </p:nvPr>
        </p:nvSpPr>
        <p:spPr>
          <a:xfrm>
            <a:off x="6579450" y="727627"/>
            <a:ext cx="4957553" cy="1645920"/>
          </a:xfrm>
        </p:spPr>
        <p:txBody>
          <a:bodyPr>
            <a:normAutofit/>
          </a:bodyPr>
          <a:lstStyle/>
          <a:p>
            <a:pPr algn="ctr"/>
            <a:r>
              <a:rPr lang="en-GB" b="1" dirty="0">
                <a:latin typeface="Calibri" panose="020F0502020204030204" pitchFamily="34" charset="0"/>
                <a:cs typeface="Calibri" panose="020F0502020204030204" pitchFamily="34" charset="0"/>
              </a:rPr>
              <a:t>Procedural Justice</a:t>
            </a:r>
          </a:p>
        </p:txBody>
      </p:sp>
      <p:sp>
        <p:nvSpPr>
          <p:cNvPr id="17415" name="Rectangle 17414">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17417" name="Rectangle 17416">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17410" name="Picture 2" descr="HASS Seminar on Procedural Justice | Pulse news">
            <a:extLst>
              <a:ext uri="{FF2B5EF4-FFF2-40B4-BE49-F238E27FC236}">
                <a16:creationId xmlns:a16="http://schemas.microsoft.com/office/drawing/2014/main" id="{90E0CFDC-9DB3-3261-EA97-2861A85B80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240673"/>
            <a:ext cx="4414438" cy="43948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6EFBE62-2454-4CFE-BD93-F54AE78F9820}"/>
              </a:ext>
            </a:extLst>
          </p:cNvPr>
          <p:cNvSpPr>
            <a:spLocks noGrp="1"/>
          </p:cNvSpPr>
          <p:nvPr>
            <p:ph idx="1"/>
          </p:nvPr>
        </p:nvSpPr>
        <p:spPr>
          <a:xfrm>
            <a:off x="6579450" y="2538919"/>
            <a:ext cx="4957554" cy="3496120"/>
          </a:xfrm>
        </p:spPr>
        <p:txBody>
          <a:bodyPr>
            <a:normAutofit/>
          </a:bodyPr>
          <a:lstStyle/>
          <a:p>
            <a:pPr marL="0" indent="0" algn="ctr">
              <a:buNone/>
            </a:pPr>
            <a:r>
              <a:rPr lang="en-GB" sz="2000" dirty="0">
                <a:latin typeface="Calibri" panose="020F0502020204030204" pitchFamily="34" charset="0"/>
                <a:cs typeface="Calibri" panose="020F0502020204030204" pitchFamily="34" charset="0"/>
              </a:rPr>
              <a:t>Procedural justice focuses on the way police and other legal authorities interact with the public, and how the characteristics of those interactions shape the public’s views of the police, their willingness to obey the law, and the effect of interactions on crime rates.</a:t>
            </a:r>
          </a:p>
        </p:txBody>
      </p:sp>
    </p:spTree>
    <p:extLst>
      <p:ext uri="{BB962C8B-B14F-4D97-AF65-F5344CB8AC3E}">
        <p14:creationId xmlns:p14="http://schemas.microsoft.com/office/powerpoint/2010/main" val="381564547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txBody>
          <a:bodyPr/>
          <a:lstStyle/>
          <a:p>
            <a:endParaRPr lang="en-US"/>
          </a:p>
        </p:txBody>
      </p:sp>
      <p:sp>
        <p:nvSpPr>
          <p:cNvPr id="2" name="Title 1">
            <a:extLst>
              <a:ext uri="{FF2B5EF4-FFF2-40B4-BE49-F238E27FC236}">
                <a16:creationId xmlns:a16="http://schemas.microsoft.com/office/drawing/2014/main" id="{58EEEE3D-B2D4-42E1-8412-0FDE75CC7B83}"/>
              </a:ext>
            </a:extLst>
          </p:cNvPr>
          <p:cNvSpPr>
            <a:spLocks noGrp="1"/>
          </p:cNvSpPr>
          <p:nvPr>
            <p:ph type="title"/>
          </p:nvPr>
        </p:nvSpPr>
        <p:spPr>
          <a:xfrm>
            <a:off x="573409" y="559477"/>
            <a:ext cx="3765200" cy="5709931"/>
          </a:xfrm>
        </p:spPr>
        <p:txBody>
          <a:bodyPr>
            <a:normAutofit/>
          </a:bodyPr>
          <a:lstStyle/>
          <a:p>
            <a:pPr algn="ctr"/>
            <a:r>
              <a:rPr lang="en-GB" dirty="0"/>
              <a:t>Four Principles of Procedural Justice</a:t>
            </a:r>
            <a:endParaRPr lang="en-GB"/>
          </a:p>
        </p:txBody>
      </p:sp>
      <p:sp>
        <p:nvSpPr>
          <p:cNvPr id="13" name="Rectangle 12">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graphicFrame>
        <p:nvGraphicFramePr>
          <p:cNvPr id="5" name="Content Placeholder 2">
            <a:extLst>
              <a:ext uri="{FF2B5EF4-FFF2-40B4-BE49-F238E27FC236}">
                <a16:creationId xmlns:a16="http://schemas.microsoft.com/office/drawing/2014/main" id="{1138E217-2CF4-48DE-AA40-E0F9185553D5}"/>
              </a:ext>
            </a:extLst>
          </p:cNvPr>
          <p:cNvGraphicFramePr>
            <a:graphicFrameLocks noGrp="1"/>
          </p:cNvGraphicFramePr>
          <p:nvPr>
            <p:ph idx="1"/>
            <p:extLst>
              <p:ext uri="{D42A27DB-BD31-4B8C-83A1-F6EECF244321}">
                <p14:modId xmlns:p14="http://schemas.microsoft.com/office/powerpoint/2010/main" val="269816717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4192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88927-A77B-44AD-AAB4-2523F828D746}"/>
              </a:ext>
            </a:extLst>
          </p:cNvPr>
          <p:cNvSpPr>
            <a:spLocks noGrp="1"/>
          </p:cNvSpPr>
          <p:nvPr>
            <p:ph type="title"/>
          </p:nvPr>
        </p:nvSpPr>
        <p:spPr>
          <a:xfrm>
            <a:off x="6579450" y="727627"/>
            <a:ext cx="4957553" cy="1645920"/>
          </a:xfrm>
        </p:spPr>
        <p:txBody>
          <a:bodyPr>
            <a:normAutofit/>
          </a:bodyPr>
          <a:lstStyle/>
          <a:p>
            <a:pPr algn="ctr"/>
            <a:r>
              <a:rPr lang="en-GB" dirty="0">
                <a:latin typeface="Calibri" panose="020F0502020204030204" pitchFamily="34" charset="0"/>
                <a:cs typeface="Calibri" panose="020F0502020204030204" pitchFamily="34" charset="0"/>
              </a:rPr>
              <a:t>Effects of Procedural Justice</a:t>
            </a:r>
          </a:p>
        </p:txBody>
      </p:sp>
      <p:sp>
        <p:nvSpPr>
          <p:cNvPr id="18439" name="Rectangle 1843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txBody>
          <a:bodyPr/>
          <a:lstStyle/>
          <a:p>
            <a:endParaRPr lang="en-US"/>
          </a:p>
        </p:txBody>
      </p:sp>
      <p:sp>
        <p:nvSpPr>
          <p:cNvPr id="18441" name="Rectangle 1844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txBody>
          <a:bodyPr/>
          <a:lstStyle/>
          <a:p>
            <a:endParaRPr lang="en-US"/>
          </a:p>
        </p:txBody>
      </p:sp>
      <p:pic>
        <p:nvPicPr>
          <p:cNvPr id="18434" name="Picture 2" descr="Fair cop 2: Organisational justice, behaviour and ethical policing - An  interpretative evidence commentary">
            <a:extLst>
              <a:ext uri="{FF2B5EF4-FFF2-40B4-BE49-F238E27FC236}">
                <a16:creationId xmlns:a16="http://schemas.microsoft.com/office/drawing/2014/main" id="{48C18869-767C-B84E-0FDB-293D34AC174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2320503"/>
            <a:ext cx="4414438" cy="223515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6D080B0-BE8A-4725-9263-7B6E7DC77F80}"/>
              </a:ext>
            </a:extLst>
          </p:cNvPr>
          <p:cNvSpPr>
            <a:spLocks noGrp="1"/>
          </p:cNvSpPr>
          <p:nvPr>
            <p:ph idx="1"/>
          </p:nvPr>
        </p:nvSpPr>
        <p:spPr>
          <a:xfrm>
            <a:off x="6579450" y="2538919"/>
            <a:ext cx="4957554" cy="3496120"/>
          </a:xfrm>
        </p:spPr>
        <p:txBody>
          <a:bodyPr>
            <a:noAutofit/>
          </a:bodyPr>
          <a:lstStyle/>
          <a:p>
            <a:pPr marL="0" indent="0">
              <a:buNone/>
            </a:pPr>
            <a:r>
              <a:rPr lang="en-GB" sz="1800" dirty="0">
                <a:latin typeface="Calibri" panose="020F0502020204030204" pitchFamily="34" charset="0"/>
                <a:cs typeface="Calibri" panose="020F0502020204030204" pitchFamily="34" charset="0"/>
              </a:rPr>
              <a:t>Research demonstrates that these principles contribute to relationships between authorities and the community in which: </a:t>
            </a:r>
          </a:p>
          <a:p>
            <a:pPr marL="457200" indent="-457200">
              <a:buAutoNum type="arabicParenR"/>
            </a:pPr>
            <a:r>
              <a:rPr lang="en-GB" sz="1800" dirty="0">
                <a:latin typeface="Calibri" panose="020F0502020204030204" pitchFamily="34" charset="0"/>
                <a:cs typeface="Calibri" panose="020F0502020204030204" pitchFamily="34" charset="0"/>
              </a:rPr>
              <a:t>the community has trust and confidence in the police as honest, unbiased, benevolent, and lawful; </a:t>
            </a:r>
          </a:p>
          <a:p>
            <a:pPr marL="457200" indent="-457200">
              <a:buAutoNum type="arabicParenR"/>
            </a:pPr>
            <a:r>
              <a:rPr lang="en-GB" sz="1800" dirty="0">
                <a:latin typeface="Calibri" panose="020F0502020204030204" pitchFamily="34" charset="0"/>
                <a:cs typeface="Calibri" panose="020F0502020204030204" pitchFamily="34" charset="0"/>
              </a:rPr>
              <a:t>the community feels obligated to follow the law and the dictates of legal authorities, and </a:t>
            </a:r>
          </a:p>
          <a:p>
            <a:pPr marL="457200" indent="-457200">
              <a:buAutoNum type="arabicParenR"/>
            </a:pPr>
            <a:r>
              <a:rPr lang="en-GB" sz="1800" dirty="0">
                <a:latin typeface="Calibri" panose="020F0502020204030204" pitchFamily="34" charset="0"/>
                <a:cs typeface="Calibri" panose="020F0502020204030204" pitchFamily="34" charset="0"/>
              </a:rPr>
              <a:t>the community feels that it shares a common set of interests and values with the police.</a:t>
            </a:r>
          </a:p>
        </p:txBody>
      </p:sp>
    </p:spTree>
    <p:extLst>
      <p:ext uri="{BB962C8B-B14F-4D97-AF65-F5344CB8AC3E}">
        <p14:creationId xmlns:p14="http://schemas.microsoft.com/office/powerpoint/2010/main" val="25810284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75" name="Rectangle 74">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1F6F04-A66F-4CF4-B631-3A9CECE62852}"/>
              </a:ext>
            </a:extLst>
          </p:cNvPr>
          <p:cNvSpPr>
            <a:spLocks noGrp="1"/>
          </p:cNvSpPr>
          <p:nvPr>
            <p:ph type="title"/>
          </p:nvPr>
        </p:nvSpPr>
        <p:spPr>
          <a:xfrm>
            <a:off x="557720" y="612843"/>
            <a:ext cx="2312480" cy="1499738"/>
          </a:xfrm>
        </p:spPr>
        <p:txBody>
          <a:bodyPr anchor="b">
            <a:normAutofit/>
          </a:bodyPr>
          <a:lstStyle/>
          <a:p>
            <a:pPr algn="ctr"/>
            <a:r>
              <a:rPr lang="en-GB" sz="2800" dirty="0">
                <a:latin typeface="Calibri" panose="020F0502020204030204" pitchFamily="34" charset="0"/>
                <a:cs typeface="Calibri" panose="020F0502020204030204" pitchFamily="34" charset="0"/>
              </a:rPr>
              <a:t>Week 3 Complete!</a:t>
            </a:r>
          </a:p>
        </p:txBody>
      </p:sp>
      <p:sp>
        <p:nvSpPr>
          <p:cNvPr id="3" name="Content Placeholder 2">
            <a:extLst>
              <a:ext uri="{FF2B5EF4-FFF2-40B4-BE49-F238E27FC236}">
                <a16:creationId xmlns:a16="http://schemas.microsoft.com/office/drawing/2014/main" id="{8BF44111-BF02-4C65-AB48-05E424A46A19}"/>
              </a:ext>
            </a:extLst>
          </p:cNvPr>
          <p:cNvSpPr>
            <a:spLocks noGrp="1"/>
          </p:cNvSpPr>
          <p:nvPr>
            <p:ph idx="1"/>
          </p:nvPr>
        </p:nvSpPr>
        <p:spPr>
          <a:xfrm>
            <a:off x="557720" y="2149813"/>
            <a:ext cx="2312479" cy="3854197"/>
          </a:xfrm>
        </p:spPr>
        <p:txBody>
          <a:bodyPr>
            <a:normAutofit/>
          </a:bodyPr>
          <a:lstStyle/>
          <a:p>
            <a:pPr marL="0" indent="0" algn="ctr">
              <a:buNone/>
            </a:pPr>
            <a:endParaRPr lang="en-GB" sz="1800" dirty="0">
              <a:solidFill>
                <a:schemeClr val="tx1">
                  <a:lumMod val="85000"/>
                  <a:lumOff val="15000"/>
                </a:schemeClr>
              </a:solidFill>
            </a:endParaRPr>
          </a:p>
          <a:p>
            <a:pPr marL="0" indent="0" algn="ctr">
              <a:buNone/>
            </a:pPr>
            <a:endParaRPr lang="en-GB" sz="1800" dirty="0">
              <a:solidFill>
                <a:schemeClr val="tx1">
                  <a:lumMod val="85000"/>
                  <a:lumOff val="15000"/>
                </a:schemeClr>
              </a:solidFill>
            </a:endParaRPr>
          </a:p>
          <a:p>
            <a:pPr marL="0" indent="0" algn="ctr">
              <a:buNone/>
            </a:pPr>
            <a:r>
              <a:rPr lang="en-GB" sz="1800" dirty="0">
                <a:solidFill>
                  <a:schemeClr val="tx1">
                    <a:lumMod val="85000"/>
                    <a:lumOff val="15000"/>
                  </a:schemeClr>
                </a:solidFill>
              </a:rPr>
              <a:t>Any Questions?</a:t>
            </a:r>
          </a:p>
          <a:p>
            <a:pPr marL="0" indent="0" algn="ctr">
              <a:buNone/>
            </a:pPr>
            <a:endParaRPr lang="en-GB" sz="1800" dirty="0">
              <a:solidFill>
                <a:schemeClr val="tx1">
                  <a:lumMod val="85000"/>
                  <a:lumOff val="15000"/>
                </a:schemeClr>
              </a:solidFill>
            </a:endParaRPr>
          </a:p>
          <a:p>
            <a:pPr marL="0" indent="0" algn="ctr">
              <a:buNone/>
            </a:pPr>
            <a:r>
              <a:rPr lang="en-GB" sz="1800" dirty="0">
                <a:solidFill>
                  <a:schemeClr val="tx1">
                    <a:lumMod val="85000"/>
                    <a:lumOff val="15000"/>
                  </a:schemeClr>
                </a:solidFill>
              </a:rPr>
              <a:t>Thanks for listening!</a:t>
            </a:r>
          </a:p>
          <a:p>
            <a:endParaRPr lang="en-GB" sz="1400" dirty="0">
              <a:solidFill>
                <a:schemeClr val="tx1">
                  <a:lumMod val="85000"/>
                  <a:lumOff val="15000"/>
                </a:schemeClr>
              </a:solidFill>
            </a:endParaRPr>
          </a:p>
        </p:txBody>
      </p:sp>
      <p:sp>
        <p:nvSpPr>
          <p:cNvPr id="77" name="Rectangle 76">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txBody>
          <a:bodyPr/>
          <a:lstStyle/>
          <a:p>
            <a:endParaRPr lang="en-US"/>
          </a:p>
        </p:txBody>
      </p:sp>
      <p:pic>
        <p:nvPicPr>
          <p:cNvPr id="5122" name="Picture 2" descr="You Did It GIFs - Get the best GIF on GIPHY">
            <a:extLst>
              <a:ext uri="{FF2B5EF4-FFF2-40B4-BE49-F238E27FC236}">
                <a16:creationId xmlns:a16="http://schemas.microsoft.com/office/drawing/2014/main" id="{3E43CF66-AF08-4466-8894-A85C03BFE37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49422" y="1410092"/>
            <a:ext cx="7237877" cy="40662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9168016"/>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RightStep">
      <a:dk1>
        <a:srgbClr val="000000"/>
      </a:dk1>
      <a:lt1>
        <a:srgbClr val="FFFFFF"/>
      </a:lt1>
      <a:dk2>
        <a:srgbClr val="3D3423"/>
      </a:dk2>
      <a:lt2>
        <a:srgbClr val="E2E8E7"/>
      </a:lt2>
      <a:accent1>
        <a:srgbClr val="C6969E"/>
      </a:accent1>
      <a:accent2>
        <a:srgbClr val="BA8E7F"/>
      </a:accent2>
      <a:accent3>
        <a:srgbClr val="B2A281"/>
      </a:accent3>
      <a:accent4>
        <a:srgbClr val="A3A872"/>
      </a:accent4>
      <a:accent5>
        <a:srgbClr val="95AA81"/>
      </a:accent5>
      <a:accent6>
        <a:srgbClr val="7CAF78"/>
      </a:accent6>
      <a:hlink>
        <a:srgbClr val="568E85"/>
      </a:hlink>
      <a:folHlink>
        <a:srgbClr val="7F7F7F"/>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333</TotalTime>
  <Words>10941</Words>
  <Application>Microsoft Macintosh PowerPoint</Application>
  <PresentationFormat>Widescreen</PresentationFormat>
  <Paragraphs>542</Paragraphs>
  <Slides>48</Slides>
  <Notes>41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48</vt:i4>
      </vt:variant>
    </vt:vector>
  </HeadingPairs>
  <TitlesOfParts>
    <vt:vector size="57" baseType="lpstr">
      <vt:lpstr>Aptos</vt:lpstr>
      <vt:lpstr>Arial</vt:lpstr>
      <vt:lpstr>Avenir Next LT Pro</vt:lpstr>
      <vt:lpstr>Avenir Next LT Pro Light</vt:lpstr>
      <vt:lpstr>Calibri</vt:lpstr>
      <vt:lpstr>Garamond</vt:lpstr>
      <vt:lpstr>Open Sans</vt:lpstr>
      <vt:lpstr>Wingdings</vt:lpstr>
      <vt:lpstr>SavonVTI</vt:lpstr>
      <vt:lpstr>Policing Models, Powers and Society</vt:lpstr>
      <vt:lpstr>Key Themes </vt:lpstr>
      <vt:lpstr>Historical Theories of Crime</vt:lpstr>
      <vt:lpstr>Historical Theories of Crime</vt:lpstr>
      <vt:lpstr>Historical Theories of Crime</vt:lpstr>
      <vt:lpstr>Historical Theories of Crime</vt:lpstr>
      <vt:lpstr>Historical Theories of Crime</vt:lpstr>
      <vt:lpstr>Structuralism</vt:lpstr>
      <vt:lpstr>Constructionism</vt:lpstr>
      <vt:lpstr>Post-Structuralism</vt:lpstr>
      <vt:lpstr>Policing and the Police</vt:lpstr>
      <vt:lpstr>Introduction</vt:lpstr>
      <vt:lpstr>Key Terms in Policing</vt:lpstr>
      <vt:lpstr>Key Terms in Policing</vt:lpstr>
      <vt:lpstr>Key Terms in Policing</vt:lpstr>
      <vt:lpstr>Key Terms in Policing</vt:lpstr>
      <vt:lpstr>Key Terms in Policing</vt:lpstr>
      <vt:lpstr>What is Policing and Who are the Police?</vt:lpstr>
      <vt:lpstr>Policing</vt:lpstr>
      <vt:lpstr>Who are the Police?</vt:lpstr>
      <vt:lpstr>Who are the Police?</vt:lpstr>
      <vt:lpstr>Orthodoxy Vs Revisionism</vt:lpstr>
      <vt:lpstr>Orthodoxy Vs Revisionism</vt:lpstr>
      <vt:lpstr>Orthodoxy Vs Revisionism</vt:lpstr>
      <vt:lpstr>Police or Policing?</vt:lpstr>
      <vt:lpstr>What is Policing?</vt:lpstr>
      <vt:lpstr>What is Policing?</vt:lpstr>
      <vt:lpstr>What is Policing?</vt:lpstr>
      <vt:lpstr>Academic Video on the Statistical Realities of Everyday Policing</vt:lpstr>
      <vt:lpstr>What is policing?</vt:lpstr>
      <vt:lpstr>What is policing?</vt:lpstr>
      <vt:lpstr>What is policing?</vt:lpstr>
      <vt:lpstr>What is policing?</vt:lpstr>
      <vt:lpstr>What is policing?</vt:lpstr>
      <vt:lpstr>Examples of Models of Policing</vt:lpstr>
      <vt:lpstr>Police Governance</vt:lpstr>
      <vt:lpstr>Police Accountability</vt:lpstr>
      <vt:lpstr>Police Accountability</vt:lpstr>
      <vt:lpstr>Chief Constables – Direction and control</vt:lpstr>
      <vt:lpstr>Police and Crime Commissioners (PCC’s)</vt:lpstr>
      <vt:lpstr>PowerPoint Presentation</vt:lpstr>
      <vt:lpstr>Police and Crime Commissioners</vt:lpstr>
      <vt:lpstr>Police and Crime Commissioners</vt:lpstr>
      <vt:lpstr>Police Legitimacy-Procedural Justice</vt:lpstr>
      <vt:lpstr>Procedural Justice</vt:lpstr>
      <vt:lpstr>Four Principles of Procedural Justice</vt:lpstr>
      <vt:lpstr>Effects of Procedural Justice</vt:lpstr>
      <vt:lpstr>Week 3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Models, Powers and Society</dc:title>
  <dc:creator>Luke Roach</dc:creator>
  <cp:lastModifiedBy>Sarah Jones (IMH)</cp:lastModifiedBy>
  <cp:revision>26</cp:revision>
  <dcterms:created xsi:type="dcterms:W3CDTF">2022-02-17T11:18:10Z</dcterms:created>
  <dcterms:modified xsi:type="dcterms:W3CDTF">2025-02-13T14:10:31Z</dcterms:modified>
</cp:coreProperties>
</file>