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56" r:id="rId2"/>
    <p:sldId id="299" r:id="rId3"/>
    <p:sldId id="281" r:id="rId4"/>
    <p:sldId id="283" r:id="rId5"/>
    <p:sldId id="286" r:id="rId6"/>
    <p:sldId id="287" r:id="rId7"/>
    <p:sldId id="288" r:id="rId8"/>
    <p:sldId id="297" r:id="rId9"/>
    <p:sldId id="29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447" autoAdjust="0"/>
  </p:normalViewPr>
  <p:slideViewPr>
    <p:cSldViewPr snapToGrid="0">
      <p:cViewPr varScale="1">
        <p:scale>
          <a:sx n="69" d="100"/>
          <a:sy n="69" d="100"/>
        </p:scale>
        <p:origin x="6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notesMaster" Target="notesMasters/notesMaster1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4" Type="http://schemas.openxmlformats.org/officeDocument/2006/relationships/image" Target="../media/image8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4" Type="http://schemas.openxmlformats.org/officeDocument/2006/relationships/image" Target="../media/image8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255055-921E-461A-8453-F2617ABD178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F06A81-A945-4C8D-B7C7-83CBBF4147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During the previous project, some team members did not follow the timeline and therefore, as deadlines drew near, a number of them was very slow in submitting actual work or did not attend meeting. </a:t>
          </a:r>
          <a:endParaRPr lang="en-US" b="1" dirty="0"/>
        </a:p>
      </dgm:t>
    </dgm:pt>
    <dgm:pt modelId="{D6FACAAA-BEDA-447E-8FE7-A7527D9E8AFA}" type="parTrans" cxnId="{A8B9A773-61B3-4790-89AA-879F029B8647}">
      <dgm:prSet/>
      <dgm:spPr/>
      <dgm:t>
        <a:bodyPr/>
        <a:lstStyle/>
        <a:p>
          <a:endParaRPr lang="en-US"/>
        </a:p>
      </dgm:t>
    </dgm:pt>
    <dgm:pt modelId="{78A094AF-CF7F-4660-A701-A07EAA6DC998}" type="sibTrans" cxnId="{A8B9A773-61B3-4790-89AA-879F029B86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0808F73-0149-46EA-929C-FF3BB9DF4C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Ambiguity in the assignment of tasks and stressful interpersonal dynamics such as dissimilar work patterns created additional stress and traffic patterns. </a:t>
          </a:r>
          <a:endParaRPr lang="en-US" b="1" dirty="0"/>
        </a:p>
      </dgm:t>
    </dgm:pt>
    <dgm:pt modelId="{23684F85-858B-4032-91B7-6B5CB7DC34B4}" type="parTrans" cxnId="{D88DB849-63F4-41A3-A6A7-D5C7A181184A}">
      <dgm:prSet/>
      <dgm:spPr/>
      <dgm:t>
        <a:bodyPr/>
        <a:lstStyle/>
        <a:p>
          <a:endParaRPr lang="en-US"/>
        </a:p>
      </dgm:t>
    </dgm:pt>
    <dgm:pt modelId="{E8C7AEA0-09AB-4D87-9ED0-20A35FC56392}" type="sibTrans" cxnId="{D88DB849-63F4-41A3-A6A7-D5C7A181184A}">
      <dgm:prSet/>
      <dgm:spPr/>
      <dgm:t>
        <a:bodyPr/>
        <a:lstStyle/>
        <a:p>
          <a:endParaRPr lang="en-US"/>
        </a:p>
      </dgm:t>
    </dgm:pt>
    <dgm:pt modelId="{50AFCDEA-52CB-4933-B90A-3BCCF0921C83}" type="pres">
      <dgm:prSet presAssocID="{76255055-921E-461A-8453-F2617ABD1786}" presName="root" presStyleCnt="0">
        <dgm:presLayoutVars>
          <dgm:dir/>
          <dgm:resizeHandles val="exact"/>
        </dgm:presLayoutVars>
      </dgm:prSet>
      <dgm:spPr/>
    </dgm:pt>
    <dgm:pt modelId="{772654D4-1F5A-4136-B80A-2AC486E8EC9B}" type="pres">
      <dgm:prSet presAssocID="{76255055-921E-461A-8453-F2617ABD1786}" presName="container" presStyleCnt="0">
        <dgm:presLayoutVars>
          <dgm:dir/>
          <dgm:resizeHandles val="exact"/>
        </dgm:presLayoutVars>
      </dgm:prSet>
      <dgm:spPr/>
    </dgm:pt>
    <dgm:pt modelId="{389A8942-779C-4F84-BDC3-94E9084FD447}" type="pres">
      <dgm:prSet presAssocID="{A1F06A81-A945-4C8D-B7C7-83CBBF414744}" presName="compNode" presStyleCnt="0"/>
      <dgm:spPr/>
    </dgm:pt>
    <dgm:pt modelId="{82AC3F52-5554-42C1-9E28-17F46E78B0A2}" type="pres">
      <dgm:prSet presAssocID="{A1F06A81-A945-4C8D-B7C7-83CBBF414744}" presName="iconBgRect" presStyleLbl="bgShp" presStyleIdx="0" presStyleCnt="2"/>
      <dgm:spPr/>
    </dgm:pt>
    <dgm:pt modelId="{0101486C-4C08-449C-93F1-88CA0D70DB0C}" type="pres">
      <dgm:prSet presAssocID="{A1F06A81-A945-4C8D-B7C7-83CBBF4147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91059DA-D8C8-4468-A24D-6D4A09A899BB}" type="pres">
      <dgm:prSet presAssocID="{A1F06A81-A945-4C8D-B7C7-83CBBF414744}" presName="spaceRect" presStyleCnt="0"/>
      <dgm:spPr/>
    </dgm:pt>
    <dgm:pt modelId="{54878E46-C269-4B79-988F-8DDD15CB0BD5}" type="pres">
      <dgm:prSet presAssocID="{A1F06A81-A945-4C8D-B7C7-83CBBF414744}" presName="textRect" presStyleLbl="revTx" presStyleIdx="0" presStyleCnt="2">
        <dgm:presLayoutVars>
          <dgm:chMax val="1"/>
          <dgm:chPref val="1"/>
        </dgm:presLayoutVars>
      </dgm:prSet>
      <dgm:spPr/>
    </dgm:pt>
    <dgm:pt modelId="{D282DFF9-9F9D-43E2-BBE9-86EC8F924F74}" type="pres">
      <dgm:prSet presAssocID="{78A094AF-CF7F-4660-A701-A07EAA6DC998}" presName="sibTrans" presStyleLbl="sibTrans2D1" presStyleIdx="0" presStyleCnt="0"/>
      <dgm:spPr/>
    </dgm:pt>
    <dgm:pt modelId="{2323F388-63E7-4429-9F51-033DB73F4673}" type="pres">
      <dgm:prSet presAssocID="{80808F73-0149-46EA-929C-FF3BB9DF4CE3}" presName="compNode" presStyleCnt="0"/>
      <dgm:spPr/>
    </dgm:pt>
    <dgm:pt modelId="{CCDAAD9C-4613-497E-A8A2-612AC2EF319E}" type="pres">
      <dgm:prSet presAssocID="{80808F73-0149-46EA-929C-FF3BB9DF4CE3}" presName="iconBgRect" presStyleLbl="bgShp" presStyleIdx="1" presStyleCnt="2"/>
      <dgm:spPr/>
    </dgm:pt>
    <dgm:pt modelId="{55817ACF-33E1-4C09-94EB-0DE3E3AE4336}" type="pres">
      <dgm:prSet presAssocID="{80808F73-0149-46EA-929C-FF3BB9DF4C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74FD9D7-5D62-4A88-92FF-FD6752120EFA}" type="pres">
      <dgm:prSet presAssocID="{80808F73-0149-46EA-929C-FF3BB9DF4CE3}" presName="spaceRect" presStyleCnt="0"/>
      <dgm:spPr/>
    </dgm:pt>
    <dgm:pt modelId="{C0261A2B-D3D5-416F-9BC0-7E51865530BB}" type="pres">
      <dgm:prSet presAssocID="{80808F73-0149-46EA-929C-FF3BB9DF4CE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67EFB0E-AD41-4D06-998E-0071D86D2BF2}" type="presOf" srcId="{80808F73-0149-46EA-929C-FF3BB9DF4CE3}" destId="{C0261A2B-D3D5-416F-9BC0-7E51865530BB}" srcOrd="0" destOrd="0" presId="urn:microsoft.com/office/officeart/2018/2/layout/IconCircleList"/>
    <dgm:cxn modelId="{70B3E043-EA79-414D-8314-8FC86639D21B}" type="presOf" srcId="{78A094AF-CF7F-4660-A701-A07EAA6DC998}" destId="{D282DFF9-9F9D-43E2-BBE9-86EC8F924F74}" srcOrd="0" destOrd="0" presId="urn:microsoft.com/office/officeart/2018/2/layout/IconCircleList"/>
    <dgm:cxn modelId="{D88DB849-63F4-41A3-A6A7-D5C7A181184A}" srcId="{76255055-921E-461A-8453-F2617ABD1786}" destId="{80808F73-0149-46EA-929C-FF3BB9DF4CE3}" srcOrd="1" destOrd="0" parTransId="{23684F85-858B-4032-91B7-6B5CB7DC34B4}" sibTransId="{E8C7AEA0-09AB-4D87-9ED0-20A35FC56392}"/>
    <dgm:cxn modelId="{C21F804A-CC75-4C0D-A9B1-36D06B5B5E67}" type="presOf" srcId="{A1F06A81-A945-4C8D-B7C7-83CBBF414744}" destId="{54878E46-C269-4B79-988F-8DDD15CB0BD5}" srcOrd="0" destOrd="0" presId="urn:microsoft.com/office/officeart/2018/2/layout/IconCircleList"/>
    <dgm:cxn modelId="{A8B9A773-61B3-4790-89AA-879F029B8647}" srcId="{76255055-921E-461A-8453-F2617ABD1786}" destId="{A1F06A81-A945-4C8D-B7C7-83CBBF414744}" srcOrd="0" destOrd="0" parTransId="{D6FACAAA-BEDA-447E-8FE7-A7527D9E8AFA}" sibTransId="{78A094AF-CF7F-4660-A701-A07EAA6DC998}"/>
    <dgm:cxn modelId="{D81066B3-43AF-4986-AB4F-E53CD3EEF8CC}" type="presOf" srcId="{76255055-921E-461A-8453-F2617ABD1786}" destId="{50AFCDEA-52CB-4933-B90A-3BCCF0921C83}" srcOrd="0" destOrd="0" presId="urn:microsoft.com/office/officeart/2018/2/layout/IconCircleList"/>
    <dgm:cxn modelId="{07172FAD-C1F1-4D97-BF71-EE93326DC059}" type="presParOf" srcId="{50AFCDEA-52CB-4933-B90A-3BCCF0921C83}" destId="{772654D4-1F5A-4136-B80A-2AC486E8EC9B}" srcOrd="0" destOrd="0" presId="urn:microsoft.com/office/officeart/2018/2/layout/IconCircleList"/>
    <dgm:cxn modelId="{291321F4-D1A9-4681-822C-45F45A7578A7}" type="presParOf" srcId="{772654D4-1F5A-4136-B80A-2AC486E8EC9B}" destId="{389A8942-779C-4F84-BDC3-94E9084FD447}" srcOrd="0" destOrd="0" presId="urn:microsoft.com/office/officeart/2018/2/layout/IconCircleList"/>
    <dgm:cxn modelId="{BF673E66-93B4-4747-B825-AF46008EB2A4}" type="presParOf" srcId="{389A8942-779C-4F84-BDC3-94E9084FD447}" destId="{82AC3F52-5554-42C1-9E28-17F46E78B0A2}" srcOrd="0" destOrd="0" presId="urn:microsoft.com/office/officeart/2018/2/layout/IconCircleList"/>
    <dgm:cxn modelId="{9815DAA8-A55D-4D5E-9BB2-7CE0659F27C0}" type="presParOf" srcId="{389A8942-779C-4F84-BDC3-94E9084FD447}" destId="{0101486C-4C08-449C-93F1-88CA0D70DB0C}" srcOrd="1" destOrd="0" presId="urn:microsoft.com/office/officeart/2018/2/layout/IconCircleList"/>
    <dgm:cxn modelId="{FBF6DA22-6978-4094-92ED-AF85AF09DD54}" type="presParOf" srcId="{389A8942-779C-4F84-BDC3-94E9084FD447}" destId="{A91059DA-D8C8-4468-A24D-6D4A09A899BB}" srcOrd="2" destOrd="0" presId="urn:microsoft.com/office/officeart/2018/2/layout/IconCircleList"/>
    <dgm:cxn modelId="{B0ABF6A0-24CB-4869-B2D3-E432B59EACAB}" type="presParOf" srcId="{389A8942-779C-4F84-BDC3-94E9084FD447}" destId="{54878E46-C269-4B79-988F-8DDD15CB0BD5}" srcOrd="3" destOrd="0" presId="urn:microsoft.com/office/officeart/2018/2/layout/IconCircleList"/>
    <dgm:cxn modelId="{915BC95A-08D6-4594-B1FA-F367314CE277}" type="presParOf" srcId="{772654D4-1F5A-4136-B80A-2AC486E8EC9B}" destId="{D282DFF9-9F9D-43E2-BBE9-86EC8F924F74}" srcOrd="1" destOrd="0" presId="urn:microsoft.com/office/officeart/2018/2/layout/IconCircleList"/>
    <dgm:cxn modelId="{E1686059-C64B-47E9-9503-3CC08D5B527C}" type="presParOf" srcId="{772654D4-1F5A-4136-B80A-2AC486E8EC9B}" destId="{2323F388-63E7-4429-9F51-033DB73F4673}" srcOrd="2" destOrd="0" presId="urn:microsoft.com/office/officeart/2018/2/layout/IconCircleList"/>
    <dgm:cxn modelId="{DA4B2E94-8DA9-44AE-B677-CEF714C71637}" type="presParOf" srcId="{2323F388-63E7-4429-9F51-033DB73F4673}" destId="{CCDAAD9C-4613-497E-A8A2-612AC2EF319E}" srcOrd="0" destOrd="0" presId="urn:microsoft.com/office/officeart/2018/2/layout/IconCircleList"/>
    <dgm:cxn modelId="{0252E972-1340-4B4E-9A2B-F49C977E1968}" type="presParOf" srcId="{2323F388-63E7-4429-9F51-033DB73F4673}" destId="{55817ACF-33E1-4C09-94EB-0DE3E3AE4336}" srcOrd="1" destOrd="0" presId="urn:microsoft.com/office/officeart/2018/2/layout/IconCircleList"/>
    <dgm:cxn modelId="{6D1CE17C-2F1F-4541-A296-AE9A84552B97}" type="presParOf" srcId="{2323F388-63E7-4429-9F51-033DB73F4673}" destId="{574FD9D7-5D62-4A88-92FF-FD6752120EFA}" srcOrd="2" destOrd="0" presId="urn:microsoft.com/office/officeart/2018/2/layout/IconCircleList"/>
    <dgm:cxn modelId="{CCDC4579-4FF1-4E3D-BA9B-240BC5C2D67D}" type="presParOf" srcId="{2323F388-63E7-4429-9F51-033DB73F4673}" destId="{C0261A2B-D3D5-416F-9BC0-7E51865530B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C3F52-5554-42C1-9E28-17F46E78B0A2}">
      <dsp:nvSpPr>
        <dsp:cNvPr id="0" name=""/>
        <dsp:cNvSpPr/>
      </dsp:nvSpPr>
      <dsp:spPr>
        <a:xfrm>
          <a:off x="142386" y="1662189"/>
          <a:ext cx="1554424" cy="1554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1486C-4C08-449C-93F1-88CA0D70DB0C}">
      <dsp:nvSpPr>
        <dsp:cNvPr id="0" name=""/>
        <dsp:cNvSpPr/>
      </dsp:nvSpPr>
      <dsp:spPr>
        <a:xfrm>
          <a:off x="468815" y="1988618"/>
          <a:ext cx="901566" cy="9015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78E46-C269-4B79-988F-8DDD15CB0BD5}">
      <dsp:nvSpPr>
        <dsp:cNvPr id="0" name=""/>
        <dsp:cNvSpPr/>
      </dsp:nvSpPr>
      <dsp:spPr>
        <a:xfrm>
          <a:off x="2029902" y="1662189"/>
          <a:ext cx="3664001" cy="1554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During the previous project, some team members did not follow the timeline and therefore, as deadlines drew near, a number of them was very slow in submitting actual work or did not attend meeting. </a:t>
          </a:r>
          <a:endParaRPr lang="en-US" sz="1600" b="1" kern="1200" dirty="0"/>
        </a:p>
      </dsp:txBody>
      <dsp:txXfrm>
        <a:off x="2029902" y="1662189"/>
        <a:ext cx="3664001" cy="1554424"/>
      </dsp:txXfrm>
    </dsp:sp>
    <dsp:sp modelId="{CCDAAD9C-4613-497E-A8A2-612AC2EF319E}">
      <dsp:nvSpPr>
        <dsp:cNvPr id="0" name=""/>
        <dsp:cNvSpPr/>
      </dsp:nvSpPr>
      <dsp:spPr>
        <a:xfrm>
          <a:off x="6332328" y="1662189"/>
          <a:ext cx="1554424" cy="1554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17ACF-33E1-4C09-94EB-0DE3E3AE4336}">
      <dsp:nvSpPr>
        <dsp:cNvPr id="0" name=""/>
        <dsp:cNvSpPr/>
      </dsp:nvSpPr>
      <dsp:spPr>
        <a:xfrm>
          <a:off x="6658757" y="1988618"/>
          <a:ext cx="901566" cy="9015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61A2B-D3D5-416F-9BC0-7E51865530BB}">
      <dsp:nvSpPr>
        <dsp:cNvPr id="0" name=""/>
        <dsp:cNvSpPr/>
      </dsp:nvSpPr>
      <dsp:spPr>
        <a:xfrm>
          <a:off x="8219844" y="1662189"/>
          <a:ext cx="3664001" cy="1554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Ambiguity in the assignment of tasks and stressful interpersonal dynamics such as dissimilar work patterns created additional stress and traffic patterns. </a:t>
          </a:r>
          <a:endParaRPr lang="en-US" sz="1600" b="1" kern="1200" dirty="0"/>
        </a:p>
      </dsp:txBody>
      <dsp:txXfrm>
        <a:off x="8219844" y="1662189"/>
        <a:ext cx="3664001" cy="1554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ECDF7B-4382-4D4D-AEA6-35FCB56F9FD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A608A1-736B-4867-8622-918C9FD77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189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E13D-EC21-DE70-FB54-EA21E3A29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E9550F-03CE-ED1C-D8E6-96A28B99E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4762E-15F1-C254-42D2-78375ABC4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4183C-87A9-21A7-AFAF-8FB102A39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88AE9-459D-AF2A-0A98-AA2BB0069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195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F7FCA-83A8-D529-12D2-7684AD0F5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E47C5-A464-4D32-6390-868C2DB39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796812-73C4-666D-20B4-46F611C94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4394F-034F-6DCB-8FEC-B9ED2D559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B5566-EB9F-E7F1-84DE-779DB5EEE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85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1E2B8-6509-C4C1-F9B1-F047823DC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31805-3E2A-D44F-BD4F-4C02EEFE05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D827F9-4C52-129F-BF4B-0B386172E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B48477-FA39-259B-524B-0AAD2081D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9410B-852D-A998-4E94-11DF0CE17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844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362E9-461B-5FF5-B0B2-84A0D366D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6096-3B8D-00EB-500F-F332EB8D4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59E2E-E8CA-0BD6-996F-6C853C3D4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9CCA3-D905-1136-AE87-E616F6C38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E8B3BA-B1B4-7E8E-E0AC-10C541102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09B31-877B-3682-FA41-9DB1562CC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11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5773-8E14-BA10-AA49-A037C38E8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0033DB-7370-93A5-A91A-FF5C6F7775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A4E7DC-8D3F-A772-E105-A1E2344F8E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32F51E-8E7A-E502-1212-CE88C3F65A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767391-C205-646D-D0E3-AFA1BCA5D3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39B2C3-81A5-EA04-D13D-763A59110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B88260-9161-52FD-F9FF-4E0181F05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D6E93D-C4F8-1543-D4BF-B8CAB97B6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77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9A61E-A13D-267C-C117-C77C759D1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71D25-0A5A-1722-F0A4-87AF042CF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FAE0D-8E3D-BBEC-EC0E-7961F6833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F7D9D1-44D4-A1D1-A976-2848C9661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773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E77D9C-BBCA-78C2-0D3A-EC24F32C8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C07C43-8C46-6E66-4275-72CACD820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6A972-7D4A-DF48-8D48-DB41A7556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3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2299-0079-54FC-6A6A-556F6239E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9B9B2-92CB-4922-57F9-1AC1A39D1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80C77-569B-00F8-8E25-CECA10E7BA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3BB01-C5DC-2C03-1BDC-D76E75B3D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5AFD6-DC1A-A073-3E06-DACFBB9D6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36B54-80EE-EB86-CBA6-FAC655C68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988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E2D76-BD09-3675-0C07-33EE69119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354928-F72F-7EAA-D605-CFC0941E2D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15F1A6-F54E-680F-B452-1399489F6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D4944-EF40-458B-6E74-F43580305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25CCA-60F3-6724-69D4-590A25C92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C9A6C-73F1-4398-0EFD-F709E8369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681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8EAA3-6B44-D1A1-E5E7-BC8AAA26A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0BB264-5217-642F-D862-CC09D0CD5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95FBB-CE7F-C0DD-4BF5-C2638D1E7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9FF02-A64E-FC46-CC18-246593735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AA8B4-8FE0-9980-121C-E3E371B1C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711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BDC640-16F1-FD19-2874-EBAEA10EB8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4F13E-4514-73C3-2110-8D1DEB1F87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BE62AA-AA54-6B87-72B3-A1CFE7403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A9EE2-D93F-2B1D-A405-E8C5C5D23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4E98B-7760-1105-14B0-3FF6BCCA6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189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85A2F8-1D44-5249-1AD1-D1B69D332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446A8-70F6-ECAE-FA16-DD88DA33C5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DF8D5-C466-2EA9-B203-D6B3C8480C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ABF71-AA66-4344-A64C-7D25275FB6C0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1E9A5-D96B-8F5B-14B0-8F12D9CD4D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3DB90-E745-6579-9D9F-4A14D233D5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84E22-3437-41E8-8E16-2BF847D6A8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963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sq.pressbooks.pub/traumainformedpractice/chapter/6-2-the-teacher-must-survive-self-care-and-managing-secondary-trauma/" TargetMode="External" /><Relationship Id="rId2" Type="http://schemas.openxmlformats.org/officeDocument/2006/relationships/image" Target="../media/image9.jpg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creativecommons.org/licenses/by-sa/3.0/" TargetMode="Externa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sjyvn" TargetMode="External" /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64C57-1192-EA12-6B1F-76D7C6318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117" y="1542260"/>
            <a:ext cx="5900057" cy="5638800"/>
          </a:xfrm>
        </p:spPr>
        <p:txBody>
          <a:bodyPr>
            <a:noAutofit/>
          </a:bodyPr>
          <a:lstStyle/>
          <a:p>
            <a:pPr marL="0" marR="0" algn="l">
              <a:lnSpc>
                <a:spcPct val="200000"/>
              </a:lnSpc>
              <a:spcBef>
                <a:spcPts val="0"/>
              </a:spcBef>
              <a:spcAft>
                <a:spcPts val="1000"/>
              </a:spcAft>
            </a:pPr>
            <a:b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Team-working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and Communication</a:t>
            </a:r>
            <a:br>
              <a:rPr lang="en-US" sz="3600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600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(BMSW4009)</a:t>
            </a:r>
            <a:br>
              <a:rPr lang="en-US" sz="3600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1026" name="Picture 2" descr="7 Reasons Why Communication Is Important in a Team">
            <a:extLst>
              <a:ext uri="{FF2B5EF4-FFF2-40B4-BE49-F238E27FC236}">
                <a16:creationId xmlns:a16="http://schemas.microsoft.com/office/drawing/2014/main" id="{4C22CA68-5C9D-AD06-6BCF-72B76C47C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522" y="0"/>
            <a:ext cx="630247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462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5DEBA-A109-4DDE-B102-47F15F7B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3279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                         </a:t>
            </a:r>
            <a:r>
              <a:rPr lang="en-GB" b="1" dirty="0">
                <a:solidFill>
                  <a:srgbClr val="C00000"/>
                </a:solidFill>
              </a:rPr>
              <a:t>Team member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879E-E326-403B-A51D-0DDB8E05A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23171"/>
            <a:ext cx="10515600" cy="43513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Student name: Ana </a:t>
            </a:r>
            <a:r>
              <a:rPr lang="en-GB" dirty="0" err="1"/>
              <a:t>Ecaterina</a:t>
            </a:r>
            <a:r>
              <a:rPr lang="en-GB" dirty="0"/>
              <a:t> </a:t>
            </a:r>
            <a:r>
              <a:rPr lang="en-GB" dirty="0" err="1"/>
              <a:t>Pirvu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Student id : 2326148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Lecter: Melanie Square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Area covered :Teamwork Issue and Resolution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815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B382E-7582-B1AC-4CE3-224B2AB7F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latin typeface="+mj-lt"/>
              </a:rPr>
              <a:t>Presentation overview: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a personal/group experience of encountering a team work issue in workplace.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Describe the nature of the issue, including challenges/conflicts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Discuss the strategies employed to overcome the issue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Reflect on the lessons learned from the experience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Callout: Down Arrow 3">
            <a:extLst>
              <a:ext uri="{FF2B5EF4-FFF2-40B4-BE49-F238E27FC236}">
                <a16:creationId xmlns:a16="http://schemas.microsoft.com/office/drawing/2014/main" id="{6400F999-2CA1-0ECC-9A70-A15EE3D66A23}"/>
              </a:ext>
            </a:extLst>
          </p:cNvPr>
          <p:cNvSpPr/>
          <p:nvPr/>
        </p:nvSpPr>
        <p:spPr>
          <a:xfrm>
            <a:off x="2656573" y="266332"/>
            <a:ext cx="6545179" cy="1559293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kern="0" dirty="0">
                <a:solidFill>
                  <a:srgbClr val="C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Teamwork Issue and Resolution</a:t>
            </a:r>
            <a:endParaRPr lang="en-GB" sz="3200" b="1" dirty="0">
              <a:solidFill>
                <a:srgbClr val="C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59924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AA9D3FE6-5965-9A4F-EBDE-C8901D4D61CD}"/>
              </a:ext>
            </a:extLst>
          </p:cNvPr>
          <p:cNvSpPr/>
          <p:nvPr/>
        </p:nvSpPr>
        <p:spPr>
          <a:xfrm>
            <a:off x="2765126" y="102356"/>
            <a:ext cx="4966636" cy="1366787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n w="0"/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1.Introduction: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A42C55-477A-1A2B-1423-83D6D9E47770}"/>
              </a:ext>
            </a:extLst>
          </p:cNvPr>
          <p:cNvSpPr txBox="1"/>
          <p:nvPr/>
        </p:nvSpPr>
        <p:spPr>
          <a:xfrm>
            <a:off x="2123440" y="5816807"/>
            <a:ext cx="7518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is one of the most crucial aspects of successfully running a business.</a:t>
            </a:r>
            <a:endParaRPr lang="en-US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/>
              <a:t> </a:t>
            </a:r>
          </a:p>
        </p:txBody>
      </p:sp>
      <p:pic>
        <p:nvPicPr>
          <p:cNvPr id="5" name="Picture 2" descr="Teamwork Team Together Collaboration Business People Communication Concept  Stock Photo, Picture and Royalty Free Image. Image 41065178.">
            <a:extLst>
              <a:ext uri="{FF2B5EF4-FFF2-40B4-BE49-F238E27FC236}">
                <a16:creationId xmlns:a16="http://schemas.microsoft.com/office/drawing/2014/main" id="{DBB6D0BA-8C06-F550-A004-68D5C4EB6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126" y="1469143"/>
            <a:ext cx="5108874" cy="4129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838C24-DF05-221B-FD51-367B07199A19}"/>
              </a:ext>
            </a:extLst>
          </p:cNvPr>
          <p:cNvSpPr txBox="1"/>
          <p:nvPr/>
        </p:nvSpPr>
        <p:spPr>
          <a:xfrm>
            <a:off x="8382000" y="4246880"/>
            <a:ext cx="3931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Mullins and Christy, 2016)</a:t>
            </a:r>
            <a:r>
              <a:rPr lang="en-US" sz="1400" b="1" dirty="0">
                <a:effectLst/>
              </a:rPr>
              <a:t>.</a:t>
            </a:r>
            <a:endParaRPr lang="en-US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199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40AE46D5-6504-5669-06C5-F06C91F9F208}"/>
              </a:ext>
            </a:extLst>
          </p:cNvPr>
          <p:cNvSpPr/>
          <p:nvPr/>
        </p:nvSpPr>
        <p:spPr>
          <a:xfrm>
            <a:off x="423512" y="223520"/>
            <a:ext cx="4013734" cy="1509027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rgbClr val="C00000"/>
                </a:solidFill>
              </a:rPr>
              <a:t>2.Share a personal/group experience of encountering a teamwork issue in workplace</a:t>
            </a:r>
            <a:endParaRPr lang="en-GB" sz="2000" b="1" dirty="0"/>
          </a:p>
        </p:txBody>
      </p:sp>
      <p:pic>
        <p:nvPicPr>
          <p:cNvPr id="4" name="Picture 2" descr="Teamwork is fun :) | BCOM is cool">
            <a:extLst>
              <a:ext uri="{FF2B5EF4-FFF2-40B4-BE49-F238E27FC236}">
                <a16:creationId xmlns:a16="http://schemas.microsoft.com/office/drawing/2014/main" id="{BC6C943F-8EE3-66AF-6FD9-EC5DBF1E0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240" y="30481"/>
            <a:ext cx="4683760" cy="30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734E4D-FFBF-C6F1-5493-68C167253D6D}"/>
              </a:ext>
            </a:extLst>
          </p:cNvPr>
          <p:cNvSpPr txBox="1"/>
          <p:nvPr/>
        </p:nvSpPr>
        <p:spPr>
          <a:xfrm>
            <a:off x="8717280" y="3059668"/>
            <a:ext cx="347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(Fuchshuber and Greif, 2022).</a:t>
            </a:r>
            <a:endParaRPr lang="en-US" dirty="0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59505974-429C-687A-32D9-9275943131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516417"/>
              </p:ext>
            </p:extLst>
          </p:nvPr>
        </p:nvGraphicFramePr>
        <p:xfrm>
          <a:off x="0" y="2286000"/>
          <a:ext cx="12026232" cy="4878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1819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34E3B2B7-4418-F137-2879-0F722ABDCE5E}"/>
              </a:ext>
            </a:extLst>
          </p:cNvPr>
          <p:cNvSpPr/>
          <p:nvPr/>
        </p:nvSpPr>
        <p:spPr>
          <a:xfrm>
            <a:off x="1678256" y="379231"/>
            <a:ext cx="3619099" cy="1381760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rgbClr val="C00000"/>
                </a:solidFill>
              </a:rPr>
              <a:t>3.Describe the nature of the issue, including challenges/conflicts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CC4DFE-15A7-DEA9-8881-2BA96C6DF1A5}"/>
              </a:ext>
            </a:extLst>
          </p:cNvPr>
          <p:cNvSpPr txBox="1"/>
          <p:nvPr/>
        </p:nvSpPr>
        <p:spPr>
          <a:xfrm>
            <a:off x="579694" y="4151975"/>
            <a:ext cx="11430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0000"/>
                </a:solidFill>
              </a:rPr>
              <a:t>Nature of the Issue: </a:t>
            </a:r>
            <a:r>
              <a:rPr lang="en-GB" dirty="0"/>
              <a:t>It arose from cases where people were not sure of the delegated tasks or</a:t>
            </a:r>
          </a:p>
          <a:p>
            <a:r>
              <a:rPr lang="en-GB" dirty="0"/>
              <a:t>how competent they wanted them to be. Similarly, there was a major issue arising from</a:t>
            </a:r>
          </a:p>
          <a:p>
            <a:r>
              <a:rPr lang="en-GB" dirty="0"/>
              <a:t>differences in working habits and even in the time each personnel could spend on a particular</a:t>
            </a:r>
          </a:p>
          <a:p>
            <a:r>
              <a:rPr lang="en-GB" dirty="0"/>
              <a:t>assignment.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0000"/>
                </a:solidFill>
              </a:rPr>
              <a:t>Encountering a Teamwork Issue: </a:t>
            </a:r>
            <a:r>
              <a:rPr lang="en-GB" dirty="0"/>
              <a:t>In a previous project, in fact, our team faced a very serious</a:t>
            </a:r>
          </a:p>
          <a:p>
            <a:r>
              <a:rPr lang="en-GB" dirty="0"/>
              <a:t>problem when deadlines started to approach and it was understood that there are some members</a:t>
            </a:r>
          </a:p>
          <a:p>
            <a:r>
              <a:rPr lang="en-GB" dirty="0"/>
              <a:t>of the team who do their work very reluctantly and come to the meeting after long delays</a:t>
            </a:r>
          </a:p>
          <a:p>
            <a:r>
              <a:rPr lang="en-GB" dirty="0"/>
              <a:t>(Campbell et al., 2020).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Picture 4" descr="A group of people putting their fists together&#10;&#10;Description automatically generated">
            <a:extLst>
              <a:ext uri="{FF2B5EF4-FFF2-40B4-BE49-F238E27FC236}">
                <a16:creationId xmlns:a16="http://schemas.microsoft.com/office/drawing/2014/main" id="{625D8B22-8B84-A479-7965-5750FE30B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8027" y="35845"/>
            <a:ext cx="4971667" cy="39863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DCAEA4-0AB7-FED1-6F16-B83445C82886}"/>
              </a:ext>
            </a:extLst>
          </p:cNvPr>
          <p:cNvSpPr txBox="1"/>
          <p:nvPr/>
        </p:nvSpPr>
        <p:spPr>
          <a:xfrm>
            <a:off x="7038027" y="6893845"/>
            <a:ext cx="49716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usq.pressbooks.pub/traumainformedpractice/chapter/6-2-the-teacher-must-survive-self-care-and-managing-secondary-trauma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17289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76E0C209-B6A3-180A-0B16-37DF20B236AA}"/>
              </a:ext>
            </a:extLst>
          </p:cNvPr>
          <p:cNvSpPr/>
          <p:nvPr/>
        </p:nvSpPr>
        <p:spPr>
          <a:xfrm>
            <a:off x="882712" y="1109933"/>
            <a:ext cx="4172173" cy="1561348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rgbClr val="C00000"/>
                </a:solidFill>
              </a:rPr>
              <a:t>4.Discuss the strategies employed to overcome the issue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81F049-2527-F144-503C-8E0E0F6638FA}"/>
              </a:ext>
            </a:extLst>
          </p:cNvPr>
          <p:cNvSpPr txBox="1"/>
          <p:nvPr/>
        </p:nvSpPr>
        <p:spPr>
          <a:xfrm>
            <a:off x="802354" y="3700378"/>
            <a:ext cx="103736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0000"/>
                </a:solidFill>
              </a:rPr>
              <a:t>Strategies Employed for Resolution: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In order to rectify this problem, we focused on reporting</a:t>
            </a:r>
          </a:p>
          <a:p>
            <a:r>
              <a:rPr lang="en-GB" b="1" dirty="0"/>
              <a:t>on the problem to the team members during their Meetings(Mullins and Christy, 2016).</a:t>
            </a:r>
          </a:p>
          <a:p>
            <a:endParaRPr lang="en-GB" b="1" dirty="0"/>
          </a:p>
          <a:p>
            <a:r>
              <a:rPr lang="en-GB" b="1" dirty="0"/>
              <a:t> Stress the need for effective communication and introduced check point meeting so that everyone can</a:t>
            </a:r>
          </a:p>
          <a:p>
            <a:r>
              <a:rPr lang="en-GB" b="1" dirty="0"/>
              <a:t>task and ensure they are on the right track.</a:t>
            </a:r>
          </a:p>
        </p:txBody>
      </p:sp>
      <p:pic>
        <p:nvPicPr>
          <p:cNvPr id="5" name="Picture 4" descr="A hand pressing a button on a touch screen&#10;&#10;Description automatically generated">
            <a:extLst>
              <a:ext uri="{FF2B5EF4-FFF2-40B4-BE49-F238E27FC236}">
                <a16:creationId xmlns:a16="http://schemas.microsoft.com/office/drawing/2014/main" id="{CFC62F29-B2EC-C69A-FB72-B7FDC671B9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15173" y="1"/>
            <a:ext cx="6376827" cy="3406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40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89B9531A-C7CA-3CA2-FFB8-7309F6FE1F95}"/>
              </a:ext>
            </a:extLst>
          </p:cNvPr>
          <p:cNvSpPr/>
          <p:nvPr/>
        </p:nvSpPr>
        <p:spPr>
          <a:xfrm>
            <a:off x="1047964" y="462337"/>
            <a:ext cx="4315146" cy="1500027"/>
          </a:xfrm>
          <a:prstGeom prst="downArrow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rgbClr val="C00000"/>
                </a:solidFill>
              </a:rPr>
              <a:t>5.Reflect on the lessons learned from the experience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41D427-1353-3F07-B9CA-63EBE97D13E2}"/>
              </a:ext>
            </a:extLst>
          </p:cNvPr>
          <p:cNvSpPr txBox="1"/>
          <p:nvPr/>
        </p:nvSpPr>
        <p:spPr>
          <a:xfrm>
            <a:off x="575353" y="4982966"/>
            <a:ext cx="983236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</a:rPr>
              <a:t>Lessons Learned and Personal Growth</a:t>
            </a:r>
            <a:r>
              <a:rPr lang="en-GB" b="1" dirty="0"/>
              <a:t>: I understood that the aspect of communication is the</a:t>
            </a:r>
          </a:p>
          <a:p>
            <a:r>
              <a:rPr lang="en-GB" b="1" dirty="0"/>
              <a:t>most crucial one that can help solve the problems which occur in the teamwork. Through the</a:t>
            </a:r>
          </a:p>
          <a:p>
            <a:r>
              <a:rPr lang="en-GB" b="1" dirty="0"/>
              <a:t>open discussion of different problems and the availability of various points of view, we benefited</a:t>
            </a:r>
          </a:p>
          <a:p>
            <a:r>
              <a:rPr lang="en-GB" b="1" dirty="0"/>
              <a:t>from practical approaches being made, as well as the enhancement of teamwork (Belbin, 2010).</a:t>
            </a:r>
          </a:p>
        </p:txBody>
      </p:sp>
      <p:pic>
        <p:nvPicPr>
          <p:cNvPr id="4" name="Picture 2" descr="The 4 Pillars of Teamwork | Grant Herbert">
            <a:extLst>
              <a:ext uri="{FF2B5EF4-FFF2-40B4-BE49-F238E27FC236}">
                <a16:creationId xmlns:a16="http://schemas.microsoft.com/office/drawing/2014/main" id="{0CC42B00-A3FC-A15C-9661-9B78F8BB5A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526" y="1"/>
            <a:ext cx="5693516" cy="380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5A7F2C-880C-DBB4-B9F3-17119522DAEE}"/>
              </a:ext>
            </a:extLst>
          </p:cNvPr>
          <p:cNvSpPr txBox="1"/>
          <p:nvPr/>
        </p:nvSpPr>
        <p:spPr>
          <a:xfrm>
            <a:off x="8291245" y="3838204"/>
            <a:ext cx="4500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Campbell </a:t>
            </a:r>
            <a:r>
              <a:rPr lang="en-GB" sz="18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., 2020).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50946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1B55543-C175-7BAF-2B58-5AB96CB7DEB0}"/>
              </a:ext>
            </a:extLst>
          </p:cNvPr>
          <p:cNvSpPr/>
          <p:nvPr/>
        </p:nvSpPr>
        <p:spPr>
          <a:xfrm>
            <a:off x="3445844" y="567891"/>
            <a:ext cx="4851133" cy="77002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C00000"/>
                </a:solidFill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4167D0-0E40-AEC7-52A9-C4819F21661D}"/>
              </a:ext>
            </a:extLst>
          </p:cNvPr>
          <p:cNvSpPr txBox="1"/>
          <p:nvPr/>
        </p:nvSpPr>
        <p:spPr>
          <a:xfrm>
            <a:off x="404261" y="1944303"/>
            <a:ext cx="116176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1.Belbin, R. M., (2010) Team roles at work, (2nd edition). London: Routledge.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dirty="0"/>
              <a:t>2.Campbell, A.R., Layne, D., Scott, E. and Wei, H., (2020). Interventions to promote teamwork,</a:t>
            </a:r>
          </a:p>
          <a:p>
            <a:r>
              <a:rPr lang="en-GB" dirty="0"/>
              <a:t>delegation and communication among registered nurses and nursing assistants: An integrative</a:t>
            </a:r>
          </a:p>
          <a:p>
            <a:r>
              <a:rPr lang="en-GB" dirty="0"/>
              <a:t>review. Journal of Nursing Management, 28(7), pp.1465-1472.</a:t>
            </a:r>
          </a:p>
          <a:p>
            <a:endParaRPr lang="en-GB" dirty="0"/>
          </a:p>
          <a:p>
            <a:r>
              <a:rPr lang="en-GB" dirty="0"/>
              <a:t>3.Fuchshuber, P. and Greif, W., (2022). Creating effective communication and teamwork for</a:t>
            </a:r>
          </a:p>
          <a:p>
            <a:r>
              <a:rPr lang="en-GB" dirty="0"/>
              <a:t>patient safety. In The SAGES manual of quality, outcomes and patient safety (pp. 443-460).</a:t>
            </a:r>
          </a:p>
          <a:p>
            <a:r>
              <a:rPr lang="en-GB" dirty="0"/>
              <a:t>Cham: Springer International Publishing.</a:t>
            </a:r>
          </a:p>
          <a:p>
            <a:endParaRPr lang="en-GB" dirty="0"/>
          </a:p>
          <a:p>
            <a:r>
              <a:rPr lang="en-GB" dirty="0"/>
              <a:t>4.Mullins, L.J. &amp;</a:t>
            </a:r>
            <a:r>
              <a:rPr lang="en-GB" dirty="0" err="1"/>
              <a:t>amp;amp</a:t>
            </a:r>
            <a:r>
              <a:rPr lang="en-GB" dirty="0"/>
              <a:t>; Christy, G., (2016). Management &amp;amp;; organisational behaviour Eleventh. (11</a:t>
            </a:r>
          </a:p>
          <a:p>
            <a:r>
              <a:rPr lang="en-GB" dirty="0" err="1"/>
              <a:t>th</a:t>
            </a:r>
            <a:r>
              <a:rPr lang="en-GB" dirty="0"/>
              <a:t> Edition).Harlow: Pearson.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8791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654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       Effective Team-working    and Communication             (BMSW4009)   </vt:lpstr>
      <vt:lpstr>                         Team member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Effective Team-working    and Communication             (BMSW4009)   </dc:title>
  <dc:creator/>
  <cp:lastModifiedBy>Flo Barbulescu</cp:lastModifiedBy>
  <cp:revision>2</cp:revision>
  <dcterms:created xsi:type="dcterms:W3CDTF">2024-05-28T13:34:02Z</dcterms:created>
  <dcterms:modified xsi:type="dcterms:W3CDTF">2024-06-27T12:58:57Z</dcterms:modified>
</cp:coreProperties>
</file>