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"/>
  <Default Extension="png" ContentType="image/png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diagrams/layout1.xml" ContentType="application/vnd.openxmlformats-officedocument.drawingml.diagramLayout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colors1.xml" ContentType="application/vnd.openxmlformats-officedocument.drawingml.diagramColors+xml"/>
  <Override PartName="/ppt/diagrams/quickStyle1.xml" ContentType="application/vnd.openxmlformats-officedocument.drawingml.diagramStyle+xml"/>
  <Override PartName="/ppt/slides/slide6.xml" ContentType="application/vnd.openxmlformats-officedocument.presentationml.slide+xml"/>
  <Override PartName="/ppt/diagrams/layout2.xml" ContentType="application/vnd.openxmlformats-officedocument.drawingml.diagramLayout+xml"/>
  <Override PartName="/ppt/diagrams/data2.xml" ContentType="application/vnd.openxmlformats-officedocument.drawingml.diagramData+xml"/>
  <Override PartName="/ppt/diagrams/drawing2.xml" ContentType="application/vnd.ms-office.drawingml.diagramDrawing+xml"/>
  <Override PartName="/ppt/diagrams/colors2.xml" ContentType="application/vnd.openxmlformats-officedocument.drawingml.diagramColors+xml"/>
  <Override PartName="/ppt/diagrams/quickStyle2.xml" ContentType="application/vnd.openxmlformats-officedocument.drawingml.diagramStyle+xml"/>
  <Override PartName="/ppt/slides/slide7.xml" ContentType="application/vnd.openxmlformats-officedocument.presentationml.slide+xml"/>
  <Override PartName="/ppt/diagrams/layout3.xml" ContentType="application/vnd.openxmlformats-officedocument.drawingml.diagramLayout+xml"/>
  <Override PartName="/ppt/diagrams/data3.xml" ContentType="application/vnd.openxmlformats-officedocument.drawingml.diagramData+xml"/>
  <Override PartName="/ppt/diagrams/drawing3.xml" ContentType="application/vnd.ms-office.drawingml.diagramDrawing+xml"/>
  <Override PartName="/ppt/diagrams/colors3.xml" ContentType="application/vnd.openxmlformats-officedocument.drawingml.diagramColors+xml"/>
  <Override PartName="/ppt/diagrams/quickStyle3.xml" ContentType="application/vnd.openxmlformats-officedocument.drawingml.diagramStyle+xml"/>
  <Override PartName="/ppt/slides/slide8.xml" ContentType="application/vnd.openxmlformats-officedocument.presentationml.slide+xml"/>
  <Override PartName="/ppt/diagrams/layout4.xml" ContentType="application/vnd.openxmlformats-officedocument.drawingml.diagramLayout+xml"/>
  <Override PartName="/ppt/diagrams/data4.xml" ContentType="application/vnd.openxmlformats-officedocument.drawingml.diagramData+xml"/>
  <Override PartName="/ppt/diagrams/drawing4.xml" ContentType="application/vnd.ms-office.drawingml.diagramDrawing+xml"/>
  <Override PartName="/ppt/diagrams/colors4.xml" ContentType="application/vnd.openxmlformats-officedocument.drawingml.diagramColors+xml"/>
  <Override PartName="/ppt/diagrams/quickStyle4.xml" ContentType="application/vnd.openxmlformats-officedocument.drawingml.diagramStyle+xml"/>
  <Override PartName="/ppt/slides/slide9.xml" ContentType="application/vnd.openxmlformats-officedocument.presentationml.slide+xml"/>
  <Override PartName="/ppt/diagrams/layout5.xml" ContentType="application/vnd.openxmlformats-officedocument.drawingml.diagramLayout+xml"/>
  <Override PartName="/ppt/diagrams/data5.xml" ContentType="application/vnd.openxmlformats-officedocument.drawingml.diagramData+xml"/>
  <Override PartName="/ppt/diagrams/drawing5.xml" ContentType="application/vnd.ms-office.drawingml.diagramDrawing+xml"/>
  <Override PartName="/ppt/diagrams/colors5.xml" ContentType="application/vnd.openxmlformats-officedocument.drawingml.diagramColors+xml"/>
  <Override PartName="/ppt/diagrams/quickStyle5.xml" ContentType="application/vnd.openxmlformats-officedocument.drawingml.diagramStyl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saveSubsetFonts="1">
  <p:sldMasterIdLst>
    <p:sldMasterId id="2147483660" r:id="rId1"/>
  </p:sldMasterIdLst>
  <p:notesMasterIdLst>
    <p:notesMasterId r:id="rId2"/>
  </p:notesMasterIdLst>
  <p:sldIdLst>
    <p:sldId id="268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</p:sldIdLst>
  <p:sldSz type="screen16x9" cy="6858000" cx="12192000"/>
  <p:notesSz cx="6858000" cy="9144000"/>
  <p:defaultTextStyle>
    <a:defPPr>
      <a:defRPr lang="en-US"/>
    </a:defPPr>
    <a:lvl1pPr algn="l" defTabSz="9144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>
  <p:normalViewPr>
    <p:restoredLeft sz="13250"/>
    <p:restoredTop sz="94692"/>
  </p:normalViewPr>
  <p:slideViewPr>
    <p:cSldViewPr snapToGrid="0">
      <p:cViewPr varScale="1">
        <p:scale>
          <a:sx n="106" d="100"/>
          <a:sy n="106" d="100"/>
        </p:scale>
        <p:origin x="928" y="176"/>
      </p:cViewPr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slide" Target="slides/slide8.xml"/><Relationship Id="rId11" Type="http://schemas.openxmlformats.org/officeDocument/2006/relationships/slide" Target="slides/slide9.xml"/><Relationship Id="rId12" Type="http://schemas.openxmlformats.org/officeDocument/2006/relationships/slide" Target="slides/slide10.xml"/><Relationship Id="rId13" Type="http://schemas.openxmlformats.org/officeDocument/2006/relationships/slide" Target="slides/slide11.xml"/><Relationship Id="rId14" Type="http://schemas.openxmlformats.org/officeDocument/2006/relationships/tableStyles" Target="tableStyles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/Relationships>
</file>

<file path=ppt/diagrams/_rels/data1.xml.rels><?xml version="1.0" encoding="UTF-8" standalone="yes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image" Target="../media/image5.svg"/><Relationship Id="rId3" Type="http://schemas.openxmlformats.org/officeDocument/2006/relationships/image" Target="../media/image6.png"/><Relationship Id="rId4" Type="http://schemas.openxmlformats.org/officeDocument/2006/relationships/image" Target="../media/image7.svg"/><Relationship Id="rId5" Type="http://schemas.openxmlformats.org/officeDocument/2006/relationships/image" Target="../media/image8.png"/><Relationship Id="rId6" Type="http://schemas.openxmlformats.org/officeDocument/2006/relationships/image" Target="../media/image9.svg"/><Relationship Id="rId7" Type="http://schemas.openxmlformats.org/officeDocument/2006/relationships/image" Target="../media/image10.png"/><Relationship Id="rId8" Type="http://schemas.openxmlformats.org/officeDocument/2006/relationships/image" Target="../media/image11.svg"/></Relationships>
</file>

<file path=ppt/diagrams/_rels/data3.xml.rels><?xml version="1.0" encoding="UTF-8" standalone="yes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image" Target="../media/image14.svg"/><Relationship Id="rId3" Type="http://schemas.openxmlformats.org/officeDocument/2006/relationships/image" Target="../media/image15.png"/><Relationship Id="rId4" Type="http://schemas.openxmlformats.org/officeDocument/2006/relationships/image" Target="../media/image16.svg"/><Relationship Id="rId5" Type="http://schemas.openxmlformats.org/officeDocument/2006/relationships/image" Target="../media/image17.png"/><Relationship Id="rId6" Type="http://schemas.openxmlformats.org/officeDocument/2006/relationships/image" Target="../media/image18.svg"/><Relationship Id="rId7" Type="http://schemas.openxmlformats.org/officeDocument/2006/relationships/image" Target="../media/image19.png"/><Relationship Id="rId8" Type="http://schemas.openxmlformats.org/officeDocument/2006/relationships/image" Target="../media/image20.svg"/></Relationships>
</file>

<file path=ppt/diagrams/_rels/data5.xml.rels><?xml version="1.0" encoding="UTF-8" standalone="yes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image" Target="../media/image22.svg"/><Relationship Id="rId3" Type="http://schemas.openxmlformats.org/officeDocument/2006/relationships/image" Target="../media/image23.png"/><Relationship Id="rId4" Type="http://schemas.openxmlformats.org/officeDocument/2006/relationships/image" Target="../media/image24.svg"/><Relationship Id="rId5" Type="http://schemas.openxmlformats.org/officeDocument/2006/relationships/image" Target="../media/image25.png"/><Relationship Id="rId6" Type="http://schemas.openxmlformats.org/officeDocument/2006/relationships/image" Target="../media/image26.svg"/><Relationship Id="rId7" Type="http://schemas.openxmlformats.org/officeDocument/2006/relationships/image" Target="../media/image27.png"/><Relationship Id="rId8" Type="http://schemas.openxmlformats.org/officeDocument/2006/relationships/image" Target="../media/image28.svg"/></Relationships>
</file>

<file path=ppt/diagrams/_rels/drawing1.xml.rels><?xml version="1.0" encoding="UTF-8" standalone="yes"?>
<Relationships xmlns="http://schemas.openxmlformats.org/package/2006/relationships"><Relationship Id="rId1" Type="http://schemas.openxmlformats.org/officeDocument/2006/relationships/image" Target="../media/image4.png"/><Relationship Id="rId2" Type="http://schemas.openxmlformats.org/officeDocument/2006/relationships/image" Target="../media/image5.svg"/><Relationship Id="rId3" Type="http://schemas.openxmlformats.org/officeDocument/2006/relationships/image" Target="../media/image6.png"/><Relationship Id="rId4" Type="http://schemas.openxmlformats.org/officeDocument/2006/relationships/image" Target="../media/image7.svg"/><Relationship Id="rId5" Type="http://schemas.openxmlformats.org/officeDocument/2006/relationships/image" Target="../media/image8.png"/><Relationship Id="rId6" Type="http://schemas.openxmlformats.org/officeDocument/2006/relationships/image" Target="../media/image9.svg"/><Relationship Id="rId7" Type="http://schemas.openxmlformats.org/officeDocument/2006/relationships/image" Target="../media/image10.png"/><Relationship Id="rId8" Type="http://schemas.openxmlformats.org/officeDocument/2006/relationships/image" Target="../media/image11.svg"/></Relationships>
</file>

<file path=ppt/diagrams/_rels/drawing3.xml.rels><?xml version="1.0" encoding="UTF-8" standalone="yes"?>
<Relationships xmlns="http://schemas.openxmlformats.org/package/2006/relationships"><Relationship Id="rId1" Type="http://schemas.openxmlformats.org/officeDocument/2006/relationships/image" Target="../media/image13.png"/><Relationship Id="rId2" Type="http://schemas.openxmlformats.org/officeDocument/2006/relationships/image" Target="../media/image14.svg"/><Relationship Id="rId3" Type="http://schemas.openxmlformats.org/officeDocument/2006/relationships/image" Target="../media/image15.png"/><Relationship Id="rId4" Type="http://schemas.openxmlformats.org/officeDocument/2006/relationships/image" Target="../media/image16.svg"/><Relationship Id="rId5" Type="http://schemas.openxmlformats.org/officeDocument/2006/relationships/image" Target="../media/image17.png"/><Relationship Id="rId6" Type="http://schemas.openxmlformats.org/officeDocument/2006/relationships/image" Target="../media/image18.svg"/><Relationship Id="rId7" Type="http://schemas.openxmlformats.org/officeDocument/2006/relationships/image" Target="../media/image19.png"/><Relationship Id="rId8" Type="http://schemas.openxmlformats.org/officeDocument/2006/relationships/image" Target="../media/image20.svg"/></Relationships>
</file>

<file path=ppt/diagrams/_rels/drawing5.xml.rels><?xml version="1.0" encoding="UTF-8" standalone="yes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image" Target="../media/image22.svg"/><Relationship Id="rId3" Type="http://schemas.openxmlformats.org/officeDocument/2006/relationships/image" Target="../media/image23.png"/><Relationship Id="rId4" Type="http://schemas.openxmlformats.org/officeDocument/2006/relationships/image" Target="../media/image24.svg"/><Relationship Id="rId5" Type="http://schemas.openxmlformats.org/officeDocument/2006/relationships/image" Target="../media/image25.png"/><Relationship Id="rId6" Type="http://schemas.openxmlformats.org/officeDocument/2006/relationships/image" Target="../media/image26.svg"/><Relationship Id="rId7" Type="http://schemas.openxmlformats.org/officeDocument/2006/relationships/image" Target="../media/image27.png"/><Relationship Id="rId8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AADD5D-C20D-4FB7-97F8-F381CA2E8886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A718B0-961A-4DB4-A9D5-65A561338BCF}">
      <dgm:prSet/>
      <dgm:spPr/>
      <dgm:t>
        <a:bodyPr/>
        <a:lstStyle/>
        <a:p>
          <a:r>
            <a:rPr lang="en-GB"/>
            <a:t>Example: German business meeting etiquette (e.g., formality, agenda adherence)</a:t>
          </a:r>
          <a:endParaRPr lang="en-US"/>
        </a:p>
      </dgm:t>
    </dgm:pt>
    <dgm:pt modelId="{6D6EF5F9-6CCD-40AF-998B-A28F9CF796D4}" type="parTrans" cxnId="{8CD5BD48-C11C-4FFD-8C07-0F8483545017}">
      <dgm:prSet/>
      <dgm:spPr/>
      <dgm:t>
        <a:bodyPr/>
        <a:lstStyle/>
        <a:p>
          <a:endParaRPr lang="en-US"/>
        </a:p>
      </dgm:t>
    </dgm:pt>
    <dgm:pt modelId="{3FB04729-B908-4001-B0B5-1CFCC5BAA91C}" type="sibTrans" cxnId="{8CD5BD48-C11C-4FFD-8C07-0F8483545017}">
      <dgm:prSet/>
      <dgm:spPr/>
      <dgm:t>
        <a:bodyPr/>
        <a:lstStyle/>
        <a:p>
          <a:endParaRPr lang="en-US"/>
        </a:p>
      </dgm:t>
    </dgm:pt>
    <dgm:pt modelId="{74336E77-B292-4AE7-852C-8BB964E5CCE1}">
      <dgm:prSet/>
      <dgm:spPr/>
      <dgm:t>
        <a:bodyPr/>
        <a:lstStyle/>
        <a:p>
          <a:r>
            <a:rPr lang="en-GB"/>
            <a:t>Case study: A successful UK company operating in Germany</a:t>
          </a:r>
          <a:endParaRPr lang="en-US"/>
        </a:p>
      </dgm:t>
    </dgm:pt>
    <dgm:pt modelId="{284FBCC4-11A9-4824-9F74-67F6E9F89A2E}" type="parTrans" cxnId="{503B75BA-8A0D-4040-92B5-C65C6DA5771A}">
      <dgm:prSet/>
      <dgm:spPr/>
      <dgm:t>
        <a:bodyPr/>
        <a:lstStyle/>
        <a:p>
          <a:endParaRPr lang="en-US"/>
        </a:p>
      </dgm:t>
    </dgm:pt>
    <dgm:pt modelId="{CEF88AE0-33F3-40DD-B231-65A4DB16D9BA}" type="sibTrans" cxnId="{503B75BA-8A0D-4040-92B5-C65C6DA5771A}">
      <dgm:prSet/>
      <dgm:spPr/>
      <dgm:t>
        <a:bodyPr/>
        <a:lstStyle/>
        <a:p>
          <a:endParaRPr lang="en-US"/>
        </a:p>
      </dgm:t>
    </dgm:pt>
    <dgm:pt modelId="{31181044-7F42-4A10-853A-0F7798E46A73}">
      <dgm:prSet/>
      <dgm:spPr/>
      <dgm:t>
        <a:bodyPr/>
        <a:lstStyle/>
        <a:p>
          <a:r>
            <a:rPr lang="en-GB"/>
            <a:t>Scenario: Typical workday expectations in GermanyI</a:t>
          </a:r>
          <a:endParaRPr lang="en-US"/>
        </a:p>
      </dgm:t>
    </dgm:pt>
    <dgm:pt modelId="{CAE1DFBE-D5BF-4EA4-A075-F5DC9B1DBBFB}" type="parTrans" cxnId="{615298CB-D325-4BE4-B4BE-BF8F8D4E1D8D}">
      <dgm:prSet/>
      <dgm:spPr/>
      <dgm:t>
        <a:bodyPr/>
        <a:lstStyle/>
        <a:p>
          <a:endParaRPr lang="en-US"/>
        </a:p>
      </dgm:t>
    </dgm:pt>
    <dgm:pt modelId="{D33C0927-B33E-43AD-9C05-36E369B9880D}" type="sibTrans" cxnId="{615298CB-D325-4BE4-B4BE-BF8F8D4E1D8D}">
      <dgm:prSet/>
      <dgm:spPr/>
      <dgm:t>
        <a:bodyPr/>
        <a:lstStyle/>
        <a:p>
          <a:endParaRPr lang="en-US"/>
        </a:p>
      </dgm:t>
    </dgm:pt>
    <dgm:pt modelId="{A2CB572B-16B5-424F-8069-EE803AE42199}">
      <dgm:prSet/>
      <dgm:spPr/>
      <dgm:t>
        <a:bodyPr/>
        <a:lstStyle/>
        <a:p>
          <a:r>
            <a:rPr lang="en-GB"/>
            <a:t>nsights: Common misconceptions UK professionals might have about German culture</a:t>
          </a:r>
          <a:endParaRPr lang="en-US"/>
        </a:p>
      </dgm:t>
    </dgm:pt>
    <dgm:pt modelId="{EBBD5DFA-6E14-4A26-87AF-30F974323384}" type="parTrans" cxnId="{971B6950-A6E8-4D9E-B964-6D7B1C15D03B}">
      <dgm:prSet/>
      <dgm:spPr/>
      <dgm:t>
        <a:bodyPr/>
        <a:lstStyle/>
        <a:p>
          <a:endParaRPr lang="en-US"/>
        </a:p>
      </dgm:t>
    </dgm:pt>
    <dgm:pt modelId="{8C8E24F1-50F8-4184-AFB0-08283117D500}" type="sibTrans" cxnId="{971B6950-A6E8-4D9E-B964-6D7B1C15D03B}">
      <dgm:prSet/>
      <dgm:spPr/>
      <dgm:t>
        <a:bodyPr/>
        <a:lstStyle/>
        <a:p>
          <a:endParaRPr lang="en-US"/>
        </a:p>
      </dgm:t>
    </dgm:pt>
    <dgm:pt modelId="{2AEE7CE3-99BF-4BD2-8ABD-7E5B1B4F5E0F}" type="pres">
      <dgm:prSet presAssocID="{00AADD5D-C20D-4FB7-97F8-F381CA2E8886}" presName="root" presStyleCnt="0">
        <dgm:presLayoutVars>
          <dgm:dir/>
          <dgm:resizeHandles val="exact"/>
        </dgm:presLayoutVars>
      </dgm:prSet>
      <dgm:spPr/>
    </dgm:pt>
    <dgm:pt modelId="{AE04C8C6-F27E-478E-897A-B238273331A7}" type="pres">
      <dgm:prSet presAssocID="{ECA718B0-961A-4DB4-A9D5-65A561338BCF}" presName="compNode" presStyleCnt="0"/>
      <dgm:spPr/>
    </dgm:pt>
    <dgm:pt modelId="{BC7388AA-DDE5-4DFE-A44C-F21B6873230E}" type="pres">
      <dgm:prSet presAssocID="{ECA718B0-961A-4DB4-A9D5-65A561338B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63A288C-0739-4E71-AA96-87CE01D7D159}" type="pres">
      <dgm:prSet presAssocID="{ECA718B0-961A-4DB4-A9D5-65A561338BCF}" presName="spaceRect" presStyleCnt="0"/>
      <dgm:spPr/>
    </dgm:pt>
    <dgm:pt modelId="{E304B136-0435-4179-94DF-4632B0BD54E5}" type="pres">
      <dgm:prSet presAssocID="{ECA718B0-961A-4DB4-A9D5-65A561338BCF}" presName="textRect" presStyleLbl="revTx" presStyleIdx="0" presStyleCnt="4">
        <dgm:presLayoutVars>
          <dgm:chMax val="1"/>
          <dgm:chPref val="1"/>
        </dgm:presLayoutVars>
      </dgm:prSet>
      <dgm:spPr/>
    </dgm:pt>
    <dgm:pt modelId="{04D935AB-C780-4EB5-B1E3-6633BA20B8EC}" type="pres">
      <dgm:prSet presAssocID="{3FB04729-B908-4001-B0B5-1CFCC5BAA91C}" presName="sibTrans" presStyleCnt="0"/>
      <dgm:spPr/>
    </dgm:pt>
    <dgm:pt modelId="{92F5394F-AE7C-4DD5-B35C-F8C5E5C4D288}" type="pres">
      <dgm:prSet presAssocID="{74336E77-B292-4AE7-852C-8BB964E5CCE1}" presName="compNode" presStyleCnt="0"/>
      <dgm:spPr/>
    </dgm:pt>
    <dgm:pt modelId="{ED10D7FB-C621-417C-9B89-B02885850F19}" type="pres">
      <dgm:prSet presAssocID="{74336E77-B292-4AE7-852C-8BB964E5CCE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989DE170-9207-4130-8E86-BCF3345CB3EE}" type="pres">
      <dgm:prSet presAssocID="{74336E77-B292-4AE7-852C-8BB964E5CCE1}" presName="spaceRect" presStyleCnt="0"/>
      <dgm:spPr/>
    </dgm:pt>
    <dgm:pt modelId="{B2C62952-8B40-4CFF-A69D-013300551AB0}" type="pres">
      <dgm:prSet presAssocID="{74336E77-B292-4AE7-852C-8BB964E5CCE1}" presName="textRect" presStyleLbl="revTx" presStyleIdx="1" presStyleCnt="4">
        <dgm:presLayoutVars>
          <dgm:chMax val="1"/>
          <dgm:chPref val="1"/>
        </dgm:presLayoutVars>
      </dgm:prSet>
      <dgm:spPr/>
    </dgm:pt>
    <dgm:pt modelId="{DEBDECC0-C42B-4F42-BD82-BDE0F927009B}" type="pres">
      <dgm:prSet presAssocID="{CEF88AE0-33F3-40DD-B231-65A4DB16D9BA}" presName="sibTrans" presStyleCnt="0"/>
      <dgm:spPr/>
    </dgm:pt>
    <dgm:pt modelId="{97B58E78-730E-4750-8E5F-BD0654736AD2}" type="pres">
      <dgm:prSet presAssocID="{31181044-7F42-4A10-853A-0F7798E46A73}" presName="compNode" presStyleCnt="0"/>
      <dgm:spPr/>
    </dgm:pt>
    <dgm:pt modelId="{DF2CD290-FD02-4FD3-89B4-8924BBAEF357}" type="pres">
      <dgm:prSet presAssocID="{31181044-7F42-4A10-853A-0F7798E46A7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FC618A3A-1C20-449B-8304-E7C1AFAB4966}" type="pres">
      <dgm:prSet presAssocID="{31181044-7F42-4A10-853A-0F7798E46A73}" presName="spaceRect" presStyleCnt="0"/>
      <dgm:spPr/>
    </dgm:pt>
    <dgm:pt modelId="{86EB7534-DC87-4B6D-98A8-52212CC6BBD5}" type="pres">
      <dgm:prSet presAssocID="{31181044-7F42-4A10-853A-0F7798E46A73}" presName="textRect" presStyleLbl="revTx" presStyleIdx="2" presStyleCnt="4">
        <dgm:presLayoutVars>
          <dgm:chMax val="1"/>
          <dgm:chPref val="1"/>
        </dgm:presLayoutVars>
      </dgm:prSet>
      <dgm:spPr/>
    </dgm:pt>
    <dgm:pt modelId="{6F344727-DDEA-47F8-8B5B-172FD70AB8A4}" type="pres">
      <dgm:prSet presAssocID="{D33C0927-B33E-43AD-9C05-36E369B9880D}" presName="sibTrans" presStyleCnt="0"/>
      <dgm:spPr/>
    </dgm:pt>
    <dgm:pt modelId="{95FDD5BF-0A15-4A86-A4A3-40A842B5DC3D}" type="pres">
      <dgm:prSet presAssocID="{A2CB572B-16B5-424F-8069-EE803AE42199}" presName="compNode" presStyleCnt="0"/>
      <dgm:spPr/>
    </dgm:pt>
    <dgm:pt modelId="{F5BD2343-D0B7-43A0-9748-542D2ACA37D8}" type="pres">
      <dgm:prSet presAssocID="{A2CB572B-16B5-424F-8069-EE803AE4219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24EA8AF-ACAC-46F9-B73D-82635FF189E0}" type="pres">
      <dgm:prSet presAssocID="{A2CB572B-16B5-424F-8069-EE803AE42199}" presName="spaceRect" presStyleCnt="0"/>
      <dgm:spPr/>
    </dgm:pt>
    <dgm:pt modelId="{E7D545E1-FE59-4AC1-95C6-849B2A5D36EC}" type="pres">
      <dgm:prSet presAssocID="{A2CB572B-16B5-424F-8069-EE803AE42199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7B44103-2C6A-4069-885F-74B14A833AD0}" type="presOf" srcId="{00AADD5D-C20D-4FB7-97F8-F381CA2E8886}" destId="{2AEE7CE3-99BF-4BD2-8ABD-7E5B1B4F5E0F}" srcOrd="0" destOrd="0" presId="urn:microsoft.com/office/officeart/2018/2/layout/IconLabelList"/>
    <dgm:cxn modelId="{C0188B22-6D08-41BB-8425-0E87E00C1D20}" type="presOf" srcId="{74336E77-B292-4AE7-852C-8BB964E5CCE1}" destId="{B2C62952-8B40-4CFF-A69D-013300551AB0}" srcOrd="0" destOrd="0" presId="urn:microsoft.com/office/officeart/2018/2/layout/IconLabelList"/>
    <dgm:cxn modelId="{D8264D40-788A-4753-89F8-94FD1E2A7CE3}" type="presOf" srcId="{31181044-7F42-4A10-853A-0F7798E46A73}" destId="{86EB7534-DC87-4B6D-98A8-52212CC6BBD5}" srcOrd="0" destOrd="0" presId="urn:microsoft.com/office/officeart/2018/2/layout/IconLabelList"/>
    <dgm:cxn modelId="{8CD5BD48-C11C-4FFD-8C07-0F8483545017}" srcId="{00AADD5D-C20D-4FB7-97F8-F381CA2E8886}" destId="{ECA718B0-961A-4DB4-A9D5-65A561338BCF}" srcOrd="0" destOrd="0" parTransId="{6D6EF5F9-6CCD-40AF-998B-A28F9CF796D4}" sibTransId="{3FB04729-B908-4001-B0B5-1CFCC5BAA91C}"/>
    <dgm:cxn modelId="{971B6950-A6E8-4D9E-B964-6D7B1C15D03B}" srcId="{00AADD5D-C20D-4FB7-97F8-F381CA2E8886}" destId="{A2CB572B-16B5-424F-8069-EE803AE42199}" srcOrd="3" destOrd="0" parTransId="{EBBD5DFA-6E14-4A26-87AF-30F974323384}" sibTransId="{8C8E24F1-50F8-4184-AFB0-08283117D500}"/>
    <dgm:cxn modelId="{D6E0F654-B86D-4251-A318-1F3C68A57896}" type="presOf" srcId="{ECA718B0-961A-4DB4-A9D5-65A561338BCF}" destId="{E304B136-0435-4179-94DF-4632B0BD54E5}" srcOrd="0" destOrd="0" presId="urn:microsoft.com/office/officeart/2018/2/layout/IconLabelList"/>
    <dgm:cxn modelId="{6DB6BF5A-6B23-45B6-A7C6-2C59847819DC}" type="presOf" srcId="{A2CB572B-16B5-424F-8069-EE803AE42199}" destId="{E7D545E1-FE59-4AC1-95C6-849B2A5D36EC}" srcOrd="0" destOrd="0" presId="urn:microsoft.com/office/officeart/2018/2/layout/IconLabelList"/>
    <dgm:cxn modelId="{503B75BA-8A0D-4040-92B5-C65C6DA5771A}" srcId="{00AADD5D-C20D-4FB7-97F8-F381CA2E8886}" destId="{74336E77-B292-4AE7-852C-8BB964E5CCE1}" srcOrd="1" destOrd="0" parTransId="{284FBCC4-11A9-4824-9F74-67F6E9F89A2E}" sibTransId="{CEF88AE0-33F3-40DD-B231-65A4DB16D9BA}"/>
    <dgm:cxn modelId="{615298CB-D325-4BE4-B4BE-BF8F8D4E1D8D}" srcId="{00AADD5D-C20D-4FB7-97F8-F381CA2E8886}" destId="{31181044-7F42-4A10-853A-0F7798E46A73}" srcOrd="2" destOrd="0" parTransId="{CAE1DFBE-D5BF-4EA4-A075-F5DC9B1DBBFB}" sibTransId="{D33C0927-B33E-43AD-9C05-36E369B9880D}"/>
    <dgm:cxn modelId="{B0EF074C-8BDD-42CF-948C-3FE07B83DEFB}" type="presParOf" srcId="{2AEE7CE3-99BF-4BD2-8ABD-7E5B1B4F5E0F}" destId="{AE04C8C6-F27E-478E-897A-B238273331A7}" srcOrd="0" destOrd="0" presId="urn:microsoft.com/office/officeart/2018/2/layout/IconLabelList"/>
    <dgm:cxn modelId="{B5BB42A9-64CA-4ED6-BBBF-FAEB8F70CD90}" type="presParOf" srcId="{AE04C8C6-F27E-478E-897A-B238273331A7}" destId="{BC7388AA-DDE5-4DFE-A44C-F21B6873230E}" srcOrd="0" destOrd="0" presId="urn:microsoft.com/office/officeart/2018/2/layout/IconLabelList"/>
    <dgm:cxn modelId="{4984B155-6293-4FA6-BDE1-0AA0ED5DD516}" type="presParOf" srcId="{AE04C8C6-F27E-478E-897A-B238273331A7}" destId="{C63A288C-0739-4E71-AA96-87CE01D7D159}" srcOrd="1" destOrd="0" presId="urn:microsoft.com/office/officeart/2018/2/layout/IconLabelList"/>
    <dgm:cxn modelId="{7F400F11-F987-4167-8C76-905C10BDFE47}" type="presParOf" srcId="{AE04C8C6-F27E-478E-897A-B238273331A7}" destId="{E304B136-0435-4179-94DF-4632B0BD54E5}" srcOrd="2" destOrd="0" presId="urn:microsoft.com/office/officeart/2018/2/layout/IconLabelList"/>
    <dgm:cxn modelId="{E5ADEFBE-3E38-4127-ADE7-3219FB06F1DE}" type="presParOf" srcId="{2AEE7CE3-99BF-4BD2-8ABD-7E5B1B4F5E0F}" destId="{04D935AB-C780-4EB5-B1E3-6633BA20B8EC}" srcOrd="1" destOrd="0" presId="urn:microsoft.com/office/officeart/2018/2/layout/IconLabelList"/>
    <dgm:cxn modelId="{D18D9D0F-E5F9-4882-A85E-342666696222}" type="presParOf" srcId="{2AEE7CE3-99BF-4BD2-8ABD-7E5B1B4F5E0F}" destId="{92F5394F-AE7C-4DD5-B35C-F8C5E5C4D288}" srcOrd="2" destOrd="0" presId="urn:microsoft.com/office/officeart/2018/2/layout/IconLabelList"/>
    <dgm:cxn modelId="{CB4CB29E-3BFD-42AB-A949-CD0F475BB2F7}" type="presParOf" srcId="{92F5394F-AE7C-4DD5-B35C-F8C5E5C4D288}" destId="{ED10D7FB-C621-417C-9B89-B02885850F19}" srcOrd="0" destOrd="0" presId="urn:microsoft.com/office/officeart/2018/2/layout/IconLabelList"/>
    <dgm:cxn modelId="{A3AF540D-3D3F-48F3-B414-F5019DB1BBD6}" type="presParOf" srcId="{92F5394F-AE7C-4DD5-B35C-F8C5E5C4D288}" destId="{989DE170-9207-4130-8E86-BCF3345CB3EE}" srcOrd="1" destOrd="0" presId="urn:microsoft.com/office/officeart/2018/2/layout/IconLabelList"/>
    <dgm:cxn modelId="{E54A2A7A-AAB2-46ED-9820-1F9F9776ABCD}" type="presParOf" srcId="{92F5394F-AE7C-4DD5-B35C-F8C5E5C4D288}" destId="{B2C62952-8B40-4CFF-A69D-013300551AB0}" srcOrd="2" destOrd="0" presId="urn:microsoft.com/office/officeart/2018/2/layout/IconLabelList"/>
    <dgm:cxn modelId="{D7CF7676-3999-4B1C-802C-85892C16D169}" type="presParOf" srcId="{2AEE7CE3-99BF-4BD2-8ABD-7E5B1B4F5E0F}" destId="{DEBDECC0-C42B-4F42-BD82-BDE0F927009B}" srcOrd="3" destOrd="0" presId="urn:microsoft.com/office/officeart/2018/2/layout/IconLabelList"/>
    <dgm:cxn modelId="{996D4802-89F4-4E17-AD55-83CA125E78A1}" type="presParOf" srcId="{2AEE7CE3-99BF-4BD2-8ABD-7E5B1B4F5E0F}" destId="{97B58E78-730E-4750-8E5F-BD0654736AD2}" srcOrd="4" destOrd="0" presId="urn:microsoft.com/office/officeart/2018/2/layout/IconLabelList"/>
    <dgm:cxn modelId="{EBC47AF8-9931-47EE-92B6-ABFD41F88291}" type="presParOf" srcId="{97B58E78-730E-4750-8E5F-BD0654736AD2}" destId="{DF2CD290-FD02-4FD3-89B4-8924BBAEF357}" srcOrd="0" destOrd="0" presId="urn:microsoft.com/office/officeart/2018/2/layout/IconLabelList"/>
    <dgm:cxn modelId="{FC60C707-CEBC-44CD-A9B2-35DCE8805E0B}" type="presParOf" srcId="{97B58E78-730E-4750-8E5F-BD0654736AD2}" destId="{FC618A3A-1C20-449B-8304-E7C1AFAB4966}" srcOrd="1" destOrd="0" presId="urn:microsoft.com/office/officeart/2018/2/layout/IconLabelList"/>
    <dgm:cxn modelId="{DE9C434E-9A56-40B2-B011-4A6680F6FF71}" type="presParOf" srcId="{97B58E78-730E-4750-8E5F-BD0654736AD2}" destId="{86EB7534-DC87-4B6D-98A8-52212CC6BBD5}" srcOrd="2" destOrd="0" presId="urn:microsoft.com/office/officeart/2018/2/layout/IconLabelList"/>
    <dgm:cxn modelId="{6AC516D5-6913-460F-90B7-F9B033E6413D}" type="presParOf" srcId="{2AEE7CE3-99BF-4BD2-8ABD-7E5B1B4F5E0F}" destId="{6F344727-DDEA-47F8-8B5B-172FD70AB8A4}" srcOrd="5" destOrd="0" presId="urn:microsoft.com/office/officeart/2018/2/layout/IconLabelList"/>
    <dgm:cxn modelId="{53DC3B81-CA2C-4FA4-AE76-617E6BFFA285}" type="presParOf" srcId="{2AEE7CE3-99BF-4BD2-8ABD-7E5B1B4F5E0F}" destId="{95FDD5BF-0A15-4A86-A4A3-40A842B5DC3D}" srcOrd="6" destOrd="0" presId="urn:microsoft.com/office/officeart/2018/2/layout/IconLabelList"/>
    <dgm:cxn modelId="{307D9079-A61A-4E82-A4BE-8C30A09B5ADA}" type="presParOf" srcId="{95FDD5BF-0A15-4A86-A4A3-40A842B5DC3D}" destId="{F5BD2343-D0B7-43A0-9748-542D2ACA37D8}" srcOrd="0" destOrd="0" presId="urn:microsoft.com/office/officeart/2018/2/layout/IconLabelList"/>
    <dgm:cxn modelId="{DC64CB15-9EE0-40D0-A8CB-A05F896ECEC7}" type="presParOf" srcId="{95FDD5BF-0A15-4A86-A4A3-40A842B5DC3D}" destId="{E24EA8AF-ACAC-46F9-B73D-82635FF189E0}" srcOrd="1" destOrd="0" presId="urn:microsoft.com/office/officeart/2018/2/layout/IconLabelList"/>
    <dgm:cxn modelId="{E8795EA1-01C2-4B82-91F8-D8AAC4FE8DA5}" type="presParOf" srcId="{95FDD5BF-0A15-4A86-A4A3-40A842B5DC3D}" destId="{E7D545E1-FE59-4AC1-95C6-849B2A5D36E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7EE04F-F78D-4D5F-B193-D83B9C24EE9A}" type="doc">
      <dgm:prSet loTypeId="urn:microsoft.com/office/officeart/2005/8/layout/vList5" loCatId="list" qsTypeId="urn:microsoft.com/office/officeart/2005/8/quickstyle/simple5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F968D5C1-F8B6-4155-A6E5-B351CFDE5F73}">
      <dgm:prSet/>
      <dgm:spPr/>
      <dgm:t>
        <a:bodyPr/>
        <a:lstStyle/>
        <a:p>
          <a:r>
            <a:rPr lang="en-GB"/>
            <a:t>Ethnic diversity in Germany: Overview of major ethnic groups</a:t>
          </a:r>
          <a:endParaRPr lang="en-US"/>
        </a:p>
      </dgm:t>
    </dgm:pt>
    <dgm:pt modelId="{4468CE4E-19F1-44D4-933E-275EAF3C252F}" type="parTrans" cxnId="{623FEF1C-1FC0-4571-A519-06359E0B881F}">
      <dgm:prSet/>
      <dgm:spPr/>
      <dgm:t>
        <a:bodyPr/>
        <a:lstStyle/>
        <a:p>
          <a:endParaRPr lang="en-US"/>
        </a:p>
      </dgm:t>
    </dgm:pt>
    <dgm:pt modelId="{609A8391-8ED4-4B94-B958-68B0E0835DA3}" type="sibTrans" cxnId="{623FEF1C-1FC0-4571-A519-06359E0B881F}">
      <dgm:prSet/>
      <dgm:spPr/>
      <dgm:t>
        <a:bodyPr/>
        <a:lstStyle/>
        <a:p>
          <a:endParaRPr lang="en-US"/>
        </a:p>
      </dgm:t>
    </dgm:pt>
    <dgm:pt modelId="{E88ECDB8-ED84-43A4-B3F2-7822C731CD3F}">
      <dgm:prSet/>
      <dgm:spPr/>
      <dgm:t>
        <a:bodyPr/>
        <a:lstStyle/>
        <a:p>
          <a:r>
            <a:rPr lang="en-GB"/>
            <a:t>Social structure: Emphasis on community and societal roles</a:t>
          </a:r>
          <a:endParaRPr lang="en-US"/>
        </a:p>
      </dgm:t>
    </dgm:pt>
    <dgm:pt modelId="{015B3BE9-9CD9-49B6-8ADA-1CFED0C48474}" type="parTrans" cxnId="{E59D48FA-FD64-4A84-B537-F21C3D93FB88}">
      <dgm:prSet/>
      <dgm:spPr/>
      <dgm:t>
        <a:bodyPr/>
        <a:lstStyle/>
        <a:p>
          <a:endParaRPr lang="en-US"/>
        </a:p>
      </dgm:t>
    </dgm:pt>
    <dgm:pt modelId="{52A0298C-ADB6-4CF1-96B4-442A39546EA8}" type="sibTrans" cxnId="{E59D48FA-FD64-4A84-B537-F21C3D93FB88}">
      <dgm:prSet/>
      <dgm:spPr/>
      <dgm:t>
        <a:bodyPr/>
        <a:lstStyle/>
        <a:p>
          <a:endParaRPr lang="en-US"/>
        </a:p>
      </dgm:t>
    </dgm:pt>
    <dgm:pt modelId="{84AC26A7-C259-40C8-875B-CE881FB5A443}">
      <dgm:prSet/>
      <dgm:spPr/>
      <dgm:t>
        <a:bodyPr/>
        <a:lstStyle/>
        <a:p>
          <a:r>
            <a:rPr lang="en-GB"/>
            <a:t>Religious values: Predominant religions and their influence on culture</a:t>
          </a:r>
          <a:endParaRPr lang="en-US"/>
        </a:p>
      </dgm:t>
    </dgm:pt>
    <dgm:pt modelId="{59C98E55-1ADE-4C66-9409-444B858F120F}" type="parTrans" cxnId="{B9919E0D-1708-4172-90FE-04F186777048}">
      <dgm:prSet/>
      <dgm:spPr/>
      <dgm:t>
        <a:bodyPr/>
        <a:lstStyle/>
        <a:p>
          <a:endParaRPr lang="en-US"/>
        </a:p>
      </dgm:t>
    </dgm:pt>
    <dgm:pt modelId="{001472CC-1D4A-47E7-86A0-450B57E2085F}" type="sibTrans" cxnId="{B9919E0D-1708-4172-90FE-04F186777048}">
      <dgm:prSet/>
      <dgm:spPr/>
      <dgm:t>
        <a:bodyPr/>
        <a:lstStyle/>
        <a:p>
          <a:endParaRPr lang="en-US"/>
        </a:p>
      </dgm:t>
    </dgm:pt>
    <dgm:pt modelId="{92241E9D-E737-479C-99B9-B63130972DBC}">
      <dgm:prSet/>
      <dgm:spPr/>
      <dgm:t>
        <a:bodyPr/>
        <a:lstStyle/>
        <a:p>
          <a:r>
            <a:rPr lang="en-GB"/>
            <a:t>Impact of these factors on business practices</a:t>
          </a:r>
          <a:endParaRPr lang="en-US"/>
        </a:p>
      </dgm:t>
    </dgm:pt>
    <dgm:pt modelId="{6A63CBBE-C9F6-4E2F-BA95-E9C2F7A9C5CC}" type="parTrans" cxnId="{871E22A7-62C5-4E13-B2F1-7A71C0889ACF}">
      <dgm:prSet/>
      <dgm:spPr/>
      <dgm:t>
        <a:bodyPr/>
        <a:lstStyle/>
        <a:p>
          <a:endParaRPr lang="en-US"/>
        </a:p>
      </dgm:t>
    </dgm:pt>
    <dgm:pt modelId="{5833F9AD-26E8-4493-ABA6-32482A8F84A3}" type="sibTrans" cxnId="{871E22A7-62C5-4E13-B2F1-7A71C0889ACF}">
      <dgm:prSet/>
      <dgm:spPr/>
      <dgm:t>
        <a:bodyPr/>
        <a:lstStyle/>
        <a:p>
          <a:endParaRPr lang="en-US"/>
        </a:p>
      </dgm:t>
    </dgm:pt>
    <dgm:pt modelId="{DA667FBA-0CD2-0E40-978B-A3EF911DC772}" type="pres">
      <dgm:prSet presAssocID="{8A7EE04F-F78D-4D5F-B193-D83B9C24EE9A}" presName="Name0" presStyleCnt="0">
        <dgm:presLayoutVars>
          <dgm:dir/>
          <dgm:animLvl val="lvl"/>
          <dgm:resizeHandles val="exact"/>
        </dgm:presLayoutVars>
      </dgm:prSet>
      <dgm:spPr/>
    </dgm:pt>
    <dgm:pt modelId="{4D41C9CE-01C2-C34F-A53A-5DAD70ED0916}" type="pres">
      <dgm:prSet presAssocID="{F968D5C1-F8B6-4155-A6E5-B351CFDE5F73}" presName="linNode" presStyleCnt="0"/>
      <dgm:spPr/>
    </dgm:pt>
    <dgm:pt modelId="{E582982E-ED95-1042-849D-2106277F6A52}" type="pres">
      <dgm:prSet presAssocID="{F968D5C1-F8B6-4155-A6E5-B351CFDE5F7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19F1724A-6F7E-4045-B8B7-BD0BDCC4069B}" type="pres">
      <dgm:prSet presAssocID="{609A8391-8ED4-4B94-B958-68B0E0835DA3}" presName="sp" presStyleCnt="0"/>
      <dgm:spPr/>
    </dgm:pt>
    <dgm:pt modelId="{F5631416-4246-0146-84EA-CF6B6DD11490}" type="pres">
      <dgm:prSet presAssocID="{E88ECDB8-ED84-43A4-B3F2-7822C731CD3F}" presName="linNode" presStyleCnt="0"/>
      <dgm:spPr/>
    </dgm:pt>
    <dgm:pt modelId="{7EB53FE4-A3AC-7144-86C4-6CB0B26AA558}" type="pres">
      <dgm:prSet presAssocID="{E88ECDB8-ED84-43A4-B3F2-7822C731CD3F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DD58A89B-22AD-F34B-9CC0-AF088A1156F2}" type="pres">
      <dgm:prSet presAssocID="{52A0298C-ADB6-4CF1-96B4-442A39546EA8}" presName="sp" presStyleCnt="0"/>
      <dgm:spPr/>
    </dgm:pt>
    <dgm:pt modelId="{60BACD6B-4B70-0D4B-B472-A34126A6BA1A}" type="pres">
      <dgm:prSet presAssocID="{84AC26A7-C259-40C8-875B-CE881FB5A443}" presName="linNode" presStyleCnt="0"/>
      <dgm:spPr/>
    </dgm:pt>
    <dgm:pt modelId="{CEB73000-C083-CC44-9A09-0194B105003B}" type="pres">
      <dgm:prSet presAssocID="{84AC26A7-C259-40C8-875B-CE881FB5A443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4CF2C211-C9B0-9F42-96F7-F24B7A788F71}" type="pres">
      <dgm:prSet presAssocID="{001472CC-1D4A-47E7-86A0-450B57E2085F}" presName="sp" presStyleCnt="0"/>
      <dgm:spPr/>
    </dgm:pt>
    <dgm:pt modelId="{7EEC5B8F-4614-904C-B418-24CAFFCAEB6A}" type="pres">
      <dgm:prSet presAssocID="{92241E9D-E737-479C-99B9-B63130972DBC}" presName="linNode" presStyleCnt="0"/>
      <dgm:spPr/>
    </dgm:pt>
    <dgm:pt modelId="{085A5C1B-6C09-CE47-BA57-673E6CAF4FD2}" type="pres">
      <dgm:prSet presAssocID="{92241E9D-E737-479C-99B9-B63130972DBC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EBA57505-CD0E-734E-9A49-4F56DD659576}" type="presOf" srcId="{8A7EE04F-F78D-4D5F-B193-D83B9C24EE9A}" destId="{DA667FBA-0CD2-0E40-978B-A3EF911DC772}" srcOrd="0" destOrd="0" presId="urn:microsoft.com/office/officeart/2005/8/layout/vList5"/>
    <dgm:cxn modelId="{98BA2209-CFEF-864C-9B73-667B20C300F8}" type="presOf" srcId="{84AC26A7-C259-40C8-875B-CE881FB5A443}" destId="{CEB73000-C083-CC44-9A09-0194B105003B}" srcOrd="0" destOrd="0" presId="urn:microsoft.com/office/officeart/2005/8/layout/vList5"/>
    <dgm:cxn modelId="{B9919E0D-1708-4172-90FE-04F186777048}" srcId="{8A7EE04F-F78D-4D5F-B193-D83B9C24EE9A}" destId="{84AC26A7-C259-40C8-875B-CE881FB5A443}" srcOrd="2" destOrd="0" parTransId="{59C98E55-1ADE-4C66-9409-444B858F120F}" sibTransId="{001472CC-1D4A-47E7-86A0-450B57E2085F}"/>
    <dgm:cxn modelId="{623FEF1C-1FC0-4571-A519-06359E0B881F}" srcId="{8A7EE04F-F78D-4D5F-B193-D83B9C24EE9A}" destId="{F968D5C1-F8B6-4155-A6E5-B351CFDE5F73}" srcOrd="0" destOrd="0" parTransId="{4468CE4E-19F1-44D4-933E-275EAF3C252F}" sibTransId="{609A8391-8ED4-4B94-B958-68B0E0835DA3}"/>
    <dgm:cxn modelId="{2DFFE33F-F43B-FF4E-A51B-1FD84AF307DE}" type="presOf" srcId="{E88ECDB8-ED84-43A4-B3F2-7822C731CD3F}" destId="{7EB53FE4-A3AC-7144-86C4-6CB0B26AA558}" srcOrd="0" destOrd="0" presId="urn:microsoft.com/office/officeart/2005/8/layout/vList5"/>
    <dgm:cxn modelId="{C99D0F59-F071-FA48-A057-2A2DB3BBD83A}" type="presOf" srcId="{F968D5C1-F8B6-4155-A6E5-B351CFDE5F73}" destId="{E582982E-ED95-1042-849D-2106277F6A52}" srcOrd="0" destOrd="0" presId="urn:microsoft.com/office/officeart/2005/8/layout/vList5"/>
    <dgm:cxn modelId="{871E22A7-62C5-4E13-B2F1-7A71C0889ACF}" srcId="{8A7EE04F-F78D-4D5F-B193-D83B9C24EE9A}" destId="{92241E9D-E737-479C-99B9-B63130972DBC}" srcOrd="3" destOrd="0" parTransId="{6A63CBBE-C9F6-4E2F-BA95-E9C2F7A9C5CC}" sibTransId="{5833F9AD-26E8-4493-ABA6-32482A8F84A3}"/>
    <dgm:cxn modelId="{97246DF6-AB9F-7F4F-B3E3-C82FDD73DAE8}" type="presOf" srcId="{92241E9D-E737-479C-99B9-B63130972DBC}" destId="{085A5C1B-6C09-CE47-BA57-673E6CAF4FD2}" srcOrd="0" destOrd="0" presId="urn:microsoft.com/office/officeart/2005/8/layout/vList5"/>
    <dgm:cxn modelId="{E59D48FA-FD64-4A84-B537-F21C3D93FB88}" srcId="{8A7EE04F-F78D-4D5F-B193-D83B9C24EE9A}" destId="{E88ECDB8-ED84-43A4-B3F2-7822C731CD3F}" srcOrd="1" destOrd="0" parTransId="{015B3BE9-9CD9-49B6-8ADA-1CFED0C48474}" sibTransId="{52A0298C-ADB6-4CF1-96B4-442A39546EA8}"/>
    <dgm:cxn modelId="{D7E685C0-6448-4D49-8EF4-BC648290AB44}" type="presParOf" srcId="{DA667FBA-0CD2-0E40-978B-A3EF911DC772}" destId="{4D41C9CE-01C2-C34F-A53A-5DAD70ED0916}" srcOrd="0" destOrd="0" presId="urn:microsoft.com/office/officeart/2005/8/layout/vList5"/>
    <dgm:cxn modelId="{733948BD-BFCC-B44F-9F0E-A3C1BFABAE53}" type="presParOf" srcId="{4D41C9CE-01C2-C34F-A53A-5DAD70ED0916}" destId="{E582982E-ED95-1042-849D-2106277F6A52}" srcOrd="0" destOrd="0" presId="urn:microsoft.com/office/officeart/2005/8/layout/vList5"/>
    <dgm:cxn modelId="{0F876F16-90CB-8441-BC8C-B4854BB1B465}" type="presParOf" srcId="{DA667FBA-0CD2-0E40-978B-A3EF911DC772}" destId="{19F1724A-6F7E-4045-B8B7-BD0BDCC4069B}" srcOrd="1" destOrd="0" presId="urn:microsoft.com/office/officeart/2005/8/layout/vList5"/>
    <dgm:cxn modelId="{B9232D89-CE6C-4D49-A72C-C9AB5D3296D8}" type="presParOf" srcId="{DA667FBA-0CD2-0E40-978B-A3EF911DC772}" destId="{F5631416-4246-0146-84EA-CF6B6DD11490}" srcOrd="2" destOrd="0" presId="urn:microsoft.com/office/officeart/2005/8/layout/vList5"/>
    <dgm:cxn modelId="{74CF0FCB-B318-8F43-B403-FD9FDB688487}" type="presParOf" srcId="{F5631416-4246-0146-84EA-CF6B6DD11490}" destId="{7EB53FE4-A3AC-7144-86C4-6CB0B26AA558}" srcOrd="0" destOrd="0" presId="urn:microsoft.com/office/officeart/2005/8/layout/vList5"/>
    <dgm:cxn modelId="{CF25F4B0-98C0-734B-9DEC-F00177A91B2C}" type="presParOf" srcId="{DA667FBA-0CD2-0E40-978B-A3EF911DC772}" destId="{DD58A89B-22AD-F34B-9CC0-AF088A1156F2}" srcOrd="3" destOrd="0" presId="urn:microsoft.com/office/officeart/2005/8/layout/vList5"/>
    <dgm:cxn modelId="{CE65DDB8-27D7-FE43-B406-B729B54FC3E1}" type="presParOf" srcId="{DA667FBA-0CD2-0E40-978B-A3EF911DC772}" destId="{60BACD6B-4B70-0D4B-B472-A34126A6BA1A}" srcOrd="4" destOrd="0" presId="urn:microsoft.com/office/officeart/2005/8/layout/vList5"/>
    <dgm:cxn modelId="{13548874-B405-2D43-9754-AF20F6458676}" type="presParOf" srcId="{60BACD6B-4B70-0D4B-B472-A34126A6BA1A}" destId="{CEB73000-C083-CC44-9A09-0194B105003B}" srcOrd="0" destOrd="0" presId="urn:microsoft.com/office/officeart/2005/8/layout/vList5"/>
    <dgm:cxn modelId="{1627944E-A533-0B4F-9BBD-4981240FB8C1}" type="presParOf" srcId="{DA667FBA-0CD2-0E40-978B-A3EF911DC772}" destId="{4CF2C211-C9B0-9F42-96F7-F24B7A788F71}" srcOrd="5" destOrd="0" presId="urn:microsoft.com/office/officeart/2005/8/layout/vList5"/>
    <dgm:cxn modelId="{BA007BC1-D577-CA44-B423-048364304098}" type="presParOf" srcId="{DA667FBA-0CD2-0E40-978B-A3EF911DC772}" destId="{7EEC5B8F-4614-904C-B418-24CAFFCAEB6A}" srcOrd="6" destOrd="0" presId="urn:microsoft.com/office/officeart/2005/8/layout/vList5"/>
    <dgm:cxn modelId="{91C98A3B-8551-E14E-9540-EAB13CADA5A5}" type="presParOf" srcId="{7EEC5B8F-4614-904C-B418-24CAFFCAEB6A}" destId="{085A5C1B-6C09-CE47-BA57-673E6CAF4FD2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874CB5-16FD-47BC-9704-89B9B3DEAF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505F7F7-7DEC-413B-B521-D022CD32C097}">
      <dgm:prSet/>
      <dgm:spPr/>
      <dgm:t>
        <a:bodyPr/>
        <a:lstStyle/>
        <a:p>
          <a:r>
            <a:rPr lang="en-GB"/>
            <a:t>Importance of cultural sensitivity for business success</a:t>
          </a:r>
          <a:endParaRPr lang="en-US"/>
        </a:p>
      </dgm:t>
    </dgm:pt>
    <dgm:pt modelId="{BA311360-7263-4A94-93C5-1BD5F8616A11}" type="parTrans" cxnId="{88662AE7-FAA1-4458-9A19-A22293D2CB65}">
      <dgm:prSet/>
      <dgm:spPr/>
      <dgm:t>
        <a:bodyPr/>
        <a:lstStyle/>
        <a:p>
          <a:endParaRPr lang="en-US"/>
        </a:p>
      </dgm:t>
    </dgm:pt>
    <dgm:pt modelId="{DC786734-FAB8-473B-B7FE-BA7DFF9843C9}" type="sibTrans" cxnId="{88662AE7-FAA1-4458-9A19-A22293D2CB65}">
      <dgm:prSet/>
      <dgm:spPr/>
      <dgm:t>
        <a:bodyPr/>
        <a:lstStyle/>
        <a:p>
          <a:endParaRPr lang="en-US"/>
        </a:p>
      </dgm:t>
    </dgm:pt>
    <dgm:pt modelId="{FB7878A8-EB25-4EAC-8063-6B4DFADFC693}">
      <dgm:prSet/>
      <dgm:spPr/>
      <dgm:t>
        <a:bodyPr/>
        <a:lstStyle/>
        <a:p>
          <a:r>
            <a:rPr lang="en-GB" dirty="0"/>
            <a:t>Key areas of potential cultural friction (e.g., communication style, decision-making processes) (Moran and Moran, 2014)</a:t>
          </a:r>
          <a:endParaRPr lang="en-US" dirty="0"/>
        </a:p>
      </dgm:t>
    </dgm:pt>
    <dgm:pt modelId="{4EC56707-CF4A-4F80-AD9A-C83B0E913983}" type="parTrans" cxnId="{0B766C5B-2DEB-45B5-A64D-8F4A1EE71896}">
      <dgm:prSet/>
      <dgm:spPr/>
      <dgm:t>
        <a:bodyPr/>
        <a:lstStyle/>
        <a:p>
          <a:endParaRPr lang="en-US"/>
        </a:p>
      </dgm:t>
    </dgm:pt>
    <dgm:pt modelId="{79EFB43E-944D-4CC3-A0FC-7F79830ED8FE}" type="sibTrans" cxnId="{0B766C5B-2DEB-45B5-A64D-8F4A1EE71896}">
      <dgm:prSet/>
      <dgm:spPr/>
      <dgm:t>
        <a:bodyPr/>
        <a:lstStyle/>
        <a:p>
          <a:endParaRPr lang="en-US"/>
        </a:p>
      </dgm:t>
    </dgm:pt>
    <dgm:pt modelId="{412CC95F-5752-424F-A181-49CDBBADCAAE}">
      <dgm:prSet/>
      <dgm:spPr/>
      <dgm:t>
        <a:bodyPr/>
        <a:lstStyle/>
        <a:p>
          <a:r>
            <a:rPr lang="en-GB" dirty="0"/>
            <a:t>Strategies for fostering mutual respect and understanding</a:t>
          </a:r>
          <a:r>
            <a:rPr lang="en-GB" dirty="0">
              <a:solidFill>
                <a:schemeClr val="bg1"/>
              </a:solidFill>
            </a:rPr>
            <a:t>(</a:t>
          </a:r>
          <a:r>
            <a:rPr lang="en-GB" b="0" i="0" dirty="0">
              <a:solidFill>
                <a:schemeClr val="bg1"/>
              </a:solidFill>
              <a:effectLst/>
            </a:rPr>
            <a:t>McLuhan, M., 2015)</a:t>
          </a:r>
          <a:endParaRPr lang="en-US" dirty="0">
            <a:solidFill>
              <a:schemeClr val="bg1"/>
            </a:solidFill>
          </a:endParaRPr>
        </a:p>
      </dgm:t>
    </dgm:pt>
    <dgm:pt modelId="{BB56C48D-7C1B-4D03-AEC2-40902B35F8DB}" type="parTrans" cxnId="{17D18AA5-1C5A-4F06-A1EC-13ABE9DEA753}">
      <dgm:prSet/>
      <dgm:spPr/>
      <dgm:t>
        <a:bodyPr/>
        <a:lstStyle/>
        <a:p>
          <a:endParaRPr lang="en-US"/>
        </a:p>
      </dgm:t>
    </dgm:pt>
    <dgm:pt modelId="{720830C2-41A9-4D18-900C-15CC927590FD}" type="sibTrans" cxnId="{17D18AA5-1C5A-4F06-A1EC-13ABE9DEA753}">
      <dgm:prSet/>
      <dgm:spPr/>
      <dgm:t>
        <a:bodyPr/>
        <a:lstStyle/>
        <a:p>
          <a:endParaRPr lang="en-US"/>
        </a:p>
      </dgm:t>
    </dgm:pt>
    <dgm:pt modelId="{83949C8A-8A93-4D83-8A23-4E9822C1C468}">
      <dgm:prSet/>
      <dgm:spPr/>
      <dgm:t>
        <a:bodyPr/>
        <a:lstStyle/>
        <a:p>
          <a:r>
            <a:rPr lang="en-GB"/>
            <a:t>Training and development programs for UK employees</a:t>
          </a:r>
          <a:endParaRPr lang="en-US"/>
        </a:p>
      </dgm:t>
    </dgm:pt>
    <dgm:pt modelId="{B870B793-CB20-4A07-9B6A-2BC4CF3292DC}" type="parTrans" cxnId="{08461724-351F-427A-99EE-5C1F5D53CD59}">
      <dgm:prSet/>
      <dgm:spPr/>
      <dgm:t>
        <a:bodyPr/>
        <a:lstStyle/>
        <a:p>
          <a:endParaRPr lang="en-US"/>
        </a:p>
      </dgm:t>
    </dgm:pt>
    <dgm:pt modelId="{ECF7BF6F-A894-4E4F-967E-1CA410841F50}" type="sibTrans" cxnId="{08461724-351F-427A-99EE-5C1F5D53CD59}">
      <dgm:prSet/>
      <dgm:spPr/>
      <dgm:t>
        <a:bodyPr/>
        <a:lstStyle/>
        <a:p>
          <a:endParaRPr lang="en-US"/>
        </a:p>
      </dgm:t>
    </dgm:pt>
    <dgm:pt modelId="{30D56875-9AB3-48E6-BC9F-BF2253DD77F2}" type="pres">
      <dgm:prSet presAssocID="{63874CB5-16FD-47BC-9704-89B9B3DEAF3D}" presName="root" presStyleCnt="0">
        <dgm:presLayoutVars>
          <dgm:dir/>
          <dgm:resizeHandles val="exact"/>
        </dgm:presLayoutVars>
      </dgm:prSet>
      <dgm:spPr/>
    </dgm:pt>
    <dgm:pt modelId="{B0706CE0-9EE3-4A0E-9AF6-5AF257B554D9}" type="pres">
      <dgm:prSet presAssocID="{4505F7F7-7DEC-413B-B521-D022CD32C097}" presName="compNode" presStyleCnt="0"/>
      <dgm:spPr/>
    </dgm:pt>
    <dgm:pt modelId="{2C205D48-D451-4F93-8BD1-19662BA06BEF}" type="pres">
      <dgm:prSet presAssocID="{4505F7F7-7DEC-413B-B521-D022CD32C097}" presName="bgRect" presStyleLbl="bgShp" presStyleIdx="0" presStyleCnt="4"/>
      <dgm:spPr/>
    </dgm:pt>
    <dgm:pt modelId="{E5B05F83-A734-4F5D-88D9-EB7D72AC18B6}" type="pres">
      <dgm:prSet presAssocID="{4505F7F7-7DEC-413B-B521-D022CD32C09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D713842-03DF-4E7B-84A8-487E9E9546B7}" type="pres">
      <dgm:prSet presAssocID="{4505F7F7-7DEC-413B-B521-D022CD32C097}" presName="spaceRect" presStyleCnt="0"/>
      <dgm:spPr/>
    </dgm:pt>
    <dgm:pt modelId="{55EDD008-F01B-489A-9946-14BFBECC77CE}" type="pres">
      <dgm:prSet presAssocID="{4505F7F7-7DEC-413B-B521-D022CD32C097}" presName="parTx" presStyleLbl="revTx" presStyleIdx="0" presStyleCnt="4">
        <dgm:presLayoutVars>
          <dgm:chMax val="0"/>
          <dgm:chPref val="0"/>
        </dgm:presLayoutVars>
      </dgm:prSet>
      <dgm:spPr/>
    </dgm:pt>
    <dgm:pt modelId="{6F2E0BC6-B225-4D1C-BA3E-1EA78BA4DE66}" type="pres">
      <dgm:prSet presAssocID="{DC786734-FAB8-473B-B7FE-BA7DFF9843C9}" presName="sibTrans" presStyleCnt="0"/>
      <dgm:spPr/>
    </dgm:pt>
    <dgm:pt modelId="{97D1E8E5-52AD-4141-981F-42E8D17BD83F}" type="pres">
      <dgm:prSet presAssocID="{FB7878A8-EB25-4EAC-8063-6B4DFADFC693}" presName="compNode" presStyleCnt="0"/>
      <dgm:spPr/>
    </dgm:pt>
    <dgm:pt modelId="{73F18A4C-187E-403A-8D93-EDBC5B7E0024}" type="pres">
      <dgm:prSet presAssocID="{FB7878A8-EB25-4EAC-8063-6B4DFADFC693}" presName="bgRect" presStyleLbl="bgShp" presStyleIdx="1" presStyleCnt="4"/>
      <dgm:spPr/>
    </dgm:pt>
    <dgm:pt modelId="{C07A81DF-A093-4218-9344-4CBE48816137}" type="pres">
      <dgm:prSet presAssocID="{FB7878A8-EB25-4EAC-8063-6B4DFADFC6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3318114E-3F2E-4F15-98A8-CD277E9BF365}" type="pres">
      <dgm:prSet presAssocID="{FB7878A8-EB25-4EAC-8063-6B4DFADFC693}" presName="spaceRect" presStyleCnt="0"/>
      <dgm:spPr/>
    </dgm:pt>
    <dgm:pt modelId="{D34ACFF2-4C42-4990-AE78-E5AECCCD6BCC}" type="pres">
      <dgm:prSet presAssocID="{FB7878A8-EB25-4EAC-8063-6B4DFADFC693}" presName="parTx" presStyleLbl="revTx" presStyleIdx="1" presStyleCnt="4">
        <dgm:presLayoutVars>
          <dgm:chMax val="0"/>
          <dgm:chPref val="0"/>
        </dgm:presLayoutVars>
      </dgm:prSet>
      <dgm:spPr/>
    </dgm:pt>
    <dgm:pt modelId="{45E872D8-2633-4F26-BA46-3246D455A9F2}" type="pres">
      <dgm:prSet presAssocID="{79EFB43E-944D-4CC3-A0FC-7F79830ED8FE}" presName="sibTrans" presStyleCnt="0"/>
      <dgm:spPr/>
    </dgm:pt>
    <dgm:pt modelId="{E7E04B32-0C98-4436-B27B-E700772C9ADA}" type="pres">
      <dgm:prSet presAssocID="{412CC95F-5752-424F-A181-49CDBBADCAAE}" presName="compNode" presStyleCnt="0"/>
      <dgm:spPr/>
    </dgm:pt>
    <dgm:pt modelId="{423755DA-E752-481F-8C41-CF09A78F7C0D}" type="pres">
      <dgm:prSet presAssocID="{412CC95F-5752-424F-A181-49CDBBADCAAE}" presName="bgRect" presStyleLbl="bgShp" presStyleIdx="2" presStyleCnt="4"/>
      <dgm:spPr/>
    </dgm:pt>
    <dgm:pt modelId="{8D5A0594-D2C4-416A-B7D6-2E37DBEF9BE7}" type="pres">
      <dgm:prSet presAssocID="{412CC95F-5752-424F-A181-49CDBBADCAA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BCA71AD-3CBA-4D3C-89A8-BC98379E3BDD}" type="pres">
      <dgm:prSet presAssocID="{412CC95F-5752-424F-A181-49CDBBADCAAE}" presName="spaceRect" presStyleCnt="0"/>
      <dgm:spPr/>
    </dgm:pt>
    <dgm:pt modelId="{89C90623-D58F-4B02-A1BF-683C7A9A7146}" type="pres">
      <dgm:prSet presAssocID="{412CC95F-5752-424F-A181-49CDBBADCAAE}" presName="parTx" presStyleLbl="revTx" presStyleIdx="2" presStyleCnt="4">
        <dgm:presLayoutVars>
          <dgm:chMax val="0"/>
          <dgm:chPref val="0"/>
        </dgm:presLayoutVars>
      </dgm:prSet>
      <dgm:spPr/>
    </dgm:pt>
    <dgm:pt modelId="{E411D528-C5B4-4378-87BB-DDC4F5A37F59}" type="pres">
      <dgm:prSet presAssocID="{720830C2-41A9-4D18-900C-15CC927590FD}" presName="sibTrans" presStyleCnt="0"/>
      <dgm:spPr/>
    </dgm:pt>
    <dgm:pt modelId="{AA28FDCF-E3F3-439B-874C-08397B75A430}" type="pres">
      <dgm:prSet presAssocID="{83949C8A-8A93-4D83-8A23-4E9822C1C468}" presName="compNode" presStyleCnt="0"/>
      <dgm:spPr/>
    </dgm:pt>
    <dgm:pt modelId="{ECEEC8C5-9D67-4EB3-A911-117F4D3A8F04}" type="pres">
      <dgm:prSet presAssocID="{83949C8A-8A93-4D83-8A23-4E9822C1C468}" presName="bgRect" presStyleLbl="bgShp" presStyleIdx="3" presStyleCnt="4"/>
      <dgm:spPr/>
    </dgm:pt>
    <dgm:pt modelId="{0E483E82-16CC-4329-B139-F178581DCE4D}" type="pres">
      <dgm:prSet presAssocID="{83949C8A-8A93-4D83-8A23-4E9822C1C46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83D5538-26DD-4E0B-9BD9-9227565A6AAE}" type="pres">
      <dgm:prSet presAssocID="{83949C8A-8A93-4D83-8A23-4E9822C1C468}" presName="spaceRect" presStyleCnt="0"/>
      <dgm:spPr/>
    </dgm:pt>
    <dgm:pt modelId="{265CC435-FE2B-4F69-A6BD-5C50CD45ED98}" type="pres">
      <dgm:prSet presAssocID="{83949C8A-8A93-4D83-8A23-4E9822C1C46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6FDF011-97CE-495A-A9AD-61BEFB3D26B9}" type="presOf" srcId="{4505F7F7-7DEC-413B-B521-D022CD32C097}" destId="{55EDD008-F01B-489A-9946-14BFBECC77CE}" srcOrd="0" destOrd="0" presId="urn:microsoft.com/office/officeart/2018/2/layout/IconVerticalSolidList"/>
    <dgm:cxn modelId="{08461724-351F-427A-99EE-5C1F5D53CD59}" srcId="{63874CB5-16FD-47BC-9704-89B9B3DEAF3D}" destId="{83949C8A-8A93-4D83-8A23-4E9822C1C468}" srcOrd="3" destOrd="0" parTransId="{B870B793-CB20-4A07-9B6A-2BC4CF3292DC}" sibTransId="{ECF7BF6F-A894-4E4F-967E-1CA410841F50}"/>
    <dgm:cxn modelId="{0B766C5B-2DEB-45B5-A64D-8F4A1EE71896}" srcId="{63874CB5-16FD-47BC-9704-89B9B3DEAF3D}" destId="{FB7878A8-EB25-4EAC-8063-6B4DFADFC693}" srcOrd="1" destOrd="0" parTransId="{4EC56707-CF4A-4F80-AD9A-C83B0E913983}" sibTransId="{79EFB43E-944D-4CC3-A0FC-7F79830ED8FE}"/>
    <dgm:cxn modelId="{30293360-5799-427A-89AE-4E5CFECAB3B7}" type="presOf" srcId="{63874CB5-16FD-47BC-9704-89B9B3DEAF3D}" destId="{30D56875-9AB3-48E6-BC9F-BF2253DD77F2}" srcOrd="0" destOrd="0" presId="urn:microsoft.com/office/officeart/2018/2/layout/IconVerticalSolidList"/>
    <dgm:cxn modelId="{9396B185-989A-4563-BE43-9C4AFA2CBED7}" type="presOf" srcId="{83949C8A-8A93-4D83-8A23-4E9822C1C468}" destId="{265CC435-FE2B-4F69-A6BD-5C50CD45ED98}" srcOrd="0" destOrd="0" presId="urn:microsoft.com/office/officeart/2018/2/layout/IconVerticalSolidList"/>
    <dgm:cxn modelId="{0CFF9F9B-A45D-4F7D-A219-DD77D22EACDC}" type="presOf" srcId="{412CC95F-5752-424F-A181-49CDBBADCAAE}" destId="{89C90623-D58F-4B02-A1BF-683C7A9A7146}" srcOrd="0" destOrd="0" presId="urn:microsoft.com/office/officeart/2018/2/layout/IconVerticalSolidList"/>
    <dgm:cxn modelId="{17D18AA5-1C5A-4F06-A1EC-13ABE9DEA753}" srcId="{63874CB5-16FD-47BC-9704-89B9B3DEAF3D}" destId="{412CC95F-5752-424F-A181-49CDBBADCAAE}" srcOrd="2" destOrd="0" parTransId="{BB56C48D-7C1B-4D03-AEC2-40902B35F8DB}" sibTransId="{720830C2-41A9-4D18-900C-15CC927590FD}"/>
    <dgm:cxn modelId="{88662AE7-FAA1-4458-9A19-A22293D2CB65}" srcId="{63874CB5-16FD-47BC-9704-89B9B3DEAF3D}" destId="{4505F7F7-7DEC-413B-B521-D022CD32C097}" srcOrd="0" destOrd="0" parTransId="{BA311360-7263-4A94-93C5-1BD5F8616A11}" sibTransId="{DC786734-FAB8-473B-B7FE-BA7DFF9843C9}"/>
    <dgm:cxn modelId="{D4DEB7FD-7EA0-4109-A3AB-1E247337483C}" type="presOf" srcId="{FB7878A8-EB25-4EAC-8063-6B4DFADFC693}" destId="{D34ACFF2-4C42-4990-AE78-E5AECCCD6BCC}" srcOrd="0" destOrd="0" presId="urn:microsoft.com/office/officeart/2018/2/layout/IconVerticalSolidList"/>
    <dgm:cxn modelId="{7DA23AFC-A787-4EA0-A56E-B6CFBC996EB7}" type="presParOf" srcId="{30D56875-9AB3-48E6-BC9F-BF2253DD77F2}" destId="{B0706CE0-9EE3-4A0E-9AF6-5AF257B554D9}" srcOrd="0" destOrd="0" presId="urn:microsoft.com/office/officeart/2018/2/layout/IconVerticalSolidList"/>
    <dgm:cxn modelId="{0A0EE185-6620-4EA3-8562-B724D0F91608}" type="presParOf" srcId="{B0706CE0-9EE3-4A0E-9AF6-5AF257B554D9}" destId="{2C205D48-D451-4F93-8BD1-19662BA06BEF}" srcOrd="0" destOrd="0" presId="urn:microsoft.com/office/officeart/2018/2/layout/IconVerticalSolidList"/>
    <dgm:cxn modelId="{E3FC2BE9-7B96-4A35-90AD-E450DC0EBA10}" type="presParOf" srcId="{B0706CE0-9EE3-4A0E-9AF6-5AF257B554D9}" destId="{E5B05F83-A734-4F5D-88D9-EB7D72AC18B6}" srcOrd="1" destOrd="0" presId="urn:microsoft.com/office/officeart/2018/2/layout/IconVerticalSolidList"/>
    <dgm:cxn modelId="{5BFFF5BF-5887-4714-9DFD-C80BBB93F952}" type="presParOf" srcId="{B0706CE0-9EE3-4A0E-9AF6-5AF257B554D9}" destId="{2D713842-03DF-4E7B-84A8-487E9E9546B7}" srcOrd="2" destOrd="0" presId="urn:microsoft.com/office/officeart/2018/2/layout/IconVerticalSolidList"/>
    <dgm:cxn modelId="{5A758021-4B9F-4110-B15C-5FE3D0BC6FCE}" type="presParOf" srcId="{B0706CE0-9EE3-4A0E-9AF6-5AF257B554D9}" destId="{55EDD008-F01B-489A-9946-14BFBECC77CE}" srcOrd="3" destOrd="0" presId="urn:microsoft.com/office/officeart/2018/2/layout/IconVerticalSolidList"/>
    <dgm:cxn modelId="{3DC972A8-29EE-4E30-8D4C-599197E56581}" type="presParOf" srcId="{30D56875-9AB3-48E6-BC9F-BF2253DD77F2}" destId="{6F2E0BC6-B225-4D1C-BA3E-1EA78BA4DE66}" srcOrd="1" destOrd="0" presId="urn:microsoft.com/office/officeart/2018/2/layout/IconVerticalSolidList"/>
    <dgm:cxn modelId="{397BAF6F-6FE3-4F6B-A6F9-8BCD1EEC3E1E}" type="presParOf" srcId="{30D56875-9AB3-48E6-BC9F-BF2253DD77F2}" destId="{97D1E8E5-52AD-4141-981F-42E8D17BD83F}" srcOrd="2" destOrd="0" presId="urn:microsoft.com/office/officeart/2018/2/layout/IconVerticalSolidList"/>
    <dgm:cxn modelId="{B43391B1-D287-4256-AC11-62E3BE63AF3F}" type="presParOf" srcId="{97D1E8E5-52AD-4141-981F-42E8D17BD83F}" destId="{73F18A4C-187E-403A-8D93-EDBC5B7E0024}" srcOrd="0" destOrd="0" presId="urn:microsoft.com/office/officeart/2018/2/layout/IconVerticalSolidList"/>
    <dgm:cxn modelId="{B0AD2505-9879-4415-8312-15C74195D404}" type="presParOf" srcId="{97D1E8E5-52AD-4141-981F-42E8D17BD83F}" destId="{C07A81DF-A093-4218-9344-4CBE48816137}" srcOrd="1" destOrd="0" presId="urn:microsoft.com/office/officeart/2018/2/layout/IconVerticalSolidList"/>
    <dgm:cxn modelId="{D6BDEECE-9A3D-4B26-99FB-117650EF6FCD}" type="presParOf" srcId="{97D1E8E5-52AD-4141-981F-42E8D17BD83F}" destId="{3318114E-3F2E-4F15-98A8-CD277E9BF365}" srcOrd="2" destOrd="0" presId="urn:microsoft.com/office/officeart/2018/2/layout/IconVerticalSolidList"/>
    <dgm:cxn modelId="{F065ED9F-3523-4679-BEB9-D1194A7CE4E4}" type="presParOf" srcId="{97D1E8E5-52AD-4141-981F-42E8D17BD83F}" destId="{D34ACFF2-4C42-4990-AE78-E5AECCCD6BCC}" srcOrd="3" destOrd="0" presId="urn:microsoft.com/office/officeart/2018/2/layout/IconVerticalSolidList"/>
    <dgm:cxn modelId="{7B2E7D74-7625-4F07-AF1B-86A096C6BF99}" type="presParOf" srcId="{30D56875-9AB3-48E6-BC9F-BF2253DD77F2}" destId="{45E872D8-2633-4F26-BA46-3246D455A9F2}" srcOrd="3" destOrd="0" presId="urn:microsoft.com/office/officeart/2018/2/layout/IconVerticalSolidList"/>
    <dgm:cxn modelId="{C1E1B810-0AB0-4AC2-B39F-85DD2CF4AE30}" type="presParOf" srcId="{30D56875-9AB3-48E6-BC9F-BF2253DD77F2}" destId="{E7E04B32-0C98-4436-B27B-E700772C9ADA}" srcOrd="4" destOrd="0" presId="urn:microsoft.com/office/officeart/2018/2/layout/IconVerticalSolidList"/>
    <dgm:cxn modelId="{7819811E-1F4C-4499-A9F1-6F85B4F782AC}" type="presParOf" srcId="{E7E04B32-0C98-4436-B27B-E700772C9ADA}" destId="{423755DA-E752-481F-8C41-CF09A78F7C0D}" srcOrd="0" destOrd="0" presId="urn:microsoft.com/office/officeart/2018/2/layout/IconVerticalSolidList"/>
    <dgm:cxn modelId="{0BE70098-72C3-4334-BDD1-579472BDBF1F}" type="presParOf" srcId="{E7E04B32-0C98-4436-B27B-E700772C9ADA}" destId="{8D5A0594-D2C4-416A-B7D6-2E37DBEF9BE7}" srcOrd="1" destOrd="0" presId="urn:microsoft.com/office/officeart/2018/2/layout/IconVerticalSolidList"/>
    <dgm:cxn modelId="{643376D1-753E-47C8-A178-889429224128}" type="presParOf" srcId="{E7E04B32-0C98-4436-B27B-E700772C9ADA}" destId="{7BCA71AD-3CBA-4D3C-89A8-BC98379E3BDD}" srcOrd="2" destOrd="0" presId="urn:microsoft.com/office/officeart/2018/2/layout/IconVerticalSolidList"/>
    <dgm:cxn modelId="{015EB5A0-BF77-4C89-9702-53E27DBF15D2}" type="presParOf" srcId="{E7E04B32-0C98-4436-B27B-E700772C9ADA}" destId="{89C90623-D58F-4B02-A1BF-683C7A9A7146}" srcOrd="3" destOrd="0" presId="urn:microsoft.com/office/officeart/2018/2/layout/IconVerticalSolidList"/>
    <dgm:cxn modelId="{1C783D44-AAFB-41EE-9019-0A0B11657A3A}" type="presParOf" srcId="{30D56875-9AB3-48E6-BC9F-BF2253DD77F2}" destId="{E411D528-C5B4-4378-87BB-DDC4F5A37F59}" srcOrd="5" destOrd="0" presId="urn:microsoft.com/office/officeart/2018/2/layout/IconVerticalSolidList"/>
    <dgm:cxn modelId="{CF995CDF-E051-43E5-9B73-AB6D64EC193E}" type="presParOf" srcId="{30D56875-9AB3-48E6-BC9F-BF2253DD77F2}" destId="{AA28FDCF-E3F3-439B-874C-08397B75A430}" srcOrd="6" destOrd="0" presId="urn:microsoft.com/office/officeart/2018/2/layout/IconVerticalSolidList"/>
    <dgm:cxn modelId="{479381E4-DE68-4859-BD5D-DD553226077F}" type="presParOf" srcId="{AA28FDCF-E3F3-439B-874C-08397B75A430}" destId="{ECEEC8C5-9D67-4EB3-A911-117F4D3A8F04}" srcOrd="0" destOrd="0" presId="urn:microsoft.com/office/officeart/2018/2/layout/IconVerticalSolidList"/>
    <dgm:cxn modelId="{D0E299C1-CCF7-437A-8283-4170344CA584}" type="presParOf" srcId="{AA28FDCF-E3F3-439B-874C-08397B75A430}" destId="{0E483E82-16CC-4329-B139-F178581DCE4D}" srcOrd="1" destOrd="0" presId="urn:microsoft.com/office/officeart/2018/2/layout/IconVerticalSolidList"/>
    <dgm:cxn modelId="{1F57EE6D-E2BB-4705-8645-1F6893157269}" type="presParOf" srcId="{AA28FDCF-E3F3-439B-874C-08397B75A430}" destId="{E83D5538-26DD-4E0B-9BD9-9227565A6AAE}" srcOrd="2" destOrd="0" presId="urn:microsoft.com/office/officeart/2018/2/layout/IconVerticalSolidList"/>
    <dgm:cxn modelId="{69FED204-985E-4916-9836-A6A3CDD83C7E}" type="presParOf" srcId="{AA28FDCF-E3F3-439B-874C-08397B75A430}" destId="{265CC435-FE2B-4F69-A6BD-5C50CD45ED9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F618FF-C741-4959-97BA-20963B18DDC8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A85F90F-C3F8-48C3-AD2F-2F91900D18FF}">
      <dgm:prSet/>
      <dgm:spPr/>
      <dgm:t>
        <a:bodyPr/>
        <a:lstStyle/>
        <a:p>
          <a:r>
            <a:rPr lang="en-GB"/>
            <a:t>Overview of Hofstede&amp;amp;apos;s cultural dimensions theory</a:t>
          </a:r>
          <a:endParaRPr lang="en-US"/>
        </a:p>
      </dgm:t>
    </dgm:pt>
    <dgm:pt modelId="{F25576A3-467F-4520-AAE9-B30B78064EC6}" type="parTrans" cxnId="{5C9441FE-C1E1-4CF2-9615-3857A98BAC07}">
      <dgm:prSet/>
      <dgm:spPr/>
      <dgm:t>
        <a:bodyPr/>
        <a:lstStyle/>
        <a:p>
          <a:endParaRPr lang="en-US"/>
        </a:p>
      </dgm:t>
    </dgm:pt>
    <dgm:pt modelId="{A946D3FB-F7BC-4F9F-B9F1-5237B5B6410A}" type="sibTrans" cxnId="{5C9441FE-C1E1-4CF2-9615-3857A98BAC07}">
      <dgm:prSet/>
      <dgm:spPr/>
      <dgm:t>
        <a:bodyPr/>
        <a:lstStyle/>
        <a:p>
          <a:endParaRPr lang="en-US"/>
        </a:p>
      </dgm:t>
    </dgm:pt>
    <dgm:pt modelId="{D80926AC-6016-4E49-937C-C1CD0E613CFC}">
      <dgm:prSet/>
      <dgm:spPr/>
      <dgm:t>
        <a:bodyPr/>
        <a:lstStyle/>
        <a:p>
          <a:r>
            <a:rPr lang="en-GB"/>
            <a:t>Power Distance: Comparison between the UK and Germany</a:t>
          </a:r>
          <a:endParaRPr lang="en-US"/>
        </a:p>
      </dgm:t>
    </dgm:pt>
    <dgm:pt modelId="{345F7C03-30EA-4FE8-91AA-0B3E32DB28F1}" type="parTrans" cxnId="{B344E5E2-B78C-4317-BCDB-1E561DBF171C}">
      <dgm:prSet/>
      <dgm:spPr/>
      <dgm:t>
        <a:bodyPr/>
        <a:lstStyle/>
        <a:p>
          <a:endParaRPr lang="en-US"/>
        </a:p>
      </dgm:t>
    </dgm:pt>
    <dgm:pt modelId="{8318C2ED-A0F9-439C-9BCC-655262AF3483}" type="sibTrans" cxnId="{B344E5E2-B78C-4317-BCDB-1E561DBF171C}">
      <dgm:prSet/>
      <dgm:spPr/>
      <dgm:t>
        <a:bodyPr/>
        <a:lstStyle/>
        <a:p>
          <a:endParaRPr lang="en-US"/>
        </a:p>
      </dgm:t>
    </dgm:pt>
    <dgm:pt modelId="{F537D5A5-4F87-4857-A137-57FEAFAB7DF3}">
      <dgm:prSet/>
      <dgm:spPr/>
      <dgm:t>
        <a:bodyPr/>
        <a:lstStyle/>
        <a:p>
          <a:r>
            <a:rPr lang="en-GB"/>
            <a:t>Individualism vs. Collectivism: Differences and implications</a:t>
          </a:r>
          <a:endParaRPr lang="en-US"/>
        </a:p>
      </dgm:t>
    </dgm:pt>
    <dgm:pt modelId="{6B26EBD8-7AC9-4A0F-81D2-6A800C960D9B}" type="parTrans" cxnId="{44EE3688-7D8E-4D2B-B396-8F3F9B1C7877}">
      <dgm:prSet/>
      <dgm:spPr/>
      <dgm:t>
        <a:bodyPr/>
        <a:lstStyle/>
        <a:p>
          <a:endParaRPr lang="en-US"/>
        </a:p>
      </dgm:t>
    </dgm:pt>
    <dgm:pt modelId="{751D0A14-C6E7-4AB0-AD9A-70322D726B38}" type="sibTrans" cxnId="{44EE3688-7D8E-4D2B-B396-8F3F9B1C7877}">
      <dgm:prSet/>
      <dgm:spPr/>
      <dgm:t>
        <a:bodyPr/>
        <a:lstStyle/>
        <a:p>
          <a:endParaRPr lang="en-US"/>
        </a:p>
      </dgm:t>
    </dgm:pt>
    <dgm:pt modelId="{567635D2-45D8-461C-A052-1CDDEC78710A}">
      <dgm:prSet/>
      <dgm:spPr/>
      <dgm:t>
        <a:bodyPr/>
        <a:lstStyle/>
        <a:p>
          <a:r>
            <a:rPr lang="en-GB"/>
            <a:t>Masculinity vs. Femininity: How these values shape business environments</a:t>
          </a:r>
          <a:endParaRPr lang="en-US"/>
        </a:p>
      </dgm:t>
    </dgm:pt>
    <dgm:pt modelId="{2C6F4ED1-EE1B-405E-9EF8-AF288B6EF20A}" type="parTrans" cxnId="{35708EAF-F8D5-4EC1-82FF-6710EB94DAB1}">
      <dgm:prSet/>
      <dgm:spPr/>
      <dgm:t>
        <a:bodyPr/>
        <a:lstStyle/>
        <a:p>
          <a:endParaRPr lang="en-US"/>
        </a:p>
      </dgm:t>
    </dgm:pt>
    <dgm:pt modelId="{22579765-209C-41F5-ABD3-88ED706A4FD3}" type="sibTrans" cxnId="{35708EAF-F8D5-4EC1-82FF-6710EB94DAB1}">
      <dgm:prSet/>
      <dgm:spPr/>
      <dgm:t>
        <a:bodyPr/>
        <a:lstStyle/>
        <a:p>
          <a:endParaRPr lang="en-US"/>
        </a:p>
      </dgm:t>
    </dgm:pt>
    <dgm:pt modelId="{B9EA6C03-2F56-2446-97E2-980CD9B36C95}" type="pres">
      <dgm:prSet presAssocID="{25F618FF-C741-4959-97BA-20963B18DDC8}" presName="outerComposite" presStyleCnt="0">
        <dgm:presLayoutVars>
          <dgm:chMax val="5"/>
          <dgm:dir/>
          <dgm:resizeHandles val="exact"/>
        </dgm:presLayoutVars>
      </dgm:prSet>
      <dgm:spPr/>
    </dgm:pt>
    <dgm:pt modelId="{7661737F-1EC9-F44F-81C3-D23C0E48FCC8}" type="pres">
      <dgm:prSet presAssocID="{25F618FF-C741-4959-97BA-20963B18DDC8}" presName="dummyMaxCanvas" presStyleCnt="0">
        <dgm:presLayoutVars/>
      </dgm:prSet>
      <dgm:spPr/>
    </dgm:pt>
    <dgm:pt modelId="{649B476A-134C-CC42-B448-78849DFA0D5F}" type="pres">
      <dgm:prSet presAssocID="{25F618FF-C741-4959-97BA-20963B18DDC8}" presName="FourNodes_1" presStyleLbl="node1" presStyleIdx="0" presStyleCnt="4">
        <dgm:presLayoutVars>
          <dgm:bulletEnabled val="1"/>
        </dgm:presLayoutVars>
      </dgm:prSet>
      <dgm:spPr/>
    </dgm:pt>
    <dgm:pt modelId="{26D36B43-88E7-AD47-8488-B0D44FE94A64}" type="pres">
      <dgm:prSet presAssocID="{25F618FF-C741-4959-97BA-20963B18DDC8}" presName="FourNodes_2" presStyleLbl="node1" presStyleIdx="1" presStyleCnt="4">
        <dgm:presLayoutVars>
          <dgm:bulletEnabled val="1"/>
        </dgm:presLayoutVars>
      </dgm:prSet>
      <dgm:spPr/>
    </dgm:pt>
    <dgm:pt modelId="{19890FFC-2D2C-6645-9B17-673E0698935B}" type="pres">
      <dgm:prSet presAssocID="{25F618FF-C741-4959-97BA-20963B18DDC8}" presName="FourNodes_3" presStyleLbl="node1" presStyleIdx="2" presStyleCnt="4">
        <dgm:presLayoutVars>
          <dgm:bulletEnabled val="1"/>
        </dgm:presLayoutVars>
      </dgm:prSet>
      <dgm:spPr/>
    </dgm:pt>
    <dgm:pt modelId="{437CC239-7E31-4742-8235-0A8D8E02764C}" type="pres">
      <dgm:prSet presAssocID="{25F618FF-C741-4959-97BA-20963B18DDC8}" presName="FourNodes_4" presStyleLbl="node1" presStyleIdx="3" presStyleCnt="4">
        <dgm:presLayoutVars>
          <dgm:bulletEnabled val="1"/>
        </dgm:presLayoutVars>
      </dgm:prSet>
      <dgm:spPr/>
    </dgm:pt>
    <dgm:pt modelId="{B4A09393-6AE6-CF49-8DBE-C2F709EB8312}" type="pres">
      <dgm:prSet presAssocID="{25F618FF-C741-4959-97BA-20963B18DDC8}" presName="FourConn_1-2" presStyleLbl="fgAccFollowNode1" presStyleIdx="0" presStyleCnt="3">
        <dgm:presLayoutVars>
          <dgm:bulletEnabled val="1"/>
        </dgm:presLayoutVars>
      </dgm:prSet>
      <dgm:spPr/>
    </dgm:pt>
    <dgm:pt modelId="{57C4B5F0-40FF-FF45-BF53-F6FD911C2792}" type="pres">
      <dgm:prSet presAssocID="{25F618FF-C741-4959-97BA-20963B18DDC8}" presName="FourConn_2-3" presStyleLbl="fgAccFollowNode1" presStyleIdx="1" presStyleCnt="3">
        <dgm:presLayoutVars>
          <dgm:bulletEnabled val="1"/>
        </dgm:presLayoutVars>
      </dgm:prSet>
      <dgm:spPr/>
    </dgm:pt>
    <dgm:pt modelId="{799145A5-E1BD-6344-B54B-38EB86FAC901}" type="pres">
      <dgm:prSet presAssocID="{25F618FF-C741-4959-97BA-20963B18DDC8}" presName="FourConn_3-4" presStyleLbl="fgAccFollowNode1" presStyleIdx="2" presStyleCnt="3">
        <dgm:presLayoutVars>
          <dgm:bulletEnabled val="1"/>
        </dgm:presLayoutVars>
      </dgm:prSet>
      <dgm:spPr/>
    </dgm:pt>
    <dgm:pt modelId="{5840E584-9D38-584B-95D4-45FB2CD7C2CC}" type="pres">
      <dgm:prSet presAssocID="{25F618FF-C741-4959-97BA-20963B18DDC8}" presName="FourNodes_1_text" presStyleLbl="node1" presStyleIdx="3" presStyleCnt="4">
        <dgm:presLayoutVars>
          <dgm:bulletEnabled val="1"/>
        </dgm:presLayoutVars>
      </dgm:prSet>
      <dgm:spPr/>
    </dgm:pt>
    <dgm:pt modelId="{2AF3586B-847D-8145-AA21-D0173619DF00}" type="pres">
      <dgm:prSet presAssocID="{25F618FF-C741-4959-97BA-20963B18DDC8}" presName="FourNodes_2_text" presStyleLbl="node1" presStyleIdx="3" presStyleCnt="4">
        <dgm:presLayoutVars>
          <dgm:bulletEnabled val="1"/>
        </dgm:presLayoutVars>
      </dgm:prSet>
      <dgm:spPr/>
    </dgm:pt>
    <dgm:pt modelId="{30D49866-F8C2-684F-9049-E50203AC5FA9}" type="pres">
      <dgm:prSet presAssocID="{25F618FF-C741-4959-97BA-20963B18DDC8}" presName="FourNodes_3_text" presStyleLbl="node1" presStyleIdx="3" presStyleCnt="4">
        <dgm:presLayoutVars>
          <dgm:bulletEnabled val="1"/>
        </dgm:presLayoutVars>
      </dgm:prSet>
      <dgm:spPr/>
    </dgm:pt>
    <dgm:pt modelId="{89C8EB7D-E88D-AC49-A86C-55F7F846E184}" type="pres">
      <dgm:prSet presAssocID="{25F618FF-C741-4959-97BA-20963B18DDC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41EA902-C571-D844-9FA7-BC076C87BD91}" type="presOf" srcId="{567635D2-45D8-461C-A052-1CDDEC78710A}" destId="{89C8EB7D-E88D-AC49-A86C-55F7F846E184}" srcOrd="1" destOrd="0" presId="urn:microsoft.com/office/officeart/2005/8/layout/vProcess5"/>
    <dgm:cxn modelId="{A9DCE42F-3741-1440-ACBF-A8E39CF4AF43}" type="presOf" srcId="{D80926AC-6016-4E49-937C-C1CD0E613CFC}" destId="{26D36B43-88E7-AD47-8488-B0D44FE94A64}" srcOrd="0" destOrd="0" presId="urn:microsoft.com/office/officeart/2005/8/layout/vProcess5"/>
    <dgm:cxn modelId="{1D4F664C-514B-6B49-AF86-16AFED716CBB}" type="presOf" srcId="{D80926AC-6016-4E49-937C-C1CD0E613CFC}" destId="{2AF3586B-847D-8145-AA21-D0173619DF00}" srcOrd="1" destOrd="0" presId="urn:microsoft.com/office/officeart/2005/8/layout/vProcess5"/>
    <dgm:cxn modelId="{42122E60-78C4-9A4C-9C31-6AF0CC2FCCC8}" type="presOf" srcId="{F537D5A5-4F87-4857-A137-57FEAFAB7DF3}" destId="{30D49866-F8C2-684F-9049-E50203AC5FA9}" srcOrd="1" destOrd="0" presId="urn:microsoft.com/office/officeart/2005/8/layout/vProcess5"/>
    <dgm:cxn modelId="{FCD55D62-5C59-824C-AF8D-85461517EC23}" type="presOf" srcId="{25F618FF-C741-4959-97BA-20963B18DDC8}" destId="{B9EA6C03-2F56-2446-97E2-980CD9B36C95}" srcOrd="0" destOrd="0" presId="urn:microsoft.com/office/officeart/2005/8/layout/vProcess5"/>
    <dgm:cxn modelId="{44EE3688-7D8E-4D2B-B396-8F3F9B1C7877}" srcId="{25F618FF-C741-4959-97BA-20963B18DDC8}" destId="{F537D5A5-4F87-4857-A137-57FEAFAB7DF3}" srcOrd="2" destOrd="0" parTransId="{6B26EBD8-7AC9-4A0F-81D2-6A800C960D9B}" sibTransId="{751D0A14-C6E7-4AB0-AD9A-70322D726B38}"/>
    <dgm:cxn modelId="{7BDCAF8E-DA7D-7F46-A3F3-F2AEA1446EBC}" type="presOf" srcId="{751D0A14-C6E7-4AB0-AD9A-70322D726B38}" destId="{799145A5-E1BD-6344-B54B-38EB86FAC901}" srcOrd="0" destOrd="0" presId="urn:microsoft.com/office/officeart/2005/8/layout/vProcess5"/>
    <dgm:cxn modelId="{088B0EA7-67FB-0A41-A4DE-C51BE6007FD2}" type="presOf" srcId="{567635D2-45D8-461C-A052-1CDDEC78710A}" destId="{437CC239-7E31-4742-8235-0A8D8E02764C}" srcOrd="0" destOrd="0" presId="urn:microsoft.com/office/officeart/2005/8/layout/vProcess5"/>
    <dgm:cxn modelId="{35708EAF-F8D5-4EC1-82FF-6710EB94DAB1}" srcId="{25F618FF-C741-4959-97BA-20963B18DDC8}" destId="{567635D2-45D8-461C-A052-1CDDEC78710A}" srcOrd="3" destOrd="0" parTransId="{2C6F4ED1-EE1B-405E-9EF8-AF288B6EF20A}" sibTransId="{22579765-209C-41F5-ABD3-88ED706A4FD3}"/>
    <dgm:cxn modelId="{238C05C4-78A1-8A44-9FA5-1B60803EB679}" type="presOf" srcId="{F537D5A5-4F87-4857-A137-57FEAFAB7DF3}" destId="{19890FFC-2D2C-6645-9B17-673E0698935B}" srcOrd="0" destOrd="0" presId="urn:microsoft.com/office/officeart/2005/8/layout/vProcess5"/>
    <dgm:cxn modelId="{C43F47C4-239D-1B45-B7E0-D010B69EEEE2}" type="presOf" srcId="{AA85F90F-C3F8-48C3-AD2F-2F91900D18FF}" destId="{649B476A-134C-CC42-B448-78849DFA0D5F}" srcOrd="0" destOrd="0" presId="urn:microsoft.com/office/officeart/2005/8/layout/vProcess5"/>
    <dgm:cxn modelId="{E53B79CE-1E93-8041-AC63-AF931BC79435}" type="presOf" srcId="{AA85F90F-C3F8-48C3-AD2F-2F91900D18FF}" destId="{5840E584-9D38-584B-95D4-45FB2CD7C2CC}" srcOrd="1" destOrd="0" presId="urn:microsoft.com/office/officeart/2005/8/layout/vProcess5"/>
    <dgm:cxn modelId="{386BEBD7-1CC3-6048-8034-48EBEC120BAA}" type="presOf" srcId="{8318C2ED-A0F9-439C-9BCC-655262AF3483}" destId="{57C4B5F0-40FF-FF45-BF53-F6FD911C2792}" srcOrd="0" destOrd="0" presId="urn:microsoft.com/office/officeart/2005/8/layout/vProcess5"/>
    <dgm:cxn modelId="{B344E5E2-B78C-4317-BCDB-1E561DBF171C}" srcId="{25F618FF-C741-4959-97BA-20963B18DDC8}" destId="{D80926AC-6016-4E49-937C-C1CD0E613CFC}" srcOrd="1" destOrd="0" parTransId="{345F7C03-30EA-4FE8-91AA-0B3E32DB28F1}" sibTransId="{8318C2ED-A0F9-439C-9BCC-655262AF3483}"/>
    <dgm:cxn modelId="{8CF63EEE-5CB2-9342-8D5F-B1C65FB2D43F}" type="presOf" srcId="{A946D3FB-F7BC-4F9F-B9F1-5237B5B6410A}" destId="{B4A09393-6AE6-CF49-8DBE-C2F709EB8312}" srcOrd="0" destOrd="0" presId="urn:microsoft.com/office/officeart/2005/8/layout/vProcess5"/>
    <dgm:cxn modelId="{5C9441FE-C1E1-4CF2-9615-3857A98BAC07}" srcId="{25F618FF-C741-4959-97BA-20963B18DDC8}" destId="{AA85F90F-C3F8-48C3-AD2F-2F91900D18FF}" srcOrd="0" destOrd="0" parTransId="{F25576A3-467F-4520-AAE9-B30B78064EC6}" sibTransId="{A946D3FB-F7BC-4F9F-B9F1-5237B5B6410A}"/>
    <dgm:cxn modelId="{9B501EF0-396F-2640-B051-E92B44EEE42E}" type="presParOf" srcId="{B9EA6C03-2F56-2446-97E2-980CD9B36C95}" destId="{7661737F-1EC9-F44F-81C3-D23C0E48FCC8}" srcOrd="0" destOrd="0" presId="urn:microsoft.com/office/officeart/2005/8/layout/vProcess5"/>
    <dgm:cxn modelId="{CA01C448-1363-B741-AFA6-D137BEE6DC81}" type="presParOf" srcId="{B9EA6C03-2F56-2446-97E2-980CD9B36C95}" destId="{649B476A-134C-CC42-B448-78849DFA0D5F}" srcOrd="1" destOrd="0" presId="urn:microsoft.com/office/officeart/2005/8/layout/vProcess5"/>
    <dgm:cxn modelId="{525AC4B9-405F-F444-8A19-D592F00155A1}" type="presParOf" srcId="{B9EA6C03-2F56-2446-97E2-980CD9B36C95}" destId="{26D36B43-88E7-AD47-8488-B0D44FE94A64}" srcOrd="2" destOrd="0" presId="urn:microsoft.com/office/officeart/2005/8/layout/vProcess5"/>
    <dgm:cxn modelId="{7284CD24-DB2E-E347-A003-CC568EF02136}" type="presParOf" srcId="{B9EA6C03-2F56-2446-97E2-980CD9B36C95}" destId="{19890FFC-2D2C-6645-9B17-673E0698935B}" srcOrd="3" destOrd="0" presId="urn:microsoft.com/office/officeart/2005/8/layout/vProcess5"/>
    <dgm:cxn modelId="{DBAAAEBC-DE93-5942-B136-F0D85C80CCD5}" type="presParOf" srcId="{B9EA6C03-2F56-2446-97E2-980CD9B36C95}" destId="{437CC239-7E31-4742-8235-0A8D8E02764C}" srcOrd="4" destOrd="0" presId="urn:microsoft.com/office/officeart/2005/8/layout/vProcess5"/>
    <dgm:cxn modelId="{80C91981-D272-2E43-A501-C94D4E442424}" type="presParOf" srcId="{B9EA6C03-2F56-2446-97E2-980CD9B36C95}" destId="{B4A09393-6AE6-CF49-8DBE-C2F709EB8312}" srcOrd="5" destOrd="0" presId="urn:microsoft.com/office/officeart/2005/8/layout/vProcess5"/>
    <dgm:cxn modelId="{8B5389E9-F034-9E4D-8E10-45816AD54C43}" type="presParOf" srcId="{B9EA6C03-2F56-2446-97E2-980CD9B36C95}" destId="{57C4B5F0-40FF-FF45-BF53-F6FD911C2792}" srcOrd="6" destOrd="0" presId="urn:microsoft.com/office/officeart/2005/8/layout/vProcess5"/>
    <dgm:cxn modelId="{C0AF2628-8B72-734B-8747-977D59A69307}" type="presParOf" srcId="{B9EA6C03-2F56-2446-97E2-980CD9B36C95}" destId="{799145A5-E1BD-6344-B54B-38EB86FAC901}" srcOrd="7" destOrd="0" presId="urn:microsoft.com/office/officeart/2005/8/layout/vProcess5"/>
    <dgm:cxn modelId="{CB30F168-7C9D-AF46-B8AB-EF90F32BEB98}" type="presParOf" srcId="{B9EA6C03-2F56-2446-97E2-980CD9B36C95}" destId="{5840E584-9D38-584B-95D4-45FB2CD7C2CC}" srcOrd="8" destOrd="0" presId="urn:microsoft.com/office/officeart/2005/8/layout/vProcess5"/>
    <dgm:cxn modelId="{B94D6DE5-7741-D14B-985D-849903D0DB4F}" type="presParOf" srcId="{B9EA6C03-2F56-2446-97E2-980CD9B36C95}" destId="{2AF3586B-847D-8145-AA21-D0173619DF00}" srcOrd="9" destOrd="0" presId="urn:microsoft.com/office/officeart/2005/8/layout/vProcess5"/>
    <dgm:cxn modelId="{F87D234D-7124-364F-9CEA-F39D25026A5F}" type="presParOf" srcId="{B9EA6C03-2F56-2446-97E2-980CD9B36C95}" destId="{30D49866-F8C2-684F-9049-E50203AC5FA9}" srcOrd="10" destOrd="0" presId="urn:microsoft.com/office/officeart/2005/8/layout/vProcess5"/>
    <dgm:cxn modelId="{11537293-2BE5-DE4D-98E7-1E8246EBCE92}" type="presParOf" srcId="{B9EA6C03-2F56-2446-97E2-980CD9B36C95}" destId="{89C8EB7D-E88D-AC49-A86C-55F7F846E18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E992259-276E-469C-ADAB-CD5BFCA5995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79F414B-8704-4D90-A2C1-717311E2EA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Uncertainty Avoidance: Germany&amp;amp;apos;s higher score and its business implications</a:t>
          </a:r>
          <a:endParaRPr lang="en-US"/>
        </a:p>
      </dgm:t>
    </dgm:pt>
    <dgm:pt modelId="{2E0D239D-8D5B-47D1-86C1-DD9E711A7A2E}" type="parTrans" cxnId="{23F84B4D-E00F-4830-99BA-D3995AC499DF}">
      <dgm:prSet/>
      <dgm:spPr/>
      <dgm:t>
        <a:bodyPr/>
        <a:lstStyle/>
        <a:p>
          <a:endParaRPr lang="en-US"/>
        </a:p>
      </dgm:t>
    </dgm:pt>
    <dgm:pt modelId="{96652BA4-464F-4444-B0F1-D609F6D2F954}" type="sibTrans" cxnId="{23F84B4D-E00F-4830-99BA-D3995AC499D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F5C03F-12C5-49FE-B338-F96557C88B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Long-Term Orientation: Planning for the future in both cultures (</a:t>
          </a:r>
          <a:r>
            <a:rPr lang="en-GB" b="0" i="0" dirty="0">
              <a:solidFill>
                <a:srgbClr val="222222"/>
              </a:solidFill>
              <a:effectLst/>
            </a:rPr>
            <a:t>Adamczyk, 2017)</a:t>
          </a:r>
          <a:endParaRPr lang="en-US" dirty="0"/>
        </a:p>
      </dgm:t>
    </dgm:pt>
    <dgm:pt modelId="{4889FE78-53D7-4C86-8405-F6AEA9A7D5B1}" type="parTrans" cxnId="{BD3955CB-CC8E-4C73-9C29-2B84E067F604}">
      <dgm:prSet/>
      <dgm:spPr/>
      <dgm:t>
        <a:bodyPr/>
        <a:lstStyle/>
        <a:p>
          <a:endParaRPr lang="en-US"/>
        </a:p>
      </dgm:t>
    </dgm:pt>
    <dgm:pt modelId="{59E07500-53AC-4B5B-8A4E-1CD1AB1F281A}" type="sibTrans" cxnId="{BD3955CB-CC8E-4C73-9C29-2B84E067F6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A0D3DB-92C6-4F5F-B0BA-CB4265B6F0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Indulgence vs. Restraint: Differences in approach to life and work (</a:t>
          </a:r>
          <a:r>
            <a:rPr lang="en-GB" b="0" i="0" dirty="0">
              <a:solidFill>
                <a:srgbClr val="222222"/>
              </a:solidFill>
              <a:effectLst/>
            </a:rPr>
            <a:t>McLuhan, 2015)</a:t>
          </a:r>
          <a:endParaRPr lang="en-US" dirty="0"/>
        </a:p>
      </dgm:t>
    </dgm:pt>
    <dgm:pt modelId="{7CA41E8A-7FA1-4778-93D4-0CF6CD79F8E0}" type="parTrans" cxnId="{A5E27A00-7409-4B32-9420-B2D04621AE3C}">
      <dgm:prSet/>
      <dgm:spPr/>
      <dgm:t>
        <a:bodyPr/>
        <a:lstStyle/>
        <a:p>
          <a:endParaRPr lang="en-US"/>
        </a:p>
      </dgm:t>
    </dgm:pt>
    <dgm:pt modelId="{917C6B4A-FD11-4D82-89B4-2B4B2866A852}" type="sibTrans" cxnId="{A5E27A00-7409-4B32-9420-B2D04621AE3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2A04852-7F0E-4EFE-AF87-9A886E72878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Summary of how these dimensions impact business operations</a:t>
          </a:r>
          <a:endParaRPr lang="en-US" dirty="0"/>
        </a:p>
      </dgm:t>
    </dgm:pt>
    <dgm:pt modelId="{BCF7E891-79EE-4CEF-A543-0960B34C44A8}" type="parTrans" cxnId="{7B6550FC-C0EC-47C9-82FF-5D3EE4C5AA25}">
      <dgm:prSet/>
      <dgm:spPr/>
      <dgm:t>
        <a:bodyPr/>
        <a:lstStyle/>
        <a:p>
          <a:endParaRPr lang="en-US"/>
        </a:p>
      </dgm:t>
    </dgm:pt>
    <dgm:pt modelId="{559497B8-3602-4930-96C5-F2B059D09033}" type="sibTrans" cxnId="{7B6550FC-C0EC-47C9-82FF-5D3EE4C5AA25}">
      <dgm:prSet/>
      <dgm:spPr/>
      <dgm:t>
        <a:bodyPr/>
        <a:lstStyle/>
        <a:p>
          <a:endParaRPr lang="en-US"/>
        </a:p>
      </dgm:t>
    </dgm:pt>
    <dgm:pt modelId="{9412453E-10EB-43B1-B034-8E0E7C9B3B44}" type="pres">
      <dgm:prSet presAssocID="{9E992259-276E-469C-ADAB-CD5BFCA59953}" presName="root" presStyleCnt="0">
        <dgm:presLayoutVars>
          <dgm:dir/>
          <dgm:resizeHandles val="exact"/>
        </dgm:presLayoutVars>
      </dgm:prSet>
      <dgm:spPr/>
    </dgm:pt>
    <dgm:pt modelId="{E19606AF-3AF9-4FC7-ACC7-89A818E735E8}" type="pres">
      <dgm:prSet presAssocID="{9E992259-276E-469C-ADAB-CD5BFCA59953}" presName="container" presStyleCnt="0">
        <dgm:presLayoutVars>
          <dgm:dir/>
          <dgm:resizeHandles val="exact"/>
        </dgm:presLayoutVars>
      </dgm:prSet>
      <dgm:spPr/>
    </dgm:pt>
    <dgm:pt modelId="{223800A0-E4D0-4943-AA3F-309A38CCE38E}" type="pres">
      <dgm:prSet presAssocID="{379F414B-8704-4D90-A2C1-717311E2EA3A}" presName="compNode" presStyleCnt="0"/>
      <dgm:spPr/>
    </dgm:pt>
    <dgm:pt modelId="{8B8C18C9-BDCA-4467-B200-51027FD29C50}" type="pres">
      <dgm:prSet presAssocID="{379F414B-8704-4D90-A2C1-717311E2EA3A}" presName="iconBgRect" presStyleLbl="bgShp" presStyleIdx="0" presStyleCnt="4"/>
      <dgm:spPr/>
    </dgm:pt>
    <dgm:pt modelId="{F66D8EBE-64B2-43ED-8407-FB45AA5B7ECD}" type="pres">
      <dgm:prSet presAssocID="{379F414B-8704-4D90-A2C1-717311E2EA3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4AEE107-9CB4-47CE-88A1-729E93149846}" type="pres">
      <dgm:prSet presAssocID="{379F414B-8704-4D90-A2C1-717311E2EA3A}" presName="spaceRect" presStyleCnt="0"/>
      <dgm:spPr/>
    </dgm:pt>
    <dgm:pt modelId="{93051DFF-54D8-47C4-843F-EFB3FF4B0F54}" type="pres">
      <dgm:prSet presAssocID="{379F414B-8704-4D90-A2C1-717311E2EA3A}" presName="textRect" presStyleLbl="revTx" presStyleIdx="0" presStyleCnt="4">
        <dgm:presLayoutVars>
          <dgm:chMax val="1"/>
          <dgm:chPref val="1"/>
        </dgm:presLayoutVars>
      </dgm:prSet>
      <dgm:spPr/>
    </dgm:pt>
    <dgm:pt modelId="{CE625BEA-D6BC-4DDE-AFAB-364675AF413E}" type="pres">
      <dgm:prSet presAssocID="{96652BA4-464F-4444-B0F1-D609F6D2F954}" presName="sibTrans" presStyleLbl="sibTrans2D1" presStyleIdx="0" presStyleCnt="0"/>
      <dgm:spPr/>
    </dgm:pt>
    <dgm:pt modelId="{4295F99D-8553-44BC-ACFB-D7AAA917475F}" type="pres">
      <dgm:prSet presAssocID="{A5F5C03F-12C5-49FE-B338-F96557C88B48}" presName="compNode" presStyleCnt="0"/>
      <dgm:spPr/>
    </dgm:pt>
    <dgm:pt modelId="{C200641A-A165-484B-B164-40E2EA681CEF}" type="pres">
      <dgm:prSet presAssocID="{A5F5C03F-12C5-49FE-B338-F96557C88B48}" presName="iconBgRect" presStyleLbl="bgShp" presStyleIdx="1" presStyleCnt="4"/>
      <dgm:spPr/>
    </dgm:pt>
    <dgm:pt modelId="{B1B729F3-D083-4E3E-8F0B-CDE36358EEBE}" type="pres">
      <dgm:prSet presAssocID="{A5F5C03F-12C5-49FE-B338-F96557C88B4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ass"/>
        </a:ext>
      </dgm:extLst>
    </dgm:pt>
    <dgm:pt modelId="{72A78C90-DF19-4B10-9398-31E24A75B508}" type="pres">
      <dgm:prSet presAssocID="{A5F5C03F-12C5-49FE-B338-F96557C88B48}" presName="spaceRect" presStyleCnt="0"/>
      <dgm:spPr/>
    </dgm:pt>
    <dgm:pt modelId="{759E2B1B-01A8-45AA-9DF4-5F5A060EDA2A}" type="pres">
      <dgm:prSet presAssocID="{A5F5C03F-12C5-49FE-B338-F96557C88B48}" presName="textRect" presStyleLbl="revTx" presStyleIdx="1" presStyleCnt="4">
        <dgm:presLayoutVars>
          <dgm:chMax val="1"/>
          <dgm:chPref val="1"/>
        </dgm:presLayoutVars>
      </dgm:prSet>
      <dgm:spPr/>
    </dgm:pt>
    <dgm:pt modelId="{45068350-12ED-4A61-AEAC-E88A9FAAE511}" type="pres">
      <dgm:prSet presAssocID="{59E07500-53AC-4B5B-8A4E-1CD1AB1F281A}" presName="sibTrans" presStyleLbl="sibTrans2D1" presStyleIdx="0" presStyleCnt="0"/>
      <dgm:spPr/>
    </dgm:pt>
    <dgm:pt modelId="{8007CCFE-A33B-4967-9E61-53174B7B9B40}" type="pres">
      <dgm:prSet presAssocID="{4CA0D3DB-92C6-4F5F-B0BA-CB4265B6F06C}" presName="compNode" presStyleCnt="0"/>
      <dgm:spPr/>
    </dgm:pt>
    <dgm:pt modelId="{FDC271CB-E6BA-4835-82C4-9C3C250DF484}" type="pres">
      <dgm:prSet presAssocID="{4CA0D3DB-92C6-4F5F-B0BA-CB4265B6F06C}" presName="iconBgRect" presStyleLbl="bgShp" presStyleIdx="2" presStyleCnt="4"/>
      <dgm:spPr/>
    </dgm:pt>
    <dgm:pt modelId="{23F59323-1426-47E1-95DA-47563FBA45EC}" type="pres">
      <dgm:prSet presAssocID="{4CA0D3DB-92C6-4F5F-B0BA-CB4265B6F0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A06FBA3-DE39-4FD5-9889-5A935705B345}" type="pres">
      <dgm:prSet presAssocID="{4CA0D3DB-92C6-4F5F-B0BA-CB4265B6F06C}" presName="spaceRect" presStyleCnt="0"/>
      <dgm:spPr/>
    </dgm:pt>
    <dgm:pt modelId="{B5D7245B-790A-4996-AADE-1411DDA1F85A}" type="pres">
      <dgm:prSet presAssocID="{4CA0D3DB-92C6-4F5F-B0BA-CB4265B6F06C}" presName="textRect" presStyleLbl="revTx" presStyleIdx="2" presStyleCnt="4">
        <dgm:presLayoutVars>
          <dgm:chMax val="1"/>
          <dgm:chPref val="1"/>
        </dgm:presLayoutVars>
      </dgm:prSet>
      <dgm:spPr/>
    </dgm:pt>
    <dgm:pt modelId="{4AE8B590-6831-45D0-A644-20050A0F1823}" type="pres">
      <dgm:prSet presAssocID="{917C6B4A-FD11-4D82-89B4-2B4B2866A852}" presName="sibTrans" presStyleLbl="sibTrans2D1" presStyleIdx="0" presStyleCnt="0"/>
      <dgm:spPr/>
    </dgm:pt>
    <dgm:pt modelId="{76B399B6-162D-4D27-BF04-415B4522F126}" type="pres">
      <dgm:prSet presAssocID="{42A04852-7F0E-4EFE-AF87-9A886E72878F}" presName="compNode" presStyleCnt="0"/>
      <dgm:spPr/>
    </dgm:pt>
    <dgm:pt modelId="{266F3431-8CDA-4D53-981F-42B83DD4D9D4}" type="pres">
      <dgm:prSet presAssocID="{42A04852-7F0E-4EFE-AF87-9A886E72878F}" presName="iconBgRect" presStyleLbl="bgShp" presStyleIdx="3" presStyleCnt="4"/>
      <dgm:spPr/>
    </dgm:pt>
    <dgm:pt modelId="{4656B111-0B1E-4704-A844-5432381758D9}" type="pres">
      <dgm:prSet presAssocID="{42A04852-7F0E-4EFE-AF87-9A886E72878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B1C7B49D-6260-48DC-8E9A-808DE170C9F2}" type="pres">
      <dgm:prSet presAssocID="{42A04852-7F0E-4EFE-AF87-9A886E72878F}" presName="spaceRect" presStyleCnt="0"/>
      <dgm:spPr/>
    </dgm:pt>
    <dgm:pt modelId="{CDC1BF56-0C38-4421-93C2-B5F8F2DC3CDD}" type="pres">
      <dgm:prSet presAssocID="{42A04852-7F0E-4EFE-AF87-9A886E72878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5E27A00-7409-4B32-9420-B2D04621AE3C}" srcId="{9E992259-276E-469C-ADAB-CD5BFCA59953}" destId="{4CA0D3DB-92C6-4F5F-B0BA-CB4265B6F06C}" srcOrd="2" destOrd="0" parTransId="{7CA41E8A-7FA1-4778-93D4-0CF6CD79F8E0}" sibTransId="{917C6B4A-FD11-4D82-89B4-2B4B2866A852}"/>
    <dgm:cxn modelId="{B54BCB03-674D-4CB5-B12E-20BD331080A2}" type="presOf" srcId="{59E07500-53AC-4B5B-8A4E-1CD1AB1F281A}" destId="{45068350-12ED-4A61-AEAC-E88A9FAAE511}" srcOrd="0" destOrd="0" presId="urn:microsoft.com/office/officeart/2018/2/layout/IconCircleList"/>
    <dgm:cxn modelId="{D0323708-1F58-4243-AB1E-9369D962D740}" type="presOf" srcId="{A5F5C03F-12C5-49FE-B338-F96557C88B48}" destId="{759E2B1B-01A8-45AA-9DF4-5F5A060EDA2A}" srcOrd="0" destOrd="0" presId="urn:microsoft.com/office/officeart/2018/2/layout/IconCircleList"/>
    <dgm:cxn modelId="{8472252C-BF22-43D4-B9AD-B427919F5860}" type="presOf" srcId="{42A04852-7F0E-4EFE-AF87-9A886E72878F}" destId="{CDC1BF56-0C38-4421-93C2-B5F8F2DC3CDD}" srcOrd="0" destOrd="0" presId="urn:microsoft.com/office/officeart/2018/2/layout/IconCircleList"/>
    <dgm:cxn modelId="{23F84B4D-E00F-4830-99BA-D3995AC499DF}" srcId="{9E992259-276E-469C-ADAB-CD5BFCA59953}" destId="{379F414B-8704-4D90-A2C1-717311E2EA3A}" srcOrd="0" destOrd="0" parTransId="{2E0D239D-8D5B-47D1-86C1-DD9E711A7A2E}" sibTransId="{96652BA4-464F-4444-B0F1-D609F6D2F954}"/>
    <dgm:cxn modelId="{595C1590-CED5-418D-B6D3-7FE0E1F08D67}" type="presOf" srcId="{379F414B-8704-4D90-A2C1-717311E2EA3A}" destId="{93051DFF-54D8-47C4-843F-EFB3FF4B0F54}" srcOrd="0" destOrd="0" presId="urn:microsoft.com/office/officeart/2018/2/layout/IconCircleList"/>
    <dgm:cxn modelId="{10291093-2EFC-455B-AC71-DF84F8855424}" type="presOf" srcId="{96652BA4-464F-4444-B0F1-D609F6D2F954}" destId="{CE625BEA-D6BC-4DDE-AFAB-364675AF413E}" srcOrd="0" destOrd="0" presId="urn:microsoft.com/office/officeart/2018/2/layout/IconCircleList"/>
    <dgm:cxn modelId="{319AD993-6AE2-4ECD-90F3-ABFA1AC7C583}" type="presOf" srcId="{917C6B4A-FD11-4D82-89B4-2B4B2866A852}" destId="{4AE8B590-6831-45D0-A644-20050A0F1823}" srcOrd="0" destOrd="0" presId="urn:microsoft.com/office/officeart/2018/2/layout/IconCircleList"/>
    <dgm:cxn modelId="{7A6F90AC-2E41-4ECB-A040-48A09C1D0909}" type="presOf" srcId="{4CA0D3DB-92C6-4F5F-B0BA-CB4265B6F06C}" destId="{B5D7245B-790A-4996-AADE-1411DDA1F85A}" srcOrd="0" destOrd="0" presId="urn:microsoft.com/office/officeart/2018/2/layout/IconCircleList"/>
    <dgm:cxn modelId="{A235A0C3-5BE5-4613-A901-0754D5702A6F}" type="presOf" srcId="{9E992259-276E-469C-ADAB-CD5BFCA59953}" destId="{9412453E-10EB-43B1-B034-8E0E7C9B3B44}" srcOrd="0" destOrd="0" presId="urn:microsoft.com/office/officeart/2018/2/layout/IconCircleList"/>
    <dgm:cxn modelId="{BD3955CB-CC8E-4C73-9C29-2B84E067F604}" srcId="{9E992259-276E-469C-ADAB-CD5BFCA59953}" destId="{A5F5C03F-12C5-49FE-B338-F96557C88B48}" srcOrd="1" destOrd="0" parTransId="{4889FE78-53D7-4C86-8405-F6AEA9A7D5B1}" sibTransId="{59E07500-53AC-4B5B-8A4E-1CD1AB1F281A}"/>
    <dgm:cxn modelId="{7B6550FC-C0EC-47C9-82FF-5D3EE4C5AA25}" srcId="{9E992259-276E-469C-ADAB-CD5BFCA59953}" destId="{42A04852-7F0E-4EFE-AF87-9A886E72878F}" srcOrd="3" destOrd="0" parTransId="{BCF7E891-79EE-4CEF-A543-0960B34C44A8}" sibTransId="{559497B8-3602-4930-96C5-F2B059D09033}"/>
    <dgm:cxn modelId="{62FE1999-5DE3-4119-A583-46B93AA1A3B9}" type="presParOf" srcId="{9412453E-10EB-43B1-B034-8E0E7C9B3B44}" destId="{E19606AF-3AF9-4FC7-ACC7-89A818E735E8}" srcOrd="0" destOrd="0" presId="urn:microsoft.com/office/officeart/2018/2/layout/IconCircleList"/>
    <dgm:cxn modelId="{513BE1E0-9481-4CDC-8D20-EA266C7B60D9}" type="presParOf" srcId="{E19606AF-3AF9-4FC7-ACC7-89A818E735E8}" destId="{223800A0-E4D0-4943-AA3F-309A38CCE38E}" srcOrd="0" destOrd="0" presId="urn:microsoft.com/office/officeart/2018/2/layout/IconCircleList"/>
    <dgm:cxn modelId="{2E1578CD-E11D-4C14-A6B9-CB570D332BD2}" type="presParOf" srcId="{223800A0-E4D0-4943-AA3F-309A38CCE38E}" destId="{8B8C18C9-BDCA-4467-B200-51027FD29C50}" srcOrd="0" destOrd="0" presId="urn:microsoft.com/office/officeart/2018/2/layout/IconCircleList"/>
    <dgm:cxn modelId="{201E3CAD-E202-4052-9F16-1E0A74624E02}" type="presParOf" srcId="{223800A0-E4D0-4943-AA3F-309A38CCE38E}" destId="{F66D8EBE-64B2-43ED-8407-FB45AA5B7ECD}" srcOrd="1" destOrd="0" presId="urn:microsoft.com/office/officeart/2018/2/layout/IconCircleList"/>
    <dgm:cxn modelId="{A5F65BB0-8997-4E98-8A65-F0BA52083C5D}" type="presParOf" srcId="{223800A0-E4D0-4943-AA3F-309A38CCE38E}" destId="{24AEE107-9CB4-47CE-88A1-729E93149846}" srcOrd="2" destOrd="0" presId="urn:microsoft.com/office/officeart/2018/2/layout/IconCircleList"/>
    <dgm:cxn modelId="{F1D8D45E-0499-4786-A260-D666D80F987E}" type="presParOf" srcId="{223800A0-E4D0-4943-AA3F-309A38CCE38E}" destId="{93051DFF-54D8-47C4-843F-EFB3FF4B0F54}" srcOrd="3" destOrd="0" presId="urn:microsoft.com/office/officeart/2018/2/layout/IconCircleList"/>
    <dgm:cxn modelId="{77FBE618-97DB-4999-8C32-B2A65606DA3E}" type="presParOf" srcId="{E19606AF-3AF9-4FC7-ACC7-89A818E735E8}" destId="{CE625BEA-D6BC-4DDE-AFAB-364675AF413E}" srcOrd="1" destOrd="0" presId="urn:microsoft.com/office/officeart/2018/2/layout/IconCircleList"/>
    <dgm:cxn modelId="{010CAAF3-6263-426F-990D-68181E8E7BD1}" type="presParOf" srcId="{E19606AF-3AF9-4FC7-ACC7-89A818E735E8}" destId="{4295F99D-8553-44BC-ACFB-D7AAA917475F}" srcOrd="2" destOrd="0" presId="urn:microsoft.com/office/officeart/2018/2/layout/IconCircleList"/>
    <dgm:cxn modelId="{4CEC2A7E-08C7-4726-A58A-4B1B88B93B21}" type="presParOf" srcId="{4295F99D-8553-44BC-ACFB-D7AAA917475F}" destId="{C200641A-A165-484B-B164-40E2EA681CEF}" srcOrd="0" destOrd="0" presId="urn:microsoft.com/office/officeart/2018/2/layout/IconCircleList"/>
    <dgm:cxn modelId="{ED1CCA87-48D1-4486-9969-7D77B9D9760F}" type="presParOf" srcId="{4295F99D-8553-44BC-ACFB-D7AAA917475F}" destId="{B1B729F3-D083-4E3E-8F0B-CDE36358EEBE}" srcOrd="1" destOrd="0" presId="urn:microsoft.com/office/officeart/2018/2/layout/IconCircleList"/>
    <dgm:cxn modelId="{00D5C465-DAE4-429A-B3F7-714154B8495A}" type="presParOf" srcId="{4295F99D-8553-44BC-ACFB-D7AAA917475F}" destId="{72A78C90-DF19-4B10-9398-31E24A75B508}" srcOrd="2" destOrd="0" presId="urn:microsoft.com/office/officeart/2018/2/layout/IconCircleList"/>
    <dgm:cxn modelId="{941DE998-71F2-4169-8398-03356E517E5A}" type="presParOf" srcId="{4295F99D-8553-44BC-ACFB-D7AAA917475F}" destId="{759E2B1B-01A8-45AA-9DF4-5F5A060EDA2A}" srcOrd="3" destOrd="0" presId="urn:microsoft.com/office/officeart/2018/2/layout/IconCircleList"/>
    <dgm:cxn modelId="{187E3F7B-415B-4E0C-BBAE-9ADE420FE4B0}" type="presParOf" srcId="{E19606AF-3AF9-4FC7-ACC7-89A818E735E8}" destId="{45068350-12ED-4A61-AEAC-E88A9FAAE511}" srcOrd="3" destOrd="0" presId="urn:microsoft.com/office/officeart/2018/2/layout/IconCircleList"/>
    <dgm:cxn modelId="{F773DAD2-F000-4D93-8FB7-273E057ED836}" type="presParOf" srcId="{E19606AF-3AF9-4FC7-ACC7-89A818E735E8}" destId="{8007CCFE-A33B-4967-9E61-53174B7B9B40}" srcOrd="4" destOrd="0" presId="urn:microsoft.com/office/officeart/2018/2/layout/IconCircleList"/>
    <dgm:cxn modelId="{2871E29A-3F7A-4301-B36F-D7260C456474}" type="presParOf" srcId="{8007CCFE-A33B-4967-9E61-53174B7B9B40}" destId="{FDC271CB-E6BA-4835-82C4-9C3C250DF484}" srcOrd="0" destOrd="0" presId="urn:microsoft.com/office/officeart/2018/2/layout/IconCircleList"/>
    <dgm:cxn modelId="{578956E2-266E-4A07-BD7A-1284B83026B0}" type="presParOf" srcId="{8007CCFE-A33B-4967-9E61-53174B7B9B40}" destId="{23F59323-1426-47E1-95DA-47563FBA45EC}" srcOrd="1" destOrd="0" presId="urn:microsoft.com/office/officeart/2018/2/layout/IconCircleList"/>
    <dgm:cxn modelId="{A141E86B-C57D-4B78-99B6-FA7D1D5C0496}" type="presParOf" srcId="{8007CCFE-A33B-4967-9E61-53174B7B9B40}" destId="{DA06FBA3-DE39-4FD5-9889-5A935705B345}" srcOrd="2" destOrd="0" presId="urn:microsoft.com/office/officeart/2018/2/layout/IconCircleList"/>
    <dgm:cxn modelId="{DB6092C1-0408-434A-8EBA-B6B9BE7AF014}" type="presParOf" srcId="{8007CCFE-A33B-4967-9E61-53174B7B9B40}" destId="{B5D7245B-790A-4996-AADE-1411DDA1F85A}" srcOrd="3" destOrd="0" presId="urn:microsoft.com/office/officeart/2018/2/layout/IconCircleList"/>
    <dgm:cxn modelId="{AE3A9F9C-7A8C-412B-9675-0B42A7C974EE}" type="presParOf" srcId="{E19606AF-3AF9-4FC7-ACC7-89A818E735E8}" destId="{4AE8B590-6831-45D0-A644-20050A0F1823}" srcOrd="5" destOrd="0" presId="urn:microsoft.com/office/officeart/2018/2/layout/IconCircleList"/>
    <dgm:cxn modelId="{008DF5D2-64A2-4058-B427-6D3185898270}" type="presParOf" srcId="{E19606AF-3AF9-4FC7-ACC7-89A818E735E8}" destId="{76B399B6-162D-4D27-BF04-415B4522F126}" srcOrd="6" destOrd="0" presId="urn:microsoft.com/office/officeart/2018/2/layout/IconCircleList"/>
    <dgm:cxn modelId="{7292FAB8-F7B6-415E-AAA8-42885BA0570E}" type="presParOf" srcId="{76B399B6-162D-4D27-BF04-415B4522F126}" destId="{266F3431-8CDA-4D53-981F-42B83DD4D9D4}" srcOrd="0" destOrd="0" presId="urn:microsoft.com/office/officeart/2018/2/layout/IconCircleList"/>
    <dgm:cxn modelId="{E27DB2FD-8B6A-43FF-A3FE-B913F0EB0A68}" type="presParOf" srcId="{76B399B6-162D-4D27-BF04-415B4522F126}" destId="{4656B111-0B1E-4704-A844-5432381758D9}" srcOrd="1" destOrd="0" presId="urn:microsoft.com/office/officeart/2018/2/layout/IconCircleList"/>
    <dgm:cxn modelId="{0ECE4E4D-078A-46AA-A2E7-6903361E1235}" type="presParOf" srcId="{76B399B6-162D-4D27-BF04-415B4522F126}" destId="{B1C7B49D-6260-48DC-8E9A-808DE170C9F2}" srcOrd="2" destOrd="0" presId="urn:microsoft.com/office/officeart/2018/2/layout/IconCircleList"/>
    <dgm:cxn modelId="{6E24FD6E-FE2D-4360-8457-A243A1166E2E}" type="presParOf" srcId="{76B399B6-162D-4D27-BF04-415B4522F126}" destId="{CDC1BF56-0C38-4421-93C2-B5F8F2DC3CD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7388AA-DDE5-4DFE-A44C-F21B6873230E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4B136-0435-4179-94DF-4632B0BD54E5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Example: German business meeting etiquette (e.g., formality, agenda adherence)</a:t>
          </a:r>
          <a:endParaRPr lang="en-US" sz="1300" kern="1200"/>
        </a:p>
      </dsp:txBody>
      <dsp:txXfrm>
        <a:off x="100682" y="2427484"/>
        <a:ext cx="2370489" cy="720000"/>
      </dsp:txXfrm>
    </dsp:sp>
    <dsp:sp modelId="{ED10D7FB-C621-417C-9B89-B02885850F19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C62952-8B40-4CFF-A69D-013300551AB0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Case study: A successful UK company operating in Germany</a:t>
          </a:r>
          <a:endParaRPr lang="en-US" sz="1300" kern="1200"/>
        </a:p>
      </dsp:txBody>
      <dsp:txXfrm>
        <a:off x="2886007" y="2427484"/>
        <a:ext cx="2370489" cy="720000"/>
      </dsp:txXfrm>
    </dsp:sp>
    <dsp:sp modelId="{DF2CD290-FD02-4FD3-89B4-8924BBAEF357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B7534-DC87-4B6D-98A8-52212CC6BBD5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Scenario: Typical workday expectations in GermanyI</a:t>
          </a:r>
          <a:endParaRPr lang="en-US" sz="1300" kern="1200"/>
        </a:p>
      </dsp:txBody>
      <dsp:txXfrm>
        <a:off x="5671332" y="2427484"/>
        <a:ext cx="2370489" cy="720000"/>
      </dsp:txXfrm>
    </dsp:sp>
    <dsp:sp modelId="{F5BD2343-D0B7-43A0-9748-542D2ACA37D8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D545E1-FE59-4AC1-95C6-849B2A5D36EC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nsights: Common misconceptions UK professionals might have about German culture</a:t>
          </a:r>
          <a:endParaRPr lang="en-US" sz="1300" kern="1200"/>
        </a:p>
      </dsp:txBody>
      <dsp:txXfrm>
        <a:off x="8456657" y="2427484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82982E-ED95-1042-849D-2106277F6A52}">
      <dsp:nvSpPr>
        <dsp:cNvPr id="0" name=""/>
        <dsp:cNvSpPr/>
      </dsp:nvSpPr>
      <dsp:spPr>
        <a:xfrm>
          <a:off x="3364992" y="2177"/>
          <a:ext cx="3785616" cy="104746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Ethnic diversity in Germany: Overview of major ethnic groups</a:t>
          </a:r>
          <a:endParaRPr lang="en-US" sz="2000" kern="1200"/>
        </a:p>
      </dsp:txBody>
      <dsp:txXfrm>
        <a:off x="3416125" y="53310"/>
        <a:ext cx="3683350" cy="945199"/>
      </dsp:txXfrm>
    </dsp:sp>
    <dsp:sp modelId="{7EB53FE4-A3AC-7144-86C4-6CB0B26AA558}">
      <dsp:nvSpPr>
        <dsp:cNvPr id="0" name=""/>
        <dsp:cNvSpPr/>
      </dsp:nvSpPr>
      <dsp:spPr>
        <a:xfrm>
          <a:off x="3364992" y="1102016"/>
          <a:ext cx="3785616" cy="104746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Social structure: Emphasis on community and societal roles</a:t>
          </a:r>
          <a:endParaRPr lang="en-US" sz="2000" kern="1200"/>
        </a:p>
      </dsp:txBody>
      <dsp:txXfrm>
        <a:off x="3416125" y="1153149"/>
        <a:ext cx="3683350" cy="945199"/>
      </dsp:txXfrm>
    </dsp:sp>
    <dsp:sp modelId="{CEB73000-C083-CC44-9A09-0194B105003B}">
      <dsp:nvSpPr>
        <dsp:cNvPr id="0" name=""/>
        <dsp:cNvSpPr/>
      </dsp:nvSpPr>
      <dsp:spPr>
        <a:xfrm>
          <a:off x="3364992" y="2201855"/>
          <a:ext cx="3785616" cy="104746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Religious values: Predominant religions and their influence on culture</a:t>
          </a:r>
          <a:endParaRPr lang="en-US" sz="2000" kern="1200"/>
        </a:p>
      </dsp:txBody>
      <dsp:txXfrm>
        <a:off x="3416125" y="2252988"/>
        <a:ext cx="3683350" cy="945199"/>
      </dsp:txXfrm>
    </dsp:sp>
    <dsp:sp modelId="{085A5C1B-6C09-CE47-BA57-673E6CAF4FD2}">
      <dsp:nvSpPr>
        <dsp:cNvPr id="0" name=""/>
        <dsp:cNvSpPr/>
      </dsp:nvSpPr>
      <dsp:spPr>
        <a:xfrm>
          <a:off x="3364992" y="3301694"/>
          <a:ext cx="3785616" cy="104746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Impact of these factors on business practices</a:t>
          </a:r>
          <a:endParaRPr lang="en-US" sz="2000" kern="1200"/>
        </a:p>
      </dsp:txBody>
      <dsp:txXfrm>
        <a:off x="3416125" y="3352827"/>
        <a:ext cx="3683350" cy="9451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05D48-D451-4F93-8BD1-19662BA06BEF}">
      <dsp:nvSpPr>
        <dsp:cNvPr id="0" name=""/>
        <dsp:cNvSpPr/>
      </dsp:nvSpPr>
      <dsp:spPr>
        <a:xfrm>
          <a:off x="0" y="2288"/>
          <a:ext cx="6364224" cy="11598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B05F83-A734-4F5D-88D9-EB7D72AC18B6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DD008-F01B-489A-9946-14BFBECC77CE}">
      <dsp:nvSpPr>
        <dsp:cNvPr id="0" name=""/>
        <dsp:cNvSpPr/>
      </dsp:nvSpPr>
      <dsp:spPr>
        <a:xfrm>
          <a:off x="1339618" y="2288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Importance of cultural sensitivity for business success</a:t>
          </a:r>
          <a:endParaRPr lang="en-US" sz="2100" kern="1200"/>
        </a:p>
      </dsp:txBody>
      <dsp:txXfrm>
        <a:off x="1339618" y="2288"/>
        <a:ext cx="5024605" cy="1159843"/>
      </dsp:txXfrm>
    </dsp:sp>
    <dsp:sp modelId="{73F18A4C-187E-403A-8D93-EDBC5B7E0024}">
      <dsp:nvSpPr>
        <dsp:cNvPr id="0" name=""/>
        <dsp:cNvSpPr/>
      </dsp:nvSpPr>
      <dsp:spPr>
        <a:xfrm>
          <a:off x="0" y="1452092"/>
          <a:ext cx="6364224" cy="11598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A81DF-A093-4218-9344-4CBE48816137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ACFF2-4C42-4990-AE78-E5AECCCD6BCC}">
      <dsp:nvSpPr>
        <dsp:cNvPr id="0" name=""/>
        <dsp:cNvSpPr/>
      </dsp:nvSpPr>
      <dsp:spPr>
        <a:xfrm>
          <a:off x="1339618" y="1452092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Key areas of potential cultural friction (e.g., communication style, decision-making processes) (Moran and Moran, 2014)</a:t>
          </a:r>
          <a:endParaRPr lang="en-US" sz="2100" kern="1200" dirty="0"/>
        </a:p>
      </dsp:txBody>
      <dsp:txXfrm>
        <a:off x="1339618" y="1452092"/>
        <a:ext cx="5024605" cy="1159843"/>
      </dsp:txXfrm>
    </dsp:sp>
    <dsp:sp modelId="{423755DA-E752-481F-8C41-CF09A78F7C0D}">
      <dsp:nvSpPr>
        <dsp:cNvPr id="0" name=""/>
        <dsp:cNvSpPr/>
      </dsp:nvSpPr>
      <dsp:spPr>
        <a:xfrm>
          <a:off x="0" y="2901896"/>
          <a:ext cx="6364224" cy="115984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A0594-D2C4-416A-B7D6-2E37DBEF9BE7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90623-D58F-4B02-A1BF-683C7A9A7146}">
      <dsp:nvSpPr>
        <dsp:cNvPr id="0" name=""/>
        <dsp:cNvSpPr/>
      </dsp:nvSpPr>
      <dsp:spPr>
        <a:xfrm>
          <a:off x="1339618" y="2901896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Strategies for fostering mutual respect and understanding </a:t>
          </a:r>
          <a:r>
            <a:rPr lang="en-GB" sz="2100" kern="1200" dirty="0">
              <a:solidFill>
                <a:schemeClr val="bg1"/>
              </a:solidFill>
            </a:rPr>
            <a:t>(</a:t>
          </a:r>
          <a:r>
            <a:rPr lang="en-GB" sz="2100" b="0" i="0" kern="1200" dirty="0">
              <a:solidFill>
                <a:schemeClr val="bg1"/>
              </a:solidFill>
              <a:effectLst/>
            </a:rPr>
            <a:t>McLuhan, M., 2015)</a:t>
          </a:r>
          <a:endParaRPr lang="en-US" sz="2100" kern="1200" dirty="0">
            <a:solidFill>
              <a:schemeClr val="bg1"/>
            </a:solidFill>
          </a:endParaRPr>
        </a:p>
      </dsp:txBody>
      <dsp:txXfrm>
        <a:off x="1339618" y="2901896"/>
        <a:ext cx="5024605" cy="1159843"/>
      </dsp:txXfrm>
    </dsp:sp>
    <dsp:sp modelId="{ECEEC8C5-9D67-4EB3-A911-117F4D3A8F04}">
      <dsp:nvSpPr>
        <dsp:cNvPr id="0" name=""/>
        <dsp:cNvSpPr/>
      </dsp:nvSpPr>
      <dsp:spPr>
        <a:xfrm>
          <a:off x="0" y="4351700"/>
          <a:ext cx="6364224" cy="115984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483E82-16CC-4329-B139-F178581DCE4D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5CC435-FE2B-4F69-A6BD-5C50CD45ED98}">
      <dsp:nvSpPr>
        <dsp:cNvPr id="0" name=""/>
        <dsp:cNvSpPr/>
      </dsp:nvSpPr>
      <dsp:spPr>
        <a:xfrm>
          <a:off x="1339618" y="4351700"/>
          <a:ext cx="5024605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Training and development programs for UK employees</a:t>
          </a:r>
          <a:endParaRPr lang="en-US" sz="2100" kern="1200"/>
        </a:p>
      </dsp:txBody>
      <dsp:txXfrm>
        <a:off x="1339618" y="4351700"/>
        <a:ext cx="5024605" cy="1159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9B476A-134C-CC42-B448-78849DFA0D5F}">
      <dsp:nvSpPr>
        <dsp:cNvPr id="0" name=""/>
        <dsp:cNvSpPr/>
      </dsp:nvSpPr>
      <dsp:spPr>
        <a:xfrm>
          <a:off x="0" y="0"/>
          <a:ext cx="5091379" cy="12130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Overview of Hofstede's cultural dimensions theory</a:t>
          </a:r>
          <a:endParaRPr lang="en-US" sz="2300" kern="1200"/>
        </a:p>
      </dsp:txBody>
      <dsp:txXfrm>
        <a:off x="35529" y="35529"/>
        <a:ext cx="3679908" cy="1141985"/>
      </dsp:txXfrm>
    </dsp:sp>
    <dsp:sp modelId="{26D36B43-88E7-AD47-8488-B0D44FE94A64}">
      <dsp:nvSpPr>
        <dsp:cNvPr id="0" name=""/>
        <dsp:cNvSpPr/>
      </dsp:nvSpPr>
      <dsp:spPr>
        <a:xfrm>
          <a:off x="426403" y="1433596"/>
          <a:ext cx="5091379" cy="1213043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Power Distance: Comparison between the UK and Germany</a:t>
          </a:r>
          <a:endParaRPr lang="en-US" sz="2300" kern="1200"/>
        </a:p>
      </dsp:txBody>
      <dsp:txXfrm>
        <a:off x="461932" y="1469125"/>
        <a:ext cx="3805440" cy="1141985"/>
      </dsp:txXfrm>
    </dsp:sp>
    <dsp:sp modelId="{19890FFC-2D2C-6645-9B17-673E0698935B}">
      <dsp:nvSpPr>
        <dsp:cNvPr id="0" name=""/>
        <dsp:cNvSpPr/>
      </dsp:nvSpPr>
      <dsp:spPr>
        <a:xfrm>
          <a:off x="846441" y="2867192"/>
          <a:ext cx="5091379" cy="1213043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Individualism vs. Collectivism: Differences and implications</a:t>
          </a:r>
          <a:endParaRPr lang="en-US" sz="2300" kern="1200"/>
        </a:p>
      </dsp:txBody>
      <dsp:txXfrm>
        <a:off x="881970" y="2902721"/>
        <a:ext cx="3811804" cy="1141985"/>
      </dsp:txXfrm>
    </dsp:sp>
    <dsp:sp modelId="{437CC239-7E31-4742-8235-0A8D8E02764C}">
      <dsp:nvSpPr>
        <dsp:cNvPr id="0" name=""/>
        <dsp:cNvSpPr/>
      </dsp:nvSpPr>
      <dsp:spPr>
        <a:xfrm>
          <a:off x="1272844" y="4300788"/>
          <a:ext cx="5091379" cy="1213043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Masculinity vs. Femininity: How these values shape business environments</a:t>
          </a:r>
          <a:endParaRPr lang="en-US" sz="2300" kern="1200"/>
        </a:p>
      </dsp:txBody>
      <dsp:txXfrm>
        <a:off x="1308373" y="4336317"/>
        <a:ext cx="3805440" cy="1141985"/>
      </dsp:txXfrm>
    </dsp:sp>
    <dsp:sp modelId="{B4A09393-6AE6-CF49-8DBE-C2F709EB8312}">
      <dsp:nvSpPr>
        <dsp:cNvPr id="0" name=""/>
        <dsp:cNvSpPr/>
      </dsp:nvSpPr>
      <dsp:spPr>
        <a:xfrm>
          <a:off x="4302901" y="929080"/>
          <a:ext cx="788477" cy="788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480308" y="929080"/>
        <a:ext cx="433663" cy="593329"/>
      </dsp:txXfrm>
    </dsp:sp>
    <dsp:sp modelId="{57C4B5F0-40FF-FF45-BF53-F6FD911C2792}">
      <dsp:nvSpPr>
        <dsp:cNvPr id="0" name=""/>
        <dsp:cNvSpPr/>
      </dsp:nvSpPr>
      <dsp:spPr>
        <a:xfrm>
          <a:off x="4729304" y="2362677"/>
          <a:ext cx="788477" cy="788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4906711" y="2362677"/>
        <a:ext cx="433663" cy="593329"/>
      </dsp:txXfrm>
    </dsp:sp>
    <dsp:sp modelId="{799145A5-E1BD-6344-B54B-38EB86FAC901}">
      <dsp:nvSpPr>
        <dsp:cNvPr id="0" name=""/>
        <dsp:cNvSpPr/>
      </dsp:nvSpPr>
      <dsp:spPr>
        <a:xfrm>
          <a:off x="5149343" y="3796273"/>
          <a:ext cx="788477" cy="78847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500" kern="1200"/>
        </a:p>
      </dsp:txBody>
      <dsp:txXfrm>
        <a:off x="5326750" y="3796273"/>
        <a:ext cx="433663" cy="59332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C18C9-BDCA-4467-B200-51027FD29C50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6D8EBE-64B2-43ED-8407-FB45AA5B7ECD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051DFF-54D8-47C4-843F-EFB3FF4B0F54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Uncertainty Avoidance: Germany's higher score and its business implications</a:t>
          </a:r>
          <a:endParaRPr lang="en-US" sz="2100" kern="1200"/>
        </a:p>
      </dsp:txBody>
      <dsp:txXfrm>
        <a:off x="1834517" y="469890"/>
        <a:ext cx="3148942" cy="1335915"/>
      </dsp:txXfrm>
    </dsp:sp>
    <dsp:sp modelId="{C200641A-A165-484B-B164-40E2EA681CEF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B729F3-D083-4E3E-8F0B-CDE36358EEBE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E2B1B-01A8-45AA-9DF4-5F5A060EDA2A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Long-Term Orientation: Planning for the future in both cultures (</a:t>
          </a:r>
          <a:r>
            <a:rPr lang="en-GB" sz="2100" b="0" i="0" kern="1200" dirty="0">
              <a:solidFill>
                <a:srgbClr val="222222"/>
              </a:solidFill>
              <a:effectLst/>
            </a:rPr>
            <a:t>Adamczyk, 2017)</a:t>
          </a:r>
          <a:endParaRPr lang="en-US" sz="2100" kern="1200" dirty="0"/>
        </a:p>
      </dsp:txBody>
      <dsp:txXfrm>
        <a:off x="7154322" y="469890"/>
        <a:ext cx="3148942" cy="1335915"/>
      </dsp:txXfrm>
    </dsp:sp>
    <dsp:sp modelId="{FDC271CB-E6BA-4835-82C4-9C3C250DF484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59323-1426-47E1-95DA-47563FBA45EC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7245B-790A-4996-AADE-1411DDA1F85A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Indulgence vs. Restraint: Differences in approach to life and work (</a:t>
          </a:r>
          <a:r>
            <a:rPr lang="en-GB" sz="2100" b="0" i="0" kern="1200" dirty="0">
              <a:solidFill>
                <a:srgbClr val="222222"/>
              </a:solidFill>
              <a:effectLst/>
            </a:rPr>
            <a:t>McLuhan, 2015)</a:t>
          </a:r>
          <a:endParaRPr lang="en-US" sz="2100" kern="1200" dirty="0"/>
        </a:p>
      </dsp:txBody>
      <dsp:txXfrm>
        <a:off x="1834517" y="2545532"/>
        <a:ext cx="3148942" cy="1335915"/>
      </dsp:txXfrm>
    </dsp:sp>
    <dsp:sp modelId="{266F3431-8CDA-4D53-981F-42B83DD4D9D4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56B111-0B1E-4704-A844-5432381758D9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1BF56-0C38-4421-93C2-B5F8F2DC3CDD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Summary of how these dimensions impact business operations </a:t>
          </a:r>
          <a:endParaRPr lang="en-US" sz="2100" kern="1200" dirty="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4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80" name="Rectangle 4"/>
          <p:cNvSpPr>
            <a:spLocks noChangeAspect="1" noRot="1" noGrp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fontAlgn="base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4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84" name=""/>
          <p:cNvSpPr>
            <a:spLocks noGrp="1"/>
          </p:cNvSpPr>
          <p:nvPr>
            <p:ph type="body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2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582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algn="ctr" indent="0" marL="0">
              <a:buNone/>
              <a:defRPr sz="2400"/>
            </a:lvl1pPr>
            <a:lvl2pPr algn="ctr" indent="0" marL="457200">
              <a:buNone/>
              <a:defRPr sz="2000"/>
            </a:lvl2pPr>
            <a:lvl3pPr algn="ctr" indent="0" marL="914400">
              <a:buNone/>
              <a:defRPr sz="1800"/>
            </a:lvl3pPr>
            <a:lvl4pPr algn="ctr" indent="0" marL="1371600">
              <a:buNone/>
              <a:defRPr sz="1600"/>
            </a:lvl4pPr>
            <a:lvl5pPr algn="ctr" indent="0" marL="1828800">
              <a:buNone/>
              <a:defRPr sz="1600"/>
            </a:lvl5pPr>
            <a:lvl6pPr algn="ctr" indent="0" marL="2286000">
              <a:buNone/>
              <a:defRPr sz="1600"/>
            </a:lvl6pPr>
            <a:lvl7pPr algn="ctr" indent="0" marL="2743200">
              <a:buNone/>
              <a:defRPr sz="1600"/>
            </a:lvl7pPr>
            <a:lvl8pPr algn="ctr" indent="0" marL="3200400">
              <a:buNone/>
              <a:defRPr sz="1600"/>
            </a:lvl8pPr>
            <a:lvl9pPr algn="ctr" indent="0" marL="3657600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2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589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9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59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59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4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0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51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indent="0" marL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5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5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5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4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5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656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5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5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59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6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4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1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662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3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64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65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6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67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68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0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631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32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3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4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6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7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7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4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7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7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7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7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7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7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9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48640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641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indent="0" marL="0">
              <a:buNone/>
              <a:defRPr sz="1600"/>
            </a:lvl1pPr>
            <a:lvl2pPr indent="0" marL="457200">
              <a:buNone/>
              <a:defRPr sz="1400"/>
            </a:lvl2pPr>
            <a:lvl3pPr indent="0" marL="914400">
              <a:buNone/>
              <a:defRPr sz="1200"/>
            </a:lvl3pPr>
            <a:lvl4pPr indent="0" marL="1371600">
              <a:buNone/>
              <a:defRPr sz="1000"/>
            </a:lvl4pPr>
            <a:lvl5pPr indent="0" marL="1828800">
              <a:buNone/>
              <a:defRPr sz="1000"/>
            </a:lvl5pPr>
            <a:lvl6pPr indent="0" marL="2286000">
              <a:buNone/>
              <a:defRPr sz="1000"/>
            </a:lvl6pPr>
            <a:lvl7pPr indent="0" marL="2743200">
              <a:buNone/>
              <a:defRPr sz="1000"/>
            </a:lvl7pPr>
            <a:lvl8pPr indent="0" marL="3200400">
              <a:buNone/>
              <a:defRPr sz="1000"/>
            </a:lvl8pPr>
            <a:lvl9pPr indent="0" marL="365760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4864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4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4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4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5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Click to edit Master title style</a:t>
            </a:r>
          </a:p>
        </p:txBody>
      </p:sp>
      <p:sp>
        <p:nvSpPr>
          <p:cNvPr id="1048646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4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4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3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4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p>
            <a:r>
              <a:rPr lang="en-US"/>
              <a:t>Click to edit Master title style</a:t>
            </a:r>
          </a:p>
        </p:txBody>
      </p:sp>
      <p:sp>
        <p:nvSpPr>
          <p:cNvPr id="1048635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3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63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3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/>
        </p:spPr>
        <p:txBody>
          <a:bodyPr anchor="ctr" bIns="45720" lIns="91440" rIns="91440" rtlCol="0" tIns="45720" vert="horz">
            <a:normAutofit/>
          </a:bodyPr>
          <a:p>
            <a:r>
              <a:rPr lang="en-US"/>
              <a:t>Click to edit Master title style</a:t>
            </a:r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846836-3DFA-482E-9060-8D54F56622CB}" type="datetimeFigureOut">
              <a:rPr lang="en-US" smtClean="0"/>
              <a:t>7/25/24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/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5F5D4-3012-4A68-B648-865CE5EFF6F8}" type="slidenum">
              <a:rPr lang="en-US" smtClean="0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eaLnBrk="1" hangingPunct="1" latinLnBrk="0" rtl="0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14400" eaLnBrk="1" hangingPunct="1" indent="-228600" latinLnBrk="0" marL="228600" rtl="0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indent="-228600" latinLnBrk="0" marL="685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indent="-228600" latinLnBrk="0" marL="1143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indent="-228600" latinLnBrk="0" marL="1600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indent="-228600" latinLnBrk="0" marL="20574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indent="-228600" latinLnBrk="0" marL="25146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indent="-228600" latinLnBrk="0" marL="29718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indent="-228600" latinLnBrk="0" marL="34290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indent="-228600" latinLnBrk="0" marL="3886200" rtl="0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144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9144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9144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9144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9144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9144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9144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9144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9144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2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2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image" Target="../media/image3.png"/><Relationship Id="rId2" Type="http://schemas.openxmlformats.org/officeDocument/2006/relationships/slideLayout" Target="../slideLayouts/slideLayout2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3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6" Type="http://schemas.openxmlformats.org/officeDocument/2006/relationships/slideLayout" Target="../slideLayouts/slideLayout2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3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6" Type="http://schemas.openxmlformats.org/officeDocument/2006/relationships/image" Target="../media/image12.jpeg"/><Relationship Id="rId7" Type="http://schemas.openxmlformats.org/officeDocument/2006/relationships/slideLayout" Target="../slideLayouts/slideLayout2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3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6" Type="http://schemas.openxmlformats.org/officeDocument/2006/relationships/slideLayout" Target="../slideLayouts/slideLayout2.xml"/></Relationships>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3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6" Type="http://schemas.openxmlformats.org/officeDocument/2006/relationships/slideLayout" Target="../slideLayouts/slideLayout2.xml"/></Relationships>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3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6" Type="http://schemas.openxmlformats.org/officeDocument/2006/relationships/slideLayout" Target="../slideLayouts/slideLayout2.xml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2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6" name="Title 1"/>
          <p:cNvSpPr>
            <a:spLocks noGrp="1"/>
          </p:cNvSpPr>
          <p:nvPr>
            <p:ph type="ctrTitle"/>
          </p:nvPr>
        </p:nvSpPr>
        <p:spPr>
          <a:xfrm>
            <a:off x="1524000" y="1342390"/>
            <a:ext cx="9144000" cy="2387600"/>
          </a:xfrm>
        </p:spPr>
        <p:txBody>
          <a:bodyPr>
            <a:normAutofit fontScale="90000"/>
          </a:bodyPr>
          <a:p>
            <a:r>
              <a:rPr dirty="0" lang="en-US"/>
              <a:t>Shell Plc and German Culture</a:t>
            </a:r>
            <a:r>
              <a:rPr dirty="0" lang="en-US"/>
              <a:t> </a:t>
            </a:r>
            <a:r>
              <a:rPr dirty="0" lang="en-US"/>
              <a:t>T</a:t>
            </a:r>
            <a:r>
              <a:rPr dirty="0" lang="en-US"/>
              <a:t>a</a:t>
            </a:r>
            <a:r>
              <a:rPr dirty="0" lang="en-US"/>
              <a:t>n</a:t>
            </a:r>
            <a:r>
              <a:rPr dirty="0" lang="en-US"/>
              <a:t>k</a:t>
            </a:r>
            <a:r>
              <a:rPr dirty="0" lang="en-US"/>
              <a:t>i</a:t>
            </a:r>
            <a:r>
              <a:rPr dirty="0" lang="en-US"/>
              <a:t>t</a:t>
            </a:r>
            <a:r>
              <a:rPr dirty="0" lang="en-US"/>
              <a:t>s</a:t>
            </a:r>
            <a:r>
              <a:rPr dirty="0" lang="en-US"/>
              <a:t>a</a:t>
            </a:r>
            <a:r>
              <a:rPr dirty="0" lang="en-US"/>
              <a:t> </a:t>
            </a:r>
            <a:r>
              <a:rPr dirty="0" lang="en-US"/>
              <a:t>Y</a:t>
            </a:r>
            <a:r>
              <a:rPr dirty="0" lang="en-US"/>
              <a:t>a</a:t>
            </a:r>
            <a:r>
              <a:rPr dirty="0" lang="en-US"/>
              <a:t>n</a:t>
            </a:r>
            <a:r>
              <a:rPr dirty="0" lang="en-US"/>
              <a:t>k</a:t>
            </a:r>
            <a:r>
              <a:rPr dirty="0" lang="en-US"/>
              <a:t>o</a:t>
            </a:r>
            <a:r>
              <a:rPr dirty="0" lang="en-US"/>
              <a:t>v</a:t>
            </a:r>
            <a:r>
              <a:rPr dirty="0" lang="en-US"/>
              <a:t>a</a:t>
            </a:r>
            <a:r>
              <a:rPr dirty="0" lang="en-US"/>
              <a:t> </a:t>
            </a:r>
            <a:r>
              <a:rPr dirty="0" lang="en-US"/>
              <a:t>2</a:t>
            </a:r>
            <a:r>
              <a:rPr dirty="0" lang="en-US"/>
              <a:t>1</a:t>
            </a:r>
            <a:r>
              <a:rPr dirty="0" lang="en-US"/>
              <a:t>3</a:t>
            </a:r>
            <a:r>
              <a:rPr dirty="0" lang="en-US"/>
              <a:t>0</a:t>
            </a:r>
            <a:r>
              <a:rPr dirty="0" lang="en-US"/>
              <a:t>4</a:t>
            </a:r>
            <a:r>
              <a:rPr dirty="0" lang="en-US"/>
              <a:t>6</a:t>
            </a:r>
            <a:r>
              <a:rPr dirty="0" lang="en-US"/>
              <a:t>9</a:t>
            </a:r>
            <a:r>
              <a:rPr dirty="0" lang="en-GB"/>
              <a:t>, </a:t>
            </a:r>
            <a:br>
              <a:rPr dirty="0" lang="en-US"/>
            </a:br>
            <a:r>
              <a:rPr dirty="0" lang="en-US"/>
              <a:t>I</a:t>
            </a:r>
            <a:r>
              <a:rPr dirty="0" lang="en-US"/>
              <a:t>n</a:t>
            </a:r>
            <a:r>
              <a:rPr dirty="0" lang="en-US"/>
              <a:t>t</a:t>
            </a:r>
            <a:r>
              <a:rPr dirty="0" lang="en-US"/>
              <a:t>e</a:t>
            </a:r>
            <a:r>
              <a:rPr dirty="0" lang="en-US"/>
              <a:t>r</a:t>
            </a:r>
            <a:r>
              <a:rPr dirty="0" lang="en-US"/>
              <a:t>n</a:t>
            </a:r>
            <a:r>
              <a:rPr dirty="0" lang="en-US"/>
              <a:t>a</a:t>
            </a:r>
            <a:r>
              <a:rPr dirty="0" lang="en-US"/>
              <a:t>t</a:t>
            </a:r>
            <a:r>
              <a:rPr dirty="0" lang="en-US"/>
              <a:t>i</a:t>
            </a:r>
            <a:r>
              <a:rPr dirty="0" lang="en-US"/>
              <a:t>o</a:t>
            </a:r>
            <a:r>
              <a:rPr dirty="0" lang="en-US"/>
              <a:t>n</a:t>
            </a:r>
            <a:r>
              <a:rPr dirty="0" lang="en-US"/>
              <a:t>a</a:t>
            </a:r>
            <a:r>
              <a:rPr dirty="0" lang="en-US"/>
              <a:t>l</a:t>
            </a:r>
            <a:r>
              <a:rPr dirty="0" lang="en-US"/>
              <a:t> </a:t>
            </a:r>
            <a:r>
              <a:rPr dirty="0" lang="en-US"/>
              <a:t>b</a:t>
            </a:r>
            <a:r>
              <a:rPr dirty="0" lang="en-US"/>
              <a:t>u</a:t>
            </a:r>
            <a:r>
              <a:rPr dirty="0" lang="en-US"/>
              <a:t>s</a:t>
            </a:r>
            <a:r>
              <a:rPr dirty="0" lang="en-US"/>
              <a:t>iness </a:t>
            </a:r>
            <a:r>
              <a:rPr dirty="0" lang="en-US"/>
              <a:t>c</a:t>
            </a:r>
            <a:r>
              <a:rPr dirty="0" lang="en-US"/>
              <a:t>o</a:t>
            </a:r>
            <a:r>
              <a:rPr dirty="0" lang="en-US"/>
              <a:t>m</a:t>
            </a:r>
            <a:r>
              <a:rPr dirty="0" lang="en-US"/>
              <a:t>m</a:t>
            </a:r>
            <a:r>
              <a:rPr dirty="0" lang="en-US"/>
              <a:t>u</a:t>
            </a:r>
            <a:r>
              <a:rPr dirty="0" lang="en-US"/>
              <a:t>n</a:t>
            </a:r>
            <a:r>
              <a:rPr dirty="0" lang="en-US"/>
              <a:t>ication </a:t>
            </a:r>
            <a:br>
              <a:rPr dirty="0" lang="en-US"/>
            </a:br>
            <a:r>
              <a:rPr dirty="0" lang="en-US"/>
              <a:t>A</a:t>
            </a:r>
            <a:r>
              <a:rPr dirty="0" lang="en-US"/>
              <a:t>l</a:t>
            </a:r>
            <a:r>
              <a:rPr dirty="0" lang="en-US"/>
              <a:t>f</a:t>
            </a:r>
            <a:r>
              <a:rPr dirty="0" lang="en-US"/>
              <a:t>r</a:t>
            </a:r>
            <a:r>
              <a:rPr dirty="0" lang="en-US"/>
              <a:t>e</a:t>
            </a:r>
            <a:r>
              <a:rPr dirty="0" lang="en-US"/>
              <a:t>d</a:t>
            </a:r>
            <a:r>
              <a:rPr dirty="0" lang="en-US"/>
              <a:t> </a:t>
            </a:r>
            <a:r>
              <a:rPr dirty="0" lang="en-US"/>
              <a:t>M</a:t>
            </a:r>
            <a:r>
              <a:rPr dirty="0" lang="en-US"/>
              <a:t>e</a:t>
            </a:r>
            <a:r>
              <a:rPr dirty="0" lang="en-US"/>
              <a:t>n</a:t>
            </a:r>
            <a:r>
              <a:rPr dirty="0" lang="en-US"/>
              <a:t>s</a:t>
            </a:r>
            <a:r>
              <a:rPr dirty="0" lang="en-US"/>
              <a:t>a</a:t>
            </a:r>
            <a:r>
              <a:rPr dirty="0" lang="en-US"/>
              <a:t>h</a:t>
            </a:r>
            <a:endParaRPr dirty="0" lang="en-US"/>
          </a:p>
        </p:txBody>
      </p:sp>
      <p:sp>
        <p:nvSpPr>
          <p:cNvPr id="1048587" name="Subtitle 2"/>
          <p:cNvSpPr>
            <a:spLocks noGrp="1"/>
          </p:cNvSpPr>
          <p:nvPr>
            <p:ph type="subTitle" idx="1"/>
          </p:nvPr>
        </p:nvSpPr>
        <p:spPr>
          <a:xfrm flipV="1">
            <a:off x="1523999" y="6220937"/>
            <a:ext cx="9144000" cy="96775"/>
          </a:xfrm>
        </p:spPr>
        <p:txBody>
          <a:bodyPr>
            <a:normAutofit fontScale="25000" lnSpcReduction="20000"/>
          </a:bodyPr>
          <a:p>
            <a:r>
              <a:rPr lang="en-US"/>
              <a:t>Shell Plc and German Culture</a:t>
            </a:r>
            <a:endParaRPr lang="en-US"/>
          </a:p>
        </p:txBody>
      </p:sp>
      <p:sp>
        <p:nvSpPr>
          <p:cNvPr id="1048685" name=""/>
          <p:cNvSpPr txBox="1"/>
          <p:nvPr/>
        </p:nvSpPr>
        <p:spPr>
          <a:xfrm>
            <a:off x="-1947429" y="12365491"/>
            <a:ext cx="3894858" cy="510540"/>
          </a:xfrm>
          <a:prstGeom prst="rect"/>
        </p:spPr>
        <p:txBody>
          <a:bodyPr rtlCol="0" wrap="square">
            <a:spAutoFit/>
          </a:bodyPr>
          <a:p>
            <a:r>
              <a:rPr sz="2800" lang="en-GB">
                <a:solidFill>
                  <a:srgbClr val="000000"/>
                </a:solidFill>
              </a:rPr>
              <a:t/>
            </a:r>
            <a:endParaRPr sz="2800" lang="en-GB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593" name="Slide Background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pic>
        <p:nvPicPr>
          <p:cNvPr id="2097152" name="Picture 4" descr="White stones balanced in a stack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rcRect l="47342" r="-2" b="-2"/>
          <a:stretch>
            <a:fillRect/>
          </a:stretch>
        </p:blipFill>
        <p:spPr>
          <a:xfrm>
            <a:off x="-1" y="-2"/>
            <a:ext cx="5410198" cy="6858002"/>
          </a:xfrm>
          <a:prstGeom prst="rect"/>
        </p:spPr>
      </p:pic>
      <p:sp useBgFill="1">
        <p:nvSpPr>
          <p:cNvPr id="1048594" name="Rectangle 1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5410197" y="-1"/>
            <a:ext cx="6781802" cy="2286000"/>
          </a:xfrm>
          <a:prstGeom prst="rect"/>
          <a:ln>
            <a:noFill/>
          </a:ln>
          <a:effectLst>
            <a:outerShdw algn="t" blurRad="355600" dist="152400" rotWithShape="0" sx="95000" sy="9500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595" name="Title 1"/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p>
            <a:r>
              <a:rPr sz="4000" lang="en-GB"/>
              <a:t>Main content / Agenda of the presentation </a:t>
            </a:r>
            <a:endParaRPr sz="4000" lang="en-US"/>
          </a:p>
        </p:txBody>
      </p:sp>
      <p:sp>
        <p:nvSpPr>
          <p:cNvPr id="1048596" name="Content Placeholder 2"/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p>
            <a:r>
              <a:rPr sz="2000" lang="en-GB"/>
              <a:t>Introduction to the presentation</a:t>
            </a:r>
          </a:p>
          <a:p>
            <a:r>
              <a:rPr sz="2000" lang="en-GB"/>
              <a:t>Overview of Shell Plc's expansion plan</a:t>
            </a:r>
          </a:p>
          <a:p>
            <a:r>
              <a:rPr sz="2000" lang="en-GB"/>
              <a:t>Understanding German culture</a:t>
            </a:r>
          </a:p>
          <a:p>
            <a:r>
              <a:rPr sz="2000" lang="en-GB"/>
              <a:t>Key cultural differences between the UK and Germany</a:t>
            </a:r>
          </a:p>
          <a:p>
            <a:r>
              <a:rPr sz="2000" lang="en-GB"/>
              <a:t>Recommendations for success in Germany</a:t>
            </a:r>
            <a:endParaRPr sz="2000"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2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97" name="Title 1"/>
          <p:cNvSpPr>
            <a:spLocks noGrp="1"/>
          </p:cNvSpPr>
          <p:nvPr>
            <p:ph type="title"/>
          </p:nvPr>
        </p:nvSpPr>
        <p:spPr>
          <a:xfrm>
            <a:off x="762000" y="761998"/>
            <a:ext cx="5334000" cy="1708246"/>
          </a:xfrm>
        </p:spPr>
        <p:txBody>
          <a:bodyPr anchor="ctr">
            <a:normAutofit/>
          </a:bodyPr>
          <a:p>
            <a:r>
              <a:rPr sz="4000" lang="en-GB"/>
              <a:t>Introduction to the context </a:t>
            </a:r>
            <a:endParaRPr sz="4000" lang="en-US"/>
          </a:p>
        </p:txBody>
      </p:sp>
      <p:sp>
        <p:nvSpPr>
          <p:cNvPr id="1048598" name="Content Placeholder 2"/>
          <p:cNvSpPr>
            <a:spLocks noGrp="1"/>
          </p:cNvSpPr>
          <p:nvPr>
            <p:ph idx="1"/>
          </p:nvPr>
        </p:nvSpPr>
        <p:spPr>
          <a:xfrm>
            <a:off x="761994" y="2470245"/>
            <a:ext cx="5334006" cy="3769835"/>
          </a:xfrm>
        </p:spPr>
        <p:txBody>
          <a:bodyPr anchor="ctr">
            <a:normAutofit/>
          </a:bodyPr>
          <a:p>
            <a:r>
              <a:rPr sz="2000" lang="en-GB"/>
              <a:t>Brief overview of Shell Plc and its global presence</a:t>
            </a:r>
          </a:p>
          <a:p>
            <a:r>
              <a:rPr sz="2000" lang="en-GB"/>
              <a:t>Purpose of establishing a management office in Germany</a:t>
            </a:r>
          </a:p>
          <a:p>
            <a:r>
              <a:rPr sz="2000" lang="en-GB"/>
              <a:t>Strategic benefits of having an EU management office</a:t>
            </a:r>
          </a:p>
          <a:p>
            <a:r>
              <a:rPr sz="2000" lang="en-GB"/>
              <a:t>Objectives of the presentation</a:t>
            </a:r>
            <a:endParaRPr sz="2000" lang="en-US"/>
          </a:p>
        </p:txBody>
      </p:sp>
      <p:sp>
        <p:nvSpPr>
          <p:cNvPr id="1048599" name="Rectangle 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6781800" y="-1"/>
            <a:ext cx="5410200" cy="6858001"/>
          </a:xfrm>
          <a:prstGeom prst="rect"/>
          <a:solidFill>
            <a:srgbClr val="FFFFFF"/>
          </a:solidFill>
          <a:ln>
            <a:noFill/>
          </a:ln>
          <a:effectLst>
            <a:outerShdw algn="t" blurRad="266700" dir="8580000" dist="215900" rotWithShape="0" sx="90000" sy="9000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53" name="Graphic 6" descr="Laptop Secure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7607878" y="1548705"/>
            <a:ext cx="3758045" cy="3758045"/>
          </a:xfrm>
          <a:prstGeom prst="rect"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Title 1"/>
          <p:cNvSpPr>
            <a:spLocks noGrp="1"/>
          </p:cNvSpPr>
          <p:nvPr>
            <p:ph type="title"/>
          </p:nvPr>
        </p:nvSpPr>
        <p:spPr>
          <a:xfrm>
            <a:off x="762000" y="761998"/>
            <a:ext cx="5334000" cy="1708246"/>
          </a:xfrm>
        </p:spPr>
        <p:txBody>
          <a:bodyPr anchor="ctr">
            <a:normAutofit/>
          </a:bodyPr>
          <a:p>
            <a:r>
              <a:rPr sz="4000" lang="en-GB"/>
              <a:t>Introduce the German culture </a:t>
            </a:r>
            <a:endParaRPr sz="4000" lang="en-US"/>
          </a:p>
        </p:txBody>
      </p:sp>
      <p:sp>
        <p:nvSpPr>
          <p:cNvPr id="1048601" name="Content Placeholder 2"/>
          <p:cNvSpPr>
            <a:spLocks noGrp="1"/>
          </p:cNvSpPr>
          <p:nvPr>
            <p:ph idx="1"/>
          </p:nvPr>
        </p:nvSpPr>
        <p:spPr>
          <a:xfrm>
            <a:off x="761994" y="2470245"/>
            <a:ext cx="5334006" cy="3769835"/>
          </a:xfrm>
        </p:spPr>
        <p:txBody>
          <a:bodyPr anchor="ctr">
            <a:normAutofit/>
          </a:bodyPr>
          <a:p>
            <a:pPr>
              <a:buFont typeface="Arial" panose="020B0604020202020204" pitchFamily="34" charset="0"/>
              <a:buChar char="•"/>
            </a:pPr>
            <a:r>
              <a:rPr dirty="0" sz="2000" lang="en-GB"/>
              <a:t>Punctuality and time management: Germany's strict adherence to schedules (</a:t>
            </a:r>
            <a:r>
              <a:rPr b="0" dirty="0" sz="2000" i="0" lang="en-GB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Cavusgil</a:t>
            </a:r>
            <a:r>
              <a:rPr b="0" dirty="0" sz="20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 et al., 2014)</a:t>
            </a:r>
            <a:endParaRPr dirty="0" sz="2000" lang="en-GB"/>
          </a:p>
          <a:p>
            <a:pPr>
              <a:buFont typeface="Arial" panose="020B0604020202020204" pitchFamily="34" charset="0"/>
              <a:buChar char="•"/>
            </a:pPr>
            <a:r>
              <a:rPr dirty="0" sz="2000" lang="en-GB"/>
              <a:t>Communication style: Direct and clear communication in Germany vs. UK's more indirect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 sz="2000" lang="en-GB"/>
              <a:t>Hierarchy: German preference for clear organizational structures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 sz="2000" lang="en-GB"/>
              <a:t>Work-life balance: Differences in attitudes towards work hours and personal time</a:t>
            </a:r>
          </a:p>
          <a:p>
            <a:endParaRPr dirty="0" sz="2000" lang="en-US"/>
          </a:p>
        </p:txBody>
      </p:sp>
      <p:sp>
        <p:nvSpPr>
          <p:cNvPr id="1048602" name="Rectangle 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6781800" y="-1"/>
            <a:ext cx="5410200" cy="6858001"/>
          </a:xfrm>
          <a:prstGeom prst="rect"/>
          <a:solidFill>
            <a:srgbClr val="FFFFFF"/>
          </a:solidFill>
          <a:ln>
            <a:noFill/>
          </a:ln>
          <a:effectLst>
            <a:outerShdw algn="t" blurRad="266700" dir="8580000" dist="215900" rotWithShape="0" sx="90000" sy="9000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pic>
        <p:nvPicPr>
          <p:cNvPr id="2097154" name="Graphic 6" descr="Stopwatch"/>
          <p:cNvPicPr>
            <a:picLocks noChangeAspect="1"/>
          </p:cNvPicPr>
          <p:nvPr/>
        </p:nvPicPr>
        <p:blipFill>
          <a:blip xmlns:r="http://schemas.openxmlformats.org/officeDocument/2006/relationships" r:embed="rId1"/>
          <a:stretch>
            <a:fillRect/>
          </a:stretch>
        </p:blipFill>
        <p:spPr>
          <a:xfrm>
            <a:off x="7607878" y="1548705"/>
            <a:ext cx="3758045" cy="3758045"/>
          </a:xfrm>
          <a:prstGeom prst="rect"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03" name="Rectangle 8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/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4" name="Rectangle 1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flipH="1">
            <a:off x="2" y="0"/>
            <a:ext cx="12191998" cy="1575955"/>
          </a:xfrm>
          <a:prstGeom prst="rect"/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5" name="Rectangl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10800000" flipH="1">
            <a:off x="8128857" y="0"/>
            <a:ext cx="4063143" cy="1576412"/>
          </a:xfrm>
          <a:prstGeom prst="rect"/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6" name="Rectangl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 rot="5400000">
            <a:off x="5307777" y="-5307778"/>
            <a:ext cx="1576446" cy="12192002"/>
          </a:xfrm>
          <a:prstGeom prst="rect"/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dirty="0" lang="en-US"/>
          </a:p>
        </p:txBody>
      </p:sp>
      <p:sp>
        <p:nvSpPr>
          <p:cNvPr id="1048607" name="Title 1"/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p>
            <a:r>
              <a:rPr sz="4000" lang="en-GB">
                <a:solidFill>
                  <a:srgbClr val="FFFFFF"/>
                </a:solidFill>
              </a:rPr>
              <a:t>Introduce the German culture </a:t>
            </a:r>
          </a:p>
        </p:txBody>
      </p:sp>
      <p:graphicFrame>
        <p:nvGraphicFramePr>
          <p:cNvPr id="4194304" name="Content Placeholder 2"/>
          <p:cNvGraphicFramePr>
            <a:graphicFrameLocks noGrp="1"/>
          </p:cNvGraphicFramePr>
          <p:nvPr>
            <p:ph idx="1"/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97155" name="Picture 5" descr="A close-up of a blue wave  Description automatically generated"/>
          <p:cNvPicPr>
            <a:picLocks noChangeAspect="1"/>
          </p:cNvPicPr>
          <p:nvPr/>
        </p:nvPicPr>
        <p:blipFill>
          <a:blip xmlns:r="http://schemas.openxmlformats.org/officeDocument/2006/relationships" r:embed="rId6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5000"/>
          <a:stretch>
            <a:fillRect/>
          </a:stretch>
        </p:blipFill>
        <p:spPr>
          <a:xfrm>
            <a:off x="0" y="365125"/>
            <a:ext cx="12191980" cy="6857990"/>
          </a:xfrm>
          <a:prstGeom prst="rect"/>
        </p:spPr>
      </p:pic>
      <p:sp>
        <p:nvSpPr>
          <p:cNvPr id="1048608" name="Rectangle 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/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09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p>
            <a:r>
              <a:rPr dirty="0" lang="en-GB"/>
              <a:t>Introduce the German culture </a:t>
            </a:r>
          </a:p>
        </p:txBody>
      </p:sp>
      <p:graphicFrame>
        <p:nvGraphicFramePr>
          <p:cNvPr id="4194305" name="Content Placeholder 2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  <p:sp>
        <p:nvSpPr>
          <p:cNvPr id="1048610" name="TextBox 6"/>
          <p:cNvSpPr txBox="1"/>
          <p:nvPr/>
        </p:nvSpPr>
        <p:spPr>
          <a:xfrm>
            <a:off x="8641682" y="6192642"/>
            <a:ext cx="6190246" cy="369332"/>
          </a:xfrm>
          <a:prstGeom prst="rect"/>
          <a:noFill/>
        </p:spPr>
        <p:txBody>
          <a:bodyPr wrap="square">
            <a:spAutoFit/>
          </a:bodyPr>
          <a:p>
            <a:r>
              <a:rPr dirty="0" sz="1800" lang="en-GB"/>
              <a:t>(</a:t>
            </a:r>
            <a:r>
              <a:rPr b="0" dirty="0" sz="1800" i="0" lang="en-GB" err="1">
                <a:solidFill>
                  <a:srgbClr val="222222"/>
                </a:solidFill>
                <a:effectLst/>
              </a:rPr>
              <a:t>Cavusgil</a:t>
            </a:r>
            <a:r>
              <a:rPr b="0" dirty="0" sz="1800" i="0" lang="en-GB">
                <a:solidFill>
                  <a:srgbClr val="222222"/>
                </a:solidFill>
                <a:effectLst/>
              </a:rPr>
              <a:t> et al., 2014)</a:t>
            </a:r>
            <a:endParaRPr dirty="0"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11" name="Rectangle 8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 useBgFill="1">
        <p:nvSpPr>
          <p:cNvPr id="1048612" name="Freeform: Shape 10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algn="l" blurRad="88900" dist="38100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8613" name="Freeform: Shape 12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8614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p>
            <a:r>
              <a:rPr sz="4000" lang="en-GB"/>
              <a:t>Cultural sensitivity in Germany/ The differences from the UK</a:t>
            </a:r>
            <a:endParaRPr sz="4000" lang="en-US"/>
          </a:p>
        </p:txBody>
      </p:sp>
      <p:sp>
        <p:nvSpPr>
          <p:cNvPr id="1048615" name="Rectangle 14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3081528"/>
            <a:ext cx="128016" cy="704088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194306" name="Content Placeholder 2"/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16" name="Rectangle 1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 useBgFill="1">
        <p:nvSpPr>
          <p:cNvPr id="1048617" name="Freeform: Shape 21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algn="l" blurRad="88900" dist="38100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48618" name="Freeform: Shape 23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 wrap="square">
            <a:noAutofit/>
          </a:bodyPr>
          <a:p>
            <a:pPr algn="ctr" defTabSz="914400" eaLnBrk="1" fontAlgn="auto" hangingPunct="1" indent="0" latinLnBrk="0" lvl="0" marL="0" marR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</a:pPr>
            <a:endParaRPr baseline="0" b="0" cap="none" sz="1800" i="0" kern="1200" kumimoji="0" lang="en-US" noProof="0" normalizeH="0" spc="0" strike="noStrike" u="none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48619" name="Title 1"/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p>
            <a:r>
              <a:rPr sz="4000" lang="en-GB"/>
              <a:t>Hofstede cultural Dimensions: UK and Germany</a:t>
            </a:r>
            <a:endParaRPr sz="4000" lang="en-US"/>
          </a:p>
        </p:txBody>
      </p:sp>
      <p:sp>
        <p:nvSpPr>
          <p:cNvPr id="1048620" name="Rectangle 25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3081528"/>
            <a:ext cx="128016" cy="704088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194307" name="Content Placeholder 2"/>
          <p:cNvGraphicFramePr>
            <a:graphicFrameLocks noGrp="1"/>
          </p:cNvGraphicFramePr>
          <p:nvPr>
            <p:ph idx="1"/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  <p:sp>
        <p:nvSpPr>
          <p:cNvPr id="1048621" name="TextBox 5"/>
          <p:cNvSpPr txBox="1"/>
          <p:nvPr/>
        </p:nvSpPr>
        <p:spPr>
          <a:xfrm>
            <a:off x="3450055" y="6221705"/>
            <a:ext cx="2457450" cy="369332"/>
          </a:xfrm>
          <a:prstGeom prst="rect"/>
          <a:noFill/>
        </p:spPr>
        <p:txBody>
          <a:bodyPr wrap="square">
            <a:spAutoFit/>
          </a:bodyPr>
          <a:p>
            <a:r>
              <a:rPr b="0" dirty="0" sz="1800" i="0" lang="en-GB" err="1">
                <a:solidFill>
                  <a:srgbClr val="000000"/>
                </a:solidFill>
                <a:effectLst/>
              </a:rPr>
              <a:t>Nancholas</a:t>
            </a:r>
            <a:r>
              <a:rPr b="0" dirty="0" sz="1800" i="0" lang="en-GB">
                <a:solidFill>
                  <a:srgbClr val="000000"/>
                </a:solidFill>
                <a:effectLst/>
              </a:rPr>
              <a:t>, (2024)</a:t>
            </a:r>
            <a:endParaRPr dirty="0"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/>
              <a:t>Hofstede cultural Dimensions: UK and Germany</a:t>
            </a:r>
          </a:p>
        </p:txBody>
      </p:sp>
      <p:graphicFrame>
        <p:nvGraphicFramePr>
          <p:cNvPr id="4194308" name="Content Placeholder 2"/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1" r:qs="rId5" r:cs="rId4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8623" name="Rectangle 7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/>
          </a:p>
        </p:txBody>
      </p:sp>
      <p:sp>
        <p:nvSpPr>
          <p:cNvPr id="1048624" name="Title 1"/>
          <p:cNvSpPr>
            <a:spLocks noGrp="1"/>
          </p:cNvSpPr>
          <p:nvPr>
            <p:ph type="title"/>
          </p:nvPr>
        </p:nvSpPr>
        <p:spPr>
          <a:xfrm>
            <a:off x="841248" y="502920"/>
            <a:ext cx="10509504" cy="1975104"/>
          </a:xfrm>
        </p:spPr>
        <p:txBody>
          <a:bodyPr anchor="b">
            <a:normAutofit/>
          </a:bodyPr>
          <a:p>
            <a:r>
              <a:rPr sz="5400" lang="en-US"/>
              <a:t>Recommendations</a:t>
            </a:r>
          </a:p>
        </p:txBody>
      </p:sp>
      <p:sp>
        <p:nvSpPr>
          <p:cNvPr id="1048625" name="Rectangle 9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842772" y="0"/>
            <a:ext cx="10506456" cy="191386"/>
          </a:xfrm>
          <a:prstGeom prst="rect"/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8626" name="Rectangle 11"/>
          <p:cNvSpPr>
            <a:spLocks noChangeAspect="1" noMove="1" noResize="1" noRot="1" noGrp="1" noAdjustHandles="1" noEditPoints="1" noChangeArrowheads="1" noChangeShapeType="1" noTextEdit="1"/>
          </p:cNvSpPr>
          <p:nvPr/>
        </p:nvSpPr>
        <p:spPr>
          <a:xfrm>
            <a:off x="841248" y="2894076"/>
            <a:ext cx="10506456" cy="18288"/>
          </a:xfrm>
          <a:prstGeom prst="rect"/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rtlCol="0"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8627" name="Content Placeholder 2"/>
          <p:cNvSpPr>
            <a:spLocks noGrp="1"/>
          </p:cNvSpPr>
          <p:nvPr>
            <p:ph idx="1"/>
          </p:nvPr>
        </p:nvSpPr>
        <p:spPr>
          <a:xfrm>
            <a:off x="841248" y="3328416"/>
            <a:ext cx="10509504" cy="2715768"/>
          </a:xfrm>
        </p:spPr>
        <p:txBody>
          <a:bodyPr>
            <a:normAutofit/>
          </a:bodyPr>
          <a:p>
            <a:pPr>
              <a:buFont typeface="Arial" panose="020B0604020202020204" pitchFamily="34" charset="0"/>
              <a:buChar char="•"/>
            </a:pPr>
            <a:r>
              <a:rPr sz="2200" lang="en-GB"/>
              <a:t>Develop a comprehensive cultural training program for UK employees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sz="2200" lang="en-GB"/>
              <a:t>Adapt communication and management styles to fit German expectations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sz="2200" lang="en-GB"/>
              <a:t>Foster a culture of punctuality and reliability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sz="2200" lang="en-GB"/>
              <a:t>Leverage local expertise and hire German professionals</a:t>
            </a:r>
          </a:p>
          <a:p>
            <a:pPr>
              <a:buFont typeface="Arial" panose="020B0604020202020204" pitchFamily="34" charset="0"/>
              <a:buChar char="•"/>
            </a:pPr>
            <a:r>
              <a:rPr sz="2200" lang="en-GB"/>
              <a:t>Regularly assess and refine strategies based on feedback and performance</a:t>
            </a:r>
          </a:p>
          <a:p>
            <a:endParaRPr sz="2200"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dirty="0" lang="en-GB"/>
              <a:t>References</a:t>
            </a:r>
          </a:p>
        </p:txBody>
      </p:sp>
      <p:sp>
        <p:nvSpPr>
          <p:cNvPr id="104862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Adamczyk, M., 2017. The importance of cultural differences in international business. </a:t>
            </a:r>
            <a:r>
              <a:rPr b="0" dirty="0" sz="1900" i="1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The Central European Review of Economics and Management (CEREM)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 </a:t>
            </a:r>
            <a:r>
              <a:rPr b="0" dirty="0" sz="1900" i="1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1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(2), pp.151-170.</a:t>
            </a:r>
          </a:p>
          <a:p>
            <a:r>
              <a:rPr b="0" dirty="0" sz="1900" i="0" lang="en-GB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Cavusgil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S.T., Knight, G., </a:t>
            </a:r>
            <a:r>
              <a:rPr b="0" dirty="0" sz="1900" i="0" lang="en-GB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Riesenberger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J.R., </a:t>
            </a:r>
            <a:r>
              <a:rPr b="0" dirty="0" sz="1900" i="0" lang="en-GB" err="1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Rammal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, H.G. and Rose, E.L., 2014. </a:t>
            </a:r>
            <a:r>
              <a:rPr b="0" dirty="0" sz="1900" i="1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International business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. Pearson Australia.</a:t>
            </a:r>
          </a:p>
          <a:p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Moran, R.T., Abramson, N.R. and Moran, S.V., 2014. </a:t>
            </a:r>
            <a:r>
              <a:rPr b="0" dirty="0" sz="1900" i="1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Managing cultural differences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. Routledge.</a:t>
            </a:r>
          </a:p>
          <a:p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McLuhan, M., 2015. </a:t>
            </a:r>
            <a:r>
              <a:rPr b="0" dirty="0" sz="1900" i="1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Culture is our business</a:t>
            </a:r>
            <a:r>
              <a:rPr b="0" dirty="0" sz="1900" i="0" lang="en-GB">
                <a:solidFill>
                  <a:srgbClr val="222222"/>
                </a:solidFill>
                <a:effectLst/>
                <a:highlight>
                  <a:srgbClr val="FFFFFF"/>
                </a:highlight>
              </a:rPr>
              <a:t>. Wipf and Stock Publishers.</a:t>
            </a:r>
          </a:p>
          <a:p>
            <a:pPr algn="l"/>
            <a:r>
              <a:rPr b="0" dirty="0" sz="1900" i="0" lang="en-GB" err="1">
                <a:solidFill>
                  <a:srgbClr val="000000"/>
                </a:solidFill>
                <a:effectLst/>
              </a:rPr>
              <a:t>Nancholas</a:t>
            </a:r>
            <a:r>
              <a:rPr b="0" dirty="0" sz="1900" i="0" lang="en-GB">
                <a:solidFill>
                  <a:srgbClr val="000000"/>
                </a:solidFill>
                <a:effectLst/>
              </a:rPr>
              <a:t>, B. (2024). </a:t>
            </a:r>
            <a:r>
              <a:rPr b="0" dirty="0" sz="1900" i="1" lang="en-GB">
                <a:solidFill>
                  <a:srgbClr val="000000"/>
                </a:solidFill>
                <a:effectLst/>
              </a:rPr>
              <a:t>How do cultural attitudes to work affect international business? - University of York</a:t>
            </a:r>
            <a:r>
              <a:rPr b="0" dirty="0" sz="1900" i="0" lang="en-GB">
                <a:solidFill>
                  <a:srgbClr val="000000"/>
                </a:solidFill>
                <a:effectLst/>
              </a:rPr>
              <a:t>. [online] University of York. Available at: https://</a:t>
            </a:r>
            <a:r>
              <a:rPr b="0" dirty="0" sz="1900" i="0" lang="en-GB" err="1">
                <a:solidFill>
                  <a:srgbClr val="000000"/>
                </a:solidFill>
                <a:effectLst/>
              </a:rPr>
              <a:t>online.york.ac.uk</a:t>
            </a:r>
            <a:r>
              <a:rPr b="0" dirty="0" sz="1900" i="0" lang="en-GB">
                <a:solidFill>
                  <a:srgbClr val="000000"/>
                </a:solidFill>
                <a:effectLst/>
              </a:rPr>
              <a:t>/how-do-cultural-attitudes-to-work-affect-international-business/ [Accessed 25 Jul. 2024].</a:t>
            </a:r>
          </a:p>
          <a:p>
            <a:pPr algn="l"/>
            <a:r>
              <a:rPr b="0" dirty="0" sz="1900" i="0" lang="en-GB">
                <a:solidFill>
                  <a:srgbClr val="000000"/>
                </a:solidFill>
                <a:effectLst/>
              </a:rPr>
              <a:t>‌</a:t>
            </a:r>
          </a:p>
          <a:p>
            <a:endParaRPr dirty="0"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2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Macintosh PowerPoint</Application>
  <ScaleCrop>0</ScaleCrop>
  <LinksUpToDate>0</LinksUpToDate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title>Title of the presentation, your name and ID, and module </dc:title>
  <dc:creator>Husam Helmi</dc:creator>
  <cp:lastModifiedBy>Microsoft Office User</cp:lastModifiedBy>
  <dcterms:created xsi:type="dcterms:W3CDTF">2020-10-29T12:05:35Z</dcterms:created>
  <dcterms:modified xsi:type="dcterms:W3CDTF">2024-08-08T22:16:20Z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fd590a60a6df40cfbb7569f33feec652</vt:lpwstr>
  </property>
</Properties>
</file>