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0"/>
  </p:notesMasterIdLst>
  <p:handoutMasterIdLst>
    <p:handoutMasterId r:id="rId11"/>
  </p:handoutMasterIdLst>
  <p:sldIdLst>
    <p:sldId id="290" r:id="rId5"/>
    <p:sldId id="291" r:id="rId6"/>
    <p:sldId id="277" r:id="rId7"/>
    <p:sldId id="294" r:id="rId8"/>
    <p:sldId id="264" r:id="rId9"/>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6CB134-92F9-42C1-8B96-8100510ECC26}" v="39" dt="2025-07-15T14:12:45.786"/>
  </p1510:revLst>
</p1510:revInfo>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93356" autoAdjust="0"/>
  </p:normalViewPr>
  <p:slideViewPr>
    <p:cSldViewPr snapToGrid="0">
      <p:cViewPr varScale="1">
        <p:scale>
          <a:sx n="94" d="100"/>
          <a:sy n="94" d="100"/>
        </p:scale>
        <p:origin x="102" y="156"/>
      </p:cViewPr>
      <p:guideLst>
        <p:guide orient="horz" pos="792"/>
        <p:guide pos="3144"/>
        <p:guide orient="horz" pos="960"/>
      </p:guideLst>
    </p:cSldViewPr>
  </p:slideViewPr>
  <p:outlineViewPr>
    <p:cViewPr>
      <p:scale>
        <a:sx n="33" d="100"/>
        <a:sy n="33" d="100"/>
      </p:scale>
      <p:origin x="0" y="-11942"/>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58" d="100"/>
          <a:sy n="58" d="100"/>
        </p:scale>
        <p:origin x="3240" y="5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8/10/relationships/authors" Target="author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commentAuthors" Target="commentAuthors.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058ABBF3-49A8-4B3F-9773-22E67695BB12}" type="datetimeFigureOut">
              <a:rPr lang="en-US" smtClean="0"/>
              <a:t>6/29/2026</a:t>
            </a:fld>
            <a:endParaRPr lang="en-US" dirty="0"/>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dirty="0"/>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F44AAC2B-A50D-4386-849A-6B59FB991B4C}" type="datetimeFigureOut">
              <a:rPr lang="en-US" smtClean="0"/>
              <a:t>6/29/2026</a:t>
            </a:fld>
            <a:endParaRPr lang="en-US"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dirty="0"/>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dirty="0"/>
          </a:p>
        </p:txBody>
      </p:sp>
    </p:spTree>
    <p:extLst>
      <p:ext uri="{BB962C8B-B14F-4D97-AF65-F5344CB8AC3E}">
        <p14:creationId xmlns:p14="http://schemas.microsoft.com/office/powerpoint/2010/main" val="2482613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day</a:t>
            </a:r>
            <a:r>
              <a:rPr lang="en-US" baseline="0" dirty="0"/>
              <a:t> everyone. </a:t>
            </a:r>
            <a:r>
              <a:rPr lang="en-US" dirty="0"/>
              <a:t>My topic is transformational leadership and </a:t>
            </a:r>
            <a:r>
              <a:rPr lang="en-US" dirty="0" err="1"/>
              <a:t>organisational</a:t>
            </a:r>
            <a:r>
              <a:rPr lang="en-US" dirty="0"/>
              <a:t> innovation. I will be</a:t>
            </a:r>
            <a:r>
              <a:rPr lang="en-US" baseline="0" dirty="0"/>
              <a:t> </a:t>
            </a:r>
            <a:r>
              <a:rPr lang="en-US" dirty="0"/>
              <a:t>giving a</a:t>
            </a:r>
            <a:r>
              <a:rPr lang="en-US" baseline="0" dirty="0"/>
              <a:t> brief</a:t>
            </a:r>
            <a:r>
              <a:rPr lang="en-US" dirty="0"/>
              <a:t> overview of why this is a well-focused business management topic, what the recent literature tells us, and which article I have found most useful for the deeper philosophical analysis required by the assignment. Basically, I will be telling us about transformational</a:t>
            </a:r>
            <a:r>
              <a:rPr lang="en-US" baseline="0" dirty="0"/>
              <a:t> leadership, and its role and impact in </a:t>
            </a:r>
            <a:r>
              <a:rPr lang="en-US" baseline="0" dirty="0" err="1"/>
              <a:t>organisational</a:t>
            </a:r>
            <a:r>
              <a:rPr lang="en-US" baseline="0" dirty="0"/>
              <a:t> innovation. </a:t>
            </a:r>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2</a:t>
            </a:fld>
            <a:endParaRPr lang="en-US" dirty="0"/>
          </a:p>
        </p:txBody>
      </p:sp>
    </p:spTree>
    <p:extLst>
      <p:ext uri="{BB962C8B-B14F-4D97-AF65-F5344CB8AC3E}">
        <p14:creationId xmlns:p14="http://schemas.microsoft.com/office/powerpoint/2010/main" val="1101034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There are three reasons why this is a well-focused topic. </a:t>
            </a:r>
            <a:endParaRPr lang="en-US" dirty="0"/>
          </a:p>
          <a:p>
            <a:endParaRPr lang="en-US" dirty="0"/>
          </a:p>
          <a:p>
            <a:pPr marL="171450" indent="-171450">
              <a:buFont typeface="Arial" panose="020B0604020202020204" pitchFamily="34" charset="0"/>
              <a:buChar char="•"/>
            </a:pPr>
            <a:r>
              <a:rPr lang="en-US" sz="1200" kern="1200" dirty="0">
                <a:solidFill>
                  <a:schemeClr val="tx1"/>
                </a:solidFill>
                <a:latin typeface="+mn-lt"/>
                <a:ea typeface="+mn-ea"/>
                <a:cs typeface="+mn-cs"/>
              </a:rPr>
              <a:t>Business Relevance: </a:t>
            </a:r>
            <a:r>
              <a:rPr lang="en-US" sz="1200" kern="1200" dirty="0">
                <a:solidFill>
                  <a:schemeClr val="tx1"/>
                </a:solidFill>
                <a:latin typeface="+mn-lt"/>
                <a:ea typeface="Calibri" pitchFamily="34" charset="-122"/>
                <a:cs typeface="Calibri" pitchFamily="34" charset="-120"/>
              </a:rPr>
              <a:t>~70% of </a:t>
            </a:r>
            <a:r>
              <a:rPr lang="en-US" sz="1200" kern="1200" dirty="0" err="1">
                <a:solidFill>
                  <a:schemeClr val="tx1"/>
                </a:solidFill>
                <a:latin typeface="+mn-lt"/>
                <a:ea typeface="Calibri" pitchFamily="34" charset="-122"/>
                <a:cs typeface="Calibri" pitchFamily="34" charset="-120"/>
              </a:rPr>
              <a:t>organisational</a:t>
            </a:r>
            <a:r>
              <a:rPr lang="en-US" sz="1200" kern="1200" dirty="0">
                <a:solidFill>
                  <a:schemeClr val="tx1"/>
                </a:solidFill>
                <a:latin typeface="+mn-lt"/>
                <a:ea typeface="Calibri" pitchFamily="34" charset="-122"/>
                <a:cs typeface="Calibri" pitchFamily="34" charset="-120"/>
              </a:rPr>
              <a:t> change initiatives fail and leadership style is identified as a key differentiator between success and failure (Peng </a:t>
            </a:r>
            <a:r>
              <a:rPr lang="en-US" sz="1200" i="1" kern="1200" dirty="0">
                <a:solidFill>
                  <a:schemeClr val="tx1"/>
                </a:solidFill>
                <a:latin typeface="+mn-lt"/>
                <a:ea typeface="Calibri" pitchFamily="34" charset="-122"/>
                <a:cs typeface="Calibri" pitchFamily="34" charset="-120"/>
              </a:rPr>
              <a:t>et al</a:t>
            </a:r>
            <a:r>
              <a:rPr lang="en-US" sz="1200" i="0" kern="1200" dirty="0">
                <a:solidFill>
                  <a:schemeClr val="tx1"/>
                </a:solidFill>
                <a:latin typeface="+mn-lt"/>
                <a:ea typeface="Calibri" pitchFamily="34" charset="-122"/>
                <a:cs typeface="Calibri" pitchFamily="34" charset="-120"/>
              </a:rPr>
              <a:t>., 2021).</a:t>
            </a:r>
          </a:p>
          <a:p>
            <a:endParaRPr lang="en-US" sz="1200" kern="1200" dirty="0">
              <a:solidFill>
                <a:schemeClr val="tx1"/>
              </a:solidFill>
              <a:latin typeface="+mn-lt"/>
              <a:ea typeface="+mn-ea"/>
              <a:cs typeface="Calibri" pitchFamily="34" charset="-120"/>
            </a:endParaRPr>
          </a:p>
          <a:p>
            <a:pPr marL="171450" indent="-171450">
              <a:buFont typeface="Arial" panose="020B0604020202020204" pitchFamily="34" charset="0"/>
              <a:buChar char="•"/>
            </a:pPr>
            <a:r>
              <a:rPr lang="en-US" sz="1200" kern="1200" dirty="0">
                <a:solidFill>
                  <a:schemeClr val="tx1"/>
                </a:solidFill>
                <a:latin typeface="+mn-lt"/>
                <a:ea typeface="+mn-ea"/>
                <a:cs typeface="Calibri" pitchFamily="34" charset="-120"/>
              </a:rPr>
              <a:t>Research Focus: </a:t>
            </a:r>
            <a:r>
              <a:rPr lang="en-US" sz="1200" kern="1200" dirty="0">
                <a:solidFill>
                  <a:schemeClr val="tx1"/>
                </a:solidFill>
                <a:latin typeface="+mn-lt"/>
                <a:ea typeface="Calibri" pitchFamily="34" charset="-122"/>
                <a:cs typeface="Calibri" pitchFamily="34" charset="-120"/>
              </a:rPr>
              <a:t>Transformational leadership provides inspiring vision, intellectual stimulation, and </a:t>
            </a:r>
            <a:r>
              <a:rPr lang="en-US" sz="1200" kern="1200" dirty="0" err="1">
                <a:solidFill>
                  <a:schemeClr val="tx1"/>
                </a:solidFill>
                <a:latin typeface="+mn-lt"/>
                <a:ea typeface="Calibri" pitchFamily="34" charset="-122"/>
                <a:cs typeface="Calibri" pitchFamily="34" charset="-120"/>
              </a:rPr>
              <a:t>individualised</a:t>
            </a:r>
            <a:r>
              <a:rPr lang="en-US" sz="1200" kern="1200" dirty="0">
                <a:solidFill>
                  <a:schemeClr val="tx1"/>
                </a:solidFill>
                <a:latin typeface="+mn-lt"/>
                <a:ea typeface="Calibri" pitchFamily="34" charset="-122"/>
                <a:cs typeface="Calibri" pitchFamily="34" charset="-120"/>
              </a:rPr>
              <a:t> consideration that directly shapes employee creativity and innovative work </a:t>
            </a:r>
            <a:r>
              <a:rPr lang="en-US" sz="1200" kern="1200" dirty="0" err="1">
                <a:solidFill>
                  <a:schemeClr val="tx1"/>
                </a:solidFill>
                <a:latin typeface="+mn-lt"/>
                <a:ea typeface="Calibri" pitchFamily="34" charset="-122"/>
                <a:cs typeface="Calibri" pitchFamily="34" charset="-120"/>
              </a:rPr>
              <a:t>behaviour</a:t>
            </a:r>
            <a:r>
              <a:rPr lang="en-US" sz="1200" kern="1200" baseline="0" dirty="0">
                <a:solidFill>
                  <a:schemeClr val="tx1"/>
                </a:solidFill>
                <a:latin typeface="+mn-lt"/>
                <a:ea typeface="Calibri" pitchFamily="34" charset="-122"/>
                <a:cs typeface="Calibri" pitchFamily="34" charset="-120"/>
              </a:rPr>
              <a:t> (Deng </a:t>
            </a:r>
            <a:r>
              <a:rPr lang="en-US" sz="1200" i="1" kern="1200" baseline="0" dirty="0">
                <a:solidFill>
                  <a:schemeClr val="tx1"/>
                </a:solidFill>
                <a:latin typeface="+mn-lt"/>
                <a:ea typeface="Calibri" pitchFamily="34" charset="-122"/>
                <a:cs typeface="Calibri" pitchFamily="34" charset="-120"/>
              </a:rPr>
              <a:t>et al., </a:t>
            </a:r>
            <a:r>
              <a:rPr lang="en-US" sz="1200" i="0" kern="1200" baseline="0" dirty="0">
                <a:solidFill>
                  <a:schemeClr val="tx1"/>
                </a:solidFill>
                <a:latin typeface="+mn-lt"/>
                <a:ea typeface="Calibri" pitchFamily="34" charset="-122"/>
                <a:cs typeface="Calibri" pitchFamily="34" charset="-120"/>
              </a:rPr>
              <a:t>2023).</a:t>
            </a:r>
            <a:endParaRPr lang="en-US" sz="1200" kern="1200" dirty="0">
              <a:solidFill>
                <a:schemeClr val="tx1"/>
              </a:solidFill>
              <a:latin typeface="+mn-lt"/>
              <a:ea typeface="Calibri" pitchFamily="34" charset="-122"/>
              <a:cs typeface="Calibri" pitchFamily="34" charset="-120"/>
            </a:endParaRPr>
          </a:p>
          <a:p>
            <a:endParaRPr lang="en-US" sz="1200" kern="1200" dirty="0">
              <a:solidFill>
                <a:schemeClr val="tx1"/>
              </a:solidFill>
              <a:latin typeface="+mn-lt"/>
              <a:ea typeface="+mn-ea"/>
              <a:cs typeface="Calibri" pitchFamily="34" charset="-120"/>
            </a:endParaRPr>
          </a:p>
          <a:p>
            <a:pPr marL="171450" indent="-171450">
              <a:buFont typeface="Arial" panose="020B0604020202020204" pitchFamily="34" charset="0"/>
              <a:buChar char="•"/>
            </a:pPr>
            <a:r>
              <a:rPr lang="en-US" sz="1200" kern="1200" dirty="0">
                <a:solidFill>
                  <a:schemeClr val="tx1"/>
                </a:solidFill>
                <a:latin typeface="+mn-lt"/>
                <a:ea typeface="+mn-ea"/>
                <a:cs typeface="Calibri" pitchFamily="34" charset="-120"/>
              </a:rPr>
              <a:t>Contemporary Significance: </a:t>
            </a:r>
            <a:r>
              <a:rPr lang="en-US" sz="1200" kern="1200" dirty="0">
                <a:solidFill>
                  <a:schemeClr val="tx1"/>
                </a:solidFill>
                <a:latin typeface="+mn-lt"/>
                <a:ea typeface="Calibri" pitchFamily="34" charset="-122"/>
                <a:cs typeface="Calibri" pitchFamily="34" charset="-120"/>
              </a:rPr>
              <a:t>A growing body of empirical evidence (2021–2024) links transformational leadership to commitment to change, openness, readiness, and reduced resistance which are core outcomes for innovation-driven </a:t>
            </a:r>
            <a:r>
              <a:rPr lang="en-US" sz="1200" kern="1200" dirty="0" err="1">
                <a:solidFill>
                  <a:schemeClr val="tx1"/>
                </a:solidFill>
                <a:latin typeface="+mn-lt"/>
                <a:ea typeface="Calibri" pitchFamily="34" charset="-122"/>
                <a:cs typeface="Calibri" pitchFamily="34" charset="-120"/>
              </a:rPr>
              <a:t>organisations</a:t>
            </a:r>
            <a:r>
              <a:rPr lang="en-US" sz="1200" kern="1200" dirty="0">
                <a:solidFill>
                  <a:schemeClr val="tx1"/>
                </a:solidFill>
                <a:latin typeface="+mn-lt"/>
                <a:ea typeface="Calibri" pitchFamily="34" charset="-122"/>
                <a:cs typeface="Calibri" pitchFamily="34" charset="-120"/>
              </a:rPr>
              <a: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3</a:t>
            </a:fld>
            <a:endParaRPr lang="en-US" dirty="0"/>
          </a:p>
        </p:txBody>
      </p:sp>
    </p:spTree>
    <p:extLst>
      <p:ext uri="{BB962C8B-B14F-4D97-AF65-F5344CB8AC3E}">
        <p14:creationId xmlns:p14="http://schemas.microsoft.com/office/powerpoint/2010/main" val="3217716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From my research, I identified five major contemporary sources on this topic.</a:t>
            </a:r>
            <a:r>
              <a:rPr lang="en-US" sz="1200" baseline="0" dirty="0"/>
              <a:t> </a:t>
            </a:r>
            <a:r>
              <a:rPr lang="en-US" dirty="0"/>
              <a:t>These five articles span meta-analytic, systematic review, and primary empirical designs. Together they cover the key constructs of commitment, openness, readiness, resistance, and innovative work </a:t>
            </a:r>
            <a:r>
              <a:rPr lang="en-US" dirty="0" err="1"/>
              <a:t>behaviour</a:t>
            </a:r>
            <a:r>
              <a:rPr lang="en-US" dirty="0"/>
              <a:t>.</a:t>
            </a:r>
            <a:r>
              <a:rPr lang="en-US" baseline="0"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These studies also include</a:t>
            </a:r>
            <a:r>
              <a:rPr lang="en-US" dirty="0"/>
              <a:t> a range of contexts from China, Iran, Jordan, and Western settings, giving cultural breadth to the review.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These studies include: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Peng et al. (2021): </a:t>
            </a:r>
            <a:r>
              <a:rPr lang="en-US" sz="1200" dirty="0">
                <a:solidFill>
                  <a:srgbClr val="5A6A8A"/>
                </a:solidFill>
                <a:latin typeface="Calibri" pitchFamily="34" charset="0"/>
                <a:cs typeface="Calibri" pitchFamily="34" charset="-120"/>
              </a:rPr>
              <a:t>The</a:t>
            </a:r>
            <a:r>
              <a:rPr lang="en-US" sz="1200" baseline="0" dirty="0">
                <a:solidFill>
                  <a:srgbClr val="5A6A8A"/>
                </a:solidFill>
                <a:latin typeface="Calibri" pitchFamily="34" charset="0"/>
                <a:cs typeface="Calibri" pitchFamily="34" charset="-120"/>
              </a:rPr>
              <a:t> study conducted a m</a:t>
            </a:r>
            <a:r>
              <a:rPr lang="en-US" sz="1200" dirty="0">
                <a:solidFill>
                  <a:srgbClr val="5A6A8A"/>
                </a:solidFill>
                <a:latin typeface="Calibri" pitchFamily="34" charset="0"/>
                <a:ea typeface="Calibri" pitchFamily="34" charset="-122"/>
                <a:cs typeface="Calibri" pitchFamily="34" charset="-120"/>
              </a:rPr>
              <a:t>eta-analysis (n=12,240). Transformational</a:t>
            </a:r>
            <a:r>
              <a:rPr lang="en-US" sz="1200" baseline="0" dirty="0">
                <a:solidFill>
                  <a:srgbClr val="5A6A8A"/>
                </a:solidFill>
                <a:latin typeface="Calibri" pitchFamily="34" charset="0"/>
                <a:ea typeface="Calibri" pitchFamily="34" charset="-122"/>
                <a:cs typeface="Calibri" pitchFamily="34" charset="-120"/>
              </a:rPr>
              <a:t> leadership was</a:t>
            </a:r>
            <a:r>
              <a:rPr lang="en-US" sz="1200" dirty="0">
                <a:solidFill>
                  <a:srgbClr val="5A6A8A"/>
                </a:solidFill>
                <a:latin typeface="Calibri" pitchFamily="34" charset="0"/>
                <a:ea typeface="Calibri" pitchFamily="34" charset="-122"/>
                <a:cs typeface="Calibri" pitchFamily="34" charset="-120"/>
              </a:rPr>
              <a:t> positively linked to commitment, openness and readiness for change; negatively to resistance and cynicism.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dirty="0"/>
          </a:p>
          <a:p>
            <a:pPr marL="171450" indent="-171450">
              <a:buFont typeface="Arial" panose="020B0604020202020204" pitchFamily="34" charset="0"/>
              <a:buChar char="•"/>
            </a:pPr>
            <a:r>
              <a:rPr lang="en-US" sz="1200" dirty="0"/>
              <a:t>Deng et al. (2023): The</a:t>
            </a:r>
            <a:r>
              <a:rPr lang="en-US" sz="1200" baseline="0" dirty="0"/>
              <a:t> </a:t>
            </a:r>
            <a:r>
              <a:rPr lang="en-US" sz="1200" dirty="0"/>
              <a:t>study </a:t>
            </a:r>
            <a:r>
              <a:rPr lang="en-US" sz="1200" dirty="0">
                <a:solidFill>
                  <a:srgbClr val="5A6A8A"/>
                </a:solidFill>
                <a:latin typeface="Calibri" pitchFamily="34" charset="0"/>
                <a:cs typeface="Calibri" pitchFamily="34" charset="-120"/>
              </a:rPr>
              <a:t>conducted</a:t>
            </a:r>
            <a:r>
              <a:rPr lang="en-US" sz="1200" baseline="0" dirty="0">
                <a:solidFill>
                  <a:srgbClr val="5A6A8A"/>
                </a:solidFill>
                <a:latin typeface="Calibri" pitchFamily="34" charset="0"/>
                <a:cs typeface="Calibri" pitchFamily="34" charset="-120"/>
              </a:rPr>
              <a:t> an e</a:t>
            </a:r>
            <a:r>
              <a:rPr lang="en-US" sz="1200" dirty="0">
                <a:solidFill>
                  <a:srgbClr val="5A6A8A"/>
                </a:solidFill>
                <a:latin typeface="Calibri" pitchFamily="34" charset="0"/>
                <a:ea typeface="Calibri" pitchFamily="34" charset="-122"/>
                <a:cs typeface="Calibri" pitchFamily="34" charset="-120"/>
              </a:rPr>
              <a:t>vidence-based primer on the effectiveness of transformational</a:t>
            </a:r>
            <a:r>
              <a:rPr lang="en-US" sz="1200" baseline="0" dirty="0">
                <a:solidFill>
                  <a:srgbClr val="5A6A8A"/>
                </a:solidFill>
                <a:latin typeface="Calibri" pitchFamily="34" charset="0"/>
                <a:ea typeface="Calibri" pitchFamily="34" charset="-122"/>
                <a:cs typeface="Calibri" pitchFamily="34" charset="-120"/>
              </a:rPr>
              <a:t> leadership </a:t>
            </a:r>
            <a:r>
              <a:rPr lang="en-US" sz="1200" dirty="0">
                <a:solidFill>
                  <a:srgbClr val="5A6A8A"/>
                </a:solidFill>
                <a:latin typeface="Calibri" pitchFamily="34" charset="0"/>
                <a:ea typeface="Calibri" pitchFamily="34" charset="-122"/>
                <a:cs typeface="Calibri" pitchFamily="34" charset="-120"/>
              </a:rPr>
              <a:t>across contexts. </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a:t>Jun and Lee (2023)</a:t>
            </a:r>
            <a:r>
              <a:rPr lang="en-US" sz="1200" dirty="0">
                <a:solidFill>
                  <a:srgbClr val="5A6A8A"/>
                </a:solidFill>
                <a:latin typeface="Calibri" pitchFamily="34" charset="0"/>
                <a:cs typeface="Calibri" pitchFamily="34" charset="-120"/>
              </a:rPr>
              <a:t>:</a:t>
            </a:r>
            <a:r>
              <a:rPr lang="en-US" sz="1200" baseline="0" dirty="0">
                <a:solidFill>
                  <a:srgbClr val="5A6A8A"/>
                </a:solidFill>
                <a:latin typeface="Calibri" pitchFamily="34" charset="0"/>
                <a:cs typeface="Calibri" pitchFamily="34" charset="-120"/>
              </a:rPr>
              <a:t> The study revealed that transformational leadership </a:t>
            </a:r>
            <a:r>
              <a:rPr lang="en-US" sz="1200" dirty="0">
                <a:solidFill>
                  <a:srgbClr val="5A6A8A"/>
                </a:solidFill>
                <a:latin typeface="Calibri" pitchFamily="34" charset="0"/>
                <a:ea typeface="Calibri" pitchFamily="34" charset="-122"/>
                <a:cs typeface="Calibri" pitchFamily="34" charset="-120"/>
              </a:rPr>
              <a:t>and innovative </a:t>
            </a:r>
            <a:r>
              <a:rPr lang="en-US" sz="1200" dirty="0" err="1">
                <a:solidFill>
                  <a:srgbClr val="5A6A8A"/>
                </a:solidFill>
                <a:latin typeface="Calibri" pitchFamily="34" charset="0"/>
                <a:ea typeface="Calibri" pitchFamily="34" charset="-122"/>
                <a:cs typeface="Calibri" pitchFamily="34" charset="-120"/>
              </a:rPr>
              <a:t>behaviour</a:t>
            </a:r>
            <a:r>
              <a:rPr lang="en-US" sz="1200" baseline="0" dirty="0">
                <a:solidFill>
                  <a:srgbClr val="5A6A8A"/>
                </a:solidFill>
                <a:latin typeface="Calibri" pitchFamily="34" charset="0"/>
                <a:ea typeface="Calibri" pitchFamily="34" charset="-122"/>
                <a:cs typeface="Calibri" pitchFamily="34" charset="-120"/>
              </a:rPr>
              <a:t> are interwoven as</a:t>
            </a:r>
            <a:r>
              <a:rPr lang="en-US" sz="1200" dirty="0">
                <a:solidFill>
                  <a:srgbClr val="5A6A8A"/>
                </a:solidFill>
                <a:latin typeface="Calibri" pitchFamily="34" charset="0"/>
                <a:ea typeface="Calibri" pitchFamily="34" charset="-122"/>
                <a:cs typeface="Calibri" pitchFamily="34" charset="-120"/>
              </a:rPr>
              <a:t> commitment to change and </a:t>
            </a:r>
            <a:r>
              <a:rPr lang="en-US" sz="1200" dirty="0" err="1">
                <a:solidFill>
                  <a:srgbClr val="5A6A8A"/>
                </a:solidFill>
                <a:latin typeface="Calibri" pitchFamily="34" charset="0"/>
                <a:ea typeface="Calibri" pitchFamily="34" charset="-122"/>
                <a:cs typeface="Calibri" pitchFamily="34" charset="-120"/>
              </a:rPr>
              <a:t>organisational</a:t>
            </a:r>
            <a:r>
              <a:rPr lang="en-US" sz="1200" dirty="0">
                <a:solidFill>
                  <a:srgbClr val="5A6A8A"/>
                </a:solidFill>
                <a:latin typeface="Calibri" pitchFamily="34" charset="0"/>
                <a:ea typeface="Calibri" pitchFamily="34" charset="-122"/>
                <a:cs typeface="Calibri" pitchFamily="34" charset="-120"/>
              </a:rPr>
              <a:t> support for creativity as mediators. </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err="1"/>
              <a:t>Karimi</a:t>
            </a:r>
            <a:r>
              <a:rPr lang="en-US" sz="1200" dirty="0"/>
              <a:t> et al. (2023): The</a:t>
            </a:r>
            <a:r>
              <a:rPr lang="en-US" sz="1200" baseline="0" dirty="0"/>
              <a:t> study found that </a:t>
            </a:r>
            <a:r>
              <a:rPr lang="en-US" sz="1200" baseline="0" dirty="0">
                <a:solidFill>
                  <a:srgbClr val="5A6A8A"/>
                </a:solidFill>
                <a:latin typeface="Calibri" pitchFamily="34" charset="0"/>
                <a:cs typeface="Calibri" pitchFamily="34" charset="-120"/>
              </a:rPr>
              <a:t>transformational leadership </a:t>
            </a:r>
            <a:r>
              <a:rPr lang="en-US" sz="1200" dirty="0">
                <a:solidFill>
                  <a:srgbClr val="5A6A8A"/>
                </a:solidFill>
                <a:latin typeface="Calibri" pitchFamily="34" charset="0"/>
                <a:ea typeface="Calibri" pitchFamily="34" charset="-122"/>
                <a:cs typeface="Calibri" pitchFamily="34" charset="-120"/>
              </a:rPr>
              <a:t>and innovative work </a:t>
            </a:r>
            <a:r>
              <a:rPr lang="en-US" sz="1200" dirty="0" err="1">
                <a:solidFill>
                  <a:srgbClr val="5A6A8A"/>
                </a:solidFill>
                <a:latin typeface="Calibri" pitchFamily="34" charset="0"/>
                <a:ea typeface="Calibri" pitchFamily="34" charset="-122"/>
                <a:cs typeface="Calibri" pitchFamily="34" charset="-120"/>
              </a:rPr>
              <a:t>behaviour</a:t>
            </a:r>
            <a:r>
              <a:rPr lang="en-US" sz="1200" baseline="0" dirty="0">
                <a:solidFill>
                  <a:srgbClr val="5A6A8A"/>
                </a:solidFill>
                <a:latin typeface="Calibri" pitchFamily="34" charset="0"/>
                <a:ea typeface="Calibri" pitchFamily="34" charset="-122"/>
                <a:cs typeface="Calibri" pitchFamily="34" charset="-120"/>
              </a:rPr>
              <a:t> supports</a:t>
            </a:r>
            <a:r>
              <a:rPr lang="en-US" sz="1200" dirty="0">
                <a:solidFill>
                  <a:srgbClr val="5A6A8A"/>
                </a:solidFill>
                <a:latin typeface="Calibri" pitchFamily="34" charset="0"/>
                <a:ea typeface="Calibri" pitchFamily="34" charset="-122"/>
                <a:cs typeface="Calibri" pitchFamily="34" charset="-120"/>
              </a:rPr>
              <a:t> psychological capital (self-efficacy, resilience) as the mediating mechanism. </a:t>
            </a:r>
            <a:endParaRPr lang="en-US" sz="1200" dirty="0"/>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err="1"/>
              <a:t>Raoush</a:t>
            </a:r>
            <a:r>
              <a:rPr lang="en-US" sz="1200" dirty="0"/>
              <a:t> (2023): The study revealed that </a:t>
            </a:r>
            <a:r>
              <a:rPr lang="en-US" sz="1200" baseline="0" dirty="0">
                <a:solidFill>
                  <a:srgbClr val="5A6A8A"/>
                </a:solidFill>
                <a:latin typeface="Calibri" pitchFamily="34" charset="0"/>
                <a:cs typeface="Calibri" pitchFamily="34" charset="-120"/>
              </a:rPr>
              <a:t>transformational leadership has a positive</a:t>
            </a:r>
            <a:r>
              <a:rPr lang="en-US" sz="1200" dirty="0">
                <a:solidFill>
                  <a:srgbClr val="5A6A8A"/>
                </a:solidFill>
                <a:latin typeface="Calibri" pitchFamily="34" charset="0"/>
                <a:ea typeface="Calibri" pitchFamily="34" charset="-122"/>
                <a:cs typeface="Calibri" pitchFamily="34" charset="-120"/>
              </a:rPr>
              <a:t> impact on innovative </a:t>
            </a:r>
            <a:r>
              <a:rPr lang="en-US" sz="1200" dirty="0" err="1">
                <a:solidFill>
                  <a:srgbClr val="5A6A8A"/>
                </a:solidFill>
                <a:latin typeface="Calibri" pitchFamily="34" charset="0"/>
                <a:ea typeface="Calibri" pitchFamily="34" charset="-122"/>
                <a:cs typeface="Calibri" pitchFamily="34" charset="-120"/>
              </a:rPr>
              <a:t>behaviour</a:t>
            </a:r>
            <a:r>
              <a:rPr lang="en-US" sz="1200" dirty="0">
                <a:solidFill>
                  <a:srgbClr val="5A6A8A"/>
                </a:solidFill>
                <a:latin typeface="Calibri" pitchFamily="34" charset="0"/>
                <a:ea typeface="Calibri" pitchFamily="34" charset="-122"/>
                <a:cs typeface="Calibri" pitchFamily="34" charset="-120"/>
              </a:rPr>
              <a:t> in Jordanian private hospitals.</a:t>
            </a:r>
            <a:endParaRPr lang="en-US" sz="120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4</a:t>
            </a:fld>
            <a:endParaRPr lang="en-US" dirty="0"/>
          </a:p>
        </p:txBody>
      </p:sp>
    </p:spTree>
    <p:extLst>
      <p:ext uri="{BB962C8B-B14F-4D97-AF65-F5344CB8AC3E}">
        <p14:creationId xmlns:p14="http://schemas.microsoft.com/office/powerpoint/2010/main" val="692365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WHY THIS ARTICLE?</a:t>
            </a:r>
            <a:endParaRPr lang="en-US" b="0" dirty="0"/>
          </a:p>
          <a:p>
            <a:r>
              <a:rPr lang="en-US" dirty="0"/>
              <a:t>I have selected Zhang &amp; Xu (2024) as the article for detailed philosophical analysis because it is the most methodologically layered of the five papers I collected. It tests a three-way moderated mediation model and raises rich questions about research philosophy, validity, reliability, and ethics in</a:t>
            </a:r>
            <a:r>
              <a:rPr lang="en-US" baseline="0" dirty="0"/>
              <a:t> line with transformational leadership and the creativity of an organisation. </a:t>
            </a:r>
            <a:r>
              <a:rPr lang="en-US" dirty="0"/>
              <a:t>
</a:t>
            </a:r>
          </a:p>
          <a:p>
            <a:r>
              <a:rPr lang="en-US" b="1" dirty="0"/>
              <a:t>KEY</a:t>
            </a:r>
            <a:r>
              <a:rPr lang="en-US" b="1" baseline="0" dirty="0"/>
              <a:t> TERMS</a:t>
            </a:r>
            <a:endParaRPr lang="en-US" b="0" baseline="0" dirty="0"/>
          </a:p>
          <a:p>
            <a:pPr marL="171450" indent="-171450">
              <a:buFont typeface="Arial" panose="020B0604020202020204" pitchFamily="34" charset="0"/>
              <a:buChar char="•"/>
            </a:pPr>
            <a:r>
              <a:rPr lang="en-US" b="1" dirty="0"/>
              <a:t>EMPLOYEE RADICAL CREATIVITY: </a:t>
            </a:r>
            <a:r>
              <a:rPr lang="en-US" dirty="0"/>
              <a:t>This refers to the generation of ideas that are genuinely novel and highly divergent from existing practice.</a:t>
            </a:r>
            <a:r>
              <a:rPr lang="en-US" baseline="0" dirty="0"/>
              <a:t> </a:t>
            </a:r>
            <a:r>
              <a:rPr lang="en-US" dirty="0"/>
              <a:t>Zhang and Xu argue that transformational leaders, by providing intellectual stimulation and inspiring vision, create the psychological safety and motivation employees need to take the creative risks that radical creativity demands.</a:t>
            </a:r>
          </a:p>
          <a:p>
            <a:endParaRPr lang="en-US" b="1" dirty="0"/>
          </a:p>
          <a:p>
            <a:pPr marL="171450" indent="-171450">
              <a:buFont typeface="Arial" panose="020B0604020202020204" pitchFamily="34" charset="0"/>
              <a:buChar char="•"/>
            </a:pPr>
            <a:r>
              <a:rPr lang="en-US" b="1" dirty="0"/>
              <a:t>DYADIC DATA COLLECTION</a:t>
            </a:r>
            <a:r>
              <a:rPr lang="en-US" dirty="0"/>
              <a:t>: 'Dyadic' means the data was collected in pairs, specifically, each employee (who reported on their own personality, perceptions of transformational leadership, ethical climate, and self-efficacy) was paired with their direct supervisor (who independently rated that same employee's radical creativity). This is a deliberate methodological choice to reduce common method bias.</a:t>
            </a:r>
          </a:p>
          <a:p>
            <a:pPr marL="171450" indent="-171450">
              <a:buFont typeface="Arial" panose="020B0604020202020204" pitchFamily="34" charset="0"/>
              <a:buChar char="•"/>
            </a:pPr>
            <a:endParaRPr lang="en-US" b="1" dirty="0"/>
          </a:p>
          <a:p>
            <a:pPr marL="0" indent="0">
              <a:buFont typeface="Arial" panose="020B0604020202020204" pitchFamily="34" charset="0"/>
              <a:buNone/>
            </a:pPr>
            <a:endParaRPr lang="en-US" b="1" dirty="0"/>
          </a:p>
          <a:p>
            <a:pPr marL="0" indent="0">
              <a:buFont typeface="Arial" panose="020B0604020202020204" pitchFamily="34" charset="0"/>
              <a:buNone/>
            </a:pPr>
            <a:r>
              <a:rPr lang="en-US" b="1" dirty="0"/>
              <a:t>THE FULL MODEL USED IN THE ARTICLE</a:t>
            </a:r>
          </a:p>
          <a:p>
            <a:r>
              <a:rPr lang="en-US" dirty="0"/>
              <a:t>Proactive Personality × Transformational Leadership × Ethical Standards → Creative Self-Efficacy → Radical Creativity</a:t>
            </a:r>
          </a:p>
          <a:p>
            <a:endParaRPr lang="en-US" dirty="0"/>
          </a:p>
          <a:p>
            <a:r>
              <a:rPr lang="en-US" dirty="0"/>
              <a:t>The model says: a proactively-minded employee, working under a transformational leader, in an organisation with strong professional ethical standards, will develop higher creative self-efficacy.</a:t>
            </a:r>
            <a:r>
              <a:rPr lang="en-US" baseline="0" dirty="0"/>
              <a:t> This means that </a:t>
            </a:r>
            <a:r>
              <a:rPr lang="en-US" dirty="0"/>
              <a:t>they will believe more strongly in their own ability to be creative. And because they believe in themselves, they will actually produce more radical creative output. </a:t>
            </a:r>
          </a:p>
          <a:p>
            <a:endParaRPr lang="en-US" b="1" dirty="0"/>
          </a:p>
          <a:p>
            <a:endParaRPr lang="en-US" b="1" dirty="0"/>
          </a:p>
          <a:p>
            <a:r>
              <a:rPr lang="en-US" b="1" dirty="0"/>
              <a:t>ETHICAL STANCE</a:t>
            </a:r>
            <a:endParaRPr lang="en-US" b="0" dirty="0"/>
          </a:p>
          <a:p>
            <a:r>
              <a:rPr lang="en-US" dirty="0"/>
              <a:t>This research by Zhang</a:t>
            </a:r>
            <a:r>
              <a:rPr lang="en-US" baseline="0" dirty="0"/>
              <a:t> &amp; Xu (2024)</a:t>
            </a:r>
            <a:r>
              <a:rPr lang="en-US" dirty="0"/>
              <a:t> itself sits within a positivist paradigm,</a:t>
            </a:r>
            <a:r>
              <a:rPr lang="en-US" baseline="0" dirty="0"/>
              <a:t> </a:t>
            </a:r>
            <a:r>
              <a:rPr lang="en-US" dirty="0"/>
              <a:t>it treats leadership, personality and creativity as objective, measurable constructs that can be tested through hypotheses and statistics. However, this</a:t>
            </a:r>
            <a:r>
              <a:rPr lang="en-US" baseline="0" dirty="0"/>
              <a:t> assignment will move </a:t>
            </a:r>
            <a:r>
              <a:rPr lang="en-US" dirty="0"/>
              <a:t>towards </a:t>
            </a:r>
            <a:r>
              <a:rPr lang="en-US" dirty="0" err="1"/>
              <a:t>Interpretivism</a:t>
            </a:r>
            <a:r>
              <a:rPr lang="en-US" dirty="0"/>
              <a:t> paradigm. </a:t>
            </a:r>
          </a:p>
          <a:p>
            <a:endParaRPr lang="en-US" dirty="0"/>
          </a:p>
          <a:p>
            <a:r>
              <a:rPr lang="en-US" dirty="0" err="1"/>
              <a:t>Interpretivism</a:t>
            </a:r>
            <a:r>
              <a:rPr lang="en-US" dirty="0"/>
              <a:t> paradigm will argue</a:t>
            </a:r>
            <a:r>
              <a:rPr lang="en-US" baseline="0" dirty="0"/>
              <a:t> </a:t>
            </a:r>
            <a:r>
              <a:rPr lang="en-US" dirty="0"/>
              <a:t>that</a:t>
            </a:r>
            <a:r>
              <a:rPr lang="en-US" baseline="0" dirty="0"/>
              <a:t> </a:t>
            </a:r>
            <a:r>
              <a:rPr lang="en-US" dirty="0"/>
              <a:t>'transformational leadership' is not a fixed, measurable object,</a:t>
            </a:r>
            <a:r>
              <a:rPr lang="en-US" baseline="0" dirty="0"/>
              <a:t> but</a:t>
            </a:r>
            <a:r>
              <a:rPr lang="en-US" dirty="0"/>
              <a:t> it is a meaning that employees construct based on their subjective experiences, cultural backgrounds, and workplace relationships. </a:t>
            </a:r>
          </a:p>
          <a:p>
            <a:endParaRPr lang="en-US" dirty="0"/>
          </a:p>
          <a:p>
            <a:r>
              <a:rPr lang="en-US" dirty="0"/>
              <a:t>My own work experience has shown me that what counts as 'inspiring vision' or 'genuine consideration' means very different things to different people in different </a:t>
            </a:r>
            <a:r>
              <a:rPr lang="en-US" dirty="0" err="1"/>
              <a:t>organisational</a:t>
            </a:r>
            <a:r>
              <a:rPr lang="en-US" dirty="0"/>
              <a:t> contexts. So critically reviewing Zhang &amp; Xu and</a:t>
            </a:r>
            <a:r>
              <a:rPr lang="en-US" baseline="0" dirty="0"/>
              <a:t> other contemporary articles </a:t>
            </a:r>
            <a:r>
              <a:rPr lang="en-US" dirty="0"/>
              <a:t>from an </a:t>
            </a:r>
            <a:r>
              <a:rPr lang="en-US" dirty="0" err="1"/>
              <a:t>interpretivist</a:t>
            </a:r>
            <a:r>
              <a:rPr lang="en-US" dirty="0"/>
              <a:t> standpoint means</a:t>
            </a:r>
            <a:r>
              <a:rPr lang="en-US" baseline="0" dirty="0"/>
              <a:t> exploring and critiquing assumptions that leadership practices that operate within broader </a:t>
            </a:r>
            <a:r>
              <a:rPr lang="en-US" baseline="0" dirty="0" err="1"/>
              <a:t>organisational</a:t>
            </a:r>
            <a:r>
              <a:rPr lang="en-US" baseline="0" dirty="0"/>
              <a:t> structures and contextual conditions can influence </a:t>
            </a:r>
            <a:r>
              <a:rPr lang="en-US" baseline="0" dirty="0" err="1"/>
              <a:t>organisational</a:t>
            </a:r>
            <a:r>
              <a:rPr lang="en-US" baseline="0" dirty="0"/>
              <a:t> innovation. </a:t>
            </a:r>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5</a:t>
            </a:fld>
            <a:endParaRPr lang="en-US" dirty="0"/>
          </a:p>
        </p:txBody>
      </p:sp>
    </p:spTree>
    <p:extLst>
      <p:ext uri="{BB962C8B-B14F-4D97-AF65-F5344CB8AC3E}">
        <p14:creationId xmlns:p14="http://schemas.microsoft.com/office/powerpoint/2010/main" val="276956054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1.svg"/><Relationship Id="rId4" Type="http://schemas.openxmlformats.org/officeDocument/2006/relationships/image" Target="../media/image9.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9.svg"/><Relationship Id="rId1" Type="http://schemas.openxmlformats.org/officeDocument/2006/relationships/slideMaster" Target="../slideMasters/slideMaster1.xml"/><Relationship Id="rId4" Type="http://schemas.openxmlformats.org/officeDocument/2006/relationships/image" Target="../media/image13.sv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4.sv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dirty="0"/>
              <a:t>Click to add title</a:t>
            </a:r>
          </a:p>
        </p:txBody>
      </p:sp>
    </p:spTree>
    <p:extLst>
      <p:ext uri="{BB962C8B-B14F-4D97-AF65-F5344CB8AC3E}">
        <p14:creationId xmlns:p14="http://schemas.microsoft.com/office/powerpoint/2010/main" val="6703921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dirty="0"/>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endParaRPr lang="en-US" dirty="0"/>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endParaRPr lang="en-US" dirty="0"/>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dirty="0"/>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dirty="0"/>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dirty="0"/>
              <a:t>Click icon to insert picture</a:t>
            </a:r>
          </a:p>
        </p:txBody>
      </p:sp>
    </p:spTree>
    <p:extLst>
      <p:ext uri="{BB962C8B-B14F-4D97-AF65-F5344CB8AC3E}">
        <p14:creationId xmlns:p14="http://schemas.microsoft.com/office/powerpoint/2010/main" val="17235676"/>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dirty="0"/>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endParaRPr lang="en-US" dirty="0"/>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endParaRPr lang="en-US" dirty="0"/>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6"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endParaRPr lang="en-US" dirty="0"/>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endParaRPr lang="en-US" dirty="0"/>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dirty="0"/>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88813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dirty="0"/>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dirty="0"/>
              <a:t>Click to add content</a:t>
            </a:r>
          </a:p>
          <a:p>
            <a:pPr lvl="1"/>
            <a:r>
              <a:rPr lang="en-US" dirty="0"/>
              <a:t>Second level</a:t>
            </a:r>
          </a:p>
          <a:p>
            <a:pPr lvl="2"/>
            <a:r>
              <a:rPr lang="en-US" dirty="0"/>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dirty="0"/>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dirty="0"/>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endParaRPr lang="en-US" dirty="0"/>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endParaRPr lang="en-US" dirty="0"/>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dirty="0"/>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dirty="0"/>
              <a:t>Click to add text </a:t>
            </a:r>
          </a:p>
          <a:p>
            <a:pPr marL="685800" lvl="1" indent="-228600"/>
            <a:r>
              <a:rPr lang="en-US" dirty="0"/>
              <a:t>Second level</a:t>
            </a:r>
          </a:p>
          <a:p>
            <a:pPr marL="1143000" lvl="2" indent="-228600"/>
            <a:r>
              <a:rPr lang="en-US" dirty="0"/>
              <a:t>Third level</a:t>
            </a:r>
          </a:p>
          <a:p>
            <a:pPr marL="1600200" lvl="3" indent="-228600"/>
            <a:r>
              <a:rPr lang="en-US" dirty="0"/>
              <a:t>Fourth level</a:t>
            </a:r>
          </a:p>
          <a:p>
            <a:pPr marL="2057400" lvl="4" indent="-228600"/>
            <a:r>
              <a:rPr lang="en-US" dirty="0"/>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dirty="0"/>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08189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dirty="0"/>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endParaRPr lang="en-US" dirty="0"/>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endParaRPr lang="en-US" dirty="0"/>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dirty="0"/>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dirty="0"/>
              <a:t>Click icon to insert table</a:t>
            </a:r>
          </a:p>
          <a:p>
            <a:endParaRPr lang="en-US" dirty="0"/>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2374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12/11/2023</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userDrawn="1">
          <p15:clr>
            <a:srgbClr val="5ACBF0"/>
          </p15:clr>
        </p15:guide>
        <p15:guide id="2" pos="1920" userDrawn="1">
          <p15:clr>
            <a:srgbClr val="F26B43"/>
          </p15:clr>
        </p15:guide>
        <p15:guide id="3" pos="5760" userDrawn="1">
          <p15:clr>
            <a:srgbClr val="F26B43"/>
          </p15:clr>
        </p15:guide>
        <p15:guide id="4" orient="horz" pos="2160" userDrawn="1">
          <p15:clr>
            <a:srgbClr val="F26B43"/>
          </p15:clr>
        </p15:guide>
        <p15:guide id="5" pos="1272" userDrawn="1">
          <p15:clr>
            <a:srgbClr val="9FCC3B"/>
          </p15:clr>
        </p15:guide>
        <p15:guide id="6" pos="2544" userDrawn="1">
          <p15:clr>
            <a:srgbClr val="9FCC3B"/>
          </p15:clr>
        </p15:guide>
        <p15:guide id="7" pos="5112" userDrawn="1">
          <p15:clr>
            <a:srgbClr val="9FCC3B"/>
          </p15:clr>
        </p15:guide>
        <p15:guide id="8" pos="6408" userDrawn="1">
          <p15:clr>
            <a:srgbClr val="9FCC3B"/>
          </p15:clr>
        </p15:guide>
        <p15:guide id="9" pos="3940" userDrawn="1">
          <p15:clr>
            <a:srgbClr val="F26B43"/>
          </p15:clr>
        </p15:guide>
        <p15:guide id="10" pos="7104"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2818873" y="884237"/>
            <a:ext cx="9160043" cy="3486694"/>
          </a:xfrm>
        </p:spPr>
        <p:txBody>
          <a:bodyPr>
            <a:normAutofit/>
          </a:bodyPr>
          <a:lstStyle/>
          <a:p>
            <a:r>
              <a:rPr lang="en-US" dirty="0">
                <a:solidFill>
                  <a:srgbClr val="FFFFFF"/>
                </a:solidFill>
                <a:ea typeface="Cambria" pitchFamily="34" charset="-122"/>
                <a:cs typeface="Cambria" pitchFamily="34" charset="-120"/>
              </a:rPr>
              <a:t>Transformational Leadership</a:t>
            </a:r>
            <a:br>
              <a:rPr lang="en-US" dirty="0"/>
            </a:br>
            <a:r>
              <a:rPr lang="en-US" dirty="0">
                <a:solidFill>
                  <a:srgbClr val="FFFFFF"/>
                </a:solidFill>
                <a:ea typeface="Cambria" pitchFamily="34" charset="-122"/>
                <a:cs typeface="Cambria" pitchFamily="34" charset="-120"/>
              </a:rPr>
              <a:t>and </a:t>
            </a:r>
            <a:r>
              <a:rPr lang="en-US" dirty="0" err="1">
                <a:solidFill>
                  <a:srgbClr val="FFFFFF"/>
                </a:solidFill>
                <a:ea typeface="Cambria" pitchFamily="34" charset="-122"/>
                <a:cs typeface="Cambria" pitchFamily="34" charset="-120"/>
              </a:rPr>
              <a:t>Organisational</a:t>
            </a:r>
            <a:r>
              <a:rPr lang="en-US" dirty="0">
                <a:solidFill>
                  <a:srgbClr val="FFFFFF"/>
                </a:solidFill>
                <a:ea typeface="Cambria" pitchFamily="34" charset="-122"/>
                <a:cs typeface="Cambria" pitchFamily="34" charset="-120"/>
              </a:rPr>
              <a:t> Innovation</a:t>
            </a:r>
            <a:endParaRPr lang="en-US" dirty="0"/>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5067204" y="5813939"/>
            <a:ext cx="4943070" cy="711720"/>
          </a:xfrm>
        </p:spPr>
        <p:txBody>
          <a:bodyPr>
            <a:noAutofit/>
          </a:bodyPr>
          <a:lstStyle/>
          <a:p>
            <a:r>
              <a:rPr lang="en-US" b="1" dirty="0">
                <a:latin typeface="+mj-lt"/>
                <a:ea typeface="Calibri" panose="020F0502020204030204" pitchFamily="34" charset="0"/>
                <a:cs typeface="Calibri" panose="020F0502020204030204" pitchFamily="34" charset="0"/>
              </a:rPr>
              <a:t>AUTHOR: MOSES ODUBANJO</a:t>
            </a:r>
            <a:endParaRPr lang="en-US" b="1" dirty="0">
              <a:latin typeface="+mj-lt"/>
            </a:endParaRPr>
          </a:p>
          <a:p>
            <a:endParaRPr lang="en-US" b="1" dirty="0">
              <a:latin typeface="+mj-lt"/>
            </a:endParaRPr>
          </a:p>
        </p:txBody>
      </p:sp>
      <p:sp>
        <p:nvSpPr>
          <p:cNvPr id="44" name="Oval 43">
            <a:extLst>
              <a:ext uri="{FF2B5EF4-FFF2-40B4-BE49-F238E27FC236}">
                <a16:creationId xmlns:a16="http://schemas.microsoft.com/office/drawing/2014/main" id="{5F855448-57DF-E468-AF41-00CAAC2D7C74}"/>
              </a:ext>
              <a:ext uri="{C183D7F6-B498-43B3-948B-1728B52AA6E4}">
                <adec:decorative xmlns:adec="http://schemas.microsoft.com/office/drawing/2017/decorative" val="1"/>
              </a:ext>
            </a:extLst>
          </p:cNvPr>
          <p:cNvSpPr/>
          <p:nvPr/>
        </p:nvSpPr>
        <p:spPr>
          <a:xfrm>
            <a:off x="3903349" y="5895479"/>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3" name="Straight Connector 42">
            <a:extLst>
              <a:ext uri="{FF2B5EF4-FFF2-40B4-BE49-F238E27FC236}">
                <a16:creationId xmlns:a16="http://schemas.microsoft.com/office/drawing/2014/main" id="{752FDA21-768F-9929-E6D6-D78CD4F8EA24}"/>
              </a:ext>
              <a:ext uri="{C183D7F6-B498-43B3-948B-1728B52AA6E4}">
                <adec:decorative xmlns:adec="http://schemas.microsoft.com/office/drawing/2017/decorative" val="1"/>
              </a:ext>
            </a:extLst>
          </p:cNvPr>
          <p:cNvCxnSpPr>
            <a:cxnSpLocks/>
          </p:cNvCxnSpPr>
          <p:nvPr/>
        </p:nvCxnSpPr>
        <p:spPr>
          <a:xfrm>
            <a:off x="-97971" y="1909602"/>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Subtitle 2">
            <a:extLst>
              <a:ext uri="{FF2B5EF4-FFF2-40B4-BE49-F238E27FC236}">
                <a16:creationId xmlns:a16="http://schemas.microsoft.com/office/drawing/2014/main" id="{1901B20D-4C28-4DA3-ABBD-718C22A5E58B}"/>
              </a:ext>
            </a:extLst>
          </p:cNvPr>
          <p:cNvSpPr txBox="1">
            <a:spLocks/>
          </p:cNvSpPr>
          <p:nvPr/>
        </p:nvSpPr>
        <p:spPr>
          <a:xfrm>
            <a:off x="281633" y="6390538"/>
            <a:ext cx="1986786" cy="428966"/>
          </a:xfrm>
          <a:prstGeom prst="rect">
            <a:avLst/>
          </a:prstGeom>
        </p:spPr>
        <p:txBody>
          <a:bodyPr vert="horz" lIns="91440" tIns="45720" rIns="91440" bIns="45720" rtlCol="0">
            <a:noAutofit/>
          </a:bodyPr>
          <a:lstStyle>
            <a:lvl1pPr marL="0" indent="0" algn="l" defTabSz="914400" rtl="0" eaLnBrk="1" latinLnBrk="0" hangingPunct="1">
              <a:lnSpc>
                <a:spcPct val="150000"/>
              </a:lnSpc>
              <a:spcBef>
                <a:spcPts val="0"/>
              </a:spcBef>
              <a:spcAft>
                <a:spcPts val="1200"/>
              </a:spcAft>
              <a:buFont typeface="Arial" panose="020B0604020202020204" pitchFamily="34" charset="0"/>
              <a:buNone/>
              <a:defRPr sz="2400" kern="1200">
                <a:solidFill>
                  <a:schemeClr val="tx2"/>
                </a:solidFill>
                <a:latin typeface="+mn-lt"/>
                <a:ea typeface="+mn-ea"/>
                <a:cs typeface="+mn-cs"/>
              </a:defRPr>
            </a:lvl1pPr>
            <a:lvl2pPr marL="457200" indent="0" algn="ctr" defTabSz="914400" rtl="0" eaLnBrk="1" latinLnBrk="0" hangingPunct="1">
              <a:lnSpc>
                <a:spcPct val="100000"/>
              </a:lnSpc>
              <a:spcBef>
                <a:spcPts val="0"/>
              </a:spcBef>
              <a:spcAft>
                <a:spcPts val="1200"/>
              </a:spcAft>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1200"/>
              </a:spcAft>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1200"/>
              </a:spcAft>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1200"/>
              </a:spcAft>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b="1" dirty="0">
                <a:latin typeface="+mj-lt"/>
                <a:ea typeface="Calibri" panose="020F0502020204030204" pitchFamily="34" charset="0"/>
                <a:cs typeface="Calibri" panose="020F0502020204030204" pitchFamily="34" charset="0"/>
              </a:rPr>
              <a:t>June, 2026</a:t>
            </a:r>
            <a:endParaRPr lang="en-US" sz="1800" b="1" dirty="0">
              <a:latin typeface="+mj-lt"/>
            </a:endParaRPr>
          </a:p>
        </p:txBody>
      </p:sp>
    </p:spTree>
    <p:extLst>
      <p:ext uri="{BB962C8B-B14F-4D97-AF65-F5344CB8AC3E}">
        <p14:creationId xmlns:p14="http://schemas.microsoft.com/office/powerpoint/2010/main" val="13295392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5032738" y="1451993"/>
            <a:ext cx="6449786" cy="1068978"/>
          </a:xfrm>
        </p:spPr>
        <p:txBody>
          <a:bodyPr>
            <a:normAutofit/>
          </a:bodyPr>
          <a:lstStyle/>
          <a:p>
            <a:r>
              <a:rPr lang="en-US" dirty="0">
                <a:latin typeface="Arial" panose="020B0604020202020204" pitchFamily="34" charset="0"/>
                <a:cs typeface="Arial" panose="020B0604020202020204" pitchFamily="34" charset="0"/>
              </a:rPr>
              <a:t>introduction</a:t>
            </a:r>
            <a:r>
              <a:rPr lang="en-US" dirty="0"/>
              <a:t> </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4279132" y="3003662"/>
            <a:ext cx="7643487" cy="3553892"/>
          </a:xfrm>
        </p:spPr>
        <p:txBody>
          <a:bodyPr>
            <a:noAutofit/>
          </a:bodyPr>
          <a:lstStyle/>
          <a:p>
            <a:r>
              <a:rPr lang="en-US" dirty="0">
                <a:latin typeface="Arial" panose="020B0604020202020204" pitchFamily="34" charset="0"/>
                <a:cs typeface="Arial" panose="020B0604020202020204" pitchFamily="34" charset="0"/>
              </a:rPr>
              <a:t>This presentation is designed to discuss briefly the role of transformational leadership on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innovation. </a:t>
            </a:r>
          </a:p>
          <a:p>
            <a:r>
              <a:rPr lang="en-US" dirty="0">
                <a:latin typeface="Arial" panose="020B0604020202020204" pitchFamily="34" charset="0"/>
                <a:cs typeface="Arial" panose="020B0604020202020204" pitchFamily="34" charset="0"/>
              </a:rPr>
              <a:t>It will be accompanied by a critical review of recent research in the area of business and management. </a:t>
            </a:r>
          </a:p>
        </p:txBody>
      </p:sp>
      <p:sp>
        <p:nvSpPr>
          <p:cNvPr id="4" name="Slide Number Placeholder 3">
            <a:extLst>
              <a:ext uri="{FF2B5EF4-FFF2-40B4-BE49-F238E27FC236}">
                <a16:creationId xmlns:a16="http://schemas.microsoft.com/office/drawing/2014/main" id="{58D8D8EF-09F7-2BAC-3EC4-6E8F40515A5D}"/>
              </a:ext>
            </a:extLst>
          </p:cNvPr>
          <p:cNvSpPr>
            <a:spLocks noGrp="1"/>
          </p:cNvSpPr>
          <p:nvPr>
            <p:ph type="sldNum" sz="quarter" idx="12"/>
          </p:nvPr>
        </p:nvSpPr>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3003251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2730686" y="557496"/>
            <a:ext cx="8487393" cy="813552"/>
          </a:xfrm>
        </p:spPr>
        <p:txBody>
          <a:bodyPr>
            <a:noAutofit/>
          </a:bodyPr>
          <a:lstStyle/>
          <a:p>
            <a:pPr algn="ctr"/>
            <a:r>
              <a:rPr lang="en-US" sz="3600" dirty="0"/>
              <a:t>Why this topic?</a:t>
            </a:r>
            <a:endParaRPr lang="en-ZA" sz="2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5E3EA69-4E0E-41BD-8095-A124225A2647}"/>
              </a:ext>
            </a:extLst>
          </p:cNvPr>
          <p:cNvSpPr>
            <a:spLocks noGrp="1"/>
          </p:cNvSpPr>
          <p:nvPr>
            <p:ph sz="half" idx="14"/>
          </p:nvPr>
        </p:nvSpPr>
        <p:spPr>
          <a:xfrm>
            <a:off x="4268926" y="1936299"/>
            <a:ext cx="7765757" cy="4785176"/>
          </a:xfrm>
        </p:spPr>
        <p:txBody>
          <a:bodyPr>
            <a:noAutofit/>
          </a:bodyPr>
          <a:lstStyle/>
          <a:p>
            <a:r>
              <a:rPr lang="en-US" sz="2200" dirty="0"/>
              <a:t>There are three reasons why this is a well-focused topic. </a:t>
            </a:r>
          </a:p>
          <a:p>
            <a:endParaRPr lang="en-US" sz="2200" dirty="0"/>
          </a:p>
          <a:p>
            <a:pPr marL="285750" indent="-285750">
              <a:buFont typeface="Arial" panose="020B0604020202020204" pitchFamily="34" charset="0"/>
              <a:buChar char="•"/>
            </a:pPr>
            <a:r>
              <a:rPr lang="en-US" sz="2200" dirty="0"/>
              <a:t>First, business relevance. The staggering failure rate of change </a:t>
            </a:r>
            <a:r>
              <a:rPr lang="en-US" sz="2200" dirty="0" err="1"/>
              <a:t>programmes</a:t>
            </a:r>
            <a:r>
              <a:rPr lang="en-US" sz="2200" dirty="0"/>
              <a:t> makes leadership a genuinely consequential variable. </a:t>
            </a:r>
          </a:p>
          <a:p>
            <a:pPr marL="285750" indent="-285750">
              <a:buFont typeface="Arial" panose="020B0604020202020204" pitchFamily="34" charset="0"/>
              <a:buChar char="•"/>
            </a:pPr>
            <a:r>
              <a:rPr lang="en-US" sz="2200" dirty="0"/>
              <a:t>Second, this is a tightly bounded, theoretically grounded concept with a clear definition going back to Bass (1985). </a:t>
            </a:r>
          </a:p>
          <a:p>
            <a:pPr marL="285750" indent="-285750">
              <a:buFont typeface="Arial" panose="020B0604020202020204" pitchFamily="34" charset="0"/>
              <a:buChar char="•"/>
            </a:pPr>
            <a:r>
              <a:rPr lang="en-US" sz="2200" dirty="0"/>
              <a:t>Third, the recent literature (2021-2024) provides a rich empirical base to review critically.</a:t>
            </a:r>
          </a:p>
        </p:txBody>
      </p:sp>
      <p:sp>
        <p:nvSpPr>
          <p:cNvPr id="6" name="Slide Number Placeholder 5">
            <a:extLst>
              <a:ext uri="{FF2B5EF4-FFF2-40B4-BE49-F238E27FC236}">
                <a16:creationId xmlns:a16="http://schemas.microsoft.com/office/drawing/2014/main" id="{67927DCA-F11F-1716-00DA-9EF49F131ABD}"/>
              </a:ext>
            </a:extLst>
          </p:cNvPr>
          <p:cNvSpPr>
            <a:spLocks noGrp="1"/>
          </p:cNvSpPr>
          <p:nvPr>
            <p:ph type="sldNum" sz="quarter" idx="12"/>
          </p:nvPr>
        </p:nvSpPr>
        <p:spPr/>
        <p:txBody>
          <a:bodyPr/>
          <a:lstStyle/>
          <a:p>
            <a:fld id="{B5CEABB6-07DC-46E8-9B57-56EC44A396E5}" type="slidenum">
              <a:rPr lang="en-US" smtClean="0"/>
              <a:pPr/>
              <a:t>3</a:t>
            </a:fld>
            <a:endParaRPr lang="en-US" dirty="0"/>
          </a:p>
        </p:txBody>
      </p:sp>
    </p:spTree>
    <p:extLst>
      <p:ext uri="{BB962C8B-B14F-4D97-AF65-F5344CB8AC3E}">
        <p14:creationId xmlns:p14="http://schemas.microsoft.com/office/powerpoint/2010/main" val="2243494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1679938" y="390677"/>
            <a:ext cx="9900557" cy="995672"/>
          </a:xfrm>
        </p:spPr>
        <p:txBody>
          <a:bodyPr>
            <a:normAutofit/>
          </a:bodyPr>
          <a:lstStyle/>
          <a:p>
            <a:pPr algn="ctr"/>
            <a:r>
              <a:rPr lang="en-US" sz="4000" dirty="0"/>
              <a:t>FIVE KEY SOURCES</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4258277" y="1838423"/>
            <a:ext cx="7738651" cy="4514424"/>
          </a:xfrm>
        </p:spPr>
        <p:txBody>
          <a:bodyPr>
            <a:noAutofit/>
          </a:bodyPr>
          <a:lstStyle/>
          <a:p>
            <a:r>
              <a:rPr lang="en-US" sz="2200" dirty="0"/>
              <a:t>From my research, I identified five major contemporary sources on this topic:</a:t>
            </a:r>
          </a:p>
          <a:p>
            <a:r>
              <a:rPr lang="en-US" sz="2200" dirty="0"/>
              <a:t>Peng </a:t>
            </a:r>
            <a:r>
              <a:rPr lang="en-US" sz="2200" i="1" dirty="0"/>
              <a:t>et al</a:t>
            </a:r>
            <a:r>
              <a:rPr lang="en-US" sz="2200" dirty="0"/>
              <a:t>. (2021)</a:t>
            </a:r>
          </a:p>
          <a:p>
            <a:r>
              <a:rPr lang="en-US" sz="2200" dirty="0"/>
              <a:t>Deng </a:t>
            </a:r>
            <a:r>
              <a:rPr lang="en-US" sz="2200" i="1" dirty="0"/>
              <a:t>et al</a:t>
            </a:r>
            <a:r>
              <a:rPr lang="en-US" sz="2200" dirty="0"/>
              <a:t>. (2023)</a:t>
            </a:r>
          </a:p>
          <a:p>
            <a:r>
              <a:rPr lang="en-US" sz="2200" dirty="0"/>
              <a:t>Jun and Lee (2023)</a:t>
            </a:r>
          </a:p>
          <a:p>
            <a:r>
              <a:rPr lang="en-US" sz="2200" dirty="0" err="1"/>
              <a:t>Karimi</a:t>
            </a:r>
            <a:r>
              <a:rPr lang="en-US" sz="2200" dirty="0"/>
              <a:t> </a:t>
            </a:r>
            <a:r>
              <a:rPr lang="en-US" sz="2200" i="1" dirty="0"/>
              <a:t>et al. </a:t>
            </a:r>
            <a:r>
              <a:rPr lang="en-US" sz="2200" dirty="0"/>
              <a:t>(2023)</a:t>
            </a:r>
          </a:p>
          <a:p>
            <a:r>
              <a:rPr lang="en-US" sz="2200" dirty="0" err="1"/>
              <a:t>Raoush</a:t>
            </a:r>
            <a:r>
              <a:rPr lang="en-US" sz="2200" dirty="0"/>
              <a:t> (2023)</a:t>
            </a:r>
          </a:p>
          <a:p>
            <a:endParaRPr lang="en-GB" sz="2200" dirty="0"/>
          </a:p>
        </p:txBody>
      </p:sp>
      <p:sp>
        <p:nvSpPr>
          <p:cNvPr id="4" name="Slide Number Placeholder 3">
            <a:extLst>
              <a:ext uri="{FF2B5EF4-FFF2-40B4-BE49-F238E27FC236}">
                <a16:creationId xmlns:a16="http://schemas.microsoft.com/office/drawing/2014/main" id="{58D8D8EF-09F7-2BAC-3EC4-6E8F40515A5D}"/>
              </a:ext>
            </a:extLst>
          </p:cNvPr>
          <p:cNvSpPr>
            <a:spLocks noGrp="1"/>
          </p:cNvSpPr>
          <p:nvPr>
            <p:ph type="sldNum" sz="quarter" idx="12"/>
          </p:nvPr>
        </p:nvSpPr>
        <p:spPr/>
        <p:txBody>
          <a:bodyPr/>
          <a:lstStyle/>
          <a:p>
            <a:fld id="{B5CEABB6-07DC-46E8-9B57-56EC44A396E5}" type="slidenum">
              <a:rPr lang="en-US" smtClean="0"/>
              <a:pPr/>
              <a:t>4</a:t>
            </a:fld>
            <a:endParaRPr lang="en-US" dirty="0"/>
          </a:p>
        </p:txBody>
      </p:sp>
    </p:spTree>
    <p:extLst>
      <p:ext uri="{BB962C8B-B14F-4D97-AF65-F5344CB8AC3E}">
        <p14:creationId xmlns:p14="http://schemas.microsoft.com/office/powerpoint/2010/main" val="3993115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0" y="442919"/>
            <a:ext cx="8443608" cy="987675"/>
          </a:xfrm>
        </p:spPr>
        <p:txBody>
          <a:bodyPr>
            <a:noAutofit/>
          </a:bodyPr>
          <a:lstStyle/>
          <a:p>
            <a:pPr algn="ctr"/>
            <a:r>
              <a:rPr lang="en-US" sz="3200" dirty="0"/>
              <a:t>SELECTED ARTICLE FOR DETAILED ANALYSIS</a:t>
            </a:r>
            <a:endParaRPr lang="en-US" sz="2400" dirty="0">
              <a:cs typeface="Arial" panose="020B0604020202020204" pitchFamily="34" charset="0"/>
            </a:endParaRPr>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sz="half" idx="14"/>
          </p:nvPr>
        </p:nvSpPr>
        <p:spPr>
          <a:xfrm>
            <a:off x="103236" y="1563645"/>
            <a:ext cx="8073957" cy="5191119"/>
          </a:xfrm>
        </p:spPr>
        <p:txBody>
          <a:bodyPr vert="horz" lIns="91440" tIns="45720" rIns="91440" bIns="45720" rtlCol="0" anchor="t">
            <a:noAutofit/>
          </a:bodyPr>
          <a:lstStyle/>
          <a:p>
            <a:pPr>
              <a:lnSpc>
                <a:spcPct val="150000"/>
              </a:lnSpc>
            </a:pPr>
            <a:r>
              <a:rPr lang="en-US" sz="2200" dirty="0"/>
              <a:t>Zhang, W., &amp; Xu, F. (2024). </a:t>
            </a:r>
            <a:r>
              <a:rPr lang="en-US" sz="2200" dirty="0">
                <a:ea typeface="Calibri" pitchFamily="34" charset="-122"/>
                <a:cs typeface="Calibri" pitchFamily="34" charset="-120"/>
              </a:rPr>
              <a:t>Proactive Personality, Transformational Leadership and Ethical Standards:</a:t>
            </a:r>
            <a:r>
              <a:rPr lang="en-US" sz="2200" dirty="0"/>
              <a:t> </a:t>
            </a:r>
            <a:r>
              <a:rPr lang="en-US" sz="2200" dirty="0">
                <a:ea typeface="Calibri" pitchFamily="34" charset="-122"/>
                <a:cs typeface="Calibri" pitchFamily="34" charset="-120"/>
              </a:rPr>
              <a:t>Influences on Radical Creativity</a:t>
            </a:r>
            <a:r>
              <a:rPr lang="en-GB" sz="2200" dirty="0"/>
              <a:t>. </a:t>
            </a:r>
            <a:r>
              <a:rPr lang="en-US" sz="2200" i="1" dirty="0">
                <a:ea typeface="Calibri" pitchFamily="34" charset="-122"/>
                <a:cs typeface="Calibri" pitchFamily="34" charset="-120"/>
              </a:rPr>
              <a:t>Management Decision</a:t>
            </a:r>
            <a:r>
              <a:rPr lang="en-US" sz="2200" dirty="0">
                <a:ea typeface="Calibri" pitchFamily="34" charset="-122"/>
                <a:cs typeface="Calibri" pitchFamily="34" charset="-120"/>
              </a:rPr>
              <a:t>, 62(1), 25–49</a:t>
            </a:r>
          </a:p>
          <a:p>
            <a:pPr marL="342900" indent="-342900">
              <a:lnSpc>
                <a:spcPct val="150000"/>
              </a:lnSpc>
              <a:buFont typeface="Arial" panose="020B0604020202020204" pitchFamily="34" charset="0"/>
              <a:buChar char="•"/>
            </a:pPr>
            <a:r>
              <a:rPr lang="en-US" sz="2200" b="1" kern="0" spc="150" dirty="0">
                <a:ea typeface="Calibri" pitchFamily="34" charset="-122"/>
                <a:cs typeface="Calibri" pitchFamily="34" charset="-120"/>
              </a:rPr>
              <a:t>Article's Paradigm: </a:t>
            </a:r>
            <a:r>
              <a:rPr lang="en-US" sz="2200" dirty="0">
                <a:ea typeface="Calibri" pitchFamily="34" charset="-122"/>
                <a:cs typeface="Calibri" pitchFamily="34" charset="-120"/>
              </a:rPr>
              <a:t>Positivist  (quantitative hypothesis testing).</a:t>
            </a:r>
            <a:endParaRPr lang="en-US" sz="2200" dirty="0"/>
          </a:p>
          <a:p>
            <a:pPr marL="342900" indent="-342900">
              <a:lnSpc>
                <a:spcPct val="150000"/>
              </a:lnSpc>
              <a:buFont typeface="Arial" panose="020B0604020202020204" pitchFamily="34" charset="0"/>
              <a:buChar char="•"/>
            </a:pPr>
            <a:r>
              <a:rPr lang="en-US" sz="2200" b="1" dirty="0"/>
              <a:t>Ontology: </a:t>
            </a:r>
            <a:r>
              <a:rPr lang="en-US" sz="2200" dirty="0">
                <a:ea typeface="Calibri" pitchFamily="34" charset="-122"/>
                <a:cs typeface="Calibri" pitchFamily="34" charset="-120"/>
              </a:rPr>
              <a:t>Realist (constructs as measurable variables).</a:t>
            </a:r>
          </a:p>
          <a:p>
            <a:pPr marL="342900" indent="-342900">
              <a:lnSpc>
                <a:spcPct val="150000"/>
              </a:lnSpc>
              <a:buFont typeface="Arial" panose="020B0604020202020204" pitchFamily="34" charset="0"/>
              <a:buChar char="•"/>
            </a:pPr>
            <a:r>
              <a:rPr lang="en-US" sz="2200" b="1" dirty="0">
                <a:cs typeface="Calibri" pitchFamily="34" charset="-120"/>
              </a:rPr>
              <a:t>Epistemology: </a:t>
            </a:r>
            <a:r>
              <a:rPr lang="en-US" sz="2200" dirty="0">
                <a:ea typeface="Calibri" pitchFamily="34" charset="-122"/>
                <a:cs typeface="Calibri" pitchFamily="34" charset="-120"/>
              </a:rPr>
              <a:t>Deductive hypothesis testing (quantitative).</a:t>
            </a:r>
            <a:endParaRPr lang="en-US" sz="2200" dirty="0"/>
          </a:p>
          <a:p>
            <a:pPr marL="342900" indent="-342900">
              <a:lnSpc>
                <a:spcPct val="150000"/>
              </a:lnSpc>
              <a:buFont typeface="Arial" panose="020B0604020202020204" pitchFamily="34" charset="0"/>
              <a:buChar char="•"/>
            </a:pPr>
            <a:r>
              <a:rPr lang="en-US" sz="2200" b="1" dirty="0"/>
              <a:t>Research Design: </a:t>
            </a:r>
            <a:r>
              <a:rPr lang="en-US" sz="2200" dirty="0">
                <a:ea typeface="Calibri" pitchFamily="34" charset="-122"/>
                <a:cs typeface="Calibri" pitchFamily="34" charset="-120"/>
              </a:rPr>
              <a:t>Cross-sectional survey, dyadic (n = 343), China.</a:t>
            </a:r>
            <a:endParaRPr lang="en-US" sz="2200" dirty="0"/>
          </a:p>
          <a:p>
            <a:pPr>
              <a:lnSpc>
                <a:spcPct val="150000"/>
              </a:lnSpc>
            </a:pPr>
            <a:endParaRPr lang="en-US" sz="2200" dirty="0"/>
          </a:p>
          <a:p>
            <a:pPr>
              <a:lnSpc>
                <a:spcPct val="150000"/>
              </a:lnSpc>
            </a:pPr>
            <a:endParaRPr lang="en-US" sz="2200" dirty="0"/>
          </a:p>
          <a:p>
            <a:pPr>
              <a:lnSpc>
                <a:spcPct val="150000"/>
              </a:lnSpc>
            </a:pPr>
            <a:endParaRPr lang="en-US" sz="2200" dirty="0">
              <a:cs typeface="Calibri" pitchFamily="34" charset="-120"/>
            </a:endParaRPr>
          </a:p>
          <a:p>
            <a:pPr>
              <a:lnSpc>
                <a:spcPct val="150000"/>
              </a:lnSpc>
            </a:pPr>
            <a:endParaRPr lang="en-US" sz="2200" dirty="0"/>
          </a:p>
          <a:p>
            <a:pPr>
              <a:lnSpc>
                <a:spcPct val="150000"/>
              </a:lnSpc>
            </a:pPr>
            <a:endParaRPr lang="en-US" sz="2200" dirty="0"/>
          </a:p>
        </p:txBody>
      </p:sp>
      <p:sp>
        <p:nvSpPr>
          <p:cNvPr id="6" name="Slide Number Placeholder 5">
            <a:extLst>
              <a:ext uri="{FF2B5EF4-FFF2-40B4-BE49-F238E27FC236}">
                <a16:creationId xmlns:a16="http://schemas.microsoft.com/office/drawing/2014/main" id="{A4AC050D-BAF4-C23C-F8EC-24DEC4293002}"/>
              </a:ext>
            </a:extLst>
          </p:cNvPr>
          <p:cNvSpPr>
            <a:spLocks noGrp="1"/>
          </p:cNvSpPr>
          <p:nvPr>
            <p:ph type="sldNum" sz="quarter" idx="12"/>
          </p:nvPr>
        </p:nvSpPr>
        <p:spPr/>
        <p:txBody>
          <a:bodyPr/>
          <a:lstStyle/>
          <a:p>
            <a:fld id="{B5CEABB6-07DC-46E8-9B57-56EC44A396E5}" type="slidenum">
              <a:rPr lang="en-US" smtClean="0"/>
              <a:pPr/>
              <a:t>5</a:t>
            </a:fld>
            <a:endParaRPr lang="en-US" dirty="0"/>
          </a:p>
        </p:txBody>
      </p:sp>
    </p:spTree>
    <p:extLst>
      <p:ext uri="{BB962C8B-B14F-4D97-AF65-F5344CB8AC3E}">
        <p14:creationId xmlns:p14="http://schemas.microsoft.com/office/powerpoint/2010/main" val="1346372204"/>
      </p:ext>
    </p:extLst>
  </p:cSld>
  <p:clrMapOvr>
    <a:masterClrMapping/>
  </p:clrMapOvr>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8451406B-581B-4C29-A833-E33D8A6AB075}">
  <ds:schemaRefs>
    <ds:schemaRef ds:uri="http://schemas.microsoft.com/sharepoint/v3/contenttype/forms"/>
  </ds:schemaRefs>
</ds:datastoreItem>
</file>

<file path=customXml/itemProps2.xml><?xml version="1.0" encoding="utf-8"?>
<ds:datastoreItem xmlns:ds="http://schemas.openxmlformats.org/officeDocument/2006/customXml" ds:itemID="{18903D25-5BE2-4D9E-B7D8-BE1DCAE2D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F65614A-92F9-4391-AC3D-F3F5B0704F99}">
  <ds:schemaRefs>
    <ds:schemaRef ds:uri="16c05727-aa75-4e4a-9b5f-8a80a1165891"/>
    <ds:schemaRef ds:uri="230e9df3-be65-4c73-a93b-d1236ebd677e"/>
    <ds:schemaRef ds:uri="http://schemas.openxmlformats.org/package/2006/metadata/core-properties"/>
    <ds:schemaRef ds:uri="http://purl.org/dc/terms/"/>
    <ds:schemaRef ds:uri="http://schemas.microsoft.com/office/2006/documentManagement/types"/>
    <ds:schemaRef ds:uri="http://www.w3.org/XML/1998/namespace"/>
    <ds:schemaRef ds:uri="71af3243-3dd4-4a8d-8c0d-dd76da1f02a5"/>
    <ds:schemaRef ds:uri="http://schemas.microsoft.com/office/infopath/2007/PartnerControls"/>
    <ds:schemaRef ds:uri="http://schemas.microsoft.com/office/2006/metadata/properties"/>
    <ds:schemaRef ds:uri="http://schemas.microsoft.com/sharepoint/v3"/>
    <ds:schemaRef ds:uri="http://purl.org/dc/dcmitype/"/>
    <ds:schemaRef ds:uri="http://purl.org/dc/elements/1.1/"/>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{72398478-5DD5-4D38-B582-70FE5C6D6D21}TF55c86556-70ea-476e-aa05-13a38f2d5b0da1381d77_win32-a3c664429073</Template>
  <TotalTime>823</TotalTime>
  <Words>1082</Words>
  <Application>Microsoft Office PowerPoint</Application>
  <PresentationFormat>Widescreen</PresentationFormat>
  <Paragraphs>80</Paragraphs>
  <Slides>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Avenir Next LT Pro</vt:lpstr>
      <vt:lpstr>Calibri</vt:lpstr>
      <vt:lpstr>Cambria</vt:lpstr>
      <vt:lpstr>Custom</vt:lpstr>
      <vt:lpstr>Transformational Leadership and Organisational Innovation</vt:lpstr>
      <vt:lpstr>introduction </vt:lpstr>
      <vt:lpstr>Why this topic?</vt:lpstr>
      <vt:lpstr>FIVE KEY SOURCES</vt:lpstr>
      <vt:lpstr>SELECTED ARTICLE FOR DETAILED ANALYSIS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Transformational Leadership and Organisational Innovation</dc:title>
  <dc:subject>DBA RPP 7007 Presentation</dc:subject>
  <dc:creator>Moses Odubanjo</dc:creator>
  <cp:keywords>Transformational Leadership, Innovation, DBA </cp:keywords>
  <cp:lastModifiedBy>John Harris</cp:lastModifiedBy>
  <cp:revision>27</cp:revision>
  <cp:lastPrinted>2026-06-29T01:12:05Z</cp:lastPrinted>
  <dcterms:created xsi:type="dcterms:W3CDTF">2025-07-15T11:51:22Z</dcterms:created>
  <dcterms:modified xsi:type="dcterms:W3CDTF">2026-06-29T13:04:34Z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