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4"/>
  </p:notesMasterIdLst>
  <p:handoutMasterIdLst>
    <p:handoutMasterId r:id="rId15"/>
  </p:handoutMasterIdLst>
  <p:sldIdLst>
    <p:sldId id="256" r:id="rId2"/>
    <p:sldId id="265" r:id="rId3"/>
    <p:sldId id="257" r:id="rId4"/>
    <p:sldId id="274" r:id="rId5"/>
    <p:sldId id="268" r:id="rId6"/>
    <p:sldId id="267" r:id="rId7"/>
    <p:sldId id="269" r:id="rId8"/>
    <p:sldId id="270" r:id="rId9"/>
    <p:sldId id="271" r:id="rId10"/>
    <p:sldId id="272" r:id="rId11"/>
    <p:sldId id="273"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3" d="2"/>
        <a:sy n="3" d="2"/>
      </p:scale>
      <p:origin x="0" y="0"/>
    </p:cViewPr>
  </p:notesTextViewPr>
  <p:notesViewPr>
    <p:cSldViewPr snapToGrid="0">
      <p:cViewPr varScale="1">
        <p:scale>
          <a:sx n="76" d="100"/>
          <a:sy n="76" d="100"/>
        </p:scale>
        <p:origin x="16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D2DDA-69D8-473F-A583-B6774B31A77B}" type="datetimeFigureOut">
              <a:rPr lang="en-US"/>
              <a:t>4/29/2018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92CCB-FF08-4D29-8DA3-E1FD86044808}" type="slidenum">
              <a:rPr/>
              <a:t>‹#›</a:t>
            </a:fld>
            <a:endParaRPr/>
          </a:p>
        </p:txBody>
      </p:sp>
    </p:spTree>
    <p:extLst>
      <p:ext uri="{BB962C8B-B14F-4D97-AF65-F5344CB8AC3E}">
        <p14:creationId xmlns:p14="http://schemas.microsoft.com/office/powerpoint/2010/main" val="1662153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1F6DFB-6833-46E4-B515-70E0D9178056}" type="datetimeFigureOut">
              <a:rPr lang="en-US"/>
              <a:t>4/29/2018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8706C7-F2C3-48B6-8A22-C484D800B5D4}" type="slidenum">
              <a:rPr/>
              <a:t>‹#›</a:t>
            </a:fld>
            <a:endParaRPr/>
          </a:p>
        </p:txBody>
      </p:sp>
    </p:spTree>
    <p:extLst>
      <p:ext uri="{BB962C8B-B14F-4D97-AF65-F5344CB8AC3E}">
        <p14:creationId xmlns:p14="http://schemas.microsoft.com/office/powerpoint/2010/main" val="599506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58706C7-F2C3-48B6-8A22-C484D800B5D4}" type="slidenum">
              <a:rPr lang="en-US" smtClean="0"/>
              <a:t>3</a:t>
            </a:fld>
            <a:endParaRPr lang="en-US"/>
          </a:p>
        </p:txBody>
      </p:sp>
    </p:spTree>
    <p:extLst>
      <p:ext uri="{BB962C8B-B14F-4D97-AF65-F5344CB8AC3E}">
        <p14:creationId xmlns:p14="http://schemas.microsoft.com/office/powerpoint/2010/main" val="3669613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BA5BD7-F043-4D1B-AA17-CD412FC534DE}" type="slidenum">
              <a:rPr lang="en-US" smtClean="0"/>
              <a:t>5</a:t>
            </a:fld>
            <a:endParaRPr lang="en-US"/>
          </a:p>
        </p:txBody>
      </p:sp>
    </p:spTree>
    <p:extLst>
      <p:ext uri="{BB962C8B-B14F-4D97-AF65-F5344CB8AC3E}">
        <p14:creationId xmlns:p14="http://schemas.microsoft.com/office/powerpoint/2010/main" val="609189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BA5BD7-F043-4D1B-AA17-CD412FC534DE}" type="slidenum">
              <a:rPr lang="en-US" smtClean="0"/>
              <a:t>6</a:t>
            </a:fld>
            <a:endParaRPr lang="en-US"/>
          </a:p>
        </p:txBody>
      </p:sp>
    </p:spTree>
    <p:extLst>
      <p:ext uri="{BB962C8B-B14F-4D97-AF65-F5344CB8AC3E}">
        <p14:creationId xmlns:p14="http://schemas.microsoft.com/office/powerpoint/2010/main" val="1281371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2" y="295863"/>
            <a:ext cx="12188827" cy="6323264"/>
            <a:chOff x="-2" y="295863"/>
            <a:chExt cx="12188827" cy="6323264"/>
          </a:xfrm>
        </p:grpSpPr>
        <p:sp>
          <p:nvSpPr>
            <p:cNvPr id="33" name="Rectangle 32"/>
            <p:cNvSpPr/>
            <p:nvPr/>
          </p:nvSpPr>
          <p:spPr>
            <a:xfrm>
              <a:off x="-1" y="1905000"/>
              <a:ext cx="12188826" cy="320040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34" name="Rectangle 33"/>
            <p:cNvSpPr/>
            <p:nvPr/>
          </p:nvSpPr>
          <p:spPr>
            <a:xfrm>
              <a:off x="-2" y="1795132"/>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35" name="Rectangle 34"/>
            <p:cNvSpPr/>
            <p:nvPr/>
          </p:nvSpPr>
          <p:spPr>
            <a:xfrm>
              <a:off x="-2" y="5142116"/>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36" name="Oval 2"/>
            <p:cNvSpPr>
              <a:spLocks noChangeArrowheads="1"/>
            </p:cNvSpPr>
            <p:nvPr/>
          </p:nvSpPr>
          <p:spPr bwMode="grayWhite">
            <a:xfrm>
              <a:off x="534293" y="5791419"/>
              <a:ext cx="716336" cy="739723"/>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7" name="Oval 3"/>
            <p:cNvSpPr>
              <a:spLocks noChangeArrowheads="1"/>
            </p:cNvSpPr>
            <p:nvPr/>
          </p:nvSpPr>
          <p:spPr bwMode="grayWhite">
            <a:xfrm>
              <a:off x="696482" y="5958903"/>
              <a:ext cx="106437" cy="109912"/>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38" name="Oval 5"/>
            <p:cNvSpPr>
              <a:spLocks noChangeArrowheads="1"/>
            </p:cNvSpPr>
            <p:nvPr/>
          </p:nvSpPr>
          <p:spPr bwMode="grayWhite">
            <a:xfrm>
              <a:off x="213400" y="5778215"/>
              <a:ext cx="310863" cy="32101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9" name="Oval 6"/>
            <p:cNvSpPr>
              <a:spLocks noChangeArrowheads="1"/>
            </p:cNvSpPr>
            <p:nvPr/>
          </p:nvSpPr>
          <p:spPr bwMode="grayWhite">
            <a:xfrm>
              <a:off x="284358" y="5851489"/>
              <a:ext cx="40547" cy="41871"/>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0" name="Oval 8"/>
            <p:cNvSpPr>
              <a:spLocks noChangeArrowheads="1"/>
            </p:cNvSpPr>
            <p:nvPr/>
          </p:nvSpPr>
          <p:spPr bwMode="grayWhite">
            <a:xfrm>
              <a:off x="10486137" y="5404864"/>
              <a:ext cx="473052" cy="488496"/>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1" name="Oval 9"/>
            <p:cNvSpPr>
              <a:spLocks noChangeArrowheads="1"/>
            </p:cNvSpPr>
            <p:nvPr/>
          </p:nvSpPr>
          <p:spPr bwMode="grayWhite">
            <a:xfrm>
              <a:off x="10594263" y="5516520"/>
              <a:ext cx="65889" cy="68041"/>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2" name="Oval 11"/>
            <p:cNvSpPr>
              <a:spLocks noChangeArrowheads="1"/>
            </p:cNvSpPr>
            <p:nvPr/>
          </p:nvSpPr>
          <p:spPr bwMode="grayWhite">
            <a:xfrm>
              <a:off x="6575012" y="6214373"/>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3" name="Oval 12"/>
            <p:cNvSpPr>
              <a:spLocks noChangeArrowheads="1"/>
            </p:cNvSpPr>
            <p:nvPr/>
          </p:nvSpPr>
          <p:spPr bwMode="grayWhite">
            <a:xfrm>
              <a:off x="6664554" y="6306838"/>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4" name="Oval 14"/>
            <p:cNvSpPr>
              <a:spLocks noChangeArrowheads="1"/>
            </p:cNvSpPr>
            <p:nvPr/>
          </p:nvSpPr>
          <p:spPr bwMode="grayWhite">
            <a:xfrm>
              <a:off x="3520863" y="5733822"/>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5" name="Oval 15"/>
            <p:cNvSpPr>
              <a:spLocks noChangeArrowheads="1"/>
            </p:cNvSpPr>
            <p:nvPr/>
          </p:nvSpPr>
          <p:spPr bwMode="grayWhite">
            <a:xfrm>
              <a:off x="3610405" y="5826287"/>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6" name="Oval 17"/>
            <p:cNvSpPr>
              <a:spLocks noChangeArrowheads="1"/>
            </p:cNvSpPr>
            <p:nvPr/>
          </p:nvSpPr>
          <p:spPr bwMode="grayWhite">
            <a:xfrm>
              <a:off x="5845161" y="295863"/>
              <a:ext cx="716336" cy="739723"/>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7" name="Oval 18"/>
            <p:cNvSpPr>
              <a:spLocks noChangeArrowheads="1"/>
            </p:cNvSpPr>
            <p:nvPr/>
          </p:nvSpPr>
          <p:spPr bwMode="grayWhite">
            <a:xfrm>
              <a:off x="6007350" y="463347"/>
              <a:ext cx="106437" cy="109912"/>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8" name="Oval 20"/>
            <p:cNvSpPr>
              <a:spLocks noChangeArrowheads="1"/>
            </p:cNvSpPr>
            <p:nvPr/>
          </p:nvSpPr>
          <p:spPr bwMode="grayWhite">
            <a:xfrm>
              <a:off x="5439688" y="630832"/>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9" name="Oval 21"/>
            <p:cNvSpPr>
              <a:spLocks noChangeArrowheads="1"/>
            </p:cNvSpPr>
            <p:nvPr/>
          </p:nvSpPr>
          <p:spPr bwMode="grayWhite">
            <a:xfrm>
              <a:off x="5529230" y="723297"/>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0" name="Oval 23"/>
            <p:cNvSpPr>
              <a:spLocks noChangeArrowheads="1"/>
            </p:cNvSpPr>
            <p:nvPr/>
          </p:nvSpPr>
          <p:spPr bwMode="grayWhite">
            <a:xfrm>
              <a:off x="6575012" y="295863"/>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 name="Oval 24"/>
            <p:cNvSpPr>
              <a:spLocks noChangeArrowheads="1"/>
            </p:cNvSpPr>
            <p:nvPr/>
          </p:nvSpPr>
          <p:spPr bwMode="grayWhite">
            <a:xfrm>
              <a:off x="6664554" y="388328"/>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2" name="Oval 26"/>
            <p:cNvSpPr>
              <a:spLocks noChangeArrowheads="1"/>
            </p:cNvSpPr>
            <p:nvPr/>
          </p:nvSpPr>
          <p:spPr bwMode="grayWhite">
            <a:xfrm>
              <a:off x="11218217" y="589639"/>
              <a:ext cx="554146" cy="572239"/>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3" name="Oval 27"/>
            <p:cNvSpPr>
              <a:spLocks noChangeArrowheads="1"/>
            </p:cNvSpPr>
            <p:nvPr/>
          </p:nvSpPr>
          <p:spPr bwMode="grayWhite">
            <a:xfrm>
              <a:off x="11344927" y="720486"/>
              <a:ext cx="79405" cy="8199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4" name="Oval 29"/>
            <p:cNvSpPr>
              <a:spLocks noChangeArrowheads="1"/>
            </p:cNvSpPr>
            <p:nvPr/>
          </p:nvSpPr>
          <p:spPr bwMode="grayWhite">
            <a:xfrm>
              <a:off x="11312827" y="1372978"/>
              <a:ext cx="229768" cy="237270"/>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5" name="Oval 30"/>
            <p:cNvSpPr>
              <a:spLocks noChangeArrowheads="1"/>
            </p:cNvSpPr>
            <p:nvPr/>
          </p:nvSpPr>
          <p:spPr bwMode="grayWhite">
            <a:xfrm>
              <a:off x="11366890" y="1428806"/>
              <a:ext cx="27032" cy="27914"/>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6" name="Oval 32"/>
            <p:cNvSpPr>
              <a:spLocks noChangeArrowheads="1"/>
            </p:cNvSpPr>
            <p:nvPr/>
          </p:nvSpPr>
          <p:spPr bwMode="grayWhite">
            <a:xfrm>
              <a:off x="1303864" y="669938"/>
              <a:ext cx="554146" cy="572239"/>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7" name="Oval 33"/>
            <p:cNvSpPr>
              <a:spLocks noChangeArrowheads="1"/>
            </p:cNvSpPr>
            <p:nvPr/>
          </p:nvSpPr>
          <p:spPr bwMode="grayWhite">
            <a:xfrm>
              <a:off x="1428885" y="799041"/>
              <a:ext cx="81095" cy="83742"/>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8" name="Oval 35"/>
            <p:cNvSpPr>
              <a:spLocks noChangeArrowheads="1"/>
            </p:cNvSpPr>
            <p:nvPr/>
          </p:nvSpPr>
          <p:spPr bwMode="grayWhite">
            <a:xfrm>
              <a:off x="1871526" y="837422"/>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9" name="Oval 36"/>
            <p:cNvSpPr>
              <a:spLocks noChangeArrowheads="1"/>
            </p:cNvSpPr>
            <p:nvPr/>
          </p:nvSpPr>
          <p:spPr bwMode="grayWhite">
            <a:xfrm>
              <a:off x="1961068" y="929887"/>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grpSp>
      <p:sp>
        <p:nvSpPr>
          <p:cNvPr id="2" name="Title 1"/>
          <p:cNvSpPr>
            <a:spLocks noGrp="1"/>
          </p:cNvSpPr>
          <p:nvPr>
            <p:ph type="ctrTitle"/>
          </p:nvPr>
        </p:nvSpPr>
        <p:spPr>
          <a:xfrm>
            <a:off x="1295400" y="2079812"/>
            <a:ext cx="9601200" cy="1724092"/>
          </a:xfrm>
        </p:spPr>
        <p:txBody>
          <a:bodyPr anchor="b"/>
          <a:lstStyle>
            <a:lvl1pPr algn="ctr">
              <a:defRPr sz="5400">
                <a:solidFill>
                  <a:schemeClr val="tx2"/>
                </a:solidFill>
              </a:defRPr>
            </a:lvl1pPr>
          </a:lstStyle>
          <a:p>
            <a:r>
              <a:rPr lang="en-US"/>
              <a:t>Click to edit Master title style</a:t>
            </a:r>
            <a:endParaRPr/>
          </a:p>
        </p:txBody>
      </p:sp>
      <p:sp>
        <p:nvSpPr>
          <p:cNvPr id="3" name="Subtitle 2"/>
          <p:cNvSpPr>
            <a:spLocks noGrp="1"/>
          </p:cNvSpPr>
          <p:nvPr>
            <p:ph type="subTitle" idx="1"/>
          </p:nvPr>
        </p:nvSpPr>
        <p:spPr>
          <a:xfrm>
            <a:off x="1295400" y="3959352"/>
            <a:ext cx="9601200" cy="914400"/>
          </a:xfrm>
        </p:spPr>
        <p:txBody>
          <a:bodyPr>
            <a:normAutofit/>
          </a:bodyPr>
          <a:lstStyle>
            <a:lvl1pPr marL="0" indent="0" algn="ctr">
              <a:spcBef>
                <a:spcPts val="0"/>
              </a:spcBef>
              <a:buNone/>
              <a:defRPr sz="2000">
                <a:solidFill>
                  <a:schemeClr val="tx2"/>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2E223D7-2A27-4B34-A31C-02090805ABAC}" type="datetime1">
              <a:rPr lang="en-US" smtClean="0"/>
              <a:t>4/29/2018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pPr/>
              <a:t>‹#›</a:t>
            </a:fld>
            <a:endParaRPr lang="en-US"/>
          </a:p>
        </p:txBody>
      </p:sp>
    </p:spTree>
    <p:extLst>
      <p:ext uri="{BB962C8B-B14F-4D97-AF65-F5344CB8AC3E}">
        <p14:creationId xmlns:p14="http://schemas.microsoft.com/office/powerpoint/2010/main" val="380891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FC7548-FD58-4384-A951-C87160C229EB}" type="datetime1">
              <a:rPr lang="en-US" smtClean="0"/>
              <a:t>4/29/2018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341949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0" y="2130552"/>
            <a:ext cx="9601200" cy="2359152"/>
          </a:xfrm>
        </p:spPr>
        <p:txBody>
          <a:bodyPr anchor="b">
            <a:normAutofit/>
          </a:bodyPr>
          <a:lstStyle>
            <a:lvl1pPr algn="ctr">
              <a:defRPr sz="5400" b="1"/>
            </a:lvl1pPr>
          </a:lstStyle>
          <a:p>
            <a:r>
              <a:rPr lang="en-US"/>
              <a:t>Click to edit Master title style</a:t>
            </a:r>
            <a:endParaRPr/>
          </a:p>
        </p:txBody>
      </p:sp>
      <p:sp>
        <p:nvSpPr>
          <p:cNvPr id="3" name="Text Placeholder 2"/>
          <p:cNvSpPr>
            <a:spLocks noGrp="1"/>
          </p:cNvSpPr>
          <p:nvPr>
            <p:ph type="body" idx="1"/>
          </p:nvPr>
        </p:nvSpPr>
        <p:spPr>
          <a:xfrm>
            <a:off x="1295400" y="4572000"/>
            <a:ext cx="9601200" cy="841248"/>
          </a:xfrm>
        </p:spPr>
        <p:txBody>
          <a:bodyPr anchor="t"/>
          <a:lstStyle>
            <a:lvl1pPr marL="0" indent="0" algn="ctr">
              <a:spcBef>
                <a:spcPts val="0"/>
              </a:spcBef>
              <a:buNone/>
              <a:defRPr sz="20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C6E13194-3577-4D3C-A927-FE879CBA54D5}" type="datetime1">
              <a:rPr lang="en-US" smtClean="0"/>
              <a:t>4/29/2018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4190801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hasCustomPrompt="1"/>
          </p:nvPr>
        </p:nvSpPr>
        <p:spPr>
          <a:xfrm>
            <a:off x="1341120" y="1901952"/>
            <a:ext cx="4572000" cy="4123944"/>
          </a:xfrm>
        </p:spPr>
        <p:txBody>
          <a:bodyPr vert="horz" lIns="91440" tIns="45720" rIns="91440" bIns="45720" rtlCol="0">
            <a:normAutofit/>
          </a:bodyPr>
          <a:lstStyle>
            <a:lvl1pPr>
              <a:defRPr lang="en-US" smtClean="0"/>
            </a:lvl1pPr>
            <a:lvl2pPr>
              <a:defRPr lang="en-US" smtClean="0"/>
            </a:lvl2pPr>
            <a:lvl3pPr>
              <a:defRPr lang="en-US" smtClean="0"/>
            </a:lvl3pPr>
            <a:lvl4pPr>
              <a:defRPr lang="en-US" smtClean="0"/>
            </a:lvl4pPr>
            <a:lvl5pPr>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we</a:t>
            </a:r>
          </a:p>
          <a:p>
            <a:pPr lvl="5"/>
            <a:endParaRPr dirty="0"/>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B9DC53B-D6DF-4D88-8598-DAA646F1ABC6}" type="datetime1">
              <a:rPr lang="en-US" smtClean="0"/>
              <a:t>4/29/2018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3479210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41120" y="466344"/>
            <a:ext cx="9509760" cy="1234440"/>
          </a:xfrm>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06F13985-7297-49C2-8AF7-445853E5DC92}" type="datetime1">
              <a:rPr lang="en-US" smtClean="0"/>
              <a:t>4/29/2018</a:t>
            </a:fld>
            <a:endParaRPr lang="en-US"/>
          </a:p>
        </p:txBody>
      </p:sp>
      <p:sp>
        <p:nvSpPr>
          <p:cNvPr id="9" name="Slide Number Placeholder 8"/>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1526009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E3A7CB2E-E929-49CA-BA6D-3C562126F566}" type="datetime1">
              <a:rPr lang="en-US" smtClean="0"/>
              <a:t>4/29/2018</a:t>
            </a:fld>
            <a:endParaRPr lang="en-US"/>
          </a:p>
        </p:txBody>
      </p:sp>
      <p:sp>
        <p:nvSpPr>
          <p:cNvPr id="5" name="Slide Number Placeholder 4"/>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460836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p:cNvGrpSpPr/>
          <p:nvPr/>
        </p:nvGrpSpPr>
        <p:grpSpPr>
          <a:xfrm flipV="1">
            <a:off x="1585" y="0"/>
            <a:ext cx="12188827" cy="377952"/>
            <a:chOff x="-1" y="6480048"/>
            <a:chExt cx="12188827" cy="377952"/>
          </a:xfrm>
        </p:grpSpPr>
        <p:sp>
          <p:nvSpPr>
            <p:cNvPr id="6" name="Rectangle 5"/>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7" name="Rectangle 6"/>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1927CFE0-ED18-4B5C-AA30-B675E1042721}" type="datetime1">
              <a:rPr lang="en-US" smtClean="0"/>
              <a:t>4/29/2018</a:t>
            </a:fld>
            <a:endParaRPr lang="en-US"/>
          </a:p>
        </p:txBody>
      </p:sp>
      <p:sp>
        <p:nvSpPr>
          <p:cNvPr id="4" name="Slide Number Placeholder 3"/>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220604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flipV="1">
            <a:off x="1585" y="0"/>
            <a:ext cx="12188827" cy="377952"/>
            <a:chOff x="-1" y="6480048"/>
            <a:chExt cx="12188827" cy="377952"/>
          </a:xfrm>
        </p:grpSpPr>
        <p:sp>
          <p:nvSpPr>
            <p:cNvPr id="9" name="Rectangle 8"/>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10" name="Rectangle 9"/>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sp>
        <p:nvSpPr>
          <p:cNvPr id="2" name="Title 1"/>
          <p:cNvSpPr>
            <a:spLocks noGrp="1"/>
          </p:cNvSpPr>
          <p:nvPr>
            <p:ph type="title"/>
          </p:nvPr>
        </p:nvSpPr>
        <p:spPr>
          <a:xfrm>
            <a:off x="7470648" y="2350008"/>
            <a:ext cx="4206240" cy="1993392"/>
          </a:xfrm>
        </p:spPr>
        <p:txBody>
          <a:bodyPr anchor="b">
            <a:normAutofit/>
          </a:bodyPr>
          <a:lstStyle>
            <a:lvl1pPr>
              <a:defRPr sz="3400" b="1"/>
            </a:lvl1pPr>
          </a:lstStyle>
          <a:p>
            <a:r>
              <a:rPr lang="en-US"/>
              <a:t>Click to edit Master title style</a:t>
            </a:r>
            <a:endParaRPr/>
          </a:p>
        </p:txBody>
      </p:sp>
      <p:sp>
        <p:nvSpPr>
          <p:cNvPr id="3" name="Content Placeholder 2"/>
          <p:cNvSpPr>
            <a:spLocks noGrp="1"/>
          </p:cNvSpPr>
          <p:nvPr>
            <p:ph idx="1"/>
          </p:nvPr>
        </p:nvSpPr>
        <p:spPr>
          <a:xfrm>
            <a:off x="457200" y="758952"/>
            <a:ext cx="6629400" cy="533095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470648" y="4361688"/>
            <a:ext cx="4206240" cy="1728216"/>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1E43BAAB-3A39-450E-9B38-6FB42E71A3AF}" type="datetime1">
              <a:rPr lang="en-US" smtClean="0"/>
              <a:t>4/29/2018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1480565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flipV="1">
            <a:off x="1585" y="0"/>
            <a:ext cx="12188827" cy="377952"/>
            <a:chOff x="-1" y="6480048"/>
            <a:chExt cx="12188827" cy="377952"/>
          </a:xfrm>
        </p:grpSpPr>
        <p:sp>
          <p:nvSpPr>
            <p:cNvPr id="9" name="Rectangle 8"/>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10" name="Rectangle 9"/>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sp>
        <p:nvSpPr>
          <p:cNvPr id="2" name="Title 1"/>
          <p:cNvSpPr>
            <a:spLocks noGrp="1"/>
          </p:cNvSpPr>
          <p:nvPr>
            <p:ph type="title"/>
          </p:nvPr>
        </p:nvSpPr>
        <p:spPr>
          <a:xfrm>
            <a:off x="7470648" y="2350008"/>
            <a:ext cx="4206240" cy="1993392"/>
          </a:xfrm>
        </p:spPr>
        <p:txBody>
          <a:bodyPr anchor="b">
            <a:normAutofit/>
          </a:bodyPr>
          <a:lstStyle>
            <a:lvl1pPr>
              <a:defRPr sz="34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0811" y="506104"/>
            <a:ext cx="6858002" cy="5843016"/>
          </a:xfrm>
          <a:solidFill>
            <a:schemeClr val="accent1">
              <a:lumMod val="40000"/>
              <a:lumOff val="60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470648" y="4361688"/>
            <a:ext cx="4206240" cy="1728216"/>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0EE0331-03F7-4310-9C27-C65B2378D791}" type="datetime1">
              <a:rPr lang="en-US" smtClean="0"/>
              <a:t>4/29/2018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1009572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602F1F3-2254-4E04-B960-C1DB42B67330}" type="datetime1">
              <a:rPr lang="en-US" smtClean="0"/>
              <a:t>4/29/2018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4044702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425D0DE7-A14C-48CB-AB8E-D3357522F5F2}" type="datetime1">
              <a:rPr lang="en-US" smtClean="0"/>
              <a:t>4/29/2018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825529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1"/>
      </p:bgRef>
    </p:bg>
    <p:spTree>
      <p:nvGrpSpPr>
        <p:cNvPr id="1" name=""/>
        <p:cNvGrpSpPr/>
        <p:nvPr/>
      </p:nvGrpSpPr>
      <p:grpSpPr>
        <a:xfrm>
          <a:off x="0" y="0"/>
          <a:ext cx="0" cy="0"/>
          <a:chOff x="0" y="0"/>
          <a:chExt cx="0" cy="0"/>
        </a:xfrm>
      </p:grpSpPr>
      <p:grpSp>
        <p:nvGrpSpPr>
          <p:cNvPr id="163" name="Group 162"/>
          <p:cNvGrpSpPr/>
          <p:nvPr/>
        </p:nvGrpSpPr>
        <p:grpSpPr>
          <a:xfrm>
            <a:off x="7873" y="-19258"/>
            <a:ext cx="12188953" cy="6869723"/>
            <a:chOff x="7873" y="-19258"/>
            <a:chExt cx="12188953" cy="6869723"/>
          </a:xfrm>
        </p:grpSpPr>
        <p:sp>
          <p:nvSpPr>
            <p:cNvPr id="10" name="Rectangle 9"/>
            <p:cNvSpPr/>
            <p:nvPr/>
          </p:nvSpPr>
          <p:spPr>
            <a:xfrm>
              <a:off x="7873" y="-19258"/>
              <a:ext cx="12188952" cy="6858000"/>
            </a:xfrm>
            <a:prstGeom prst="rect">
              <a:avLst/>
            </a:prstGeom>
            <a:gradFill>
              <a:gsLst>
                <a:gs pos="0">
                  <a:schemeClr val="accent1">
                    <a:lumMod val="20000"/>
                    <a:lumOff val="80000"/>
                  </a:schemeClr>
                </a:gs>
                <a:gs pos="74000">
                  <a:schemeClr val="accent1">
                    <a:lumMod val="40000"/>
                    <a:lumOff val="60000"/>
                  </a:schemeClr>
                </a:gs>
                <a:gs pos="100000">
                  <a:schemeClr val="accent1">
                    <a:lumMod val="60000"/>
                    <a:lumOff val="40000"/>
                  </a:schemeClr>
                </a:gs>
              </a:gsLst>
              <a:lin ang="5400000" scaled="1"/>
            </a:gradFill>
            <a:ln>
              <a:no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dirty="0"/>
            </a:p>
          </p:txBody>
        </p:sp>
        <p:grpSp>
          <p:nvGrpSpPr>
            <p:cNvPr id="9" name="Group 8"/>
            <p:cNvGrpSpPr/>
            <p:nvPr/>
          </p:nvGrpSpPr>
          <p:grpSpPr>
            <a:xfrm>
              <a:off x="7999" y="6472513"/>
              <a:ext cx="12188827" cy="377952"/>
              <a:chOff x="-1" y="6480048"/>
              <a:chExt cx="12188827" cy="377952"/>
            </a:xfrm>
          </p:grpSpPr>
          <p:sp>
            <p:nvSpPr>
              <p:cNvPr id="7" name="Rectangle 6"/>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8" name="Rectangle 7"/>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grpSp>
          <p:nvGrpSpPr>
            <p:cNvPr id="48" name="Group 47" hidden="1"/>
            <p:cNvGrpSpPr/>
            <p:nvPr/>
          </p:nvGrpSpPr>
          <p:grpSpPr>
            <a:xfrm>
              <a:off x="14350" y="-7605"/>
              <a:ext cx="11722100" cy="6536383"/>
              <a:chOff x="6350" y="6350"/>
              <a:chExt cx="11722100" cy="6536383"/>
            </a:xfrm>
          </p:grpSpPr>
          <p:grpSp>
            <p:nvGrpSpPr>
              <p:cNvPr id="11" name="Group 9"/>
              <p:cNvGrpSpPr>
                <a:grpSpLocks/>
              </p:cNvGrpSpPr>
              <p:nvPr/>
            </p:nvGrpSpPr>
            <p:grpSpPr bwMode="auto">
              <a:xfrm>
                <a:off x="6350" y="5340350"/>
                <a:ext cx="673100" cy="673100"/>
                <a:chOff x="4" y="3364"/>
                <a:chExt cx="424" cy="424"/>
              </a:xfrm>
            </p:grpSpPr>
            <p:sp>
              <p:nvSpPr>
                <p:cNvPr id="45" name="Oval 7"/>
                <p:cNvSpPr>
                  <a:spLocks noChangeArrowheads="1"/>
                </p:cNvSpPr>
                <p:nvPr/>
              </p:nvSpPr>
              <p:spPr bwMode="grayWhite">
                <a:xfrm>
                  <a:off x="4" y="3364"/>
                  <a:ext cx="424" cy="42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 name="Oval 8"/>
                <p:cNvSpPr>
                  <a:spLocks noChangeArrowheads="1"/>
                </p:cNvSpPr>
                <p:nvPr/>
              </p:nvSpPr>
              <p:spPr bwMode="grayWhite">
                <a:xfrm>
                  <a:off x="100" y="3460"/>
                  <a:ext cx="63" cy="63"/>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2" name="Group 12"/>
              <p:cNvGrpSpPr>
                <a:grpSpLocks/>
              </p:cNvGrpSpPr>
              <p:nvPr/>
            </p:nvGrpSpPr>
            <p:grpSpPr bwMode="auto">
              <a:xfrm>
                <a:off x="539750" y="5873750"/>
                <a:ext cx="292100" cy="292100"/>
                <a:chOff x="340" y="3700"/>
                <a:chExt cx="184" cy="184"/>
              </a:xfrm>
            </p:grpSpPr>
            <p:sp>
              <p:nvSpPr>
                <p:cNvPr id="43" name="Oval 10"/>
                <p:cNvSpPr>
                  <a:spLocks noChangeArrowheads="1"/>
                </p:cNvSpPr>
                <p:nvPr/>
              </p:nvSpPr>
              <p:spPr bwMode="grayWhite">
                <a:xfrm>
                  <a:off x="340" y="3700"/>
                  <a:ext cx="184" cy="18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 name="Oval 11"/>
                <p:cNvSpPr>
                  <a:spLocks noChangeArrowheads="1"/>
                </p:cNvSpPr>
                <p:nvPr/>
              </p:nvSpPr>
              <p:spPr bwMode="grayWhite">
                <a:xfrm>
                  <a:off x="382" y="3742"/>
                  <a:ext cx="24" cy="24"/>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3" name="Group 15"/>
              <p:cNvGrpSpPr>
                <a:grpSpLocks/>
              </p:cNvGrpSpPr>
              <p:nvPr/>
            </p:nvGrpSpPr>
            <p:grpSpPr bwMode="auto">
              <a:xfrm>
                <a:off x="131763" y="6038850"/>
                <a:ext cx="444500" cy="444500"/>
                <a:chOff x="83" y="3804"/>
                <a:chExt cx="280" cy="280"/>
              </a:xfrm>
            </p:grpSpPr>
            <p:sp>
              <p:nvSpPr>
                <p:cNvPr id="41" name="Oval 13"/>
                <p:cNvSpPr>
                  <a:spLocks noChangeArrowheads="1"/>
                </p:cNvSpPr>
                <p:nvPr/>
              </p:nvSpPr>
              <p:spPr bwMode="grayWhite">
                <a:xfrm>
                  <a:off x="83" y="3804"/>
                  <a:ext cx="280" cy="280"/>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2" name="Oval 14"/>
                <p:cNvSpPr>
                  <a:spLocks noChangeArrowheads="1"/>
                </p:cNvSpPr>
                <p:nvPr/>
              </p:nvSpPr>
              <p:spPr bwMode="grayWhite">
                <a:xfrm>
                  <a:off x="147" y="3868"/>
                  <a:ext cx="39" cy="39"/>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4" name="Group 18"/>
              <p:cNvGrpSpPr>
                <a:grpSpLocks/>
              </p:cNvGrpSpPr>
              <p:nvPr/>
            </p:nvGrpSpPr>
            <p:grpSpPr bwMode="auto">
              <a:xfrm>
                <a:off x="2476500" y="6174433"/>
                <a:ext cx="368300" cy="368300"/>
                <a:chOff x="1560" y="4076"/>
                <a:chExt cx="232" cy="232"/>
              </a:xfrm>
            </p:grpSpPr>
            <p:sp>
              <p:nvSpPr>
                <p:cNvPr id="39" name="Oval 16"/>
                <p:cNvSpPr>
                  <a:spLocks noChangeArrowheads="1"/>
                </p:cNvSpPr>
                <p:nvPr/>
              </p:nvSpPr>
              <p:spPr bwMode="grayWhite">
                <a:xfrm>
                  <a:off x="1560" y="4076"/>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0" name="Oval 17"/>
                <p:cNvSpPr>
                  <a:spLocks noChangeArrowheads="1"/>
                </p:cNvSpPr>
                <p:nvPr/>
              </p:nvSpPr>
              <p:spPr bwMode="grayWhite">
                <a:xfrm>
                  <a:off x="1613" y="4129"/>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 name="Group 21"/>
              <p:cNvGrpSpPr>
                <a:grpSpLocks/>
              </p:cNvGrpSpPr>
              <p:nvPr/>
            </p:nvGrpSpPr>
            <p:grpSpPr bwMode="auto">
              <a:xfrm>
                <a:off x="6350" y="4425950"/>
                <a:ext cx="368300" cy="368300"/>
                <a:chOff x="4" y="2788"/>
                <a:chExt cx="232" cy="232"/>
              </a:xfrm>
            </p:grpSpPr>
            <p:sp>
              <p:nvSpPr>
                <p:cNvPr id="37" name="Oval 19"/>
                <p:cNvSpPr>
                  <a:spLocks noChangeArrowheads="1"/>
                </p:cNvSpPr>
                <p:nvPr/>
              </p:nvSpPr>
              <p:spPr bwMode="grayWhite">
                <a:xfrm>
                  <a:off x="4" y="2788"/>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8" name="Oval 20"/>
                <p:cNvSpPr>
                  <a:spLocks noChangeArrowheads="1"/>
                </p:cNvSpPr>
                <p:nvPr/>
              </p:nvSpPr>
              <p:spPr bwMode="grayWhite">
                <a:xfrm>
                  <a:off x="57" y="2841"/>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6" name="Group 24"/>
              <p:cNvGrpSpPr>
                <a:grpSpLocks/>
              </p:cNvGrpSpPr>
              <p:nvPr/>
            </p:nvGrpSpPr>
            <p:grpSpPr bwMode="auto">
              <a:xfrm>
                <a:off x="10674350" y="5808663"/>
                <a:ext cx="673100" cy="673100"/>
                <a:chOff x="4132" y="3844"/>
                <a:chExt cx="424" cy="424"/>
              </a:xfrm>
            </p:grpSpPr>
            <p:sp>
              <p:nvSpPr>
                <p:cNvPr id="35" name="Oval 22"/>
                <p:cNvSpPr>
                  <a:spLocks noChangeArrowheads="1"/>
                </p:cNvSpPr>
                <p:nvPr/>
              </p:nvSpPr>
              <p:spPr bwMode="grayWhite">
                <a:xfrm>
                  <a:off x="4132" y="3844"/>
                  <a:ext cx="424" cy="42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6" name="Oval 23"/>
                <p:cNvSpPr>
                  <a:spLocks noChangeArrowheads="1"/>
                </p:cNvSpPr>
                <p:nvPr/>
              </p:nvSpPr>
              <p:spPr bwMode="grayWhite">
                <a:xfrm>
                  <a:off x="4228" y="3940"/>
                  <a:ext cx="63" cy="63"/>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7" name="Group 27"/>
              <p:cNvGrpSpPr>
                <a:grpSpLocks/>
              </p:cNvGrpSpPr>
              <p:nvPr/>
            </p:nvGrpSpPr>
            <p:grpSpPr bwMode="auto">
              <a:xfrm>
                <a:off x="10293350" y="6113463"/>
                <a:ext cx="368300" cy="368300"/>
                <a:chOff x="3892" y="4036"/>
                <a:chExt cx="232" cy="232"/>
              </a:xfrm>
            </p:grpSpPr>
            <p:sp>
              <p:nvSpPr>
                <p:cNvPr id="33" name="Oval 25"/>
                <p:cNvSpPr>
                  <a:spLocks noChangeArrowheads="1"/>
                </p:cNvSpPr>
                <p:nvPr/>
              </p:nvSpPr>
              <p:spPr bwMode="grayWhite">
                <a:xfrm>
                  <a:off x="3892" y="4036"/>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4" name="Oval 26"/>
                <p:cNvSpPr>
                  <a:spLocks noChangeArrowheads="1"/>
                </p:cNvSpPr>
                <p:nvPr/>
              </p:nvSpPr>
              <p:spPr bwMode="grayWhite">
                <a:xfrm>
                  <a:off x="3945" y="4089"/>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8" name="Group 30"/>
              <p:cNvGrpSpPr>
                <a:grpSpLocks/>
              </p:cNvGrpSpPr>
              <p:nvPr/>
            </p:nvGrpSpPr>
            <p:grpSpPr bwMode="auto">
              <a:xfrm>
                <a:off x="11360150" y="5808663"/>
                <a:ext cx="368300" cy="368300"/>
                <a:chOff x="4564" y="3844"/>
                <a:chExt cx="232" cy="232"/>
              </a:xfrm>
            </p:grpSpPr>
            <p:sp>
              <p:nvSpPr>
                <p:cNvPr id="31" name="Oval 28"/>
                <p:cNvSpPr>
                  <a:spLocks noChangeArrowheads="1"/>
                </p:cNvSpPr>
                <p:nvPr/>
              </p:nvSpPr>
              <p:spPr bwMode="grayWhite">
                <a:xfrm>
                  <a:off x="4564" y="3844"/>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2" name="Oval 29"/>
                <p:cNvSpPr>
                  <a:spLocks noChangeArrowheads="1"/>
                </p:cNvSpPr>
                <p:nvPr/>
              </p:nvSpPr>
              <p:spPr bwMode="grayWhite">
                <a:xfrm>
                  <a:off x="4617" y="3897"/>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9" name="Group 33"/>
              <p:cNvGrpSpPr>
                <a:grpSpLocks/>
              </p:cNvGrpSpPr>
              <p:nvPr/>
            </p:nvGrpSpPr>
            <p:grpSpPr bwMode="auto">
              <a:xfrm>
                <a:off x="11087100" y="1901952"/>
                <a:ext cx="520700" cy="520700"/>
                <a:chOff x="5420" y="1139"/>
                <a:chExt cx="328" cy="328"/>
              </a:xfrm>
            </p:grpSpPr>
            <p:sp>
              <p:nvSpPr>
                <p:cNvPr id="29" name="Oval 31"/>
                <p:cNvSpPr>
                  <a:spLocks noChangeArrowheads="1"/>
                </p:cNvSpPr>
                <p:nvPr/>
              </p:nvSpPr>
              <p:spPr bwMode="grayWhite">
                <a:xfrm>
                  <a:off x="5420" y="1139"/>
                  <a:ext cx="328" cy="328"/>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 name="Oval 32"/>
                <p:cNvSpPr>
                  <a:spLocks noChangeArrowheads="1"/>
                </p:cNvSpPr>
                <p:nvPr/>
              </p:nvSpPr>
              <p:spPr bwMode="grayWhite">
                <a:xfrm>
                  <a:off x="5495" y="1214"/>
                  <a:ext cx="47" cy="47"/>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0" name="Group 36"/>
              <p:cNvGrpSpPr>
                <a:grpSpLocks/>
              </p:cNvGrpSpPr>
              <p:nvPr/>
            </p:nvGrpSpPr>
            <p:grpSpPr bwMode="auto">
              <a:xfrm>
                <a:off x="11176000" y="2614739"/>
                <a:ext cx="215900" cy="215900"/>
                <a:chOff x="5476" y="1588"/>
                <a:chExt cx="136" cy="136"/>
              </a:xfrm>
            </p:grpSpPr>
            <p:sp>
              <p:nvSpPr>
                <p:cNvPr id="27" name="Oval 34"/>
                <p:cNvSpPr>
                  <a:spLocks noChangeArrowheads="1"/>
                </p:cNvSpPr>
                <p:nvPr/>
              </p:nvSpPr>
              <p:spPr bwMode="grayWhite">
                <a:xfrm>
                  <a:off x="5476" y="1588"/>
                  <a:ext cx="136" cy="136"/>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8" name="Oval 35"/>
                <p:cNvSpPr>
                  <a:spLocks noChangeArrowheads="1"/>
                </p:cNvSpPr>
                <p:nvPr/>
              </p:nvSpPr>
              <p:spPr bwMode="grayWhite">
                <a:xfrm>
                  <a:off x="5508" y="1620"/>
                  <a:ext cx="16" cy="16"/>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1" name="Group 39"/>
              <p:cNvGrpSpPr>
                <a:grpSpLocks/>
              </p:cNvGrpSpPr>
              <p:nvPr/>
            </p:nvGrpSpPr>
            <p:grpSpPr bwMode="auto">
              <a:xfrm>
                <a:off x="1377950" y="6350"/>
                <a:ext cx="520700" cy="520700"/>
                <a:chOff x="868" y="4"/>
                <a:chExt cx="328" cy="328"/>
              </a:xfrm>
            </p:grpSpPr>
            <p:sp>
              <p:nvSpPr>
                <p:cNvPr id="25" name="Oval 37"/>
                <p:cNvSpPr>
                  <a:spLocks noChangeArrowheads="1"/>
                </p:cNvSpPr>
                <p:nvPr/>
              </p:nvSpPr>
              <p:spPr bwMode="grayWhite">
                <a:xfrm>
                  <a:off x="868" y="4"/>
                  <a:ext cx="328" cy="328"/>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Oval 38"/>
                <p:cNvSpPr>
                  <a:spLocks noChangeArrowheads="1"/>
                </p:cNvSpPr>
                <p:nvPr/>
              </p:nvSpPr>
              <p:spPr bwMode="grayWhite">
                <a:xfrm>
                  <a:off x="942" y="78"/>
                  <a:ext cx="48" cy="48"/>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2" name="Group 42"/>
              <p:cNvGrpSpPr>
                <a:grpSpLocks/>
              </p:cNvGrpSpPr>
              <p:nvPr/>
            </p:nvGrpSpPr>
            <p:grpSpPr bwMode="auto">
              <a:xfrm>
                <a:off x="1911350" y="158750"/>
                <a:ext cx="368300" cy="368300"/>
                <a:chOff x="1204" y="100"/>
                <a:chExt cx="232" cy="232"/>
              </a:xfrm>
            </p:grpSpPr>
            <p:sp>
              <p:nvSpPr>
                <p:cNvPr id="23" name="Oval 40"/>
                <p:cNvSpPr>
                  <a:spLocks noChangeArrowheads="1"/>
                </p:cNvSpPr>
                <p:nvPr/>
              </p:nvSpPr>
              <p:spPr bwMode="grayWhite">
                <a:xfrm>
                  <a:off x="1204" y="100"/>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Oval 41"/>
                <p:cNvSpPr>
                  <a:spLocks noChangeArrowheads="1"/>
                </p:cNvSpPr>
                <p:nvPr/>
              </p:nvSpPr>
              <p:spPr bwMode="grayWhite">
                <a:xfrm>
                  <a:off x="1257" y="153"/>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grpSp>
          <p:nvGrpSpPr>
            <p:cNvPr id="162" name="Group 161"/>
            <p:cNvGrpSpPr/>
            <p:nvPr/>
          </p:nvGrpSpPr>
          <p:grpSpPr>
            <a:xfrm>
              <a:off x="14350" y="-7605"/>
              <a:ext cx="11722100" cy="6536383"/>
              <a:chOff x="14350" y="-7605"/>
              <a:chExt cx="11722100" cy="6536383"/>
            </a:xfrm>
          </p:grpSpPr>
          <p:grpSp>
            <p:nvGrpSpPr>
              <p:cNvPr id="86" name="Group 85"/>
              <p:cNvGrpSpPr/>
              <p:nvPr/>
            </p:nvGrpSpPr>
            <p:grpSpPr>
              <a:xfrm>
                <a:off x="14350" y="5326395"/>
                <a:ext cx="673100" cy="673100"/>
                <a:chOff x="14350" y="5326395"/>
                <a:chExt cx="673100" cy="673100"/>
              </a:xfrm>
            </p:grpSpPr>
            <p:sp>
              <p:nvSpPr>
                <p:cNvPr id="83" name="Oval 7"/>
                <p:cNvSpPr>
                  <a:spLocks noChangeArrowheads="1"/>
                </p:cNvSpPr>
                <p:nvPr/>
              </p:nvSpPr>
              <p:spPr bwMode="grayWhite">
                <a:xfrm>
                  <a:off x="14350" y="5326395"/>
                  <a:ext cx="673100" cy="6731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4" name="Oval 8"/>
                <p:cNvSpPr>
                  <a:spLocks noChangeArrowheads="1"/>
                </p:cNvSpPr>
                <p:nvPr/>
              </p:nvSpPr>
              <p:spPr bwMode="grayWhite">
                <a:xfrm>
                  <a:off x="166750" y="5478795"/>
                  <a:ext cx="100013" cy="1000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87" name="Group 86"/>
              <p:cNvGrpSpPr/>
              <p:nvPr/>
            </p:nvGrpSpPr>
            <p:grpSpPr>
              <a:xfrm>
                <a:off x="547750" y="5859795"/>
                <a:ext cx="292100" cy="292100"/>
                <a:chOff x="547750" y="5859795"/>
                <a:chExt cx="292100" cy="292100"/>
              </a:xfrm>
            </p:grpSpPr>
            <p:sp>
              <p:nvSpPr>
                <p:cNvPr id="81" name="Oval 10"/>
                <p:cNvSpPr>
                  <a:spLocks noChangeArrowheads="1"/>
                </p:cNvSpPr>
                <p:nvPr/>
              </p:nvSpPr>
              <p:spPr bwMode="grayWhite">
                <a:xfrm>
                  <a:off x="547750" y="5859795"/>
                  <a:ext cx="292100" cy="2921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2" name="Oval 11"/>
                <p:cNvSpPr>
                  <a:spLocks noChangeArrowheads="1"/>
                </p:cNvSpPr>
                <p:nvPr/>
              </p:nvSpPr>
              <p:spPr bwMode="grayWhite">
                <a:xfrm>
                  <a:off x="614425" y="5926470"/>
                  <a:ext cx="38100" cy="381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88" name="Group 87"/>
              <p:cNvGrpSpPr/>
              <p:nvPr/>
            </p:nvGrpSpPr>
            <p:grpSpPr>
              <a:xfrm>
                <a:off x="139763" y="6024895"/>
                <a:ext cx="444500" cy="444500"/>
                <a:chOff x="139763" y="6024895"/>
                <a:chExt cx="444500" cy="444500"/>
              </a:xfrm>
            </p:grpSpPr>
            <p:sp>
              <p:nvSpPr>
                <p:cNvPr id="79" name="Oval 13"/>
                <p:cNvSpPr>
                  <a:spLocks noChangeArrowheads="1"/>
                </p:cNvSpPr>
                <p:nvPr/>
              </p:nvSpPr>
              <p:spPr bwMode="grayWhite">
                <a:xfrm>
                  <a:off x="139763" y="6024895"/>
                  <a:ext cx="444500" cy="4445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0" name="Oval 14"/>
                <p:cNvSpPr>
                  <a:spLocks noChangeArrowheads="1"/>
                </p:cNvSpPr>
                <p:nvPr/>
              </p:nvSpPr>
              <p:spPr bwMode="grayWhite">
                <a:xfrm>
                  <a:off x="241363" y="6126495"/>
                  <a:ext cx="61913" cy="619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89" name="Group 88"/>
              <p:cNvGrpSpPr/>
              <p:nvPr/>
            </p:nvGrpSpPr>
            <p:grpSpPr>
              <a:xfrm>
                <a:off x="2484500" y="6160478"/>
                <a:ext cx="368300" cy="368300"/>
                <a:chOff x="2484500" y="6160478"/>
                <a:chExt cx="368300" cy="368300"/>
              </a:xfrm>
            </p:grpSpPr>
            <p:sp>
              <p:nvSpPr>
                <p:cNvPr id="77" name="Oval 16"/>
                <p:cNvSpPr>
                  <a:spLocks noChangeArrowheads="1"/>
                </p:cNvSpPr>
                <p:nvPr/>
              </p:nvSpPr>
              <p:spPr bwMode="grayWhite">
                <a:xfrm>
                  <a:off x="2484500" y="6160478"/>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8" name="Oval 17"/>
                <p:cNvSpPr>
                  <a:spLocks noChangeArrowheads="1"/>
                </p:cNvSpPr>
                <p:nvPr/>
              </p:nvSpPr>
              <p:spPr bwMode="grayWhite">
                <a:xfrm>
                  <a:off x="2568638" y="6244616"/>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0" name="Group 89"/>
              <p:cNvGrpSpPr/>
              <p:nvPr/>
            </p:nvGrpSpPr>
            <p:grpSpPr>
              <a:xfrm>
                <a:off x="14350" y="4411995"/>
                <a:ext cx="368300" cy="368300"/>
                <a:chOff x="14350" y="4411995"/>
                <a:chExt cx="368300" cy="368300"/>
              </a:xfrm>
            </p:grpSpPr>
            <p:sp>
              <p:nvSpPr>
                <p:cNvPr id="75" name="Oval 19"/>
                <p:cNvSpPr>
                  <a:spLocks noChangeArrowheads="1"/>
                </p:cNvSpPr>
                <p:nvPr/>
              </p:nvSpPr>
              <p:spPr bwMode="grayWhite">
                <a:xfrm>
                  <a:off x="14350" y="4411995"/>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6" name="Oval 20"/>
                <p:cNvSpPr>
                  <a:spLocks noChangeArrowheads="1"/>
                </p:cNvSpPr>
                <p:nvPr/>
              </p:nvSpPr>
              <p:spPr bwMode="grayWhite">
                <a:xfrm>
                  <a:off x="98488" y="4496133"/>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1" name="Group 90"/>
              <p:cNvGrpSpPr/>
              <p:nvPr/>
            </p:nvGrpSpPr>
            <p:grpSpPr>
              <a:xfrm>
                <a:off x="10682350" y="5794708"/>
                <a:ext cx="673100" cy="673100"/>
                <a:chOff x="10682350" y="5794708"/>
                <a:chExt cx="673100" cy="673100"/>
              </a:xfrm>
            </p:grpSpPr>
            <p:sp>
              <p:nvSpPr>
                <p:cNvPr id="73" name="Oval 22"/>
                <p:cNvSpPr>
                  <a:spLocks noChangeArrowheads="1"/>
                </p:cNvSpPr>
                <p:nvPr/>
              </p:nvSpPr>
              <p:spPr bwMode="grayWhite">
                <a:xfrm>
                  <a:off x="10682350" y="5794708"/>
                  <a:ext cx="673100" cy="6731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4" name="Oval 23"/>
                <p:cNvSpPr>
                  <a:spLocks noChangeArrowheads="1"/>
                </p:cNvSpPr>
                <p:nvPr/>
              </p:nvSpPr>
              <p:spPr bwMode="grayWhite">
                <a:xfrm>
                  <a:off x="10834750" y="5947108"/>
                  <a:ext cx="100013" cy="1000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2" name="Group 91"/>
              <p:cNvGrpSpPr/>
              <p:nvPr/>
            </p:nvGrpSpPr>
            <p:grpSpPr>
              <a:xfrm>
                <a:off x="10301350" y="6099508"/>
                <a:ext cx="368300" cy="368300"/>
                <a:chOff x="10301350" y="6099508"/>
                <a:chExt cx="368300" cy="368300"/>
              </a:xfrm>
            </p:grpSpPr>
            <p:sp>
              <p:nvSpPr>
                <p:cNvPr id="71" name="Oval 25"/>
                <p:cNvSpPr>
                  <a:spLocks noChangeArrowheads="1"/>
                </p:cNvSpPr>
                <p:nvPr/>
              </p:nvSpPr>
              <p:spPr bwMode="grayWhite">
                <a:xfrm>
                  <a:off x="10301350" y="6099508"/>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2" name="Oval 26"/>
                <p:cNvSpPr>
                  <a:spLocks noChangeArrowheads="1"/>
                </p:cNvSpPr>
                <p:nvPr/>
              </p:nvSpPr>
              <p:spPr bwMode="grayWhite">
                <a:xfrm>
                  <a:off x="10385488" y="6183646"/>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3" name="Group 92"/>
              <p:cNvGrpSpPr/>
              <p:nvPr/>
            </p:nvGrpSpPr>
            <p:grpSpPr>
              <a:xfrm>
                <a:off x="11368150" y="5794708"/>
                <a:ext cx="368300" cy="368300"/>
                <a:chOff x="11368150" y="5794708"/>
                <a:chExt cx="368300" cy="368300"/>
              </a:xfrm>
            </p:grpSpPr>
            <p:sp>
              <p:nvSpPr>
                <p:cNvPr id="69" name="Oval 28"/>
                <p:cNvSpPr>
                  <a:spLocks noChangeArrowheads="1"/>
                </p:cNvSpPr>
                <p:nvPr/>
              </p:nvSpPr>
              <p:spPr bwMode="grayWhite">
                <a:xfrm>
                  <a:off x="11368150" y="5794708"/>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0" name="Oval 29"/>
                <p:cNvSpPr>
                  <a:spLocks noChangeArrowheads="1"/>
                </p:cNvSpPr>
                <p:nvPr/>
              </p:nvSpPr>
              <p:spPr bwMode="grayWhite">
                <a:xfrm>
                  <a:off x="11452288" y="5878846"/>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4" name="Group 93"/>
              <p:cNvGrpSpPr/>
              <p:nvPr/>
            </p:nvGrpSpPr>
            <p:grpSpPr>
              <a:xfrm>
                <a:off x="11095100" y="1887997"/>
                <a:ext cx="520700" cy="520700"/>
                <a:chOff x="11095100" y="1887997"/>
                <a:chExt cx="520700" cy="520700"/>
              </a:xfrm>
            </p:grpSpPr>
            <p:sp>
              <p:nvSpPr>
                <p:cNvPr id="67" name="Oval 31"/>
                <p:cNvSpPr>
                  <a:spLocks noChangeArrowheads="1"/>
                </p:cNvSpPr>
                <p:nvPr/>
              </p:nvSpPr>
              <p:spPr bwMode="grayWhite">
                <a:xfrm>
                  <a:off x="11095100" y="1887997"/>
                  <a:ext cx="520700" cy="5207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8" name="Oval 32"/>
                <p:cNvSpPr>
                  <a:spLocks noChangeArrowheads="1"/>
                </p:cNvSpPr>
                <p:nvPr/>
              </p:nvSpPr>
              <p:spPr bwMode="grayWhite">
                <a:xfrm>
                  <a:off x="11214163" y="2007060"/>
                  <a:ext cx="74613" cy="746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5" name="Group 94"/>
              <p:cNvGrpSpPr/>
              <p:nvPr/>
            </p:nvGrpSpPr>
            <p:grpSpPr>
              <a:xfrm>
                <a:off x="11184000" y="2600784"/>
                <a:ext cx="215900" cy="215900"/>
                <a:chOff x="11184000" y="2600784"/>
                <a:chExt cx="215900" cy="215900"/>
              </a:xfrm>
            </p:grpSpPr>
            <p:sp>
              <p:nvSpPr>
                <p:cNvPr id="65" name="Oval 34"/>
                <p:cNvSpPr>
                  <a:spLocks noChangeArrowheads="1"/>
                </p:cNvSpPr>
                <p:nvPr/>
              </p:nvSpPr>
              <p:spPr bwMode="grayWhite">
                <a:xfrm>
                  <a:off x="11184000" y="2600784"/>
                  <a:ext cx="215900" cy="2159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6" name="Oval 35"/>
                <p:cNvSpPr>
                  <a:spLocks noChangeArrowheads="1"/>
                </p:cNvSpPr>
                <p:nvPr/>
              </p:nvSpPr>
              <p:spPr bwMode="grayWhite">
                <a:xfrm>
                  <a:off x="11234800" y="2651584"/>
                  <a:ext cx="25400" cy="254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60" name="Group 159"/>
              <p:cNvGrpSpPr/>
              <p:nvPr/>
            </p:nvGrpSpPr>
            <p:grpSpPr>
              <a:xfrm>
                <a:off x="1385950" y="-7605"/>
                <a:ext cx="520700" cy="520700"/>
                <a:chOff x="1385950" y="-7605"/>
                <a:chExt cx="520700" cy="520700"/>
              </a:xfrm>
            </p:grpSpPr>
            <p:sp>
              <p:nvSpPr>
                <p:cNvPr id="63" name="Oval 37"/>
                <p:cNvSpPr>
                  <a:spLocks noChangeArrowheads="1"/>
                </p:cNvSpPr>
                <p:nvPr/>
              </p:nvSpPr>
              <p:spPr bwMode="grayWhite">
                <a:xfrm>
                  <a:off x="1385950" y="-7605"/>
                  <a:ext cx="520700" cy="5207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4" name="Oval 38"/>
                <p:cNvSpPr>
                  <a:spLocks noChangeArrowheads="1"/>
                </p:cNvSpPr>
                <p:nvPr/>
              </p:nvSpPr>
              <p:spPr bwMode="grayWhite">
                <a:xfrm>
                  <a:off x="1503425" y="109870"/>
                  <a:ext cx="76200" cy="762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61" name="Group 160"/>
              <p:cNvGrpSpPr/>
              <p:nvPr/>
            </p:nvGrpSpPr>
            <p:grpSpPr>
              <a:xfrm>
                <a:off x="1919350" y="144795"/>
                <a:ext cx="368300" cy="368300"/>
                <a:chOff x="1919350" y="144795"/>
                <a:chExt cx="368300" cy="368300"/>
              </a:xfrm>
            </p:grpSpPr>
            <p:sp>
              <p:nvSpPr>
                <p:cNvPr id="61" name="Oval 40"/>
                <p:cNvSpPr>
                  <a:spLocks noChangeArrowheads="1"/>
                </p:cNvSpPr>
                <p:nvPr/>
              </p:nvSpPr>
              <p:spPr bwMode="grayWhite">
                <a:xfrm>
                  <a:off x="1919350" y="144795"/>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2" name="Oval 41"/>
                <p:cNvSpPr>
                  <a:spLocks noChangeArrowheads="1"/>
                </p:cNvSpPr>
                <p:nvPr/>
              </p:nvSpPr>
              <p:spPr bwMode="grayWhite">
                <a:xfrm>
                  <a:off x="2003488" y="228933"/>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grpSp>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341120" y="6598763"/>
            <a:ext cx="7159752" cy="237744"/>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875776" y="6598763"/>
            <a:ext cx="960120" cy="237744"/>
          </a:xfrm>
          <a:prstGeom prst="rect">
            <a:avLst/>
          </a:prstGeom>
        </p:spPr>
        <p:txBody>
          <a:bodyPr vert="horz" lIns="91440" tIns="45720" rIns="91440" bIns="45720" rtlCol="0" anchor="ctr"/>
          <a:lstStyle>
            <a:lvl1pPr algn="r">
              <a:defRPr sz="1100">
                <a:solidFill>
                  <a:schemeClr val="tx1"/>
                </a:solidFill>
              </a:defRPr>
            </a:lvl1pPr>
          </a:lstStyle>
          <a:p>
            <a:fld id="{513C09FF-A05A-44B7-B7F9-9715502B619B}" type="datetime1">
              <a:rPr lang="en-US" smtClean="0"/>
              <a:pPr/>
              <a:t>4/29/2018</a:t>
            </a:fld>
            <a:endParaRPr lang="en-US"/>
          </a:p>
        </p:txBody>
      </p:sp>
      <p:sp>
        <p:nvSpPr>
          <p:cNvPr id="6" name="Slide Number Placeholder 5"/>
          <p:cNvSpPr>
            <a:spLocks noGrp="1"/>
          </p:cNvSpPr>
          <p:nvPr>
            <p:ph type="sldNum" sz="quarter" idx="4"/>
          </p:nvPr>
        </p:nvSpPr>
        <p:spPr>
          <a:xfrm>
            <a:off x="10210800" y="6598763"/>
            <a:ext cx="640080" cy="237744"/>
          </a:xfrm>
          <a:prstGeom prst="rect">
            <a:avLst/>
          </a:prstGeom>
        </p:spPr>
        <p:txBody>
          <a:bodyPr vert="horz" lIns="91440" tIns="45720" rIns="91440" bIns="45720" rtlCol="0" anchor="ctr"/>
          <a:lstStyle>
            <a:lvl1pPr algn="r">
              <a:defRPr sz="1100">
                <a:solidFill>
                  <a:schemeClr val="tx1"/>
                </a:solidFill>
              </a:defRPr>
            </a:lvl1pPr>
          </a:lstStyle>
          <a:p>
            <a:fld id="{FC749032-2A07-4AE8-BA90-74324CAE0C87}" type="slidenum">
              <a:rPr lang="en-US" smtClean="0"/>
              <a:pPr/>
              <a:t>‹#›</a:t>
            </a:fld>
            <a:endParaRPr lang="en-US"/>
          </a:p>
        </p:txBody>
      </p:sp>
    </p:spTree>
    <p:extLst>
      <p:ext uri="{BB962C8B-B14F-4D97-AF65-F5344CB8AC3E}">
        <p14:creationId xmlns:p14="http://schemas.microsoft.com/office/powerpoint/2010/main" val="67865841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400" b="1" kern="1200">
          <a:solidFill>
            <a:schemeClr val="tx2"/>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2">
            <a:lumMod val="75000"/>
          </a:schemeClr>
        </a:buClr>
        <a:buSzPct val="80000"/>
        <a:buFont typeface="Courier New" panose="02070309020205020404" pitchFamily="49" charset="0"/>
        <a:buChar char="o"/>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accent2">
            <a:lumMod val="75000"/>
          </a:schemeClr>
        </a:buClr>
        <a:buSzPct val="80000"/>
        <a:buFont typeface="Courier New" panose="02070309020205020404" pitchFamily="49" charset="0"/>
        <a:buChar char="o"/>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7pPr>
      <a:lvl8pPr marL="251460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8pPr>
      <a:lvl9pPr marL="2606040" indent="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None/>
        <a:defRPr sz="1400" kern="120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cad=rja&amp;uact=8&amp;ved=2ahUKEwjP3PLu4tXaAhVDwBQKHZ5DDogQjRx6BAgAEAU&amp;url=https://www.unilever.com/brands/personal-care/dove.html&amp;psig=AOvVaw2EcwyhqeMMlETwHbB1tLvu&amp;ust=1524757492211488"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a:t>The distorted perception of beauty</a:t>
            </a:r>
          </a:p>
        </p:txBody>
      </p:sp>
      <p:sp>
        <p:nvSpPr>
          <p:cNvPr id="7" name="Subtitle 6"/>
          <p:cNvSpPr>
            <a:spLocks noGrp="1"/>
          </p:cNvSpPr>
          <p:nvPr>
            <p:ph type="subTitle" idx="1"/>
          </p:nvPr>
        </p:nvSpPr>
        <p:spPr/>
        <p:txBody>
          <a:bodyPr/>
          <a:lstStyle/>
          <a:p>
            <a:r>
              <a:rPr lang="en-US" dirty="0"/>
              <a:t>By Charlotte May </a:t>
            </a:r>
          </a:p>
          <a:p>
            <a:r>
              <a:rPr lang="en-US" dirty="0"/>
              <a:t>Student number: 1601604</a:t>
            </a:r>
          </a:p>
        </p:txBody>
      </p:sp>
    </p:spTree>
    <p:extLst>
      <p:ext uri="{BB962C8B-B14F-4D97-AF65-F5344CB8AC3E}">
        <p14:creationId xmlns:p14="http://schemas.microsoft.com/office/powerpoint/2010/main" val="3998018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341120" y="0"/>
            <a:ext cx="9509760" cy="1233424"/>
          </a:xfrm>
        </p:spPr>
        <p:txBody>
          <a:bodyPr/>
          <a:lstStyle/>
          <a:p>
            <a:r>
              <a:rPr lang="en-US" dirty="0"/>
              <a:t>Introduction</a:t>
            </a:r>
          </a:p>
        </p:txBody>
      </p:sp>
      <p:sp>
        <p:nvSpPr>
          <p:cNvPr id="14" name="Content Placeholder 13"/>
          <p:cNvSpPr>
            <a:spLocks noGrp="1"/>
          </p:cNvSpPr>
          <p:nvPr>
            <p:ph idx="1"/>
          </p:nvPr>
        </p:nvSpPr>
        <p:spPr>
          <a:xfrm>
            <a:off x="1341120" y="1233424"/>
            <a:ext cx="7816132" cy="4796155"/>
          </a:xfrm>
        </p:spPr>
        <p:txBody>
          <a:bodyPr>
            <a:normAutofit fontScale="92500"/>
          </a:bodyPr>
          <a:lstStyle/>
          <a:p>
            <a:r>
              <a:rPr lang="en-GB" dirty="0"/>
              <a:t>Consumer psychology is the investigation of how an individual navigates opinions and decisions linked with the need for products and services (</a:t>
            </a:r>
            <a:r>
              <a:rPr lang="en-GB" dirty="0" err="1"/>
              <a:t>Hoeffler</a:t>
            </a:r>
            <a:r>
              <a:rPr lang="en-GB" dirty="0"/>
              <a:t>, </a:t>
            </a:r>
            <a:r>
              <a:rPr lang="en-GB" dirty="0" err="1"/>
              <a:t>Kardes</a:t>
            </a:r>
            <a:r>
              <a:rPr lang="en-GB" dirty="0"/>
              <a:t> &amp; </a:t>
            </a:r>
            <a:r>
              <a:rPr lang="en-GB" dirty="0" err="1"/>
              <a:t>Posavac</a:t>
            </a:r>
            <a:r>
              <a:rPr lang="en-GB" dirty="0"/>
              <a:t>, 2011). Over the years companies have spent billions of pounds on marketing strategies to sell their products all over the world. </a:t>
            </a:r>
          </a:p>
          <a:p>
            <a:r>
              <a:rPr lang="en-GB" dirty="0"/>
              <a:t>One recognised model linked with perspective is the ‘Utility theory’, this theory states that customers make decisions centred on the predicted results of their choices. </a:t>
            </a:r>
          </a:p>
          <a:p>
            <a:r>
              <a:rPr lang="en-GB" dirty="0"/>
              <a:t>However, modern-day research about consumer behaviour takes into account a varied range of circumstances that influence the consumer and recognises that a wide range of consumption actions go beyond purchases (Bray, 2008).</a:t>
            </a:r>
          </a:p>
          <a:p>
            <a:r>
              <a:rPr lang="en-GB" dirty="0"/>
              <a:t>The theory of reasoned action predicts what a consumer’s intentions and behaviours are rather well, it can also attempt to identify where and how to focus on the relevant consumers.</a:t>
            </a:r>
          </a:p>
          <a:p>
            <a:endParaRPr lang="en-GB" dirty="0"/>
          </a:p>
          <a:p>
            <a:endParaRPr lang="en-US" dirty="0"/>
          </a:p>
        </p:txBody>
      </p:sp>
      <p:pic>
        <p:nvPicPr>
          <p:cNvPr id="3" name="Picture 2">
            <a:extLst>
              <a:ext uri="{FF2B5EF4-FFF2-40B4-BE49-F238E27FC236}">
                <a16:creationId xmlns:a16="http://schemas.microsoft.com/office/drawing/2014/main" id="{3D33DAE0-3548-4674-846F-D675120949E3}"/>
              </a:ext>
            </a:extLst>
          </p:cNvPr>
          <p:cNvPicPr>
            <a:picLocks noChangeAspect="1"/>
          </p:cNvPicPr>
          <p:nvPr/>
        </p:nvPicPr>
        <p:blipFill>
          <a:blip r:embed="rId2"/>
          <a:stretch>
            <a:fillRect/>
          </a:stretch>
        </p:blipFill>
        <p:spPr>
          <a:xfrm>
            <a:off x="9355621" y="3161264"/>
            <a:ext cx="2571750" cy="1781175"/>
          </a:xfrm>
          <a:prstGeom prst="rect">
            <a:avLst/>
          </a:prstGeom>
        </p:spPr>
      </p:pic>
    </p:spTree>
    <p:extLst>
      <p:ext uri="{BB962C8B-B14F-4D97-AF65-F5344CB8AC3E}">
        <p14:creationId xmlns:p14="http://schemas.microsoft.com/office/powerpoint/2010/main" val="30309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1C2113-6775-4A66-B19F-E41D5B20A10F}"/>
              </a:ext>
            </a:extLst>
          </p:cNvPr>
          <p:cNvSpPr>
            <a:spLocks noGrp="1"/>
          </p:cNvSpPr>
          <p:nvPr>
            <p:ph idx="1"/>
          </p:nvPr>
        </p:nvSpPr>
        <p:spPr>
          <a:xfrm>
            <a:off x="1341120" y="622852"/>
            <a:ext cx="9509760" cy="5406727"/>
          </a:xfrm>
        </p:spPr>
        <p:txBody>
          <a:bodyPr/>
          <a:lstStyle/>
          <a:p>
            <a:r>
              <a:rPr lang="en-GB" dirty="0"/>
              <a:t>Another theory would be the motivational need theory which include the theories of Maslow, </a:t>
            </a:r>
            <a:r>
              <a:rPr lang="en-GB" dirty="0" err="1"/>
              <a:t>Aldefer</a:t>
            </a:r>
            <a:r>
              <a:rPr lang="en-GB" dirty="0"/>
              <a:t> and McClelland. </a:t>
            </a:r>
          </a:p>
          <a:p>
            <a:r>
              <a:rPr lang="en-GB" dirty="0"/>
              <a:t>The theory of planned behaviour predicted a person’s intent to take part in a certain behaviour during a specific time and place. This particular theory was aimed at explaining all behaviours that an individual would use for self-control.</a:t>
            </a:r>
          </a:p>
          <a:p>
            <a:r>
              <a:rPr lang="en-GB" dirty="0"/>
              <a:t> The television advert chosen for this piece of work was an advert for the soap brand Dove. This advert was chosen as there is likely to be an emotional impact on different individuals. </a:t>
            </a:r>
          </a:p>
          <a:p>
            <a:r>
              <a:rPr lang="en-GB" dirty="0"/>
              <a:t>This advert concentrates on perception and cognition and links in with the theory of the Elaboration Likelihood Model which is all about how we process information (O'Keefe, 2008). </a:t>
            </a:r>
          </a:p>
          <a:p>
            <a:r>
              <a:rPr lang="en-GB" dirty="0"/>
              <a:t>For this study a consumer attitudes to advertisements scale was used by </a:t>
            </a:r>
            <a:r>
              <a:rPr lang="en-GB" dirty="0" err="1"/>
              <a:t>Zarantonello</a:t>
            </a:r>
            <a:r>
              <a:rPr lang="en-GB" dirty="0"/>
              <a:t>, </a:t>
            </a:r>
            <a:r>
              <a:rPr lang="en-GB" dirty="0" err="1"/>
              <a:t>Jedidi</a:t>
            </a:r>
            <a:r>
              <a:rPr lang="en-GB" dirty="0"/>
              <a:t> &amp; Schmitt (2013).</a:t>
            </a:r>
          </a:p>
        </p:txBody>
      </p:sp>
      <p:pic>
        <p:nvPicPr>
          <p:cNvPr id="5" name="Picture 4">
            <a:extLst>
              <a:ext uri="{FF2B5EF4-FFF2-40B4-BE49-F238E27FC236}">
                <a16:creationId xmlns:a16="http://schemas.microsoft.com/office/drawing/2014/main" id="{F8C4C4E7-237B-482A-AD18-8F80484C4419}"/>
              </a:ext>
            </a:extLst>
          </p:cNvPr>
          <p:cNvPicPr>
            <a:picLocks noChangeAspect="1"/>
          </p:cNvPicPr>
          <p:nvPr/>
        </p:nvPicPr>
        <p:blipFill>
          <a:blip r:embed="rId3"/>
          <a:stretch>
            <a:fillRect/>
          </a:stretch>
        </p:blipFill>
        <p:spPr>
          <a:xfrm>
            <a:off x="8315575" y="5138962"/>
            <a:ext cx="2060878" cy="1453994"/>
          </a:xfrm>
          <a:prstGeom prst="rect">
            <a:avLst/>
          </a:prstGeom>
        </p:spPr>
      </p:pic>
    </p:spTree>
    <p:extLst>
      <p:ext uri="{BB962C8B-B14F-4D97-AF65-F5344CB8AC3E}">
        <p14:creationId xmlns:p14="http://schemas.microsoft.com/office/powerpoint/2010/main" val="2474732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EA6F47E-CF3D-4ACD-958E-02CCD3DF3A18}"/>
              </a:ext>
            </a:extLst>
          </p:cNvPr>
          <p:cNvPicPr>
            <a:picLocks noGrp="1" noChangeAspect="1"/>
          </p:cNvPicPr>
          <p:nvPr>
            <p:ph idx="1"/>
          </p:nvPr>
        </p:nvPicPr>
        <p:blipFill>
          <a:blip r:embed="rId2"/>
          <a:stretch>
            <a:fillRect/>
          </a:stretch>
        </p:blipFill>
        <p:spPr>
          <a:xfrm>
            <a:off x="2247469" y="523598"/>
            <a:ext cx="7697062" cy="5148537"/>
          </a:xfrm>
        </p:spPr>
      </p:pic>
      <p:sp>
        <p:nvSpPr>
          <p:cNvPr id="6" name="TextBox 5">
            <a:extLst>
              <a:ext uri="{FF2B5EF4-FFF2-40B4-BE49-F238E27FC236}">
                <a16:creationId xmlns:a16="http://schemas.microsoft.com/office/drawing/2014/main" id="{1CFC5A2E-0C5A-4E90-9FEF-71D8527C94BB}"/>
              </a:ext>
            </a:extLst>
          </p:cNvPr>
          <p:cNvSpPr txBox="1"/>
          <p:nvPr/>
        </p:nvSpPr>
        <p:spPr>
          <a:xfrm>
            <a:off x="3034748" y="6004099"/>
            <a:ext cx="6909783" cy="369332"/>
          </a:xfrm>
          <a:prstGeom prst="rect">
            <a:avLst/>
          </a:prstGeom>
          <a:noFill/>
          <a:ln>
            <a:solidFill>
              <a:schemeClr val="bg2"/>
            </a:solidFill>
          </a:ln>
        </p:spPr>
        <p:txBody>
          <a:bodyPr wrap="square" rtlCol="0" anchor="ctr" anchorCtr="1">
            <a:spAutoFit/>
          </a:bodyPr>
          <a:lstStyle/>
          <a:p>
            <a:r>
              <a:rPr lang="en-GB"/>
              <a:t>https://www.youtube.com/watch?v=iYhCn0jf46U</a:t>
            </a:r>
          </a:p>
        </p:txBody>
      </p:sp>
    </p:spTree>
    <p:extLst>
      <p:ext uri="{BB962C8B-B14F-4D97-AF65-F5344CB8AC3E}">
        <p14:creationId xmlns:p14="http://schemas.microsoft.com/office/powerpoint/2010/main" val="3793431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B3D4323-5B9E-47A6-A2A9-4FD8850DDFC8}"/>
              </a:ext>
            </a:extLst>
          </p:cNvPr>
          <p:cNvSpPr>
            <a:spLocks noGrp="1"/>
          </p:cNvSpPr>
          <p:nvPr>
            <p:ph sz="half" idx="2"/>
          </p:nvPr>
        </p:nvSpPr>
        <p:spPr>
          <a:xfrm>
            <a:off x="7182679" y="1572304"/>
            <a:ext cx="4092271" cy="4528400"/>
          </a:xfrm>
        </p:spPr>
        <p:txBody>
          <a:bodyPr/>
          <a:lstStyle/>
          <a:p>
            <a:r>
              <a:rPr lang="en-GB" dirty="0"/>
              <a:t>The hypothesis for this presentation is that females will show a significant difference in attitudes to the Dove advert than males. Females are more likely to relate to the advert as it is a female model and the product is more aimed at females. </a:t>
            </a:r>
          </a:p>
          <a:p>
            <a:endParaRPr lang="en-GB" dirty="0"/>
          </a:p>
        </p:txBody>
      </p:sp>
      <p:sp>
        <p:nvSpPr>
          <p:cNvPr id="5" name="TextBox 4">
            <a:extLst>
              <a:ext uri="{FF2B5EF4-FFF2-40B4-BE49-F238E27FC236}">
                <a16:creationId xmlns:a16="http://schemas.microsoft.com/office/drawing/2014/main" id="{F010CB73-54D3-4EF8-91A2-CF4F2B3A8CCF}"/>
              </a:ext>
            </a:extLst>
          </p:cNvPr>
          <p:cNvSpPr txBox="1"/>
          <p:nvPr/>
        </p:nvSpPr>
        <p:spPr>
          <a:xfrm>
            <a:off x="6758609" y="606839"/>
            <a:ext cx="3750366" cy="584775"/>
          </a:xfrm>
          <a:prstGeom prst="rect">
            <a:avLst/>
          </a:prstGeom>
          <a:noFill/>
          <a:ln>
            <a:noFill/>
          </a:ln>
        </p:spPr>
        <p:txBody>
          <a:bodyPr wrap="square" rtlCol="0" anchor="ctr" anchorCtr="1">
            <a:spAutoFit/>
          </a:bodyPr>
          <a:lstStyle/>
          <a:p>
            <a:r>
              <a:rPr lang="en-GB" sz="3200" b="1" u="sng" dirty="0"/>
              <a:t>Hypothesis</a:t>
            </a:r>
          </a:p>
        </p:txBody>
      </p:sp>
      <p:sp>
        <p:nvSpPr>
          <p:cNvPr id="7" name="TextBox 6">
            <a:extLst>
              <a:ext uri="{FF2B5EF4-FFF2-40B4-BE49-F238E27FC236}">
                <a16:creationId xmlns:a16="http://schemas.microsoft.com/office/drawing/2014/main" id="{E9A95857-BE8B-4126-8BC8-363078B2928F}"/>
              </a:ext>
            </a:extLst>
          </p:cNvPr>
          <p:cNvSpPr txBox="1"/>
          <p:nvPr/>
        </p:nvSpPr>
        <p:spPr>
          <a:xfrm>
            <a:off x="894521" y="680687"/>
            <a:ext cx="3902765" cy="584775"/>
          </a:xfrm>
          <a:prstGeom prst="rect">
            <a:avLst/>
          </a:prstGeom>
          <a:noFill/>
          <a:ln>
            <a:noFill/>
          </a:ln>
        </p:spPr>
        <p:txBody>
          <a:bodyPr wrap="square" rtlCol="0" anchor="ctr" anchorCtr="1">
            <a:spAutoFit/>
          </a:bodyPr>
          <a:lstStyle/>
          <a:p>
            <a:r>
              <a:rPr lang="en-GB" sz="3200" b="1" u="sng" dirty="0"/>
              <a:t>Rationale</a:t>
            </a:r>
          </a:p>
        </p:txBody>
      </p:sp>
      <p:sp>
        <p:nvSpPr>
          <p:cNvPr id="6" name="TextBox 5">
            <a:extLst>
              <a:ext uri="{FF2B5EF4-FFF2-40B4-BE49-F238E27FC236}">
                <a16:creationId xmlns:a16="http://schemas.microsoft.com/office/drawing/2014/main" id="{B706B37D-3275-40D3-8ABE-BB45642E259E}"/>
              </a:ext>
            </a:extLst>
          </p:cNvPr>
          <p:cNvSpPr txBox="1"/>
          <p:nvPr/>
        </p:nvSpPr>
        <p:spPr>
          <a:xfrm>
            <a:off x="1205948" y="1671940"/>
            <a:ext cx="4227444" cy="2585323"/>
          </a:xfrm>
          <a:prstGeom prst="rect">
            <a:avLst/>
          </a:prstGeom>
          <a:noFill/>
          <a:ln>
            <a:noFill/>
          </a:ln>
        </p:spPr>
        <p:txBody>
          <a:bodyPr wrap="square" rtlCol="0" anchor="ctr" anchorCtr="1">
            <a:spAutoFit/>
          </a:bodyPr>
          <a:lstStyle/>
          <a:p>
            <a:r>
              <a:rPr lang="en-GB"/>
              <a:t>The rationale for this presentation was to explore whether males and females have the same views when it comes to the Dove product. The results of this study links with previous research which found that males do have a different opinion when it comes to the purchase and use of the Dove product.</a:t>
            </a:r>
          </a:p>
        </p:txBody>
      </p:sp>
      <p:pic>
        <p:nvPicPr>
          <p:cNvPr id="11" name="Picture 10">
            <a:extLst>
              <a:ext uri="{FF2B5EF4-FFF2-40B4-BE49-F238E27FC236}">
                <a16:creationId xmlns:a16="http://schemas.microsoft.com/office/drawing/2014/main" id="{290153F9-2E5C-47EE-83D2-F0CFFC10D9A8}"/>
              </a:ext>
            </a:extLst>
          </p:cNvPr>
          <p:cNvPicPr>
            <a:picLocks noChangeAspect="1"/>
          </p:cNvPicPr>
          <p:nvPr/>
        </p:nvPicPr>
        <p:blipFill>
          <a:blip r:embed="rId3"/>
          <a:stretch>
            <a:fillRect/>
          </a:stretch>
        </p:blipFill>
        <p:spPr>
          <a:xfrm>
            <a:off x="4578626" y="4047230"/>
            <a:ext cx="2776331" cy="2788726"/>
          </a:xfrm>
          <a:prstGeom prst="rect">
            <a:avLst/>
          </a:prstGeom>
        </p:spPr>
      </p:pic>
    </p:spTree>
    <p:extLst>
      <p:ext uri="{BB962C8B-B14F-4D97-AF65-F5344CB8AC3E}">
        <p14:creationId xmlns:p14="http://schemas.microsoft.com/office/powerpoint/2010/main" val="2746259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540" y="328538"/>
            <a:ext cx="9509760" cy="1233424"/>
          </a:xfrm>
        </p:spPr>
        <p:txBody>
          <a:bodyPr/>
          <a:lstStyle/>
          <a:p>
            <a:r>
              <a:rPr lang="en-US" u="sng" dirty="0"/>
              <a:t>Design</a:t>
            </a:r>
          </a:p>
        </p:txBody>
      </p:sp>
      <p:sp>
        <p:nvSpPr>
          <p:cNvPr id="3" name="Content Placeholder 2"/>
          <p:cNvSpPr>
            <a:spLocks noGrp="1"/>
          </p:cNvSpPr>
          <p:nvPr>
            <p:ph sz="half" idx="1"/>
          </p:nvPr>
        </p:nvSpPr>
        <p:spPr>
          <a:xfrm>
            <a:off x="1341119" y="1901952"/>
            <a:ext cx="4026011" cy="3982013"/>
          </a:xfrm>
        </p:spPr>
        <p:txBody>
          <a:bodyPr/>
          <a:lstStyle/>
          <a:p>
            <a:r>
              <a:rPr lang="en-GB" dirty="0"/>
              <a:t>A questionnaire with a relevant attitude scale was used. An in-between subjects design was used as all participants watched the same video and answered all of the same questions. A T-test was used as the questionnaire was looking for differences between the attitudes of males and females.</a:t>
            </a:r>
          </a:p>
          <a:p>
            <a:endParaRPr lang="en-GB" dirty="0"/>
          </a:p>
          <a:p>
            <a:endParaRPr lang="en-US" dirty="0"/>
          </a:p>
        </p:txBody>
      </p:sp>
      <p:sp>
        <p:nvSpPr>
          <p:cNvPr id="5" name="TextBox 4">
            <a:extLst>
              <a:ext uri="{FF2B5EF4-FFF2-40B4-BE49-F238E27FC236}">
                <a16:creationId xmlns:a16="http://schemas.microsoft.com/office/drawing/2014/main" id="{3C84A9A5-5493-406D-9647-6BC0094BC901}"/>
              </a:ext>
            </a:extLst>
          </p:cNvPr>
          <p:cNvSpPr txBox="1"/>
          <p:nvPr/>
        </p:nvSpPr>
        <p:spPr>
          <a:xfrm>
            <a:off x="7036904" y="908348"/>
            <a:ext cx="3392556" cy="584775"/>
          </a:xfrm>
          <a:prstGeom prst="rect">
            <a:avLst/>
          </a:prstGeom>
          <a:noFill/>
          <a:ln>
            <a:noFill/>
          </a:ln>
        </p:spPr>
        <p:txBody>
          <a:bodyPr wrap="square" rtlCol="0" anchor="ctr" anchorCtr="1">
            <a:spAutoFit/>
          </a:bodyPr>
          <a:lstStyle/>
          <a:p>
            <a:r>
              <a:rPr lang="en-GB" sz="3200" b="1" u="sng" dirty="0"/>
              <a:t>Participants</a:t>
            </a:r>
          </a:p>
        </p:txBody>
      </p:sp>
      <p:sp>
        <p:nvSpPr>
          <p:cNvPr id="6" name="TextBox 5">
            <a:extLst>
              <a:ext uri="{FF2B5EF4-FFF2-40B4-BE49-F238E27FC236}">
                <a16:creationId xmlns:a16="http://schemas.microsoft.com/office/drawing/2014/main" id="{AA35FDE2-7F47-465F-B2D0-1E9BE5B77042}"/>
              </a:ext>
            </a:extLst>
          </p:cNvPr>
          <p:cNvSpPr txBox="1"/>
          <p:nvPr/>
        </p:nvSpPr>
        <p:spPr>
          <a:xfrm>
            <a:off x="6433930" y="1630800"/>
            <a:ext cx="4890052" cy="4524315"/>
          </a:xfrm>
          <a:prstGeom prst="rect">
            <a:avLst/>
          </a:prstGeom>
          <a:noFill/>
          <a:ln>
            <a:noFill/>
          </a:ln>
        </p:spPr>
        <p:txBody>
          <a:bodyPr wrap="square" rtlCol="0" anchor="ctr" anchorCtr="1">
            <a:spAutoFit/>
          </a:bodyPr>
          <a:lstStyle/>
          <a:p>
            <a:r>
              <a:rPr lang="en-GB" dirty="0"/>
              <a:t>20 females and 18 males completed a questionnaire which measured attitudes towards a controversial advert about beauty and air brushing which is used to promote Dove body wash. Participants were selected through Facebook and were selected at random to take part in the questionnaire. Before the beginning of showing the advert, participants were told that by completing the questionnaire assumed consent would be presumed and it was clarified why this particular study was being carried out. The study was put in place to discover what people thought of the beauty industry and how it is used to sell products.</a:t>
            </a:r>
          </a:p>
        </p:txBody>
      </p:sp>
    </p:spTree>
    <p:extLst>
      <p:ext uri="{BB962C8B-B14F-4D97-AF65-F5344CB8AC3E}">
        <p14:creationId xmlns:p14="http://schemas.microsoft.com/office/powerpoint/2010/main" val="2303146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DC8A47-B38A-4147-BCD2-B81D4FC0E380}"/>
              </a:ext>
            </a:extLst>
          </p:cNvPr>
          <p:cNvSpPr>
            <a:spLocks noGrp="1"/>
          </p:cNvSpPr>
          <p:nvPr>
            <p:ph sz="half" idx="1"/>
          </p:nvPr>
        </p:nvSpPr>
        <p:spPr>
          <a:xfrm>
            <a:off x="781878" y="954157"/>
            <a:ext cx="5131242" cy="5071739"/>
          </a:xfrm>
        </p:spPr>
        <p:txBody>
          <a:bodyPr>
            <a:normAutofit lnSpcReduction="10000"/>
          </a:bodyPr>
          <a:lstStyle/>
          <a:p>
            <a:r>
              <a:rPr lang="en-GB" sz="3200" b="1" u="sng" dirty="0"/>
              <a:t>Materials</a:t>
            </a:r>
          </a:p>
          <a:p>
            <a:pPr lvl="0"/>
            <a:r>
              <a:rPr lang="en-GB" dirty="0"/>
              <a:t>A questionnaire on kwiksurvey.com was used.</a:t>
            </a:r>
          </a:p>
          <a:p>
            <a:pPr lvl="0"/>
            <a:r>
              <a:rPr lang="en-GB" dirty="0"/>
              <a:t>Facebook messenger was used to gather participants</a:t>
            </a:r>
          </a:p>
          <a:p>
            <a:pPr lvl="0"/>
            <a:r>
              <a:rPr lang="en-GB" dirty="0"/>
              <a:t>A computer to connect to the internet</a:t>
            </a:r>
          </a:p>
          <a:p>
            <a:pPr lvl="0"/>
            <a:r>
              <a:rPr lang="en-GB" dirty="0"/>
              <a:t>You tube was accessed</a:t>
            </a:r>
          </a:p>
          <a:p>
            <a:pPr lvl="0"/>
            <a:r>
              <a:rPr lang="en-GB" dirty="0"/>
              <a:t>The questionnaire itself</a:t>
            </a:r>
          </a:p>
          <a:p>
            <a:pPr lvl="0"/>
            <a:r>
              <a:rPr lang="en-GB" dirty="0"/>
              <a:t>A Debrief form </a:t>
            </a:r>
          </a:p>
          <a:p>
            <a:endParaRPr lang="en-GB" dirty="0"/>
          </a:p>
        </p:txBody>
      </p:sp>
      <p:sp>
        <p:nvSpPr>
          <p:cNvPr id="4" name="Content Placeholder 3">
            <a:extLst>
              <a:ext uri="{FF2B5EF4-FFF2-40B4-BE49-F238E27FC236}">
                <a16:creationId xmlns:a16="http://schemas.microsoft.com/office/drawing/2014/main" id="{FAB55310-74CD-4B84-BF57-A21B21DF6040}"/>
              </a:ext>
            </a:extLst>
          </p:cNvPr>
          <p:cNvSpPr>
            <a:spLocks noGrp="1"/>
          </p:cNvSpPr>
          <p:nvPr>
            <p:ph sz="half" idx="2"/>
          </p:nvPr>
        </p:nvSpPr>
        <p:spPr>
          <a:xfrm>
            <a:off x="5817704" y="954157"/>
            <a:ext cx="5033176" cy="5071739"/>
          </a:xfrm>
        </p:spPr>
        <p:txBody>
          <a:bodyPr>
            <a:normAutofit lnSpcReduction="10000"/>
          </a:bodyPr>
          <a:lstStyle/>
          <a:p>
            <a:r>
              <a:rPr lang="en-GB" sz="3200" b="1" u="sng" dirty="0"/>
              <a:t>Procedure</a:t>
            </a:r>
          </a:p>
          <a:p>
            <a:r>
              <a:rPr lang="en-GB" dirty="0"/>
              <a:t>Participants were selected at random through the researcher’s messenger and asked to complete a questionnaire along with reading the instructions thoroughly to ensure that they understood what they were doing. It was clarified that by doing the questionnaire, assumed consent was given and the participant was giving their permission and allowing their input to be used. At the end of the questionnaire it was explained that all participants input was appreciated and as it was voluntary, and they had the right to withdraw whenever.</a:t>
            </a:r>
          </a:p>
          <a:p>
            <a:endParaRPr lang="en-GB" dirty="0"/>
          </a:p>
        </p:txBody>
      </p:sp>
      <p:pic>
        <p:nvPicPr>
          <p:cNvPr id="5" name="Picture 4">
            <a:extLst>
              <a:ext uri="{FF2B5EF4-FFF2-40B4-BE49-F238E27FC236}">
                <a16:creationId xmlns:a16="http://schemas.microsoft.com/office/drawing/2014/main" id="{6C9E5F58-268A-4F84-86E1-3C969A7A41E7}"/>
              </a:ext>
            </a:extLst>
          </p:cNvPr>
          <p:cNvPicPr>
            <a:picLocks noChangeAspect="1"/>
          </p:cNvPicPr>
          <p:nvPr/>
        </p:nvPicPr>
        <p:blipFill>
          <a:blip r:embed="rId2"/>
          <a:stretch>
            <a:fillRect/>
          </a:stretch>
        </p:blipFill>
        <p:spPr>
          <a:xfrm>
            <a:off x="3862760" y="4544045"/>
            <a:ext cx="2143125" cy="2143125"/>
          </a:xfrm>
          <a:prstGeom prst="rect">
            <a:avLst/>
          </a:prstGeom>
        </p:spPr>
      </p:pic>
    </p:spTree>
    <p:extLst>
      <p:ext uri="{BB962C8B-B14F-4D97-AF65-F5344CB8AC3E}">
        <p14:creationId xmlns:p14="http://schemas.microsoft.com/office/powerpoint/2010/main" val="641886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17E1-EA64-4D7E-A801-95B374002A36}"/>
              </a:ext>
            </a:extLst>
          </p:cNvPr>
          <p:cNvSpPr>
            <a:spLocks noGrp="1"/>
          </p:cNvSpPr>
          <p:nvPr>
            <p:ph type="title"/>
          </p:nvPr>
        </p:nvSpPr>
        <p:spPr/>
        <p:txBody>
          <a:bodyPr/>
          <a:lstStyle/>
          <a:p>
            <a:r>
              <a:rPr lang="en-GB" u="sng" dirty="0"/>
              <a:t>Ethical considerations</a:t>
            </a:r>
          </a:p>
        </p:txBody>
      </p:sp>
      <p:sp>
        <p:nvSpPr>
          <p:cNvPr id="3" name="Content Placeholder 2">
            <a:extLst>
              <a:ext uri="{FF2B5EF4-FFF2-40B4-BE49-F238E27FC236}">
                <a16:creationId xmlns:a16="http://schemas.microsoft.com/office/drawing/2014/main" id="{E0184E7C-6C52-4997-B751-A76CD0CBAC22}"/>
              </a:ext>
            </a:extLst>
          </p:cNvPr>
          <p:cNvSpPr>
            <a:spLocks noGrp="1"/>
          </p:cNvSpPr>
          <p:nvPr>
            <p:ph sz="half" idx="1"/>
          </p:nvPr>
        </p:nvSpPr>
        <p:spPr>
          <a:xfrm>
            <a:off x="1341120" y="1901952"/>
            <a:ext cx="9194358" cy="4123944"/>
          </a:xfrm>
        </p:spPr>
        <p:txBody>
          <a:bodyPr>
            <a:normAutofit/>
          </a:bodyPr>
          <a:lstStyle/>
          <a:p>
            <a:r>
              <a:rPr lang="en-GB" dirty="0"/>
              <a:t>Confidentiality was taken into consideration with this study. People’s views are all different and respected, all of the data collected was confidential and anonymity was kept. Informed consent was presumed when taking part in the survey. It was a voluntary participation questionnaire therefore the participant had a right to withdraw or say no to taking part.</a:t>
            </a:r>
          </a:p>
          <a:p>
            <a:endParaRPr lang="en-GB" dirty="0"/>
          </a:p>
        </p:txBody>
      </p:sp>
      <p:pic>
        <p:nvPicPr>
          <p:cNvPr id="5" name="Picture 4">
            <a:extLst>
              <a:ext uri="{FF2B5EF4-FFF2-40B4-BE49-F238E27FC236}">
                <a16:creationId xmlns:a16="http://schemas.microsoft.com/office/drawing/2014/main" id="{C03BD20E-B683-43A8-8B55-A53135C8B3FB}"/>
              </a:ext>
            </a:extLst>
          </p:cNvPr>
          <p:cNvPicPr>
            <a:picLocks noChangeAspect="1"/>
          </p:cNvPicPr>
          <p:nvPr/>
        </p:nvPicPr>
        <p:blipFill>
          <a:blip r:embed="rId2"/>
          <a:stretch>
            <a:fillRect/>
          </a:stretch>
        </p:blipFill>
        <p:spPr>
          <a:xfrm>
            <a:off x="3290266" y="3823658"/>
            <a:ext cx="4806812" cy="2403406"/>
          </a:xfrm>
          <a:prstGeom prst="rect">
            <a:avLst/>
          </a:prstGeom>
        </p:spPr>
      </p:pic>
    </p:spTree>
    <p:extLst>
      <p:ext uri="{BB962C8B-B14F-4D97-AF65-F5344CB8AC3E}">
        <p14:creationId xmlns:p14="http://schemas.microsoft.com/office/powerpoint/2010/main" val="1026441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C334-CBE2-48CF-B49E-4150FE509902}"/>
              </a:ext>
            </a:extLst>
          </p:cNvPr>
          <p:cNvSpPr>
            <a:spLocks noGrp="1"/>
          </p:cNvSpPr>
          <p:nvPr>
            <p:ph type="title"/>
          </p:nvPr>
        </p:nvSpPr>
        <p:spPr>
          <a:xfrm>
            <a:off x="1341120" y="467360"/>
            <a:ext cx="9509760" cy="751840"/>
          </a:xfrm>
        </p:spPr>
        <p:txBody>
          <a:bodyPr/>
          <a:lstStyle/>
          <a:p>
            <a:r>
              <a:rPr lang="en-GB" u="sng" dirty="0"/>
              <a:t>Results</a:t>
            </a:r>
          </a:p>
        </p:txBody>
      </p:sp>
      <p:sp>
        <p:nvSpPr>
          <p:cNvPr id="3" name="Content Placeholder 2">
            <a:extLst>
              <a:ext uri="{FF2B5EF4-FFF2-40B4-BE49-F238E27FC236}">
                <a16:creationId xmlns:a16="http://schemas.microsoft.com/office/drawing/2014/main" id="{1EB56E23-277B-4B55-8161-7479B7CC8905}"/>
              </a:ext>
            </a:extLst>
          </p:cNvPr>
          <p:cNvSpPr>
            <a:spLocks noGrp="1"/>
          </p:cNvSpPr>
          <p:nvPr>
            <p:ph sz="half" idx="1"/>
          </p:nvPr>
        </p:nvSpPr>
        <p:spPr>
          <a:xfrm>
            <a:off x="1341120" y="1311965"/>
            <a:ext cx="9509760" cy="4713931"/>
          </a:xfrm>
        </p:spPr>
        <p:txBody>
          <a:bodyPr/>
          <a:lstStyle/>
          <a:p>
            <a:r>
              <a:rPr lang="en-GB" dirty="0"/>
              <a:t>The results of the male and female attitudes to a Dove advert are shown here.</a:t>
            </a:r>
          </a:p>
          <a:p>
            <a:r>
              <a:rPr lang="en-GB" dirty="0"/>
              <a:t>The results are shown in the table below which shows the means and standard deviations between male and female attitudes towards a beauty advert. All participants answered 7 questions.</a:t>
            </a:r>
          </a:p>
          <a:p>
            <a:r>
              <a:rPr lang="en-GB" u="sng" dirty="0"/>
              <a:t>Table 1</a:t>
            </a:r>
            <a:endParaRPr lang="en-GB" dirty="0"/>
          </a:p>
          <a:p>
            <a:r>
              <a:rPr lang="en-GB" dirty="0"/>
              <a:t>The mean and standard deviation of male attitudes and female attitudes</a:t>
            </a:r>
          </a:p>
          <a:p>
            <a:endParaRPr lang="en-GB" dirty="0"/>
          </a:p>
        </p:txBody>
      </p:sp>
      <p:graphicFrame>
        <p:nvGraphicFramePr>
          <p:cNvPr id="7" name="Table 6">
            <a:extLst>
              <a:ext uri="{FF2B5EF4-FFF2-40B4-BE49-F238E27FC236}">
                <a16:creationId xmlns:a16="http://schemas.microsoft.com/office/drawing/2014/main" id="{92FBCAD9-97AE-4492-9624-7E9C99EB8ECC}"/>
              </a:ext>
            </a:extLst>
          </p:cNvPr>
          <p:cNvGraphicFramePr>
            <a:graphicFrameLocks noGrp="1"/>
          </p:cNvGraphicFramePr>
          <p:nvPr>
            <p:extLst>
              <p:ext uri="{D42A27DB-BD31-4B8C-83A1-F6EECF244321}">
                <p14:modId xmlns:p14="http://schemas.microsoft.com/office/powerpoint/2010/main" val="346465226"/>
              </p:ext>
            </p:extLst>
          </p:nvPr>
        </p:nvGraphicFramePr>
        <p:xfrm>
          <a:off x="3069648" y="4271749"/>
          <a:ext cx="5978818" cy="1069571"/>
        </p:xfrm>
        <a:graphic>
          <a:graphicData uri="http://schemas.openxmlformats.org/drawingml/2006/table">
            <a:tbl>
              <a:tblPr firstRow="1" firstCol="1" bandRow="1">
                <a:tableStyleId>{BC89EF96-8CEA-46FF-86C4-4CE0E7609802}</a:tableStyleId>
              </a:tblPr>
              <a:tblGrid>
                <a:gridCol w="1908175">
                  <a:extLst>
                    <a:ext uri="{9D8B030D-6E8A-4147-A177-3AD203B41FA5}">
                      <a16:colId xmlns:a16="http://schemas.microsoft.com/office/drawing/2014/main" val="1863677887"/>
                    </a:ext>
                  </a:extLst>
                </a:gridCol>
                <a:gridCol w="1908175">
                  <a:extLst>
                    <a:ext uri="{9D8B030D-6E8A-4147-A177-3AD203B41FA5}">
                      <a16:colId xmlns:a16="http://schemas.microsoft.com/office/drawing/2014/main" val="1191222479"/>
                    </a:ext>
                  </a:extLst>
                </a:gridCol>
                <a:gridCol w="2162468">
                  <a:extLst>
                    <a:ext uri="{9D8B030D-6E8A-4147-A177-3AD203B41FA5}">
                      <a16:colId xmlns:a16="http://schemas.microsoft.com/office/drawing/2014/main" val="4285539080"/>
                    </a:ext>
                  </a:extLst>
                </a:gridCol>
              </a:tblGrid>
              <a:tr h="356389">
                <a:tc>
                  <a:txBody>
                    <a:bodyPr/>
                    <a:lstStyle/>
                    <a:p>
                      <a:pPr>
                        <a:lnSpc>
                          <a:spcPct val="150000"/>
                        </a:lnSpc>
                        <a:spcAft>
                          <a:spcPts val="0"/>
                        </a:spcAft>
                      </a:pPr>
                      <a:r>
                        <a:rPr lang="en-GB" sz="1600" u="sng">
                          <a:effectLst/>
                        </a:rPr>
                        <a:t>Participants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u="sng">
                          <a:effectLst/>
                        </a:rPr>
                        <a:t>Mean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u="sng">
                          <a:effectLst/>
                        </a:rPr>
                        <a:t>Standard deviation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59848375"/>
                  </a:ext>
                </a:extLst>
              </a:tr>
              <a:tr h="356591">
                <a:tc>
                  <a:txBody>
                    <a:bodyPr/>
                    <a:lstStyle/>
                    <a:p>
                      <a:pPr>
                        <a:lnSpc>
                          <a:spcPct val="150000"/>
                        </a:lnSpc>
                        <a:spcAft>
                          <a:spcPts val="0"/>
                        </a:spcAft>
                      </a:pPr>
                      <a:r>
                        <a:rPr lang="en-GB" sz="1600" u="sng">
                          <a:effectLst/>
                        </a:rPr>
                        <a:t>Male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u="sng">
                          <a:effectLst/>
                        </a:rPr>
                        <a:t>20.6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u="sng">
                          <a:effectLst/>
                        </a:rPr>
                        <a:t>4.77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68330137"/>
                  </a:ext>
                </a:extLst>
              </a:tr>
              <a:tr h="356591">
                <a:tc>
                  <a:txBody>
                    <a:bodyPr/>
                    <a:lstStyle/>
                    <a:p>
                      <a:pPr>
                        <a:lnSpc>
                          <a:spcPct val="150000"/>
                        </a:lnSpc>
                        <a:spcAft>
                          <a:spcPts val="0"/>
                        </a:spcAft>
                      </a:pPr>
                      <a:r>
                        <a:rPr lang="en-GB" sz="1600" u="sng">
                          <a:effectLst/>
                        </a:rPr>
                        <a:t>Female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u="sng">
                          <a:effectLst/>
                        </a:rPr>
                        <a:t>24.7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0"/>
                        </a:spcAft>
                      </a:pPr>
                      <a:r>
                        <a:rPr lang="en-GB" sz="1600" u="sng" dirty="0">
                          <a:effectLst/>
                        </a:rPr>
                        <a:t>3.65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0234434"/>
                  </a:ext>
                </a:extLst>
              </a:tr>
            </a:tbl>
          </a:graphicData>
        </a:graphic>
      </p:graphicFrame>
      <p:pic>
        <p:nvPicPr>
          <p:cNvPr id="1028" name="Picture 4" descr="Image result for dove slogan">
            <a:hlinkClick r:id="rId2"/>
            <a:extLst>
              <a:ext uri="{FF2B5EF4-FFF2-40B4-BE49-F238E27FC236}">
                <a16:creationId xmlns:a16="http://schemas.microsoft.com/office/drawing/2014/main" id="{9F57536A-8E66-44C0-9941-DAD2D84E3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2134" y="4165931"/>
            <a:ext cx="1744318" cy="17443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1B30FB-ED0A-44FC-AC94-8628353E19DC}"/>
              </a:ext>
            </a:extLst>
          </p:cNvPr>
          <p:cNvSpPr txBox="1"/>
          <p:nvPr/>
        </p:nvSpPr>
        <p:spPr>
          <a:xfrm>
            <a:off x="3085438" y="5569622"/>
            <a:ext cx="7078980" cy="923330"/>
          </a:xfrm>
          <a:prstGeom prst="rect">
            <a:avLst/>
          </a:prstGeom>
          <a:noFill/>
          <a:ln>
            <a:solidFill>
              <a:schemeClr val="bg2"/>
            </a:solidFill>
          </a:ln>
        </p:spPr>
        <p:txBody>
          <a:bodyPr wrap="square" rtlCol="0" anchor="ctr" anchorCtr="1">
            <a:spAutoFit/>
          </a:bodyPr>
          <a:lstStyle/>
          <a:p>
            <a:r>
              <a:rPr lang="en-GB" dirty="0"/>
              <a:t>The hypothesis for this presentation was supported as the mean for the female attitudes was significantly different to the attitudes of the males.</a:t>
            </a:r>
          </a:p>
        </p:txBody>
      </p:sp>
    </p:spTree>
    <p:extLst>
      <p:ext uri="{BB962C8B-B14F-4D97-AF65-F5344CB8AC3E}">
        <p14:creationId xmlns:p14="http://schemas.microsoft.com/office/powerpoint/2010/main" val="4146643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916BD-06BF-44BA-859D-C808C2B8EF73}"/>
              </a:ext>
            </a:extLst>
          </p:cNvPr>
          <p:cNvSpPr>
            <a:spLocks noGrp="1"/>
          </p:cNvSpPr>
          <p:nvPr>
            <p:ph type="title"/>
          </p:nvPr>
        </p:nvSpPr>
        <p:spPr>
          <a:xfrm>
            <a:off x="1341120" y="485294"/>
            <a:ext cx="9509760" cy="693619"/>
          </a:xfrm>
        </p:spPr>
        <p:txBody>
          <a:bodyPr/>
          <a:lstStyle/>
          <a:p>
            <a:r>
              <a:rPr lang="en-GB" u="sng" dirty="0"/>
              <a:t>Discussion</a:t>
            </a:r>
          </a:p>
        </p:txBody>
      </p:sp>
      <p:sp>
        <p:nvSpPr>
          <p:cNvPr id="3" name="Content Placeholder 2">
            <a:extLst>
              <a:ext uri="{FF2B5EF4-FFF2-40B4-BE49-F238E27FC236}">
                <a16:creationId xmlns:a16="http://schemas.microsoft.com/office/drawing/2014/main" id="{C8E06EF8-CBB4-41B5-9284-F5AD4DF2A741}"/>
              </a:ext>
            </a:extLst>
          </p:cNvPr>
          <p:cNvSpPr>
            <a:spLocks noGrp="1"/>
          </p:cNvSpPr>
          <p:nvPr>
            <p:ph sz="half" idx="1"/>
          </p:nvPr>
        </p:nvSpPr>
        <p:spPr>
          <a:xfrm>
            <a:off x="1341120" y="1285461"/>
            <a:ext cx="6583680" cy="4740435"/>
          </a:xfrm>
        </p:spPr>
        <p:txBody>
          <a:bodyPr>
            <a:normAutofit lnSpcReduction="10000"/>
          </a:bodyPr>
          <a:lstStyle/>
          <a:p>
            <a:r>
              <a:rPr lang="en-GB" dirty="0"/>
              <a:t>For the purpose of this presentation information was gathered to view opinions on a certain television advert. The researcher chose a ‘Dove’ advert in which a woman is transformed into a different looking person through photo shop editing</a:t>
            </a:r>
          </a:p>
          <a:p>
            <a:r>
              <a:rPr lang="en-GB" dirty="0"/>
              <a:t>The advert itself is rather shocking and really emphasises the distortion of beauty that we have. After watching the advert many participants in the questionnaire revealed that they would be more likely to buy Dove products. </a:t>
            </a:r>
          </a:p>
          <a:p>
            <a:r>
              <a:rPr lang="en-GB" dirty="0"/>
              <a:t>This particular advert works because of the emotional element. This links in with the motivational need theory, indicating that a person’s needs will enhance over time depending on what they have been through in life. </a:t>
            </a:r>
          </a:p>
        </p:txBody>
      </p:sp>
      <p:pic>
        <p:nvPicPr>
          <p:cNvPr id="6" name="Picture 5">
            <a:extLst>
              <a:ext uri="{FF2B5EF4-FFF2-40B4-BE49-F238E27FC236}">
                <a16:creationId xmlns:a16="http://schemas.microsoft.com/office/drawing/2014/main" id="{FFA0D784-E51F-4AF0-9E6A-B3BA1C6B8002}"/>
              </a:ext>
            </a:extLst>
          </p:cNvPr>
          <p:cNvPicPr>
            <a:picLocks noChangeAspect="1"/>
          </p:cNvPicPr>
          <p:nvPr/>
        </p:nvPicPr>
        <p:blipFill>
          <a:blip r:embed="rId2"/>
          <a:stretch>
            <a:fillRect/>
          </a:stretch>
        </p:blipFill>
        <p:spPr>
          <a:xfrm>
            <a:off x="8297847" y="2920274"/>
            <a:ext cx="3097036" cy="2475191"/>
          </a:xfrm>
          <a:prstGeom prst="rect">
            <a:avLst/>
          </a:prstGeom>
        </p:spPr>
      </p:pic>
    </p:spTree>
    <p:extLst>
      <p:ext uri="{BB962C8B-B14F-4D97-AF65-F5344CB8AC3E}">
        <p14:creationId xmlns:p14="http://schemas.microsoft.com/office/powerpoint/2010/main" val="3688419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A3797-F10F-4E00-A1FA-0385C26335D9}"/>
              </a:ext>
            </a:extLst>
          </p:cNvPr>
          <p:cNvSpPr>
            <a:spLocks noGrp="1"/>
          </p:cNvSpPr>
          <p:nvPr>
            <p:ph type="title"/>
          </p:nvPr>
        </p:nvSpPr>
        <p:spPr/>
        <p:txBody>
          <a:bodyPr/>
          <a:lstStyle/>
          <a:p>
            <a:r>
              <a:rPr lang="en-GB" u="sng" dirty="0"/>
              <a:t>Conclusion</a:t>
            </a:r>
          </a:p>
        </p:txBody>
      </p:sp>
      <p:sp>
        <p:nvSpPr>
          <p:cNvPr id="3" name="Content Placeholder 2">
            <a:extLst>
              <a:ext uri="{FF2B5EF4-FFF2-40B4-BE49-F238E27FC236}">
                <a16:creationId xmlns:a16="http://schemas.microsoft.com/office/drawing/2014/main" id="{490F30D9-728D-4517-B5E1-A775D19286A7}"/>
              </a:ext>
            </a:extLst>
          </p:cNvPr>
          <p:cNvSpPr>
            <a:spLocks noGrp="1"/>
          </p:cNvSpPr>
          <p:nvPr>
            <p:ph sz="half" idx="1"/>
          </p:nvPr>
        </p:nvSpPr>
        <p:spPr>
          <a:xfrm>
            <a:off x="1341120" y="1901952"/>
            <a:ext cx="6199367" cy="4123944"/>
          </a:xfrm>
        </p:spPr>
        <p:txBody>
          <a:bodyPr>
            <a:normAutofit lnSpcReduction="10000"/>
          </a:bodyPr>
          <a:lstStyle/>
          <a:p>
            <a:r>
              <a:rPr lang="en-GB" dirty="0"/>
              <a:t>In conclusion, Females in particular were shocked by this advert and did not realise how much airbrushing goes into a picture. Females and especially adolescent females are also known to be highly influenced by the media and images/videos that they see, especially when a celebrity is involved (Freedman,1984). The study displays an interesting outcome in that males do think differently to females when it comes to beauty and how much pressure there is to be the perfect ideal. Females also are more likely to buy the Dove product because of how this advertisement is portrayed and is mostly aimed at women. </a:t>
            </a:r>
          </a:p>
          <a:p>
            <a:endParaRPr lang="en-GB" dirty="0"/>
          </a:p>
        </p:txBody>
      </p:sp>
      <p:pic>
        <p:nvPicPr>
          <p:cNvPr id="6" name="Picture 5">
            <a:extLst>
              <a:ext uri="{FF2B5EF4-FFF2-40B4-BE49-F238E27FC236}">
                <a16:creationId xmlns:a16="http://schemas.microsoft.com/office/drawing/2014/main" id="{27F3789E-32C7-4137-9335-786BBA3A8FA4}"/>
              </a:ext>
            </a:extLst>
          </p:cNvPr>
          <p:cNvPicPr>
            <a:picLocks noChangeAspect="1"/>
          </p:cNvPicPr>
          <p:nvPr/>
        </p:nvPicPr>
        <p:blipFill>
          <a:blip r:embed="rId2"/>
          <a:stretch>
            <a:fillRect/>
          </a:stretch>
        </p:blipFill>
        <p:spPr>
          <a:xfrm>
            <a:off x="7540487" y="2875722"/>
            <a:ext cx="4631161" cy="2623930"/>
          </a:xfrm>
          <a:prstGeom prst="rect">
            <a:avLst/>
          </a:prstGeom>
        </p:spPr>
      </p:pic>
    </p:spTree>
    <p:extLst>
      <p:ext uri="{BB962C8B-B14F-4D97-AF65-F5344CB8AC3E}">
        <p14:creationId xmlns:p14="http://schemas.microsoft.com/office/powerpoint/2010/main" val="2814097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47695-26CF-46B9-BF91-BCDEDBB2FE2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F0520F8-45D1-4C4A-925D-787FB9C44AC3}"/>
              </a:ext>
            </a:extLst>
          </p:cNvPr>
          <p:cNvSpPr>
            <a:spLocks noGrp="1"/>
          </p:cNvSpPr>
          <p:nvPr>
            <p:ph sz="half" idx="1"/>
          </p:nvPr>
        </p:nvSpPr>
        <p:spPr>
          <a:xfrm>
            <a:off x="1341119" y="1901952"/>
            <a:ext cx="9509759" cy="4123944"/>
          </a:xfrm>
        </p:spPr>
        <p:txBody>
          <a:bodyPr>
            <a:normAutofit fontScale="77500" lnSpcReduction="20000"/>
          </a:bodyPr>
          <a:lstStyle/>
          <a:p>
            <a:r>
              <a:rPr lang="en-GB"/>
              <a:t>Ball</a:t>
            </a:r>
            <a:r>
              <a:rPr lang="en-GB" dirty="0"/>
              <a:t>, B. (2012). A summary of motivation theories. </a:t>
            </a:r>
            <a:r>
              <a:rPr lang="en-GB" i="1" dirty="0" err="1"/>
              <a:t>Jurnal</a:t>
            </a:r>
            <a:r>
              <a:rPr lang="en-GB" i="1" dirty="0"/>
              <a:t> </a:t>
            </a:r>
            <a:r>
              <a:rPr lang="en-GB" i="1" dirty="0" err="1"/>
              <a:t>Psikologi</a:t>
            </a:r>
            <a:r>
              <a:rPr lang="en-GB" i="1" dirty="0"/>
              <a:t>, </a:t>
            </a:r>
            <a:r>
              <a:rPr lang="en-GB" i="1" dirty="0" err="1"/>
              <a:t>Maret</a:t>
            </a:r>
            <a:r>
              <a:rPr lang="en-GB" dirty="0"/>
              <a:t>, 1-26.</a:t>
            </a:r>
          </a:p>
          <a:p>
            <a:r>
              <a:rPr lang="en-GB" dirty="0"/>
              <a:t>Bray, J. P. (2008). Consumer behaviour theory: approaches and models.</a:t>
            </a:r>
          </a:p>
          <a:p>
            <a:r>
              <a:rPr lang="en-GB" dirty="0"/>
              <a:t>Freedman, R. J. (1984). Reflections on beauty as it relates to health in adolescent females. </a:t>
            </a:r>
            <a:r>
              <a:rPr lang="en-GB" i="1" dirty="0"/>
              <a:t>Women &amp; Health</a:t>
            </a:r>
            <a:r>
              <a:rPr lang="en-GB" dirty="0"/>
              <a:t>, </a:t>
            </a:r>
            <a:r>
              <a:rPr lang="en-GB" i="1" dirty="0"/>
              <a:t>9</a:t>
            </a:r>
            <a:r>
              <a:rPr lang="en-GB" dirty="0"/>
              <a:t>(2-3), 29-45.</a:t>
            </a:r>
          </a:p>
          <a:p>
            <a:r>
              <a:rPr lang="en-GB" dirty="0" err="1"/>
              <a:t>Hoeffler</a:t>
            </a:r>
            <a:r>
              <a:rPr lang="en-GB" dirty="0"/>
              <a:t>, S., </a:t>
            </a:r>
            <a:r>
              <a:rPr lang="en-GB" dirty="0" err="1"/>
              <a:t>Kardes</a:t>
            </a:r>
            <a:r>
              <a:rPr lang="en-GB" dirty="0"/>
              <a:t>, F. R., &amp; </a:t>
            </a:r>
            <a:r>
              <a:rPr lang="en-GB" dirty="0" err="1"/>
              <a:t>Posavac</a:t>
            </a:r>
            <a:r>
              <a:rPr lang="en-GB" dirty="0"/>
              <a:t>, S. S. (2011). Consumer Psychology.</a:t>
            </a:r>
          </a:p>
          <a:p>
            <a:r>
              <a:rPr lang="en-GB" dirty="0"/>
              <a:t>O'Keefe, D. J. (2008). Elaboration likelihood model. </a:t>
            </a:r>
            <a:r>
              <a:rPr lang="en-GB" i="1" dirty="0"/>
              <a:t>The international </a:t>
            </a:r>
            <a:r>
              <a:rPr lang="en-GB" i="1" dirty="0" err="1"/>
              <a:t>encyclopedia</a:t>
            </a:r>
            <a:r>
              <a:rPr lang="en-GB" i="1" dirty="0"/>
              <a:t> of communication</a:t>
            </a:r>
            <a:r>
              <a:rPr lang="en-GB" dirty="0"/>
              <a:t>.</a:t>
            </a:r>
          </a:p>
          <a:p>
            <a:r>
              <a:rPr lang="en-GB" dirty="0"/>
              <a:t>Petty, R. E., &amp; Cacioppo, J. T. (1986). The elaboration likelihood model of persuasion. In </a:t>
            </a:r>
            <a:r>
              <a:rPr lang="en-GB" i="1" dirty="0"/>
              <a:t>Communication and persuasion</a:t>
            </a:r>
            <a:r>
              <a:rPr lang="en-GB" dirty="0"/>
              <a:t> (pp. 1-24). Springer New York.</a:t>
            </a:r>
          </a:p>
          <a:p>
            <a:r>
              <a:rPr lang="en-GB" dirty="0" err="1"/>
              <a:t>Shavitt</a:t>
            </a:r>
            <a:r>
              <a:rPr lang="en-GB" dirty="0"/>
              <a:t>, S., Lee, A., &amp; Johnson, T. P. (2008). Cross-cultural consumer psychology. </a:t>
            </a:r>
            <a:r>
              <a:rPr lang="en-GB" i="1" dirty="0"/>
              <a:t>Handbook of consumer psychology</a:t>
            </a:r>
            <a:r>
              <a:rPr lang="en-GB" dirty="0"/>
              <a:t>, 1103-1131.</a:t>
            </a:r>
          </a:p>
          <a:p>
            <a:r>
              <a:rPr lang="en-GB" dirty="0"/>
              <a:t>Sheppard, B. H., Hartwick, J., &amp; </a:t>
            </a:r>
            <a:r>
              <a:rPr lang="en-GB" dirty="0" err="1"/>
              <a:t>Warshaw</a:t>
            </a:r>
            <a:r>
              <a:rPr lang="en-GB" dirty="0"/>
              <a:t>, P. R. (1988). The theory of reasoned action: A meta-analysis of past research with recommendations for modifications and future research. </a:t>
            </a:r>
            <a:r>
              <a:rPr lang="en-GB" i="1" dirty="0"/>
              <a:t>Journal of consumer research</a:t>
            </a:r>
            <a:r>
              <a:rPr lang="en-GB" dirty="0"/>
              <a:t>, </a:t>
            </a:r>
            <a:r>
              <a:rPr lang="en-GB" i="1" dirty="0"/>
              <a:t>15</a:t>
            </a:r>
            <a:r>
              <a:rPr lang="en-GB" dirty="0"/>
              <a:t>(3), 325-343.</a:t>
            </a:r>
          </a:p>
          <a:p>
            <a:endParaRPr lang="en-GB" dirty="0"/>
          </a:p>
        </p:txBody>
      </p:sp>
    </p:spTree>
    <p:extLst>
      <p:ext uri="{BB962C8B-B14F-4D97-AF65-F5344CB8AC3E}">
        <p14:creationId xmlns:p14="http://schemas.microsoft.com/office/powerpoint/2010/main" val="1763360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ubble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alpha val="80000"/>
              </a:schemeClr>
            </a:gs>
            <a:gs pos="0">
              <a:schemeClr val="phClr">
                <a:lumMod val="40000"/>
                <a:lumOff val="60000"/>
                <a:alpha val="80000"/>
              </a:schemeClr>
            </a:gs>
          </a:gsLst>
          <a:path path="circle">
            <a:fillToRect l="50000" t="50000" r="50000" b="50000"/>
          </a:path>
        </a:gradFill>
        <a:gradFill rotWithShape="1">
          <a:gsLst>
            <a:gs pos="0">
              <a:schemeClr val="phClr">
                <a:lumMod val="20000"/>
                <a:lumOff val="80000"/>
                <a:alpha val="59000"/>
              </a:schemeClr>
            </a:gs>
            <a:gs pos="40000">
              <a:schemeClr val="phClr">
                <a:lumMod val="20000"/>
                <a:lumOff val="80000"/>
                <a:alpha val="66000"/>
              </a:schemeClr>
            </a:gs>
            <a:gs pos="100000">
              <a:schemeClr val="phClr">
                <a:lumMod val="40000"/>
                <a:lumOff val="60000"/>
              </a:schemeClr>
            </a:gs>
          </a:gsLst>
          <a:path path="circle">
            <a:fillToRect l="50000" t="-80000" r="50000" b="180000"/>
          </a:path>
        </a:gradFill>
      </a:bgFillStyleLst>
    </a:fmtScheme>
  </a:themeElements>
  <a:objectDefaults>
    <a:spDef>
      <a:spPr/>
      <a:bodyPr rtlCol="0" anchor="ctr"/>
      <a:lstStyle>
        <a:defPPr algn="ctr">
          <a:defRPr dirty="0"/>
        </a:defPPr>
      </a:lstStyle>
      <a:style>
        <a:lnRef idx="0">
          <a:schemeClr val="accent2"/>
        </a:lnRef>
        <a:fillRef idx="3">
          <a:schemeClr val="accent2"/>
        </a:fillRef>
        <a:effectRef idx="3">
          <a:schemeClr val="accent2"/>
        </a:effectRef>
        <a:fontRef idx="minor">
          <a:schemeClr val="lt1"/>
        </a:fontRef>
      </a:style>
    </a:spDef>
    <a:lnDef>
      <a:spPr/>
      <a:bodyPr/>
      <a:lstStyle/>
      <a:style>
        <a:lnRef idx="1">
          <a:schemeClr val="dk1"/>
        </a:lnRef>
        <a:fillRef idx="0">
          <a:schemeClr val="dk1"/>
        </a:fillRef>
        <a:effectRef idx="0">
          <a:schemeClr val="dk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Bubbles design slides.potx" id="{791C1007-8C16-4095-A382-97B1C9AA36B9}" vid="{20473F13-1D64-4A4A-9CE1-7C3468AE82BE}"/>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Bubbles design slides</Template>
  <TotalTime>221</TotalTime>
  <Words>1316</Words>
  <Application>Microsoft Office PowerPoint</Application>
  <PresentationFormat>Widescreen</PresentationFormat>
  <Paragraphs>66</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Century Gothic</vt:lpstr>
      <vt:lpstr>Courier New</vt:lpstr>
      <vt:lpstr>Times New Roman</vt:lpstr>
      <vt:lpstr>Bubbles design template</vt:lpstr>
      <vt:lpstr>The distorted perception of beauty</vt:lpstr>
      <vt:lpstr>Introduction</vt:lpstr>
      <vt:lpstr>PowerPoint Presentation</vt:lpstr>
      <vt:lpstr>PowerPoint Presentation</vt:lpstr>
      <vt:lpstr>PowerPoint Presentation</vt:lpstr>
      <vt:lpstr>Design</vt:lpstr>
      <vt:lpstr>PowerPoint Presentation</vt:lpstr>
      <vt:lpstr>Ethical considerations</vt:lpstr>
      <vt:lpstr>Results</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distorted perception of beauty</dc:title>
  <dc:creator>sssharlot@outlook.com</dc:creator>
  <cp:lastModifiedBy>sssharlot@outlook.com</cp:lastModifiedBy>
  <cp:revision>12</cp:revision>
  <dcterms:created xsi:type="dcterms:W3CDTF">2018-04-25T14:15:28Z</dcterms:created>
  <dcterms:modified xsi:type="dcterms:W3CDTF">2018-04-29T18:13:07Z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