
<file path=[Content_Types].xml><?xml version="1.0" encoding="utf-8"?>
<Types xmlns="http://schemas.openxmlformats.org/package/2006/content-types">
  <Default Extension="png" ContentType="image/png"/>
  <Default Extension="wmf" ContentType="image/x-w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
  </p:notesMasterIdLst>
  <p:sldIdLst>
    <p:sldId id="256" r:id="rId2"/>
  </p:sldIdLst>
  <p:sldSz cx="38404800" cy="16459200"/>
  <p:notesSz cx="6715125" cy="9239250"/>
  <p:defaultTextStyle>
    <a:defPPr>
      <a:defRPr lang="en-US"/>
    </a:defPPr>
    <a:lvl1pPr algn="ctr" rtl="0" fontAlgn="base">
      <a:spcBef>
        <a:spcPct val="0"/>
      </a:spcBef>
      <a:spcAft>
        <a:spcPct val="0"/>
      </a:spcAft>
      <a:defRPr sz="4900" kern="1200">
        <a:solidFill>
          <a:schemeClr val="tx1"/>
        </a:solidFill>
        <a:latin typeface="Arial" charset="0"/>
        <a:ea typeface="+mn-ea"/>
        <a:cs typeface="+mn-cs"/>
      </a:defRPr>
    </a:lvl1pPr>
    <a:lvl2pPr marL="457200" algn="ctr" rtl="0" fontAlgn="base">
      <a:spcBef>
        <a:spcPct val="0"/>
      </a:spcBef>
      <a:spcAft>
        <a:spcPct val="0"/>
      </a:spcAft>
      <a:defRPr sz="4900" kern="1200">
        <a:solidFill>
          <a:schemeClr val="tx1"/>
        </a:solidFill>
        <a:latin typeface="Arial" charset="0"/>
        <a:ea typeface="+mn-ea"/>
        <a:cs typeface="+mn-cs"/>
      </a:defRPr>
    </a:lvl2pPr>
    <a:lvl3pPr marL="914400" algn="ctr" rtl="0" fontAlgn="base">
      <a:spcBef>
        <a:spcPct val="0"/>
      </a:spcBef>
      <a:spcAft>
        <a:spcPct val="0"/>
      </a:spcAft>
      <a:defRPr sz="4900" kern="1200">
        <a:solidFill>
          <a:schemeClr val="tx1"/>
        </a:solidFill>
        <a:latin typeface="Arial" charset="0"/>
        <a:ea typeface="+mn-ea"/>
        <a:cs typeface="+mn-cs"/>
      </a:defRPr>
    </a:lvl3pPr>
    <a:lvl4pPr marL="1371600" algn="ctr" rtl="0" fontAlgn="base">
      <a:spcBef>
        <a:spcPct val="0"/>
      </a:spcBef>
      <a:spcAft>
        <a:spcPct val="0"/>
      </a:spcAft>
      <a:defRPr sz="4900" kern="1200">
        <a:solidFill>
          <a:schemeClr val="tx1"/>
        </a:solidFill>
        <a:latin typeface="Arial" charset="0"/>
        <a:ea typeface="+mn-ea"/>
        <a:cs typeface="+mn-cs"/>
      </a:defRPr>
    </a:lvl4pPr>
    <a:lvl5pPr marL="1828800" algn="ctr" rtl="0" fontAlgn="base">
      <a:spcBef>
        <a:spcPct val="0"/>
      </a:spcBef>
      <a:spcAft>
        <a:spcPct val="0"/>
      </a:spcAft>
      <a:defRPr sz="4900" kern="1200">
        <a:solidFill>
          <a:schemeClr val="tx1"/>
        </a:solidFill>
        <a:latin typeface="Arial" charset="0"/>
        <a:ea typeface="+mn-ea"/>
        <a:cs typeface="+mn-cs"/>
      </a:defRPr>
    </a:lvl5pPr>
    <a:lvl6pPr marL="2286000" algn="l" defTabSz="914400" rtl="0" eaLnBrk="1" latinLnBrk="0" hangingPunct="1">
      <a:defRPr sz="4900" kern="1200">
        <a:solidFill>
          <a:schemeClr val="tx1"/>
        </a:solidFill>
        <a:latin typeface="Arial" charset="0"/>
        <a:ea typeface="+mn-ea"/>
        <a:cs typeface="+mn-cs"/>
      </a:defRPr>
    </a:lvl6pPr>
    <a:lvl7pPr marL="2743200" algn="l" defTabSz="914400" rtl="0" eaLnBrk="1" latinLnBrk="0" hangingPunct="1">
      <a:defRPr sz="4900" kern="1200">
        <a:solidFill>
          <a:schemeClr val="tx1"/>
        </a:solidFill>
        <a:latin typeface="Arial" charset="0"/>
        <a:ea typeface="+mn-ea"/>
        <a:cs typeface="+mn-cs"/>
      </a:defRPr>
    </a:lvl7pPr>
    <a:lvl8pPr marL="3200400" algn="l" defTabSz="914400" rtl="0" eaLnBrk="1" latinLnBrk="0" hangingPunct="1">
      <a:defRPr sz="4900" kern="1200">
        <a:solidFill>
          <a:schemeClr val="tx1"/>
        </a:solidFill>
        <a:latin typeface="Arial" charset="0"/>
        <a:ea typeface="+mn-ea"/>
        <a:cs typeface="+mn-cs"/>
      </a:defRPr>
    </a:lvl8pPr>
    <a:lvl9pPr marL="3657600" algn="l" defTabSz="914400" rtl="0" eaLnBrk="1" latinLnBrk="0" hangingPunct="1">
      <a:defRPr sz="4900"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5187">
          <p15:clr>
            <a:srgbClr val="A4A3A4"/>
          </p15:clr>
        </p15:guide>
        <p15:guide id="2" orient="horz" pos="10098">
          <p15:clr>
            <a:srgbClr val="A4A3A4"/>
          </p15:clr>
        </p15:guide>
        <p15:guide id="3" pos="12096">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ECFF"/>
    <a:srgbClr val="A7C4FF"/>
    <a:srgbClr val="FFCCCC"/>
    <a:srgbClr val="EAEAEA"/>
    <a:srgbClr val="C0C0C0"/>
    <a:srgbClr val="0046D2"/>
    <a:srgbClr val="FF0000"/>
    <a:srgbClr val="698ED9"/>
    <a:srgbClr val="003064"/>
    <a:srgbClr val="0033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horzBarState="maximized">
    <p:restoredLeft sz="6132" autoAdjust="0"/>
    <p:restoredTop sz="94660"/>
  </p:normalViewPr>
  <p:slideViewPr>
    <p:cSldViewPr snapToGrid="0">
      <p:cViewPr>
        <p:scale>
          <a:sx n="30" d="100"/>
          <a:sy n="30" d="100"/>
        </p:scale>
        <p:origin x="204" y="84"/>
      </p:cViewPr>
      <p:guideLst>
        <p:guide orient="horz" pos="5187"/>
        <p:guide orient="horz" pos="10098"/>
        <p:guide pos="12096"/>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hdr" sz="quarter"/>
          </p:nvPr>
        </p:nvSpPr>
        <p:spPr bwMode="auto">
          <a:xfrm>
            <a:off x="0" y="0"/>
            <a:ext cx="2909888" cy="4619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defRPr sz="1200"/>
            </a:lvl1pPr>
          </a:lstStyle>
          <a:p>
            <a:endParaRPr lang="en-US"/>
          </a:p>
        </p:txBody>
      </p:sp>
      <p:sp>
        <p:nvSpPr>
          <p:cNvPr id="3075" name="Rectangle 3"/>
          <p:cNvSpPr>
            <a:spLocks noGrp="1" noChangeArrowheads="1"/>
          </p:cNvSpPr>
          <p:nvPr>
            <p:ph type="dt" idx="1"/>
          </p:nvPr>
        </p:nvSpPr>
        <p:spPr bwMode="auto">
          <a:xfrm>
            <a:off x="3803650" y="0"/>
            <a:ext cx="2909888" cy="4619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US"/>
          </a:p>
        </p:txBody>
      </p:sp>
      <p:sp>
        <p:nvSpPr>
          <p:cNvPr id="3076" name="Rectangle 4"/>
          <p:cNvSpPr>
            <a:spLocks noGrp="1" noRot="1" noChangeAspect="1" noChangeArrowheads="1" noTextEdit="1"/>
          </p:cNvSpPr>
          <p:nvPr>
            <p:ph type="sldImg" idx="2"/>
          </p:nvPr>
        </p:nvSpPr>
        <p:spPr bwMode="auto">
          <a:xfrm>
            <a:off x="-684213" y="692150"/>
            <a:ext cx="8085138" cy="3465513"/>
          </a:xfrm>
          <a:prstGeom prst="rect">
            <a:avLst/>
          </a:prstGeom>
          <a:noFill/>
          <a:ln w="9525">
            <a:solidFill>
              <a:srgbClr val="000000"/>
            </a:solidFill>
            <a:miter lim="800000"/>
            <a:headEnd/>
            <a:tailEnd/>
          </a:ln>
          <a:effectLst/>
        </p:spPr>
      </p:sp>
      <p:sp>
        <p:nvSpPr>
          <p:cNvPr id="3077" name="Rectangle 5"/>
          <p:cNvSpPr>
            <a:spLocks noGrp="1" noChangeArrowheads="1"/>
          </p:cNvSpPr>
          <p:nvPr>
            <p:ph type="body" sz="quarter" idx="3"/>
          </p:nvPr>
        </p:nvSpPr>
        <p:spPr bwMode="auto">
          <a:xfrm>
            <a:off x="671513" y="4389438"/>
            <a:ext cx="5372100" cy="415766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078" name="Rectangle 6"/>
          <p:cNvSpPr>
            <a:spLocks noGrp="1" noChangeArrowheads="1"/>
          </p:cNvSpPr>
          <p:nvPr>
            <p:ph type="ftr" sz="quarter" idx="4"/>
          </p:nvPr>
        </p:nvSpPr>
        <p:spPr bwMode="auto">
          <a:xfrm>
            <a:off x="0" y="8775700"/>
            <a:ext cx="2909888" cy="461963"/>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l">
              <a:defRPr sz="1200"/>
            </a:lvl1pPr>
          </a:lstStyle>
          <a:p>
            <a:endParaRPr lang="en-US"/>
          </a:p>
        </p:txBody>
      </p:sp>
      <p:sp>
        <p:nvSpPr>
          <p:cNvPr id="3079" name="Rectangle 7"/>
          <p:cNvSpPr>
            <a:spLocks noGrp="1" noChangeArrowheads="1"/>
          </p:cNvSpPr>
          <p:nvPr>
            <p:ph type="sldNum" sz="quarter" idx="5"/>
          </p:nvPr>
        </p:nvSpPr>
        <p:spPr bwMode="auto">
          <a:xfrm>
            <a:off x="3803650" y="8775700"/>
            <a:ext cx="2909888" cy="461963"/>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54A79CF9-3CDC-4B27-88D3-E5E517F0A9F4}" type="slidenum">
              <a:rPr lang="en-US"/>
              <a:pPr/>
              <a:t>‹#›</a:t>
            </a:fld>
            <a:endParaRPr lang="en-US"/>
          </a:p>
        </p:txBody>
      </p:sp>
    </p:spTree>
    <p:extLst>
      <p:ext uri="{BB962C8B-B14F-4D97-AF65-F5344CB8AC3E}">
        <p14:creationId xmlns:p14="http://schemas.microsoft.com/office/powerpoint/2010/main" val="980482965"/>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charset="0"/>
        <a:ea typeface="+mn-ea"/>
        <a:cs typeface="+mn-cs"/>
      </a:defRPr>
    </a:lvl1pPr>
    <a:lvl2pPr marL="457200" algn="l" rtl="0" fontAlgn="base">
      <a:spcBef>
        <a:spcPct val="30000"/>
      </a:spcBef>
      <a:spcAft>
        <a:spcPct val="0"/>
      </a:spcAft>
      <a:defRPr sz="1200" kern="1200">
        <a:solidFill>
          <a:schemeClr val="tx1"/>
        </a:solidFill>
        <a:latin typeface="Arial" charset="0"/>
        <a:ea typeface="+mn-ea"/>
        <a:cs typeface="+mn-cs"/>
      </a:defRPr>
    </a:lvl2pPr>
    <a:lvl3pPr marL="914400" algn="l" rtl="0" fontAlgn="base">
      <a:spcBef>
        <a:spcPct val="30000"/>
      </a:spcBef>
      <a:spcAft>
        <a:spcPct val="0"/>
      </a:spcAft>
      <a:defRPr sz="1200" kern="1200">
        <a:solidFill>
          <a:schemeClr val="tx1"/>
        </a:solidFill>
        <a:latin typeface="Arial" charset="0"/>
        <a:ea typeface="+mn-ea"/>
        <a:cs typeface="+mn-cs"/>
      </a:defRPr>
    </a:lvl3pPr>
    <a:lvl4pPr marL="1371600" algn="l" rtl="0" fontAlgn="base">
      <a:spcBef>
        <a:spcPct val="30000"/>
      </a:spcBef>
      <a:spcAft>
        <a:spcPct val="0"/>
      </a:spcAft>
      <a:defRPr sz="1200" kern="1200">
        <a:solidFill>
          <a:schemeClr val="tx1"/>
        </a:solidFill>
        <a:latin typeface="Arial" charset="0"/>
        <a:ea typeface="+mn-ea"/>
        <a:cs typeface="+mn-cs"/>
      </a:defRPr>
    </a:lvl4pPr>
    <a:lvl5pPr marL="1828800" algn="l" rtl="0" fontAlgn="base">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3C796EC-D3FF-40FD-8B63-0EEE189FD7B6}" type="slidenum">
              <a:rPr lang="en-US"/>
              <a:pPr/>
              <a:t>1</a:t>
            </a:fld>
            <a:endParaRPr lang="en-US"/>
          </a:p>
        </p:txBody>
      </p:sp>
      <p:sp>
        <p:nvSpPr>
          <p:cNvPr id="4098" name="Rectangle 2"/>
          <p:cNvSpPr>
            <a:spLocks noGrp="1" noRot="1" noChangeAspect="1" noChangeArrowheads="1" noTextEdit="1"/>
          </p:cNvSpPr>
          <p:nvPr>
            <p:ph type="sldImg"/>
          </p:nvPr>
        </p:nvSpPr>
        <p:spPr>
          <a:ln/>
        </p:spPr>
      </p:sp>
      <p:sp>
        <p:nvSpPr>
          <p:cNvPr id="409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6303367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hyperlink" Target="http://www.megaprint.com/" TargetMode="External"/><Relationship Id="rId2" Type="http://schemas.openxmlformats.org/officeDocument/2006/relationships/theme" Target="../theme/theme1.xml"/><Relationship Id="rId1" Type="http://schemas.openxmlformats.org/officeDocument/2006/relationships/slideLayout" Target="../slideLayouts/slideLayout1.xml"/><Relationship Id="rId4" Type="http://schemas.openxmlformats.org/officeDocument/2006/relationships/image" Target="../media/image1.wmf"/></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pic>
        <p:nvPicPr>
          <p:cNvPr id="5" name="Picture 4">
            <a:hlinkClick r:id="rId3"/>
          </p:cNvPr>
          <p:cNvPicPr>
            <a:picLocks noChangeAspect="1" noChangeArrowheads="1"/>
          </p:cNvPicPr>
          <p:nvPr userDrawn="1"/>
        </p:nvPicPr>
        <p:blipFill>
          <a:blip r:embed="rId4" cstate="print">
            <a:extLst>
              <a:ext uri="{28A0092B-C50C-407E-A947-70E740481C1C}">
                <a14:useLocalDpi xmlns:a14="http://schemas.microsoft.com/office/drawing/2010/main" val="0"/>
              </a:ext>
            </a:extLst>
          </a:blip>
          <a:srcRect r="38727"/>
          <a:stretch>
            <a:fillRect/>
          </a:stretch>
        </p:blipFill>
        <p:spPr bwMode="auto">
          <a:xfrm>
            <a:off x="32674560" y="16170048"/>
            <a:ext cx="2993013" cy="153723"/>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TextBox 1"/>
          <p:cNvSpPr txBox="1"/>
          <p:nvPr userDrawn="1"/>
        </p:nvSpPr>
        <p:spPr>
          <a:xfrm>
            <a:off x="35690433" y="16098981"/>
            <a:ext cx="1830501" cy="276999"/>
          </a:xfrm>
          <a:prstGeom prst="rect">
            <a:avLst/>
          </a:prstGeom>
          <a:noFill/>
        </p:spPr>
        <p:txBody>
          <a:bodyPr wrap="none" rtlCol="0">
            <a:spAutoFit/>
          </a:bodyPr>
          <a:ls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a:lstStyle>
          <a:p>
            <a:r>
              <a:rPr lang="en-US" sz="1200" dirty="0">
                <a:solidFill>
                  <a:schemeClr val="bg1"/>
                </a:solidFill>
              </a:rPr>
              <a:t>www.postersession.com</a:t>
            </a:r>
          </a:p>
        </p:txBody>
      </p:sp>
      <p:sp>
        <p:nvSpPr>
          <p:cNvPr id="4" name="TextBox 3">
            <a:extLst>
              <a:ext uri="{FF2B5EF4-FFF2-40B4-BE49-F238E27FC236}">
                <a16:creationId xmlns:a16="http://schemas.microsoft.com/office/drawing/2014/main" xmlns="" id="{B071A531-8F32-43D4-9DE7-0714F1BFB96B}"/>
              </a:ext>
            </a:extLst>
          </p:cNvPr>
          <p:cNvSpPr txBox="1"/>
          <p:nvPr userDrawn="1"/>
        </p:nvSpPr>
        <p:spPr>
          <a:xfrm>
            <a:off x="-53341" y="16355635"/>
            <a:ext cx="482824" cy="123111"/>
          </a:xfrm>
          <a:prstGeom prst="rect">
            <a:avLst/>
          </a:prstGeom>
          <a:noFill/>
        </p:spPr>
        <p:txBody>
          <a:bodyPr wrap="none" rtlCol="0">
            <a:spAutoFit/>
          </a:bodyPr>
          <a:ls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a:lstStyle>
          <a:p>
            <a:r>
              <a:rPr lang="en-US" sz="200" b="1" dirty="0">
                <a:solidFill>
                  <a:srgbClr val="003064"/>
                </a:solidFill>
              </a:rPr>
              <a:t>www.postersession.com</a:t>
            </a:r>
          </a:p>
        </p:txBody>
      </p:sp>
    </p:spTree>
  </p:cSld>
  <p:clrMap bg1="lt1" tx1="dk1" bg2="lt2" tx2="dk2" accent1="accent1" accent2="accent2" accent3="accent3" accent4="accent4" accent5="accent5" accent6="accent6" hlink="hlink" folHlink="folHlink"/>
  <p:sldLayoutIdLst>
    <p:sldLayoutId id="2147483649" r:id="rId1"/>
  </p:sldLayoutIdLst>
  <p:txStyles>
    <p:titleStyle>
      <a:lvl1pPr algn="ctr" defTabSz="2508250" rtl="0" fontAlgn="base">
        <a:spcBef>
          <a:spcPct val="0"/>
        </a:spcBef>
        <a:spcAft>
          <a:spcPct val="0"/>
        </a:spcAft>
        <a:defRPr sz="12100">
          <a:solidFill>
            <a:schemeClr val="tx2"/>
          </a:solidFill>
          <a:latin typeface="+mj-lt"/>
          <a:ea typeface="+mj-ea"/>
          <a:cs typeface="+mj-cs"/>
        </a:defRPr>
      </a:lvl1pPr>
      <a:lvl2pPr algn="ctr" defTabSz="2508250" rtl="0" fontAlgn="base">
        <a:spcBef>
          <a:spcPct val="0"/>
        </a:spcBef>
        <a:spcAft>
          <a:spcPct val="0"/>
        </a:spcAft>
        <a:defRPr sz="12100">
          <a:solidFill>
            <a:schemeClr val="tx2"/>
          </a:solidFill>
          <a:latin typeface="Arial" charset="0"/>
        </a:defRPr>
      </a:lvl2pPr>
      <a:lvl3pPr algn="ctr" defTabSz="2508250" rtl="0" fontAlgn="base">
        <a:spcBef>
          <a:spcPct val="0"/>
        </a:spcBef>
        <a:spcAft>
          <a:spcPct val="0"/>
        </a:spcAft>
        <a:defRPr sz="12100">
          <a:solidFill>
            <a:schemeClr val="tx2"/>
          </a:solidFill>
          <a:latin typeface="Arial" charset="0"/>
        </a:defRPr>
      </a:lvl3pPr>
      <a:lvl4pPr algn="ctr" defTabSz="2508250" rtl="0" fontAlgn="base">
        <a:spcBef>
          <a:spcPct val="0"/>
        </a:spcBef>
        <a:spcAft>
          <a:spcPct val="0"/>
        </a:spcAft>
        <a:defRPr sz="12100">
          <a:solidFill>
            <a:schemeClr val="tx2"/>
          </a:solidFill>
          <a:latin typeface="Arial" charset="0"/>
        </a:defRPr>
      </a:lvl4pPr>
      <a:lvl5pPr algn="ctr" defTabSz="2508250" rtl="0" fontAlgn="base">
        <a:spcBef>
          <a:spcPct val="0"/>
        </a:spcBef>
        <a:spcAft>
          <a:spcPct val="0"/>
        </a:spcAft>
        <a:defRPr sz="12100">
          <a:solidFill>
            <a:schemeClr val="tx2"/>
          </a:solidFill>
          <a:latin typeface="Arial" charset="0"/>
        </a:defRPr>
      </a:lvl5pPr>
      <a:lvl6pPr marL="457200" algn="ctr" defTabSz="2508250" rtl="0" fontAlgn="base">
        <a:spcBef>
          <a:spcPct val="0"/>
        </a:spcBef>
        <a:spcAft>
          <a:spcPct val="0"/>
        </a:spcAft>
        <a:defRPr sz="12100">
          <a:solidFill>
            <a:schemeClr val="tx2"/>
          </a:solidFill>
          <a:latin typeface="Arial" charset="0"/>
        </a:defRPr>
      </a:lvl6pPr>
      <a:lvl7pPr marL="914400" algn="ctr" defTabSz="2508250" rtl="0" fontAlgn="base">
        <a:spcBef>
          <a:spcPct val="0"/>
        </a:spcBef>
        <a:spcAft>
          <a:spcPct val="0"/>
        </a:spcAft>
        <a:defRPr sz="12100">
          <a:solidFill>
            <a:schemeClr val="tx2"/>
          </a:solidFill>
          <a:latin typeface="Arial" charset="0"/>
        </a:defRPr>
      </a:lvl7pPr>
      <a:lvl8pPr marL="1371600" algn="ctr" defTabSz="2508250" rtl="0" fontAlgn="base">
        <a:spcBef>
          <a:spcPct val="0"/>
        </a:spcBef>
        <a:spcAft>
          <a:spcPct val="0"/>
        </a:spcAft>
        <a:defRPr sz="12100">
          <a:solidFill>
            <a:schemeClr val="tx2"/>
          </a:solidFill>
          <a:latin typeface="Arial" charset="0"/>
        </a:defRPr>
      </a:lvl8pPr>
      <a:lvl9pPr marL="1828800" algn="ctr" defTabSz="2508250" rtl="0" fontAlgn="base">
        <a:spcBef>
          <a:spcPct val="0"/>
        </a:spcBef>
        <a:spcAft>
          <a:spcPct val="0"/>
        </a:spcAft>
        <a:defRPr sz="12100">
          <a:solidFill>
            <a:schemeClr val="tx2"/>
          </a:solidFill>
          <a:latin typeface="Arial" charset="0"/>
        </a:defRPr>
      </a:lvl9pPr>
    </p:titleStyle>
    <p:bodyStyle>
      <a:lvl1pPr marL="941388" indent="-941388" algn="l" defTabSz="2508250" rtl="0" fontAlgn="base">
        <a:spcBef>
          <a:spcPct val="20000"/>
        </a:spcBef>
        <a:spcAft>
          <a:spcPct val="0"/>
        </a:spcAft>
        <a:buChar char="•"/>
        <a:defRPr sz="8800">
          <a:solidFill>
            <a:schemeClr val="tx1"/>
          </a:solidFill>
          <a:latin typeface="+mn-lt"/>
          <a:ea typeface="+mn-ea"/>
          <a:cs typeface="+mn-cs"/>
        </a:defRPr>
      </a:lvl1pPr>
      <a:lvl2pPr marL="2036763" indent="-782638" algn="l" defTabSz="2508250" rtl="0" fontAlgn="base">
        <a:spcBef>
          <a:spcPct val="20000"/>
        </a:spcBef>
        <a:spcAft>
          <a:spcPct val="0"/>
        </a:spcAft>
        <a:buChar char="–"/>
        <a:defRPr sz="7700">
          <a:solidFill>
            <a:schemeClr val="tx1"/>
          </a:solidFill>
          <a:latin typeface="+mn-lt"/>
        </a:defRPr>
      </a:lvl2pPr>
      <a:lvl3pPr marL="3135313" indent="-627063" algn="l" defTabSz="2508250" rtl="0" fontAlgn="base">
        <a:spcBef>
          <a:spcPct val="20000"/>
        </a:spcBef>
        <a:spcAft>
          <a:spcPct val="0"/>
        </a:spcAft>
        <a:buChar char="•"/>
        <a:defRPr sz="6600">
          <a:solidFill>
            <a:schemeClr val="tx1"/>
          </a:solidFill>
          <a:latin typeface="+mn-lt"/>
        </a:defRPr>
      </a:lvl3pPr>
      <a:lvl4pPr marL="4387850" indent="-625475" algn="l" defTabSz="2508250" rtl="0" fontAlgn="base">
        <a:spcBef>
          <a:spcPct val="20000"/>
        </a:spcBef>
        <a:spcAft>
          <a:spcPct val="0"/>
        </a:spcAft>
        <a:buChar char="–"/>
        <a:defRPr sz="5500">
          <a:solidFill>
            <a:schemeClr val="tx1"/>
          </a:solidFill>
          <a:latin typeface="+mn-lt"/>
        </a:defRPr>
      </a:lvl4pPr>
      <a:lvl5pPr marL="5643563" indent="-627063" algn="l" defTabSz="2508250" rtl="0" fontAlgn="base">
        <a:spcBef>
          <a:spcPct val="20000"/>
        </a:spcBef>
        <a:spcAft>
          <a:spcPct val="0"/>
        </a:spcAft>
        <a:buChar char="»"/>
        <a:defRPr sz="5500">
          <a:solidFill>
            <a:schemeClr val="tx1"/>
          </a:solidFill>
          <a:latin typeface="+mn-lt"/>
        </a:defRPr>
      </a:lvl5pPr>
      <a:lvl6pPr marL="6100763" indent="-627063" algn="l" defTabSz="2508250" rtl="0" fontAlgn="base">
        <a:spcBef>
          <a:spcPct val="20000"/>
        </a:spcBef>
        <a:spcAft>
          <a:spcPct val="0"/>
        </a:spcAft>
        <a:buChar char="»"/>
        <a:defRPr sz="5500">
          <a:solidFill>
            <a:schemeClr val="tx1"/>
          </a:solidFill>
          <a:latin typeface="+mn-lt"/>
        </a:defRPr>
      </a:lvl6pPr>
      <a:lvl7pPr marL="6557963" indent="-627063" algn="l" defTabSz="2508250" rtl="0" fontAlgn="base">
        <a:spcBef>
          <a:spcPct val="20000"/>
        </a:spcBef>
        <a:spcAft>
          <a:spcPct val="0"/>
        </a:spcAft>
        <a:buChar char="»"/>
        <a:defRPr sz="5500">
          <a:solidFill>
            <a:schemeClr val="tx1"/>
          </a:solidFill>
          <a:latin typeface="+mn-lt"/>
        </a:defRPr>
      </a:lvl7pPr>
      <a:lvl8pPr marL="7015163" indent="-627063" algn="l" defTabSz="2508250" rtl="0" fontAlgn="base">
        <a:spcBef>
          <a:spcPct val="20000"/>
        </a:spcBef>
        <a:spcAft>
          <a:spcPct val="0"/>
        </a:spcAft>
        <a:buChar char="»"/>
        <a:defRPr sz="5500">
          <a:solidFill>
            <a:schemeClr val="tx1"/>
          </a:solidFill>
          <a:latin typeface="+mn-lt"/>
        </a:defRPr>
      </a:lvl8pPr>
      <a:lvl9pPr marL="7472363" indent="-627063" algn="l" defTabSz="2508250" rtl="0" fontAlgn="base">
        <a:spcBef>
          <a:spcPct val="20000"/>
        </a:spcBef>
        <a:spcAft>
          <a:spcPct val="0"/>
        </a:spcAft>
        <a:buChar char="»"/>
        <a:defRPr sz="55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5.png"/><Relationship Id="rId11" Type="http://schemas.openxmlformats.org/officeDocument/2006/relationships/image" Target="../media/image10.png"/><Relationship Id="rId5" Type="http://schemas.openxmlformats.org/officeDocument/2006/relationships/image" Target="../media/image4.pn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0">
          <a:gsLst>
            <a:gs pos="0">
              <a:srgbClr val="003064"/>
            </a:gs>
            <a:gs pos="50000">
              <a:srgbClr val="EAEAEA"/>
            </a:gs>
            <a:gs pos="100000">
              <a:srgbClr val="003064"/>
            </a:gs>
          </a:gsLst>
          <a:lin ang="5400000" scaled="1"/>
        </a:gradFill>
        <a:effectLst/>
      </p:bgPr>
    </p:bg>
    <p:spTree>
      <p:nvGrpSpPr>
        <p:cNvPr id="1" name=""/>
        <p:cNvGrpSpPr/>
        <p:nvPr/>
      </p:nvGrpSpPr>
      <p:grpSpPr>
        <a:xfrm>
          <a:off x="0" y="0"/>
          <a:ext cx="0" cy="0"/>
          <a:chOff x="0" y="0"/>
          <a:chExt cx="0" cy="0"/>
        </a:xfrm>
      </p:grpSpPr>
      <p:sp>
        <p:nvSpPr>
          <p:cNvPr id="2078" name="AutoShape 30"/>
          <p:cNvSpPr>
            <a:spLocks noChangeArrowheads="1"/>
          </p:cNvSpPr>
          <p:nvPr/>
        </p:nvSpPr>
        <p:spPr bwMode="auto">
          <a:xfrm>
            <a:off x="9901237" y="3048000"/>
            <a:ext cx="9067800" cy="12992100"/>
          </a:xfrm>
          <a:prstGeom prst="roundRect">
            <a:avLst>
              <a:gd name="adj" fmla="val 7000"/>
            </a:avLst>
          </a:prstGeom>
          <a:solidFill>
            <a:schemeClr val="bg1"/>
          </a:solidFill>
          <a:ln w="9525">
            <a:solidFill>
              <a:schemeClr val="tx1"/>
            </a:solidFill>
            <a:round/>
            <a:headEnd/>
            <a:tailEnd/>
          </a:ln>
          <a:effectLst/>
        </p:spPr>
        <p:txBody>
          <a:bodyPr wrap="none" anchor="ctr"/>
          <a:lstStyle/>
          <a:p>
            <a:endParaRPr lang="en-US"/>
          </a:p>
        </p:txBody>
      </p:sp>
      <p:sp>
        <p:nvSpPr>
          <p:cNvPr id="2077" name="AutoShape 29"/>
          <p:cNvSpPr>
            <a:spLocks noChangeArrowheads="1"/>
          </p:cNvSpPr>
          <p:nvPr/>
        </p:nvSpPr>
        <p:spPr bwMode="auto">
          <a:xfrm>
            <a:off x="28770263" y="3048000"/>
            <a:ext cx="9067800" cy="12992100"/>
          </a:xfrm>
          <a:prstGeom prst="roundRect">
            <a:avLst>
              <a:gd name="adj" fmla="val 7000"/>
            </a:avLst>
          </a:prstGeom>
          <a:solidFill>
            <a:schemeClr val="bg1"/>
          </a:solidFill>
          <a:ln w="9525">
            <a:noFill/>
            <a:round/>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US" dirty="0"/>
          </a:p>
        </p:txBody>
      </p:sp>
      <p:sp>
        <p:nvSpPr>
          <p:cNvPr id="2079" name="AutoShape 31"/>
          <p:cNvSpPr>
            <a:spLocks noChangeArrowheads="1"/>
          </p:cNvSpPr>
          <p:nvPr/>
        </p:nvSpPr>
        <p:spPr bwMode="auto">
          <a:xfrm>
            <a:off x="19335750" y="3048000"/>
            <a:ext cx="9067800" cy="12992100"/>
          </a:xfrm>
          <a:prstGeom prst="roundRect">
            <a:avLst>
              <a:gd name="adj" fmla="val 7000"/>
            </a:avLst>
          </a:prstGeom>
          <a:solidFill>
            <a:schemeClr val="bg1"/>
          </a:solidFill>
          <a:ln w="9525">
            <a:solidFill>
              <a:schemeClr val="tx1"/>
            </a:solidFill>
            <a:round/>
            <a:headEnd/>
            <a:tailEnd/>
          </a:ln>
          <a:effectLst/>
        </p:spPr>
        <p:txBody>
          <a:bodyPr wrap="none" anchor="ctr"/>
          <a:lstStyle/>
          <a:p>
            <a:endParaRPr lang="en-US"/>
          </a:p>
        </p:txBody>
      </p:sp>
      <p:sp>
        <p:nvSpPr>
          <p:cNvPr id="2052" name="AutoShape 4"/>
          <p:cNvSpPr>
            <a:spLocks noChangeArrowheads="1"/>
          </p:cNvSpPr>
          <p:nvPr/>
        </p:nvSpPr>
        <p:spPr bwMode="auto">
          <a:xfrm>
            <a:off x="533400" y="3048000"/>
            <a:ext cx="9067800" cy="12992100"/>
          </a:xfrm>
          <a:prstGeom prst="roundRect">
            <a:avLst>
              <a:gd name="adj" fmla="val 7000"/>
            </a:avLst>
          </a:prstGeom>
          <a:solidFill>
            <a:schemeClr val="bg1"/>
          </a:solidFill>
          <a:ln w="9525">
            <a:solidFill>
              <a:schemeClr val="tx1"/>
            </a:solidFill>
            <a:round/>
            <a:headEnd/>
            <a:tailEnd/>
          </a:ln>
          <a:effectLst/>
        </p:spPr>
        <p:txBody>
          <a:bodyPr wrap="none" anchor="ctr"/>
          <a:lstStyle/>
          <a:p>
            <a:endParaRPr lang="en-US"/>
          </a:p>
        </p:txBody>
      </p:sp>
      <p:sp>
        <p:nvSpPr>
          <p:cNvPr id="2058" name="Text Box 10"/>
          <p:cNvSpPr txBox="1">
            <a:spLocks noChangeArrowheads="1"/>
          </p:cNvSpPr>
          <p:nvPr/>
        </p:nvSpPr>
        <p:spPr bwMode="auto">
          <a:xfrm>
            <a:off x="614483" y="9325393"/>
            <a:ext cx="9024016" cy="514421"/>
          </a:xfrm>
          <a:prstGeom prst="rect">
            <a:avLst/>
          </a:prstGeom>
          <a:noFill/>
          <a:ln w="9525">
            <a:noFill/>
            <a:miter lim="800000"/>
            <a:headEnd/>
            <a:tailEnd/>
          </a:ln>
          <a:effectLst/>
        </p:spPr>
        <p:txBody>
          <a:bodyPr wrap="square" lIns="52247" tIns="26123" rIns="52247" bIns="26123">
            <a:spAutoFit/>
          </a:bodyPr>
          <a:lstStyle/>
          <a:p>
            <a:r>
              <a:rPr lang="en-US" sz="3000" b="1" dirty="0"/>
              <a:t>Importance of </a:t>
            </a:r>
            <a:r>
              <a:rPr lang="en-US" sz="3000" b="1" dirty="0" smtClean="0"/>
              <a:t>Welsh </a:t>
            </a:r>
            <a:r>
              <a:rPr lang="en-US" sz="3000" b="1" dirty="0"/>
              <a:t>Language in </a:t>
            </a:r>
            <a:r>
              <a:rPr lang="en-US" sz="3000" b="1" dirty="0" smtClean="0"/>
              <a:t>Care Delivery </a:t>
            </a:r>
            <a:endParaRPr lang="en-US" sz="3000" b="1" dirty="0"/>
          </a:p>
        </p:txBody>
      </p:sp>
      <p:sp>
        <p:nvSpPr>
          <p:cNvPr id="2061" name="AutoShape 13"/>
          <p:cNvSpPr>
            <a:spLocks noChangeArrowheads="1"/>
          </p:cNvSpPr>
          <p:nvPr/>
        </p:nvSpPr>
        <p:spPr bwMode="auto">
          <a:xfrm>
            <a:off x="600075" y="190500"/>
            <a:ext cx="37204650" cy="2628900"/>
          </a:xfrm>
          <a:prstGeom prst="roundRect">
            <a:avLst>
              <a:gd name="adj" fmla="val 10870"/>
            </a:avLst>
          </a:prstGeom>
          <a:gradFill rotWithShape="1">
            <a:gsLst>
              <a:gs pos="0">
                <a:srgbClr val="A7C4FF"/>
              </a:gs>
              <a:gs pos="100000">
                <a:schemeClr val="bg1"/>
              </a:gs>
            </a:gsLst>
            <a:lin ang="5400000" scaled="1"/>
          </a:gradFill>
          <a:ln w="9525">
            <a:solidFill>
              <a:schemeClr val="tx1"/>
            </a:solidFill>
            <a:round/>
            <a:headEnd/>
            <a:tailEnd/>
          </a:ln>
          <a:effectLst/>
        </p:spPr>
        <p:txBody>
          <a:bodyPr wrap="none" lIns="52247" tIns="26123" rIns="52247" bIns="26123" anchor="ctr"/>
          <a:lstStyle/>
          <a:p>
            <a:pPr defTabSz="2508250"/>
            <a:endParaRPr lang="en-US" sz="4500">
              <a:solidFill>
                <a:schemeClr val="bg1"/>
              </a:solidFill>
            </a:endParaRPr>
          </a:p>
        </p:txBody>
      </p:sp>
      <p:sp>
        <p:nvSpPr>
          <p:cNvPr id="2062" name="Text Box 14"/>
          <p:cNvSpPr txBox="1">
            <a:spLocks noChangeArrowheads="1"/>
          </p:cNvSpPr>
          <p:nvPr/>
        </p:nvSpPr>
        <p:spPr bwMode="auto">
          <a:xfrm>
            <a:off x="1042458" y="673779"/>
            <a:ext cx="35804475" cy="2084082"/>
          </a:xfrm>
          <a:prstGeom prst="rect">
            <a:avLst/>
          </a:prstGeom>
          <a:noFill/>
          <a:ln w="9525">
            <a:noFill/>
            <a:miter lim="800000"/>
            <a:headEnd/>
            <a:tailEnd/>
          </a:ln>
          <a:effectLst/>
        </p:spPr>
        <p:txBody>
          <a:bodyPr lIns="52247" tIns="26123" rIns="52247" bIns="26123">
            <a:spAutoFit/>
          </a:bodyPr>
          <a:lstStyle/>
          <a:p>
            <a:r>
              <a:rPr lang="en-US" sz="6600" b="1" dirty="0">
                <a:effectLst>
                  <a:outerShdw blurRad="38100" dist="38100" dir="2700000" algn="tl">
                    <a:srgbClr val="000000">
                      <a:alpha val="43137"/>
                    </a:srgbClr>
                  </a:outerShdw>
                </a:effectLst>
              </a:rPr>
              <a:t>The Role of Welsh Language, Culture and Identity in Modern Health and Social Care in Wales</a:t>
            </a:r>
            <a:endParaRPr lang="en-US" sz="6600" dirty="0">
              <a:effectLst>
                <a:outerShdw blurRad="38100" dist="38100" dir="2700000" algn="tl">
                  <a:srgbClr val="000000">
                    <a:alpha val="43137"/>
                  </a:srgbClr>
                </a:outerShdw>
              </a:effectLst>
            </a:endParaRPr>
          </a:p>
        </p:txBody>
      </p:sp>
      <p:sp>
        <p:nvSpPr>
          <p:cNvPr id="2090" name="Text Box 42"/>
          <p:cNvSpPr txBox="1">
            <a:spLocks noChangeArrowheads="1"/>
          </p:cNvSpPr>
          <p:nvPr/>
        </p:nvSpPr>
        <p:spPr bwMode="auto">
          <a:xfrm>
            <a:off x="733425" y="3276600"/>
            <a:ext cx="8601075" cy="514421"/>
          </a:xfrm>
          <a:prstGeom prst="rect">
            <a:avLst/>
          </a:prstGeom>
          <a:noFill/>
          <a:ln w="9525">
            <a:noFill/>
            <a:miter lim="800000"/>
            <a:headEnd/>
            <a:tailEnd/>
          </a:ln>
          <a:effectLst/>
        </p:spPr>
        <p:txBody>
          <a:bodyPr lIns="52247" tIns="26123" rIns="52247" bIns="26123">
            <a:spAutoFit/>
          </a:bodyPr>
          <a:lstStyle/>
          <a:p>
            <a:pPr defTabSz="2508250">
              <a:spcBef>
                <a:spcPct val="50000"/>
              </a:spcBef>
            </a:pPr>
            <a:r>
              <a:rPr lang="en-US" sz="3000" b="1" dirty="0"/>
              <a:t>Introduction</a:t>
            </a:r>
          </a:p>
        </p:txBody>
      </p:sp>
      <p:sp>
        <p:nvSpPr>
          <p:cNvPr id="6" name="TextBox 5"/>
          <p:cNvSpPr txBox="1"/>
          <p:nvPr/>
        </p:nvSpPr>
        <p:spPr>
          <a:xfrm>
            <a:off x="918483" y="3764185"/>
            <a:ext cx="8416017" cy="2862322"/>
          </a:xfrm>
          <a:prstGeom prst="rect">
            <a:avLst/>
          </a:prstGeom>
          <a:noFill/>
        </p:spPr>
        <p:txBody>
          <a:bodyPr wrap="square" rtlCol="0">
            <a:spAutoFit/>
          </a:bodyPr>
          <a:lstStyle/>
          <a:p>
            <a:pPr algn="just"/>
            <a:r>
              <a:rPr lang="en-US" sz="1800" dirty="0"/>
              <a:t>The health and social care in Wales is a unique system of national operation rooted in identity, geography, and language. Contrary to other parts of the UK, Wales is formally bilingual by its Welsh Language (Wales) Measure 2011, which mandates the provision of services in Welsh and English. Large rural populations pose an issue of access, especially in mid and north Wales, and cities have other pressures associated with deprivation and service demand. Another issue experienced by Wales has been the ageing population that has grown to depend on integrated health and social care </a:t>
            </a:r>
            <a:r>
              <a:rPr lang="en-US" sz="1800" dirty="0" smtClean="0"/>
              <a:t>services. </a:t>
            </a:r>
            <a:r>
              <a:rPr lang="en-US" sz="1800" dirty="0"/>
              <a:t>Influential community relations and Welsh areas further affect patient expectations. This context is fundamental in the provision of safe, equitable and culturally responsive care.</a:t>
            </a:r>
          </a:p>
        </p:txBody>
      </p:sp>
      <p:sp>
        <p:nvSpPr>
          <p:cNvPr id="9" name="TextBox 8"/>
          <p:cNvSpPr txBox="1"/>
          <p:nvPr/>
        </p:nvSpPr>
        <p:spPr>
          <a:xfrm>
            <a:off x="762828" y="9832185"/>
            <a:ext cx="8692249" cy="6186309"/>
          </a:xfrm>
          <a:prstGeom prst="rect">
            <a:avLst/>
          </a:prstGeom>
          <a:noFill/>
        </p:spPr>
        <p:txBody>
          <a:bodyPr wrap="square" rtlCol="0">
            <a:spAutoFit/>
          </a:bodyPr>
          <a:lstStyle/>
          <a:p>
            <a:pPr algn="just"/>
            <a:r>
              <a:rPr lang="en-US" sz="1800" dirty="0"/>
              <a:t>Welsh language has a key role in effective and safe care delivery. </a:t>
            </a:r>
            <a:r>
              <a:rPr lang="en-US" sz="1800" dirty="0" smtClean="0"/>
              <a:t>The </a:t>
            </a:r>
            <a:r>
              <a:rPr lang="en-US" sz="1800" dirty="0"/>
              <a:t>core of clinical assessment, informed consent, and safeguarding revolves around communication, thus, the presence of a language barrier leads to a breach of patient safety. Welsh is an officially recognized language in Wales under the Welsh Language (Wales) Measure 2011, and patients have a legal right to be provided with services in Welsh where reasonably practicable. It is not merely a cultural favoritism but a clinical safety concern.</a:t>
            </a:r>
          </a:p>
          <a:p>
            <a:pPr algn="just"/>
            <a:r>
              <a:rPr lang="en-US" sz="1800" dirty="0"/>
              <a:t>To a large number of first-language Welsh speakers, especially older people in rural north and west Wales, </a:t>
            </a:r>
            <a:r>
              <a:rPr lang="en-US" sz="1800" dirty="0" smtClean="0"/>
              <a:t>Welsh </a:t>
            </a:r>
            <a:r>
              <a:rPr lang="en-US" sz="1800" dirty="0"/>
              <a:t>is the language of emotion, memory, and identity. When a patient has dementia, they might revert to their first language as they experience cognitive loss. In case the professionals do not know Welsh, they might experience distress, misunderstanding of the symptoms, or lack of interest in care planning. On the same note, children and vulnerable adults are more inclined to report sensitive safeguarding issues in their native </a:t>
            </a:r>
            <a:r>
              <a:rPr lang="en-US" sz="1800" dirty="0" smtClean="0"/>
              <a:t>tongue.</a:t>
            </a:r>
            <a:endParaRPr lang="en-US" sz="1800" dirty="0"/>
          </a:p>
          <a:p>
            <a:pPr algn="just"/>
            <a:r>
              <a:rPr lang="en-US" sz="1800" dirty="0"/>
              <a:t>The provision of bilinguals is hence not only ethical, but also a professional requirement. The inability to offer proper language support can lead to incorrect diagnosis, decreasing the treatment adherence, and unfair access to services. </a:t>
            </a:r>
            <a:r>
              <a:rPr lang="en-US" sz="1800" dirty="0"/>
              <a:t>P</a:t>
            </a:r>
            <a:r>
              <a:rPr lang="en-US" sz="1800" dirty="0" smtClean="0"/>
              <a:t>eople </a:t>
            </a:r>
            <a:r>
              <a:rPr lang="en-US" sz="1800" dirty="0"/>
              <a:t>provided care in their native language reported increased satisfaction, enhanced knowledge of care, and improved therapeutic relationships. The creation of simple conversational Welsh, even of introductory level, is a sign of respect and creation of trust. Language and dignity, safety and quality of care outcomes cannot go without each other in Wales.</a:t>
            </a:r>
          </a:p>
        </p:txBody>
      </p:sp>
      <p:sp>
        <p:nvSpPr>
          <p:cNvPr id="46" name="TextBox 45"/>
          <p:cNvSpPr txBox="1"/>
          <p:nvPr/>
        </p:nvSpPr>
        <p:spPr>
          <a:xfrm>
            <a:off x="10067795" y="3468259"/>
            <a:ext cx="8734684" cy="553998"/>
          </a:xfrm>
          <a:prstGeom prst="rect">
            <a:avLst/>
          </a:prstGeom>
          <a:noFill/>
        </p:spPr>
        <p:txBody>
          <a:bodyPr wrap="square" rtlCol="0">
            <a:spAutoFit/>
          </a:bodyPr>
          <a:lstStyle/>
          <a:p>
            <a:r>
              <a:rPr lang="en-US" sz="3000" b="1" dirty="0"/>
              <a:t>Welsh Culture, Identity and Patient Experience </a:t>
            </a:r>
            <a:endParaRPr lang="en-US" sz="3000" dirty="0"/>
          </a:p>
        </p:txBody>
      </p:sp>
      <p:sp>
        <p:nvSpPr>
          <p:cNvPr id="11" name="TextBox 10"/>
          <p:cNvSpPr txBox="1"/>
          <p:nvPr/>
        </p:nvSpPr>
        <p:spPr>
          <a:xfrm>
            <a:off x="10228670" y="7054852"/>
            <a:ext cx="8412933" cy="5355312"/>
          </a:xfrm>
          <a:prstGeom prst="rect">
            <a:avLst/>
          </a:prstGeom>
          <a:noFill/>
        </p:spPr>
        <p:txBody>
          <a:bodyPr wrap="square" rtlCol="0">
            <a:spAutoFit/>
          </a:bodyPr>
          <a:lstStyle/>
          <a:p>
            <a:pPr algn="just"/>
            <a:r>
              <a:rPr lang="en-US" sz="1800" dirty="0"/>
              <a:t>Close community ties, family connections and belongingness characterize Welsh culture. Identity in most regions, especially the rural ones, is deeply intertwined with locality, language, and cultural heritage. These aspects define health beliefs, anticipations of care, and regard of statutory services.</a:t>
            </a:r>
          </a:p>
          <a:p>
            <a:pPr algn="just"/>
            <a:r>
              <a:rPr lang="en-US" sz="1800" dirty="0" smtClean="0"/>
              <a:t>One </a:t>
            </a:r>
            <a:r>
              <a:rPr lang="en-US" sz="1800" dirty="0"/>
              <a:t>of the main elements of healthcare relationships is </a:t>
            </a:r>
            <a:r>
              <a:rPr lang="en-US" sz="1800" dirty="0" smtClean="0"/>
              <a:t>trust. When </a:t>
            </a:r>
            <a:r>
              <a:rPr lang="en-US" sz="1800" dirty="0"/>
              <a:t>patients feel that the professionals recognize and value their cultural identity, they tend to be open and participative in the assessment and treatment. As an alternative, </a:t>
            </a:r>
            <a:r>
              <a:rPr lang="en-US" sz="1800" dirty="0" smtClean="0"/>
              <a:t>perceived </a:t>
            </a:r>
            <a:r>
              <a:rPr lang="en-US" sz="1800" dirty="0"/>
              <a:t>absence of cultural awareness may also play a role in the unwillingness to seek services, especially in the community with a strong emphasis on reputation and privacy.</a:t>
            </a:r>
          </a:p>
          <a:p>
            <a:pPr algn="just"/>
            <a:r>
              <a:rPr lang="en-US" sz="1800" dirty="0"/>
              <a:t>Practical cultural competence entails the identification of the role of identity in communication styles, decision-making, and family involvement. Indicatively, family members can be of great importance in helping older family members, and it is possible that care planning that does not consider them might be perceived in a negative </a:t>
            </a:r>
            <a:r>
              <a:rPr lang="en-US" sz="1800" dirty="0" smtClean="0"/>
              <a:t>way. </a:t>
            </a:r>
            <a:r>
              <a:rPr lang="en-US" sz="1800" dirty="0"/>
              <a:t>The Welsh identity can be respected by language use, culturally sensitive communication, sensitivity to community dynamics, and enhances psychological safety and wellbeing. Finally, culturally responsive care reinforces therapeutic relationships and promotes holistic results instead of clinical </a:t>
            </a:r>
            <a:r>
              <a:rPr lang="en-US" sz="1800" dirty="0" smtClean="0"/>
              <a:t>ones.</a:t>
            </a:r>
            <a:endParaRPr lang="en-US" sz="1800" dirty="0"/>
          </a:p>
        </p:txBody>
      </p:sp>
      <p:sp>
        <p:nvSpPr>
          <p:cNvPr id="54" name="TextBox 53"/>
          <p:cNvSpPr txBox="1"/>
          <p:nvPr/>
        </p:nvSpPr>
        <p:spPr>
          <a:xfrm>
            <a:off x="19743282" y="3547253"/>
            <a:ext cx="8252731" cy="553998"/>
          </a:xfrm>
          <a:prstGeom prst="rect">
            <a:avLst/>
          </a:prstGeom>
          <a:noFill/>
        </p:spPr>
        <p:txBody>
          <a:bodyPr wrap="square" rtlCol="0">
            <a:spAutoFit/>
          </a:bodyPr>
          <a:lstStyle/>
          <a:p>
            <a:r>
              <a:rPr lang="en-US" sz="3000" b="1" dirty="0"/>
              <a:t>Policy and Legislative Framework in Wales </a:t>
            </a:r>
          </a:p>
        </p:txBody>
      </p:sp>
      <p:sp>
        <p:nvSpPr>
          <p:cNvPr id="16" name="TextBox 15"/>
          <p:cNvSpPr txBox="1"/>
          <p:nvPr/>
        </p:nvSpPr>
        <p:spPr>
          <a:xfrm>
            <a:off x="19611495" y="12040956"/>
            <a:ext cx="8688648" cy="3477875"/>
          </a:xfrm>
          <a:prstGeom prst="rect">
            <a:avLst/>
          </a:prstGeom>
          <a:noFill/>
        </p:spPr>
        <p:txBody>
          <a:bodyPr wrap="square" rtlCol="0">
            <a:spAutoFit/>
          </a:bodyPr>
          <a:lstStyle/>
          <a:p>
            <a:pPr algn="just"/>
            <a:r>
              <a:rPr lang="en-US" sz="2000" dirty="0"/>
              <a:t>Welsh healthcare professionals have both ethical and legal duties to provide culturally and bilingual care. Basic Welsh communication skills help to improve rapport and patient confidence. Linguistic preference, family involvement and cultural identity have to be incorporated into care planning. There is also a problem of workforce within the rural community especially in finding Welsh speaking employees, but organizational training and language awareness programs can help address these issues. The risk of inequality and poor patient safety is based on the lack of attention to language needs. Hence, culturally responsive practice is not a new competence, but a fundamental professional value in Welsh health and social care.</a:t>
            </a:r>
          </a:p>
        </p:txBody>
      </p:sp>
      <p:sp>
        <p:nvSpPr>
          <p:cNvPr id="58" name="Text Box 42"/>
          <p:cNvSpPr txBox="1">
            <a:spLocks noChangeArrowheads="1"/>
          </p:cNvSpPr>
          <p:nvPr/>
        </p:nvSpPr>
        <p:spPr bwMode="auto">
          <a:xfrm>
            <a:off x="28897254" y="3519130"/>
            <a:ext cx="8601075" cy="637532"/>
          </a:xfrm>
          <a:prstGeom prst="rect">
            <a:avLst/>
          </a:prstGeom>
          <a:noFill/>
          <a:ln w="9525">
            <a:noFill/>
            <a:miter lim="800000"/>
            <a:headEnd/>
            <a:tailEnd/>
          </a:ln>
          <a:effectLst/>
        </p:spPr>
        <p:txBody>
          <a:bodyPr lIns="52247" tIns="26123" rIns="52247" bIns="26123">
            <a:spAutoFit/>
          </a:bodyPr>
          <a:lstStyle/>
          <a:p>
            <a:pPr defTabSz="2508250">
              <a:spcBef>
                <a:spcPct val="50000"/>
              </a:spcBef>
            </a:pPr>
            <a:r>
              <a:rPr lang="en-US" sz="3800" b="1" dirty="0" smtClean="0"/>
              <a:t>Conclusion</a:t>
            </a:r>
            <a:endParaRPr lang="en-US" sz="3800" b="1" dirty="0"/>
          </a:p>
        </p:txBody>
      </p:sp>
      <p:sp>
        <p:nvSpPr>
          <p:cNvPr id="19" name="TextBox 18"/>
          <p:cNvSpPr txBox="1"/>
          <p:nvPr/>
        </p:nvSpPr>
        <p:spPr>
          <a:xfrm>
            <a:off x="29103976" y="4200114"/>
            <a:ext cx="8616810" cy="4708981"/>
          </a:xfrm>
          <a:prstGeom prst="rect">
            <a:avLst/>
          </a:prstGeom>
          <a:noFill/>
        </p:spPr>
        <p:txBody>
          <a:bodyPr wrap="square" rtlCol="0">
            <a:spAutoFit/>
          </a:bodyPr>
          <a:lstStyle/>
          <a:p>
            <a:pPr algn="just"/>
            <a:r>
              <a:rPr lang="en-US" sz="2500" dirty="0"/>
              <a:t>The Welsh health and social care is in a unique bilingual and culturally diversified environment. Welsh language forms a core component of communication, dignity and safety, especially to the vulnerable groups. The legislation entrenches the language rights and recognition of cultures in the practice of the profession. The Welsh identity enables the enhancement of therapeutic relationships, enhances patient outcomes and facilitates fair access to services. After all, the provision of high-quality healthcare in Wales relies upon the realization that language and culture are not peripheral concerns, but the main factors of successful, person-</a:t>
            </a:r>
            <a:r>
              <a:rPr lang="en-US" sz="2500" dirty="0" err="1"/>
              <a:t>centred</a:t>
            </a:r>
            <a:r>
              <a:rPr lang="en-US" sz="2500" dirty="0"/>
              <a:t> care.</a:t>
            </a:r>
          </a:p>
        </p:txBody>
      </p:sp>
      <p:pic>
        <p:nvPicPr>
          <p:cNvPr id="2" name="Picture 1"/>
          <p:cNvPicPr>
            <a:picLocks noChangeAspect="1"/>
          </p:cNvPicPr>
          <p:nvPr/>
        </p:nvPicPr>
        <p:blipFill>
          <a:blip r:embed="rId3"/>
          <a:stretch>
            <a:fillRect/>
          </a:stretch>
        </p:blipFill>
        <p:spPr>
          <a:xfrm>
            <a:off x="918483" y="6683656"/>
            <a:ext cx="2941626" cy="2453524"/>
          </a:xfrm>
          <a:prstGeom prst="rect">
            <a:avLst/>
          </a:prstGeom>
        </p:spPr>
      </p:pic>
      <p:pic>
        <p:nvPicPr>
          <p:cNvPr id="3" name="Picture 2"/>
          <p:cNvPicPr>
            <a:picLocks noChangeAspect="1"/>
          </p:cNvPicPr>
          <p:nvPr/>
        </p:nvPicPr>
        <p:blipFill>
          <a:blip r:embed="rId4"/>
          <a:stretch>
            <a:fillRect/>
          </a:stretch>
        </p:blipFill>
        <p:spPr>
          <a:xfrm>
            <a:off x="4052415" y="6639746"/>
            <a:ext cx="5371294" cy="2685647"/>
          </a:xfrm>
          <a:prstGeom prst="rect">
            <a:avLst/>
          </a:prstGeom>
        </p:spPr>
      </p:pic>
      <p:pic>
        <p:nvPicPr>
          <p:cNvPr id="4" name="Picture 3"/>
          <p:cNvPicPr>
            <a:picLocks noChangeAspect="1"/>
          </p:cNvPicPr>
          <p:nvPr/>
        </p:nvPicPr>
        <p:blipFill>
          <a:blip r:embed="rId5"/>
          <a:stretch>
            <a:fillRect/>
          </a:stretch>
        </p:blipFill>
        <p:spPr>
          <a:xfrm>
            <a:off x="11361976" y="4094550"/>
            <a:ext cx="6750163" cy="2819291"/>
          </a:xfrm>
          <a:prstGeom prst="rect">
            <a:avLst/>
          </a:prstGeom>
        </p:spPr>
      </p:pic>
      <p:sp>
        <p:nvSpPr>
          <p:cNvPr id="7" name="TextBox 6"/>
          <p:cNvSpPr txBox="1"/>
          <p:nvPr/>
        </p:nvSpPr>
        <p:spPr>
          <a:xfrm>
            <a:off x="19829454" y="4101251"/>
            <a:ext cx="8252731" cy="4801314"/>
          </a:xfrm>
          <a:prstGeom prst="rect">
            <a:avLst/>
          </a:prstGeom>
          <a:noFill/>
        </p:spPr>
        <p:txBody>
          <a:bodyPr wrap="square" rtlCol="0">
            <a:spAutoFit/>
          </a:bodyPr>
          <a:lstStyle/>
          <a:p>
            <a:pPr algn="just"/>
            <a:r>
              <a:rPr lang="en-US" sz="1700" dirty="0"/>
              <a:t>The Welsh system of health and social care is supported by the legislation entrenching the rights to languages and the ability to provide services in a culturally appropriate manner in statutory responsibilities.</a:t>
            </a:r>
          </a:p>
          <a:p>
            <a:pPr algn="just"/>
            <a:r>
              <a:rPr lang="en-US" sz="1700" dirty="0"/>
              <a:t>The Welsh Language (Wales) Measure 2011 elevates Welsh into official status and provides a set of standards under which public bodies must offer services in Welsh, such as health boards. This makes bilingual care a matter of right rather than goodwill. In the case of the professionals, this implies that organizational policies need to be actively geared towards the Welsh-language assessment, documentation and communication.</a:t>
            </a:r>
          </a:p>
          <a:p>
            <a:pPr algn="just"/>
            <a:r>
              <a:rPr lang="en-US" sz="1700" dirty="0"/>
              <a:t>In the Social Services and Well-being (Wales) Act 2014, the focus on wellbeing and co-production and person-centered care is highlighted. More importantly, it acknowledges language as a component of a wellbeing of an individual. Ethnicity and cultural communication should be assessed through the lens of linguistic needs so that the care planning would reflect cultural and communication tendencies.</a:t>
            </a:r>
          </a:p>
          <a:p>
            <a:pPr algn="just"/>
            <a:r>
              <a:rPr lang="en-US" sz="1700" dirty="0"/>
              <a:t>The Well-being of Future Generations (Wales) Act 2015 presents a new long term sustainable way of providing the public services with a target of the prosperity of the Welsh language and unified communities. This links health policy to larger cultural conservation and social justice</a:t>
            </a:r>
            <a:r>
              <a:rPr lang="en-US" sz="1700" dirty="0" smtClean="0"/>
              <a:t>.</a:t>
            </a:r>
            <a:endParaRPr lang="en-US" sz="1700" dirty="0"/>
          </a:p>
        </p:txBody>
      </p:sp>
      <p:pic>
        <p:nvPicPr>
          <p:cNvPr id="21" name="Picture 20"/>
          <p:cNvPicPr>
            <a:picLocks noChangeAspect="1"/>
          </p:cNvPicPr>
          <p:nvPr/>
        </p:nvPicPr>
        <p:blipFill>
          <a:blip r:embed="rId6"/>
          <a:stretch>
            <a:fillRect/>
          </a:stretch>
        </p:blipFill>
        <p:spPr>
          <a:xfrm>
            <a:off x="23423352" y="8244054"/>
            <a:ext cx="3516008" cy="3516008"/>
          </a:xfrm>
          <a:prstGeom prst="rect">
            <a:avLst/>
          </a:prstGeom>
        </p:spPr>
      </p:pic>
      <p:sp>
        <p:nvSpPr>
          <p:cNvPr id="43" name="TextBox 42"/>
          <p:cNvSpPr txBox="1"/>
          <p:nvPr/>
        </p:nvSpPr>
        <p:spPr>
          <a:xfrm>
            <a:off x="19539512" y="11486958"/>
            <a:ext cx="8660269" cy="553998"/>
          </a:xfrm>
          <a:prstGeom prst="rect">
            <a:avLst/>
          </a:prstGeom>
          <a:noFill/>
        </p:spPr>
        <p:txBody>
          <a:bodyPr wrap="square" rtlCol="0">
            <a:spAutoFit/>
          </a:bodyPr>
          <a:lstStyle/>
          <a:p>
            <a:r>
              <a:rPr lang="en-US" sz="3000" b="1" dirty="0"/>
              <a:t>Implications for Healthcare Practice in Wales </a:t>
            </a:r>
          </a:p>
        </p:txBody>
      </p:sp>
      <p:pic>
        <p:nvPicPr>
          <p:cNvPr id="23" name="Picture 22"/>
          <p:cNvPicPr>
            <a:picLocks noChangeAspect="1"/>
          </p:cNvPicPr>
          <p:nvPr/>
        </p:nvPicPr>
        <p:blipFill>
          <a:blip r:embed="rId7"/>
          <a:stretch>
            <a:fillRect/>
          </a:stretch>
        </p:blipFill>
        <p:spPr>
          <a:xfrm>
            <a:off x="20455705" y="9294991"/>
            <a:ext cx="3314700" cy="1381125"/>
          </a:xfrm>
          <a:prstGeom prst="rect">
            <a:avLst/>
          </a:prstGeom>
        </p:spPr>
      </p:pic>
      <p:pic>
        <p:nvPicPr>
          <p:cNvPr id="25" name="Picture 24"/>
          <p:cNvPicPr>
            <a:picLocks noChangeAspect="1"/>
          </p:cNvPicPr>
          <p:nvPr/>
        </p:nvPicPr>
        <p:blipFill>
          <a:blip r:embed="rId8"/>
          <a:stretch>
            <a:fillRect/>
          </a:stretch>
        </p:blipFill>
        <p:spPr>
          <a:xfrm>
            <a:off x="10228671" y="12379387"/>
            <a:ext cx="4793616" cy="3192548"/>
          </a:xfrm>
          <a:prstGeom prst="rect">
            <a:avLst/>
          </a:prstGeom>
        </p:spPr>
      </p:pic>
      <p:pic>
        <p:nvPicPr>
          <p:cNvPr id="26" name="Picture 25"/>
          <p:cNvPicPr>
            <a:picLocks noChangeAspect="1"/>
          </p:cNvPicPr>
          <p:nvPr/>
        </p:nvPicPr>
        <p:blipFill>
          <a:blip r:embed="rId9"/>
          <a:stretch>
            <a:fillRect/>
          </a:stretch>
        </p:blipFill>
        <p:spPr>
          <a:xfrm>
            <a:off x="15285025" y="12530784"/>
            <a:ext cx="2969009" cy="2889754"/>
          </a:xfrm>
          <a:prstGeom prst="rect">
            <a:avLst/>
          </a:prstGeom>
        </p:spPr>
      </p:pic>
      <p:pic>
        <p:nvPicPr>
          <p:cNvPr id="5" name="Picture 4"/>
          <p:cNvPicPr>
            <a:picLocks noChangeAspect="1"/>
          </p:cNvPicPr>
          <p:nvPr/>
        </p:nvPicPr>
        <p:blipFill>
          <a:blip r:embed="rId10"/>
          <a:stretch>
            <a:fillRect/>
          </a:stretch>
        </p:blipFill>
        <p:spPr>
          <a:xfrm>
            <a:off x="29501155" y="8952547"/>
            <a:ext cx="6006415" cy="4004276"/>
          </a:xfrm>
          <a:prstGeom prst="rect">
            <a:avLst/>
          </a:prstGeom>
        </p:spPr>
      </p:pic>
      <p:pic>
        <p:nvPicPr>
          <p:cNvPr id="8" name="Picture 7"/>
          <p:cNvPicPr>
            <a:picLocks noChangeAspect="1"/>
          </p:cNvPicPr>
          <p:nvPr/>
        </p:nvPicPr>
        <p:blipFill>
          <a:blip r:embed="rId11"/>
          <a:stretch>
            <a:fillRect/>
          </a:stretch>
        </p:blipFill>
        <p:spPr>
          <a:xfrm>
            <a:off x="33793070" y="12745816"/>
            <a:ext cx="3429000" cy="3429000"/>
          </a:xfrm>
          <a:prstGeom prst="rect">
            <a:avLst/>
          </a:prstGeom>
        </p:spPr>
      </p:pic>
    </p:spTree>
  </p:cSld>
  <p:clrMapOvr>
    <a:masterClrMapping/>
  </p:clrMapOvr>
</p:sld>
</file>

<file path=ppt/theme/theme1.xml><?xml version="1.0" encoding="utf-8"?>
<a:theme xmlns:a="http://schemas.openxmlformats.org/drawingml/2006/main" name="Default Design">
  <a:themeElements>
    <a:clrScheme name="Custom 20">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3064"/>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bg1"/>
        </a:solidFill>
        <a:ln w="9525" cap="flat" cmpd="sng" algn="ctr">
          <a:solidFill>
            <a:schemeClr val="tx1"/>
          </a:solidFill>
          <a:prstDash val="solid"/>
          <a:round/>
          <a:headEnd type="none" w="med" len="med"/>
          <a:tailEnd type="none" w="med" len="med"/>
        </a:ln>
        <a:effectLst/>
      </a:spPr>
      <a:bodyPr vert="horz" wrap="none" lIns="91440" tIns="45720" rIns="91440" bIns="45720" numCol="1" anchor="ctr" anchorCtr="0" compatLnSpc="1">
        <a:prstTxWarp prst="textNoShape">
          <a:avLst/>
        </a:prstTxWarp>
      </a:bodyPr>
      <a:lstStyle>
        <a:defPPr marL="0" marR="0" indent="0" algn="ctr" defTabSz="2508250" rtl="0" eaLnBrk="1" fontAlgn="base" latinLnBrk="0" hangingPunct="1">
          <a:lnSpc>
            <a:spcPct val="100000"/>
          </a:lnSpc>
          <a:spcBef>
            <a:spcPct val="0"/>
          </a:spcBef>
          <a:spcAft>
            <a:spcPct val="0"/>
          </a:spcAft>
          <a:buClrTx/>
          <a:buSzTx/>
          <a:buFontTx/>
          <a:buNone/>
          <a:tabLst/>
          <a:defRPr kumimoji="0" lang="en-US" sz="49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bg1"/>
        </a:solidFill>
        <a:ln w="9525" cap="flat" cmpd="sng" algn="ctr">
          <a:solidFill>
            <a:schemeClr val="tx1"/>
          </a:solidFill>
          <a:prstDash val="solid"/>
          <a:round/>
          <a:headEnd type="none" w="med" len="med"/>
          <a:tailEnd type="none" w="med" len="med"/>
        </a:ln>
        <a:effectLst/>
      </a:spPr>
      <a:bodyPr vert="horz" wrap="none" lIns="91440" tIns="45720" rIns="91440" bIns="45720" numCol="1" anchor="ctr" anchorCtr="0" compatLnSpc="1">
        <a:prstTxWarp prst="textNoShape">
          <a:avLst/>
        </a:prstTxWarp>
      </a:bodyPr>
      <a:lstStyle>
        <a:defPPr marL="0" marR="0" indent="0" algn="ctr" defTabSz="2508250" rtl="0" eaLnBrk="1" fontAlgn="base" latinLnBrk="0" hangingPunct="1">
          <a:lnSpc>
            <a:spcPct val="100000"/>
          </a:lnSpc>
          <a:spcBef>
            <a:spcPct val="0"/>
          </a:spcBef>
          <a:spcAft>
            <a:spcPct val="0"/>
          </a:spcAft>
          <a:buClrTx/>
          <a:buSzTx/>
          <a:buFontTx/>
          <a:buNone/>
          <a:tabLst/>
          <a:defRPr kumimoji="0" lang="en-US" sz="49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744</TotalTime>
  <Words>1132</Words>
  <Application>Microsoft Office PowerPoint</Application>
  <PresentationFormat>Custom</PresentationFormat>
  <Paragraphs>21</Paragraphs>
  <Slides>1</Slides>
  <Notes>1</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1</vt:i4>
      </vt:variant>
    </vt:vector>
  </HeadingPairs>
  <TitlesOfParts>
    <vt:vector size="3" baseType="lpstr">
      <vt:lpstr>Arial</vt:lpstr>
      <vt:lpstr>Default Design</vt:lpstr>
      <vt:lpstr>PowerPoint Presentation</vt:lpstr>
    </vt:vector>
  </TitlesOfParts>
  <Company>MegaPrint Inc.</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36x84 Horizontal Template</dc:title>
  <dc:creator>Ethan Shulda;www.postersession.com</dc:creator>
  <cp:keywords>www.postersession.com</cp:keywords>
  <dc:description>©MegaPrint Inc. 2009</dc:description>
  <cp:lastModifiedBy>HP</cp:lastModifiedBy>
  <cp:revision>62</cp:revision>
  <dcterms:created xsi:type="dcterms:W3CDTF">2008-12-04T00:20:37Z</dcterms:created>
  <dcterms:modified xsi:type="dcterms:W3CDTF">2026-02-28T01:17:15Z</dcterms:modified>
  <cp:category>Research Poster</cp:category>
</cp:coreProperties>
</file>