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71" r:id="rId4"/>
    <p:sldId id="263" r:id="rId5"/>
    <p:sldId id="258" r:id="rId6"/>
    <p:sldId id="260" r:id="rId7"/>
    <p:sldId id="261" r:id="rId8"/>
    <p:sldId id="262" r:id="rId9"/>
    <p:sldId id="265" r:id="rId10"/>
    <p:sldId id="266" r:id="rId11"/>
    <p:sldId id="267" r:id="rId12"/>
    <p:sldId id="268" r:id="rId13"/>
    <p:sldId id="272" r:id="rId14"/>
    <p:sldId id="274" r:id="rId15"/>
    <p:sldId id="275" r:id="rId16"/>
    <p:sldId id="273" r:id="rId17"/>
    <p:sldId id="277" r:id="rId18"/>
    <p:sldId id="270" r:id="rId19"/>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1" d="100"/>
          <a:sy n="111" d="100"/>
        </p:scale>
        <p:origin x="59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HK"/>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6942DAE8-3465-431B-8E8B-7DE2746DCF49}" type="datetimeFigureOut">
              <a:rPr lang="en-HK" smtClean="0"/>
              <a:t>21/8/2022</a:t>
            </a:fld>
            <a:endParaRPr lang="en-HK"/>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HK"/>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HK"/>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51442838-19A8-47AE-8D11-617E2BE67BB9}" type="slidenum">
              <a:rPr lang="en-HK" smtClean="0"/>
              <a:t>‹#›</a:t>
            </a:fld>
            <a:endParaRPr lang="en-HK"/>
          </a:p>
        </p:txBody>
      </p:sp>
    </p:spTree>
    <p:extLst>
      <p:ext uri="{BB962C8B-B14F-4D97-AF65-F5344CB8AC3E}">
        <p14:creationId xmlns:p14="http://schemas.microsoft.com/office/powerpoint/2010/main" val="2721266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B5E04-158A-19BC-08D0-B5CAD8DBEB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HK"/>
          </a:p>
        </p:txBody>
      </p:sp>
      <p:sp>
        <p:nvSpPr>
          <p:cNvPr id="3" name="Subtitle 2">
            <a:extLst>
              <a:ext uri="{FF2B5EF4-FFF2-40B4-BE49-F238E27FC236}">
                <a16:creationId xmlns:a16="http://schemas.microsoft.com/office/drawing/2014/main" id="{F1CB48B6-BE40-0AE7-CA84-1B9A237AA58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HK"/>
          </a:p>
        </p:txBody>
      </p:sp>
      <p:sp>
        <p:nvSpPr>
          <p:cNvPr id="4" name="Date Placeholder 3">
            <a:extLst>
              <a:ext uri="{FF2B5EF4-FFF2-40B4-BE49-F238E27FC236}">
                <a16:creationId xmlns:a16="http://schemas.microsoft.com/office/drawing/2014/main" id="{968D843E-62C1-9B6B-590C-B2BDC07CEF24}"/>
              </a:ext>
            </a:extLst>
          </p:cNvPr>
          <p:cNvSpPr>
            <a:spLocks noGrp="1"/>
          </p:cNvSpPr>
          <p:nvPr>
            <p:ph type="dt" sz="half" idx="10"/>
          </p:nvPr>
        </p:nvSpPr>
        <p:spPr/>
        <p:txBody>
          <a:bodyPr/>
          <a:lstStyle/>
          <a:p>
            <a:fld id="{8BED758D-3656-42B9-93C1-90A055E6A483}" type="datetime1">
              <a:rPr lang="en-HK" smtClean="0"/>
              <a:t>21/8/2022</a:t>
            </a:fld>
            <a:endParaRPr lang="en-HK"/>
          </a:p>
        </p:txBody>
      </p:sp>
      <p:sp>
        <p:nvSpPr>
          <p:cNvPr id="5" name="Footer Placeholder 4">
            <a:extLst>
              <a:ext uri="{FF2B5EF4-FFF2-40B4-BE49-F238E27FC236}">
                <a16:creationId xmlns:a16="http://schemas.microsoft.com/office/drawing/2014/main" id="{15B69306-28D9-00DB-A20C-A291BB1E1207}"/>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330462CA-A0A1-D964-5BE1-A45E5E70045F}"/>
              </a:ext>
            </a:extLst>
          </p:cNvPr>
          <p:cNvSpPr>
            <a:spLocks noGrp="1"/>
          </p:cNvSpPr>
          <p:nvPr>
            <p:ph type="sldNum" sz="quarter" idx="12"/>
          </p:nvPr>
        </p:nvSpPr>
        <p:spPr/>
        <p:txBody>
          <a:bodyPr/>
          <a:lstStyle/>
          <a:p>
            <a:fld id="{0B365060-E675-4E05-AFEB-053401A97504}" type="slidenum">
              <a:rPr lang="en-HK" smtClean="0"/>
              <a:t>‹#›</a:t>
            </a:fld>
            <a:endParaRPr lang="en-HK"/>
          </a:p>
        </p:txBody>
      </p:sp>
    </p:spTree>
    <p:extLst>
      <p:ext uri="{BB962C8B-B14F-4D97-AF65-F5344CB8AC3E}">
        <p14:creationId xmlns:p14="http://schemas.microsoft.com/office/powerpoint/2010/main" val="3143488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2BA7E-FDB9-EA42-F433-4303FDB29C5E}"/>
              </a:ext>
            </a:extLst>
          </p:cNvPr>
          <p:cNvSpPr>
            <a:spLocks noGrp="1"/>
          </p:cNvSpPr>
          <p:nvPr>
            <p:ph type="title"/>
          </p:nvPr>
        </p:nvSpPr>
        <p:spPr/>
        <p:txBody>
          <a:bodyPr/>
          <a:lstStyle/>
          <a:p>
            <a:r>
              <a:rPr lang="en-US"/>
              <a:t>Click to edit Master title style</a:t>
            </a:r>
            <a:endParaRPr lang="en-HK"/>
          </a:p>
        </p:txBody>
      </p:sp>
      <p:sp>
        <p:nvSpPr>
          <p:cNvPr id="3" name="Content Placeholder 2">
            <a:extLst>
              <a:ext uri="{FF2B5EF4-FFF2-40B4-BE49-F238E27FC236}">
                <a16:creationId xmlns:a16="http://schemas.microsoft.com/office/drawing/2014/main" id="{5D3365A3-DE05-964C-F354-B8C2AADCE1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a:extLst>
              <a:ext uri="{FF2B5EF4-FFF2-40B4-BE49-F238E27FC236}">
                <a16:creationId xmlns:a16="http://schemas.microsoft.com/office/drawing/2014/main" id="{DBC372CA-5213-3275-5465-681C151977AE}"/>
              </a:ext>
            </a:extLst>
          </p:cNvPr>
          <p:cNvSpPr>
            <a:spLocks noGrp="1"/>
          </p:cNvSpPr>
          <p:nvPr>
            <p:ph type="dt" sz="half" idx="10"/>
          </p:nvPr>
        </p:nvSpPr>
        <p:spPr/>
        <p:txBody>
          <a:bodyPr/>
          <a:lstStyle/>
          <a:p>
            <a:fld id="{B99E21D5-5BE0-40F1-8F42-664E6C29C4D3}" type="datetime1">
              <a:rPr lang="en-HK" smtClean="0"/>
              <a:t>21/8/2022</a:t>
            </a:fld>
            <a:endParaRPr lang="en-HK"/>
          </a:p>
        </p:txBody>
      </p:sp>
      <p:sp>
        <p:nvSpPr>
          <p:cNvPr id="5" name="Footer Placeholder 4">
            <a:extLst>
              <a:ext uri="{FF2B5EF4-FFF2-40B4-BE49-F238E27FC236}">
                <a16:creationId xmlns:a16="http://schemas.microsoft.com/office/drawing/2014/main" id="{31D33194-3028-E73B-E092-BBB74E5F5661}"/>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3EA798C9-78F8-AE4D-3E5F-1ED515ED1A3A}"/>
              </a:ext>
            </a:extLst>
          </p:cNvPr>
          <p:cNvSpPr>
            <a:spLocks noGrp="1"/>
          </p:cNvSpPr>
          <p:nvPr>
            <p:ph type="sldNum" sz="quarter" idx="12"/>
          </p:nvPr>
        </p:nvSpPr>
        <p:spPr/>
        <p:txBody>
          <a:bodyPr/>
          <a:lstStyle/>
          <a:p>
            <a:fld id="{0B365060-E675-4E05-AFEB-053401A97504}" type="slidenum">
              <a:rPr lang="en-HK" smtClean="0"/>
              <a:t>‹#›</a:t>
            </a:fld>
            <a:endParaRPr lang="en-HK"/>
          </a:p>
        </p:txBody>
      </p:sp>
    </p:spTree>
    <p:extLst>
      <p:ext uri="{BB962C8B-B14F-4D97-AF65-F5344CB8AC3E}">
        <p14:creationId xmlns:p14="http://schemas.microsoft.com/office/powerpoint/2010/main" val="160131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25F62-1A20-8C7F-5CBE-495FE43C7F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HK"/>
          </a:p>
        </p:txBody>
      </p:sp>
      <p:sp>
        <p:nvSpPr>
          <p:cNvPr id="3" name="Text Placeholder 2">
            <a:extLst>
              <a:ext uri="{FF2B5EF4-FFF2-40B4-BE49-F238E27FC236}">
                <a16:creationId xmlns:a16="http://schemas.microsoft.com/office/drawing/2014/main" id="{EE2B149C-9F14-DBEE-C271-25F1605B6A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8A037B2-A9E3-1045-93F6-1197E1D37108}"/>
              </a:ext>
            </a:extLst>
          </p:cNvPr>
          <p:cNvSpPr>
            <a:spLocks noGrp="1"/>
          </p:cNvSpPr>
          <p:nvPr>
            <p:ph type="dt" sz="half" idx="10"/>
          </p:nvPr>
        </p:nvSpPr>
        <p:spPr/>
        <p:txBody>
          <a:bodyPr/>
          <a:lstStyle/>
          <a:p>
            <a:fld id="{4F9F1581-C0EF-43B9-9E9F-23DFABDF2E95}" type="datetime1">
              <a:rPr lang="en-HK" smtClean="0"/>
              <a:t>21/8/2022</a:t>
            </a:fld>
            <a:endParaRPr lang="en-HK"/>
          </a:p>
        </p:txBody>
      </p:sp>
      <p:sp>
        <p:nvSpPr>
          <p:cNvPr id="5" name="Footer Placeholder 4">
            <a:extLst>
              <a:ext uri="{FF2B5EF4-FFF2-40B4-BE49-F238E27FC236}">
                <a16:creationId xmlns:a16="http://schemas.microsoft.com/office/drawing/2014/main" id="{9FADC3DB-C967-F0EF-5A72-EA89B2EB48F1}"/>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851A44BD-DAFF-F7D1-2D09-D601F30B047B}"/>
              </a:ext>
            </a:extLst>
          </p:cNvPr>
          <p:cNvSpPr>
            <a:spLocks noGrp="1"/>
          </p:cNvSpPr>
          <p:nvPr>
            <p:ph type="sldNum" sz="quarter" idx="12"/>
          </p:nvPr>
        </p:nvSpPr>
        <p:spPr/>
        <p:txBody>
          <a:bodyPr/>
          <a:lstStyle/>
          <a:p>
            <a:fld id="{0B365060-E675-4E05-AFEB-053401A97504}" type="slidenum">
              <a:rPr lang="en-HK" smtClean="0"/>
              <a:t>‹#›</a:t>
            </a:fld>
            <a:endParaRPr lang="en-HK"/>
          </a:p>
        </p:txBody>
      </p:sp>
    </p:spTree>
    <p:extLst>
      <p:ext uri="{BB962C8B-B14F-4D97-AF65-F5344CB8AC3E}">
        <p14:creationId xmlns:p14="http://schemas.microsoft.com/office/powerpoint/2010/main" val="1711818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153C0-01F4-757E-2903-DD7013730089}"/>
              </a:ext>
            </a:extLst>
          </p:cNvPr>
          <p:cNvSpPr>
            <a:spLocks noGrp="1"/>
          </p:cNvSpPr>
          <p:nvPr>
            <p:ph type="title"/>
          </p:nvPr>
        </p:nvSpPr>
        <p:spPr/>
        <p:txBody>
          <a:bodyPr/>
          <a:lstStyle/>
          <a:p>
            <a:r>
              <a:rPr lang="en-US"/>
              <a:t>Click to edit Master title style</a:t>
            </a:r>
            <a:endParaRPr lang="en-HK"/>
          </a:p>
        </p:txBody>
      </p:sp>
      <p:sp>
        <p:nvSpPr>
          <p:cNvPr id="3" name="Content Placeholder 2">
            <a:extLst>
              <a:ext uri="{FF2B5EF4-FFF2-40B4-BE49-F238E27FC236}">
                <a16:creationId xmlns:a16="http://schemas.microsoft.com/office/drawing/2014/main" id="{D10139A2-CAEA-4702-7FF3-952D64E497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Content Placeholder 3">
            <a:extLst>
              <a:ext uri="{FF2B5EF4-FFF2-40B4-BE49-F238E27FC236}">
                <a16:creationId xmlns:a16="http://schemas.microsoft.com/office/drawing/2014/main" id="{1AC26196-52A5-BEDC-0DAD-68BDB924CA0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5" name="Date Placeholder 4">
            <a:extLst>
              <a:ext uri="{FF2B5EF4-FFF2-40B4-BE49-F238E27FC236}">
                <a16:creationId xmlns:a16="http://schemas.microsoft.com/office/drawing/2014/main" id="{E58DF562-E228-F26B-662B-ED6486D8BE9B}"/>
              </a:ext>
            </a:extLst>
          </p:cNvPr>
          <p:cNvSpPr>
            <a:spLocks noGrp="1"/>
          </p:cNvSpPr>
          <p:nvPr>
            <p:ph type="dt" sz="half" idx="10"/>
          </p:nvPr>
        </p:nvSpPr>
        <p:spPr/>
        <p:txBody>
          <a:bodyPr/>
          <a:lstStyle/>
          <a:p>
            <a:fld id="{E8CE9BB5-A2F1-4B35-B937-05DAA8D60F16}" type="datetime1">
              <a:rPr lang="en-HK" smtClean="0"/>
              <a:t>21/8/2022</a:t>
            </a:fld>
            <a:endParaRPr lang="en-HK"/>
          </a:p>
        </p:txBody>
      </p:sp>
      <p:sp>
        <p:nvSpPr>
          <p:cNvPr id="6" name="Footer Placeholder 5">
            <a:extLst>
              <a:ext uri="{FF2B5EF4-FFF2-40B4-BE49-F238E27FC236}">
                <a16:creationId xmlns:a16="http://schemas.microsoft.com/office/drawing/2014/main" id="{188960E1-5EDD-F6D9-3334-9DF6A107FCB1}"/>
              </a:ext>
            </a:extLst>
          </p:cNvPr>
          <p:cNvSpPr>
            <a:spLocks noGrp="1"/>
          </p:cNvSpPr>
          <p:nvPr>
            <p:ph type="ftr" sz="quarter" idx="11"/>
          </p:nvPr>
        </p:nvSpPr>
        <p:spPr/>
        <p:txBody>
          <a:bodyPr/>
          <a:lstStyle/>
          <a:p>
            <a:endParaRPr lang="en-HK"/>
          </a:p>
        </p:txBody>
      </p:sp>
      <p:sp>
        <p:nvSpPr>
          <p:cNvPr id="7" name="Slide Number Placeholder 6">
            <a:extLst>
              <a:ext uri="{FF2B5EF4-FFF2-40B4-BE49-F238E27FC236}">
                <a16:creationId xmlns:a16="http://schemas.microsoft.com/office/drawing/2014/main" id="{C3FE3A5C-BB2A-F7F8-BB88-88ED7399ADF1}"/>
              </a:ext>
            </a:extLst>
          </p:cNvPr>
          <p:cNvSpPr>
            <a:spLocks noGrp="1"/>
          </p:cNvSpPr>
          <p:nvPr>
            <p:ph type="sldNum" sz="quarter" idx="12"/>
          </p:nvPr>
        </p:nvSpPr>
        <p:spPr/>
        <p:txBody>
          <a:bodyPr/>
          <a:lstStyle/>
          <a:p>
            <a:fld id="{0B365060-E675-4E05-AFEB-053401A97504}" type="slidenum">
              <a:rPr lang="en-HK" smtClean="0"/>
              <a:t>‹#›</a:t>
            </a:fld>
            <a:endParaRPr lang="en-HK"/>
          </a:p>
        </p:txBody>
      </p:sp>
    </p:spTree>
    <p:extLst>
      <p:ext uri="{BB962C8B-B14F-4D97-AF65-F5344CB8AC3E}">
        <p14:creationId xmlns:p14="http://schemas.microsoft.com/office/powerpoint/2010/main" val="3675477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03383-C882-969F-5EC7-C05DFE033F7B}"/>
              </a:ext>
            </a:extLst>
          </p:cNvPr>
          <p:cNvSpPr>
            <a:spLocks noGrp="1"/>
          </p:cNvSpPr>
          <p:nvPr>
            <p:ph type="title"/>
          </p:nvPr>
        </p:nvSpPr>
        <p:spPr>
          <a:xfrm>
            <a:off x="839788" y="365125"/>
            <a:ext cx="10515600" cy="1325563"/>
          </a:xfrm>
        </p:spPr>
        <p:txBody>
          <a:bodyPr/>
          <a:lstStyle/>
          <a:p>
            <a:r>
              <a:rPr lang="en-US"/>
              <a:t>Click to edit Master title style</a:t>
            </a:r>
            <a:endParaRPr lang="en-HK"/>
          </a:p>
        </p:txBody>
      </p:sp>
      <p:sp>
        <p:nvSpPr>
          <p:cNvPr id="3" name="Text Placeholder 2">
            <a:extLst>
              <a:ext uri="{FF2B5EF4-FFF2-40B4-BE49-F238E27FC236}">
                <a16:creationId xmlns:a16="http://schemas.microsoft.com/office/drawing/2014/main" id="{42F4ADF8-83A7-0C96-A516-7D1C595551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BD5C8A-1CAC-76DB-A244-00D0011B049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5" name="Text Placeholder 4">
            <a:extLst>
              <a:ext uri="{FF2B5EF4-FFF2-40B4-BE49-F238E27FC236}">
                <a16:creationId xmlns:a16="http://schemas.microsoft.com/office/drawing/2014/main" id="{4E038ED6-E9E4-439D-ADB5-4463623BC2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A771EAB-A43C-8933-5811-2D4E53B907C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7" name="Date Placeholder 6">
            <a:extLst>
              <a:ext uri="{FF2B5EF4-FFF2-40B4-BE49-F238E27FC236}">
                <a16:creationId xmlns:a16="http://schemas.microsoft.com/office/drawing/2014/main" id="{A4507059-29E5-A4CD-B2DD-4D2FCA6DA9CA}"/>
              </a:ext>
            </a:extLst>
          </p:cNvPr>
          <p:cNvSpPr>
            <a:spLocks noGrp="1"/>
          </p:cNvSpPr>
          <p:nvPr>
            <p:ph type="dt" sz="half" idx="10"/>
          </p:nvPr>
        </p:nvSpPr>
        <p:spPr/>
        <p:txBody>
          <a:bodyPr/>
          <a:lstStyle/>
          <a:p>
            <a:fld id="{A56544F0-AAB5-4AE8-97C8-85A040776EFC}" type="datetime1">
              <a:rPr lang="en-HK" smtClean="0"/>
              <a:t>21/8/2022</a:t>
            </a:fld>
            <a:endParaRPr lang="en-HK"/>
          </a:p>
        </p:txBody>
      </p:sp>
      <p:sp>
        <p:nvSpPr>
          <p:cNvPr id="8" name="Footer Placeholder 7">
            <a:extLst>
              <a:ext uri="{FF2B5EF4-FFF2-40B4-BE49-F238E27FC236}">
                <a16:creationId xmlns:a16="http://schemas.microsoft.com/office/drawing/2014/main" id="{CE662BFA-0C39-9541-B43D-288E413CDCE4}"/>
              </a:ext>
            </a:extLst>
          </p:cNvPr>
          <p:cNvSpPr>
            <a:spLocks noGrp="1"/>
          </p:cNvSpPr>
          <p:nvPr>
            <p:ph type="ftr" sz="quarter" idx="11"/>
          </p:nvPr>
        </p:nvSpPr>
        <p:spPr/>
        <p:txBody>
          <a:bodyPr/>
          <a:lstStyle/>
          <a:p>
            <a:endParaRPr lang="en-HK"/>
          </a:p>
        </p:txBody>
      </p:sp>
      <p:sp>
        <p:nvSpPr>
          <p:cNvPr id="9" name="Slide Number Placeholder 8">
            <a:extLst>
              <a:ext uri="{FF2B5EF4-FFF2-40B4-BE49-F238E27FC236}">
                <a16:creationId xmlns:a16="http://schemas.microsoft.com/office/drawing/2014/main" id="{5B514798-0D1A-CD61-A330-E3DC60B78B4F}"/>
              </a:ext>
            </a:extLst>
          </p:cNvPr>
          <p:cNvSpPr>
            <a:spLocks noGrp="1"/>
          </p:cNvSpPr>
          <p:nvPr>
            <p:ph type="sldNum" sz="quarter" idx="12"/>
          </p:nvPr>
        </p:nvSpPr>
        <p:spPr/>
        <p:txBody>
          <a:bodyPr/>
          <a:lstStyle/>
          <a:p>
            <a:fld id="{0B365060-E675-4E05-AFEB-053401A97504}" type="slidenum">
              <a:rPr lang="en-HK" smtClean="0"/>
              <a:t>‹#›</a:t>
            </a:fld>
            <a:endParaRPr lang="en-HK"/>
          </a:p>
        </p:txBody>
      </p:sp>
    </p:spTree>
    <p:extLst>
      <p:ext uri="{BB962C8B-B14F-4D97-AF65-F5344CB8AC3E}">
        <p14:creationId xmlns:p14="http://schemas.microsoft.com/office/powerpoint/2010/main" val="3295683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D38D1-12F0-7A37-CC80-5F8EBDE6AEA1}"/>
              </a:ext>
            </a:extLst>
          </p:cNvPr>
          <p:cNvSpPr>
            <a:spLocks noGrp="1"/>
          </p:cNvSpPr>
          <p:nvPr>
            <p:ph type="title"/>
          </p:nvPr>
        </p:nvSpPr>
        <p:spPr/>
        <p:txBody>
          <a:bodyPr/>
          <a:lstStyle/>
          <a:p>
            <a:r>
              <a:rPr lang="en-US"/>
              <a:t>Click to edit Master title style</a:t>
            </a:r>
            <a:endParaRPr lang="en-HK"/>
          </a:p>
        </p:txBody>
      </p:sp>
      <p:sp>
        <p:nvSpPr>
          <p:cNvPr id="3" name="Date Placeholder 2">
            <a:extLst>
              <a:ext uri="{FF2B5EF4-FFF2-40B4-BE49-F238E27FC236}">
                <a16:creationId xmlns:a16="http://schemas.microsoft.com/office/drawing/2014/main" id="{CBE2DF9A-C78B-458D-E142-D2D176824F82}"/>
              </a:ext>
            </a:extLst>
          </p:cNvPr>
          <p:cNvSpPr>
            <a:spLocks noGrp="1"/>
          </p:cNvSpPr>
          <p:nvPr>
            <p:ph type="dt" sz="half" idx="10"/>
          </p:nvPr>
        </p:nvSpPr>
        <p:spPr/>
        <p:txBody>
          <a:bodyPr/>
          <a:lstStyle/>
          <a:p>
            <a:fld id="{8A3E00EE-BF76-4488-B821-3154759CB24A}" type="datetime1">
              <a:rPr lang="en-HK" smtClean="0"/>
              <a:t>21/8/2022</a:t>
            </a:fld>
            <a:endParaRPr lang="en-HK"/>
          </a:p>
        </p:txBody>
      </p:sp>
      <p:sp>
        <p:nvSpPr>
          <p:cNvPr id="4" name="Footer Placeholder 3">
            <a:extLst>
              <a:ext uri="{FF2B5EF4-FFF2-40B4-BE49-F238E27FC236}">
                <a16:creationId xmlns:a16="http://schemas.microsoft.com/office/drawing/2014/main" id="{141C53F5-50A0-35D5-CE19-C75CBC66F71A}"/>
              </a:ext>
            </a:extLst>
          </p:cNvPr>
          <p:cNvSpPr>
            <a:spLocks noGrp="1"/>
          </p:cNvSpPr>
          <p:nvPr>
            <p:ph type="ftr" sz="quarter" idx="11"/>
          </p:nvPr>
        </p:nvSpPr>
        <p:spPr/>
        <p:txBody>
          <a:bodyPr/>
          <a:lstStyle/>
          <a:p>
            <a:endParaRPr lang="en-HK"/>
          </a:p>
        </p:txBody>
      </p:sp>
      <p:sp>
        <p:nvSpPr>
          <p:cNvPr id="5" name="Slide Number Placeholder 4">
            <a:extLst>
              <a:ext uri="{FF2B5EF4-FFF2-40B4-BE49-F238E27FC236}">
                <a16:creationId xmlns:a16="http://schemas.microsoft.com/office/drawing/2014/main" id="{86EC403A-3A52-8BA4-6CAE-A947C0787B70}"/>
              </a:ext>
            </a:extLst>
          </p:cNvPr>
          <p:cNvSpPr>
            <a:spLocks noGrp="1"/>
          </p:cNvSpPr>
          <p:nvPr>
            <p:ph type="sldNum" sz="quarter" idx="12"/>
          </p:nvPr>
        </p:nvSpPr>
        <p:spPr/>
        <p:txBody>
          <a:bodyPr/>
          <a:lstStyle/>
          <a:p>
            <a:fld id="{0B365060-E675-4E05-AFEB-053401A97504}" type="slidenum">
              <a:rPr lang="en-HK" smtClean="0"/>
              <a:t>‹#›</a:t>
            </a:fld>
            <a:endParaRPr lang="en-HK"/>
          </a:p>
        </p:txBody>
      </p:sp>
    </p:spTree>
    <p:extLst>
      <p:ext uri="{BB962C8B-B14F-4D97-AF65-F5344CB8AC3E}">
        <p14:creationId xmlns:p14="http://schemas.microsoft.com/office/powerpoint/2010/main" val="3762749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8FD252-539B-0494-65EB-CF203C907600}"/>
              </a:ext>
            </a:extLst>
          </p:cNvPr>
          <p:cNvSpPr>
            <a:spLocks noGrp="1"/>
          </p:cNvSpPr>
          <p:nvPr>
            <p:ph type="dt" sz="half" idx="10"/>
          </p:nvPr>
        </p:nvSpPr>
        <p:spPr/>
        <p:txBody>
          <a:bodyPr/>
          <a:lstStyle/>
          <a:p>
            <a:fld id="{A8F83337-1965-4700-9AE8-338D7C0AFBA7}" type="datetime1">
              <a:rPr lang="en-HK" smtClean="0"/>
              <a:t>21/8/2022</a:t>
            </a:fld>
            <a:endParaRPr lang="en-HK"/>
          </a:p>
        </p:txBody>
      </p:sp>
      <p:sp>
        <p:nvSpPr>
          <p:cNvPr id="3" name="Footer Placeholder 2">
            <a:extLst>
              <a:ext uri="{FF2B5EF4-FFF2-40B4-BE49-F238E27FC236}">
                <a16:creationId xmlns:a16="http://schemas.microsoft.com/office/drawing/2014/main" id="{6D91A312-029B-0A83-7348-75EFD47E590E}"/>
              </a:ext>
            </a:extLst>
          </p:cNvPr>
          <p:cNvSpPr>
            <a:spLocks noGrp="1"/>
          </p:cNvSpPr>
          <p:nvPr>
            <p:ph type="ftr" sz="quarter" idx="11"/>
          </p:nvPr>
        </p:nvSpPr>
        <p:spPr/>
        <p:txBody>
          <a:bodyPr/>
          <a:lstStyle/>
          <a:p>
            <a:endParaRPr lang="en-HK"/>
          </a:p>
        </p:txBody>
      </p:sp>
      <p:sp>
        <p:nvSpPr>
          <p:cNvPr id="4" name="Slide Number Placeholder 3">
            <a:extLst>
              <a:ext uri="{FF2B5EF4-FFF2-40B4-BE49-F238E27FC236}">
                <a16:creationId xmlns:a16="http://schemas.microsoft.com/office/drawing/2014/main" id="{A1B63298-EFF3-3776-8A38-93A589523D44}"/>
              </a:ext>
            </a:extLst>
          </p:cNvPr>
          <p:cNvSpPr>
            <a:spLocks noGrp="1"/>
          </p:cNvSpPr>
          <p:nvPr>
            <p:ph type="sldNum" sz="quarter" idx="12"/>
          </p:nvPr>
        </p:nvSpPr>
        <p:spPr/>
        <p:txBody>
          <a:bodyPr/>
          <a:lstStyle/>
          <a:p>
            <a:fld id="{0B365060-E675-4E05-AFEB-053401A97504}" type="slidenum">
              <a:rPr lang="en-HK" smtClean="0"/>
              <a:t>‹#›</a:t>
            </a:fld>
            <a:endParaRPr lang="en-HK"/>
          </a:p>
        </p:txBody>
      </p:sp>
    </p:spTree>
    <p:extLst>
      <p:ext uri="{BB962C8B-B14F-4D97-AF65-F5344CB8AC3E}">
        <p14:creationId xmlns:p14="http://schemas.microsoft.com/office/powerpoint/2010/main" val="2612002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30B94-8910-7FAC-2960-C8065EE68E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HK"/>
          </a:p>
        </p:txBody>
      </p:sp>
      <p:sp>
        <p:nvSpPr>
          <p:cNvPr id="3" name="Content Placeholder 2">
            <a:extLst>
              <a:ext uri="{FF2B5EF4-FFF2-40B4-BE49-F238E27FC236}">
                <a16:creationId xmlns:a16="http://schemas.microsoft.com/office/drawing/2014/main" id="{BE127A13-7C70-41E0-20B1-67E3949A06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Text Placeholder 3">
            <a:extLst>
              <a:ext uri="{FF2B5EF4-FFF2-40B4-BE49-F238E27FC236}">
                <a16:creationId xmlns:a16="http://schemas.microsoft.com/office/drawing/2014/main" id="{7B3BE62A-C9AD-C615-6022-5ED2E226D4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1CD16C-0E51-AF17-BA8E-5C6580191B76}"/>
              </a:ext>
            </a:extLst>
          </p:cNvPr>
          <p:cNvSpPr>
            <a:spLocks noGrp="1"/>
          </p:cNvSpPr>
          <p:nvPr>
            <p:ph type="dt" sz="half" idx="10"/>
          </p:nvPr>
        </p:nvSpPr>
        <p:spPr/>
        <p:txBody>
          <a:bodyPr/>
          <a:lstStyle/>
          <a:p>
            <a:fld id="{52D76503-43D6-4679-9AE7-C15AD74DBA41}" type="datetime1">
              <a:rPr lang="en-HK" smtClean="0"/>
              <a:t>21/8/2022</a:t>
            </a:fld>
            <a:endParaRPr lang="en-HK"/>
          </a:p>
        </p:txBody>
      </p:sp>
      <p:sp>
        <p:nvSpPr>
          <p:cNvPr id="6" name="Footer Placeholder 5">
            <a:extLst>
              <a:ext uri="{FF2B5EF4-FFF2-40B4-BE49-F238E27FC236}">
                <a16:creationId xmlns:a16="http://schemas.microsoft.com/office/drawing/2014/main" id="{4C9D4AFC-63AD-CD0B-AA81-CF514418E2BF}"/>
              </a:ext>
            </a:extLst>
          </p:cNvPr>
          <p:cNvSpPr>
            <a:spLocks noGrp="1"/>
          </p:cNvSpPr>
          <p:nvPr>
            <p:ph type="ftr" sz="quarter" idx="11"/>
          </p:nvPr>
        </p:nvSpPr>
        <p:spPr/>
        <p:txBody>
          <a:bodyPr/>
          <a:lstStyle/>
          <a:p>
            <a:endParaRPr lang="en-HK"/>
          </a:p>
        </p:txBody>
      </p:sp>
      <p:sp>
        <p:nvSpPr>
          <p:cNvPr id="7" name="Slide Number Placeholder 6">
            <a:extLst>
              <a:ext uri="{FF2B5EF4-FFF2-40B4-BE49-F238E27FC236}">
                <a16:creationId xmlns:a16="http://schemas.microsoft.com/office/drawing/2014/main" id="{7E44EE22-F656-1FC6-014C-56CD2782B640}"/>
              </a:ext>
            </a:extLst>
          </p:cNvPr>
          <p:cNvSpPr>
            <a:spLocks noGrp="1"/>
          </p:cNvSpPr>
          <p:nvPr>
            <p:ph type="sldNum" sz="quarter" idx="12"/>
          </p:nvPr>
        </p:nvSpPr>
        <p:spPr/>
        <p:txBody>
          <a:bodyPr/>
          <a:lstStyle/>
          <a:p>
            <a:fld id="{0B365060-E675-4E05-AFEB-053401A97504}" type="slidenum">
              <a:rPr lang="en-HK" smtClean="0"/>
              <a:t>‹#›</a:t>
            </a:fld>
            <a:endParaRPr lang="en-HK"/>
          </a:p>
        </p:txBody>
      </p:sp>
    </p:spTree>
    <p:extLst>
      <p:ext uri="{BB962C8B-B14F-4D97-AF65-F5344CB8AC3E}">
        <p14:creationId xmlns:p14="http://schemas.microsoft.com/office/powerpoint/2010/main" val="1552939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C63EA-795C-E6FF-2038-905A74EF81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HK"/>
          </a:p>
        </p:txBody>
      </p:sp>
      <p:sp>
        <p:nvSpPr>
          <p:cNvPr id="3" name="Picture Placeholder 2">
            <a:extLst>
              <a:ext uri="{FF2B5EF4-FFF2-40B4-BE49-F238E27FC236}">
                <a16:creationId xmlns:a16="http://schemas.microsoft.com/office/drawing/2014/main" id="{51E104F0-EEA9-8BAA-41EF-E86ECB8DAD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HK"/>
          </a:p>
        </p:txBody>
      </p:sp>
      <p:sp>
        <p:nvSpPr>
          <p:cNvPr id="4" name="Text Placeholder 3">
            <a:extLst>
              <a:ext uri="{FF2B5EF4-FFF2-40B4-BE49-F238E27FC236}">
                <a16:creationId xmlns:a16="http://schemas.microsoft.com/office/drawing/2014/main" id="{F73CFC6D-7ED9-A8C1-5A92-F7BCBBDA17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BD63E3-2B07-3B3A-9F36-DE459C09EB1D}"/>
              </a:ext>
            </a:extLst>
          </p:cNvPr>
          <p:cNvSpPr>
            <a:spLocks noGrp="1"/>
          </p:cNvSpPr>
          <p:nvPr>
            <p:ph type="dt" sz="half" idx="10"/>
          </p:nvPr>
        </p:nvSpPr>
        <p:spPr/>
        <p:txBody>
          <a:bodyPr/>
          <a:lstStyle/>
          <a:p>
            <a:fld id="{D68ED908-F9A1-46D7-AC28-CD9F31B4B697}" type="datetime1">
              <a:rPr lang="en-HK" smtClean="0"/>
              <a:t>21/8/2022</a:t>
            </a:fld>
            <a:endParaRPr lang="en-HK"/>
          </a:p>
        </p:txBody>
      </p:sp>
      <p:sp>
        <p:nvSpPr>
          <p:cNvPr id="6" name="Footer Placeholder 5">
            <a:extLst>
              <a:ext uri="{FF2B5EF4-FFF2-40B4-BE49-F238E27FC236}">
                <a16:creationId xmlns:a16="http://schemas.microsoft.com/office/drawing/2014/main" id="{8C0BCE27-3006-BD68-97E1-8B42B1076B0B}"/>
              </a:ext>
            </a:extLst>
          </p:cNvPr>
          <p:cNvSpPr>
            <a:spLocks noGrp="1"/>
          </p:cNvSpPr>
          <p:nvPr>
            <p:ph type="ftr" sz="quarter" idx="11"/>
          </p:nvPr>
        </p:nvSpPr>
        <p:spPr/>
        <p:txBody>
          <a:bodyPr/>
          <a:lstStyle/>
          <a:p>
            <a:endParaRPr lang="en-HK"/>
          </a:p>
        </p:txBody>
      </p:sp>
      <p:sp>
        <p:nvSpPr>
          <p:cNvPr id="7" name="Slide Number Placeholder 6">
            <a:extLst>
              <a:ext uri="{FF2B5EF4-FFF2-40B4-BE49-F238E27FC236}">
                <a16:creationId xmlns:a16="http://schemas.microsoft.com/office/drawing/2014/main" id="{D4FEF994-B6B4-6F50-7DE1-6A4689EB951C}"/>
              </a:ext>
            </a:extLst>
          </p:cNvPr>
          <p:cNvSpPr>
            <a:spLocks noGrp="1"/>
          </p:cNvSpPr>
          <p:nvPr>
            <p:ph type="sldNum" sz="quarter" idx="12"/>
          </p:nvPr>
        </p:nvSpPr>
        <p:spPr/>
        <p:txBody>
          <a:bodyPr/>
          <a:lstStyle/>
          <a:p>
            <a:fld id="{0B365060-E675-4E05-AFEB-053401A97504}" type="slidenum">
              <a:rPr lang="en-HK" smtClean="0"/>
              <a:t>‹#›</a:t>
            </a:fld>
            <a:endParaRPr lang="en-HK"/>
          </a:p>
        </p:txBody>
      </p:sp>
    </p:spTree>
    <p:extLst>
      <p:ext uri="{BB962C8B-B14F-4D97-AF65-F5344CB8AC3E}">
        <p14:creationId xmlns:p14="http://schemas.microsoft.com/office/powerpoint/2010/main" val="181846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F74AB-619A-33C6-9ACA-B8DCCB464C93}"/>
              </a:ext>
            </a:extLst>
          </p:cNvPr>
          <p:cNvSpPr>
            <a:spLocks noGrp="1"/>
          </p:cNvSpPr>
          <p:nvPr>
            <p:ph type="title"/>
          </p:nvPr>
        </p:nvSpPr>
        <p:spPr/>
        <p:txBody>
          <a:bodyPr/>
          <a:lstStyle/>
          <a:p>
            <a:r>
              <a:rPr lang="en-US"/>
              <a:t>Click to edit Master title style</a:t>
            </a:r>
            <a:endParaRPr lang="en-HK"/>
          </a:p>
        </p:txBody>
      </p:sp>
      <p:sp>
        <p:nvSpPr>
          <p:cNvPr id="3" name="Vertical Text Placeholder 2">
            <a:extLst>
              <a:ext uri="{FF2B5EF4-FFF2-40B4-BE49-F238E27FC236}">
                <a16:creationId xmlns:a16="http://schemas.microsoft.com/office/drawing/2014/main" id="{681D1772-70F3-1177-624C-8E0A5B2703F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a:extLst>
              <a:ext uri="{FF2B5EF4-FFF2-40B4-BE49-F238E27FC236}">
                <a16:creationId xmlns:a16="http://schemas.microsoft.com/office/drawing/2014/main" id="{69068D9A-C558-2B91-FCB3-14F54B55A08A}"/>
              </a:ext>
            </a:extLst>
          </p:cNvPr>
          <p:cNvSpPr>
            <a:spLocks noGrp="1"/>
          </p:cNvSpPr>
          <p:nvPr>
            <p:ph type="dt" sz="half" idx="10"/>
          </p:nvPr>
        </p:nvSpPr>
        <p:spPr/>
        <p:txBody>
          <a:bodyPr/>
          <a:lstStyle/>
          <a:p>
            <a:fld id="{46376B5C-4FC8-4D71-BD58-4D090460A8CD}" type="datetime1">
              <a:rPr lang="en-HK" smtClean="0"/>
              <a:t>21/8/2022</a:t>
            </a:fld>
            <a:endParaRPr lang="en-HK"/>
          </a:p>
        </p:txBody>
      </p:sp>
      <p:sp>
        <p:nvSpPr>
          <p:cNvPr id="5" name="Footer Placeholder 4">
            <a:extLst>
              <a:ext uri="{FF2B5EF4-FFF2-40B4-BE49-F238E27FC236}">
                <a16:creationId xmlns:a16="http://schemas.microsoft.com/office/drawing/2014/main" id="{81317CB8-6E19-8673-96AD-EF58E359C91F}"/>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72CE41D6-C2F0-3B3C-68CF-9E42C1D85E16}"/>
              </a:ext>
            </a:extLst>
          </p:cNvPr>
          <p:cNvSpPr>
            <a:spLocks noGrp="1"/>
          </p:cNvSpPr>
          <p:nvPr>
            <p:ph type="sldNum" sz="quarter" idx="12"/>
          </p:nvPr>
        </p:nvSpPr>
        <p:spPr/>
        <p:txBody>
          <a:bodyPr/>
          <a:lstStyle/>
          <a:p>
            <a:fld id="{0B365060-E675-4E05-AFEB-053401A97504}" type="slidenum">
              <a:rPr lang="en-HK" smtClean="0"/>
              <a:t>‹#›</a:t>
            </a:fld>
            <a:endParaRPr lang="en-HK"/>
          </a:p>
        </p:txBody>
      </p:sp>
    </p:spTree>
    <p:extLst>
      <p:ext uri="{BB962C8B-B14F-4D97-AF65-F5344CB8AC3E}">
        <p14:creationId xmlns:p14="http://schemas.microsoft.com/office/powerpoint/2010/main" val="3275618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03DE67-FB43-81CD-87FD-2728EEA9882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HK"/>
          </a:p>
        </p:txBody>
      </p:sp>
      <p:sp>
        <p:nvSpPr>
          <p:cNvPr id="3" name="Vertical Text Placeholder 2">
            <a:extLst>
              <a:ext uri="{FF2B5EF4-FFF2-40B4-BE49-F238E27FC236}">
                <a16:creationId xmlns:a16="http://schemas.microsoft.com/office/drawing/2014/main" id="{33AA64D4-3C30-6F45-09F2-38A2E4D5BE1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a:extLst>
              <a:ext uri="{FF2B5EF4-FFF2-40B4-BE49-F238E27FC236}">
                <a16:creationId xmlns:a16="http://schemas.microsoft.com/office/drawing/2014/main" id="{514373DC-C564-0B2B-CC15-1BC0E157E01C}"/>
              </a:ext>
            </a:extLst>
          </p:cNvPr>
          <p:cNvSpPr>
            <a:spLocks noGrp="1"/>
          </p:cNvSpPr>
          <p:nvPr>
            <p:ph type="dt" sz="half" idx="10"/>
          </p:nvPr>
        </p:nvSpPr>
        <p:spPr/>
        <p:txBody>
          <a:bodyPr/>
          <a:lstStyle/>
          <a:p>
            <a:fld id="{7F7BB801-1F11-4B11-B420-CD47FA8D15FC}" type="datetime1">
              <a:rPr lang="en-HK" smtClean="0"/>
              <a:t>21/8/2022</a:t>
            </a:fld>
            <a:endParaRPr lang="en-HK"/>
          </a:p>
        </p:txBody>
      </p:sp>
      <p:sp>
        <p:nvSpPr>
          <p:cNvPr id="5" name="Footer Placeholder 4">
            <a:extLst>
              <a:ext uri="{FF2B5EF4-FFF2-40B4-BE49-F238E27FC236}">
                <a16:creationId xmlns:a16="http://schemas.microsoft.com/office/drawing/2014/main" id="{C0CD25F3-F0FA-2DD7-D154-20DF2A2325EC}"/>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BB851B36-0534-0B01-B940-0C0A47F1F02B}"/>
              </a:ext>
            </a:extLst>
          </p:cNvPr>
          <p:cNvSpPr>
            <a:spLocks noGrp="1"/>
          </p:cNvSpPr>
          <p:nvPr>
            <p:ph type="sldNum" sz="quarter" idx="12"/>
          </p:nvPr>
        </p:nvSpPr>
        <p:spPr/>
        <p:txBody>
          <a:bodyPr/>
          <a:lstStyle/>
          <a:p>
            <a:fld id="{0B365060-E675-4E05-AFEB-053401A97504}" type="slidenum">
              <a:rPr lang="en-HK" smtClean="0"/>
              <a:t>‹#›</a:t>
            </a:fld>
            <a:endParaRPr lang="en-HK"/>
          </a:p>
        </p:txBody>
      </p:sp>
    </p:spTree>
    <p:extLst>
      <p:ext uri="{BB962C8B-B14F-4D97-AF65-F5344CB8AC3E}">
        <p14:creationId xmlns:p14="http://schemas.microsoft.com/office/powerpoint/2010/main" val="275382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5CA50A-7F35-0D02-BA10-B3FCAF3DE4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HK"/>
          </a:p>
        </p:txBody>
      </p:sp>
      <p:sp>
        <p:nvSpPr>
          <p:cNvPr id="3" name="Text Placeholder 2">
            <a:extLst>
              <a:ext uri="{FF2B5EF4-FFF2-40B4-BE49-F238E27FC236}">
                <a16:creationId xmlns:a16="http://schemas.microsoft.com/office/drawing/2014/main" id="{700CCABA-149F-5F81-6415-10E139FEAC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a:extLst>
              <a:ext uri="{FF2B5EF4-FFF2-40B4-BE49-F238E27FC236}">
                <a16:creationId xmlns:a16="http://schemas.microsoft.com/office/drawing/2014/main" id="{3661A3D9-912B-3432-E3F4-F02F603B74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F9ED52-36A1-48CA-B2EF-4267A1AD71C4}" type="datetime1">
              <a:rPr lang="en-HK" smtClean="0"/>
              <a:t>21/8/2022</a:t>
            </a:fld>
            <a:endParaRPr lang="en-HK"/>
          </a:p>
        </p:txBody>
      </p:sp>
      <p:sp>
        <p:nvSpPr>
          <p:cNvPr id="5" name="Footer Placeholder 4">
            <a:extLst>
              <a:ext uri="{FF2B5EF4-FFF2-40B4-BE49-F238E27FC236}">
                <a16:creationId xmlns:a16="http://schemas.microsoft.com/office/drawing/2014/main" id="{E43584D7-4EE9-D5ED-9F11-A5785E31AB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HK"/>
          </a:p>
        </p:txBody>
      </p:sp>
      <p:sp>
        <p:nvSpPr>
          <p:cNvPr id="6" name="Slide Number Placeholder 5">
            <a:extLst>
              <a:ext uri="{FF2B5EF4-FFF2-40B4-BE49-F238E27FC236}">
                <a16:creationId xmlns:a16="http://schemas.microsoft.com/office/drawing/2014/main" id="{8ABDADA0-6D40-4A54-CE90-9E5AA1CD3B8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365060-E675-4E05-AFEB-053401A97504}" type="slidenum">
              <a:rPr lang="en-HK" smtClean="0"/>
              <a:t>‹#›</a:t>
            </a:fld>
            <a:endParaRPr lang="en-HK"/>
          </a:p>
        </p:txBody>
      </p:sp>
    </p:spTree>
    <p:extLst>
      <p:ext uri="{BB962C8B-B14F-4D97-AF65-F5344CB8AC3E}">
        <p14:creationId xmlns:p14="http://schemas.microsoft.com/office/powerpoint/2010/main" val="2056301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about:blank"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flagsonline.it/china"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istockphoto.com/photo/question-and-answer-gm468177491-34181574" TargetMode="External"/><Relationship Id="rId2" Type="http://schemas.openxmlformats.org/officeDocument/2006/relationships/image" Target="../media/image3.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747CE-BFDC-6E23-F94E-43D12C4CECAD}"/>
              </a:ext>
            </a:extLst>
          </p:cNvPr>
          <p:cNvSpPr>
            <a:spLocks noGrp="1"/>
          </p:cNvSpPr>
          <p:nvPr>
            <p:ph type="ctrTitle"/>
          </p:nvPr>
        </p:nvSpPr>
        <p:spPr>
          <a:xfrm>
            <a:off x="914401" y="457200"/>
            <a:ext cx="10219764" cy="3052763"/>
          </a:xfrm>
        </p:spPr>
        <p:txBody>
          <a:bodyPr>
            <a:normAutofit/>
          </a:bodyPr>
          <a:lstStyle/>
          <a:p>
            <a:r>
              <a:rPr lang="en-US" sz="4800" b="1" dirty="0">
                <a:latin typeface="Times New Roman" panose="02020603050405020304" pitchFamily="18" charset="0"/>
                <a:cs typeface="Times New Roman" panose="02020603050405020304" pitchFamily="18" charset="0"/>
              </a:rPr>
              <a:t>HKBM7000</a:t>
            </a:r>
            <a:br>
              <a:rPr lang="en-US" sz="4800" b="1" dirty="0">
                <a:latin typeface="Times New Roman" panose="02020603050405020304" pitchFamily="18" charset="0"/>
                <a:cs typeface="Times New Roman" panose="02020603050405020304" pitchFamily="18" charset="0"/>
              </a:rPr>
            </a:br>
            <a:r>
              <a:rPr lang="en-US" sz="4500" b="1" dirty="0">
                <a:latin typeface="Times New Roman" panose="02020603050405020304" pitchFamily="18" charset="0"/>
                <a:cs typeface="Times New Roman" panose="02020603050405020304" pitchFamily="18" charset="0"/>
              </a:rPr>
              <a:t>Approaches to Research and Academic Communication</a:t>
            </a:r>
            <a:endParaRPr lang="en-HK" sz="4500" b="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DEB19C39-B372-503E-466C-B24BE1331955}"/>
              </a:ext>
            </a:extLst>
          </p:cNvPr>
          <p:cNvSpPr>
            <a:spLocks noGrp="1"/>
          </p:cNvSpPr>
          <p:nvPr>
            <p:ph type="subTitle" idx="1"/>
          </p:nvPr>
        </p:nvSpPr>
        <p:spPr>
          <a:xfrm>
            <a:off x="1523999" y="3890513"/>
            <a:ext cx="9374909" cy="2168542"/>
          </a:xfrm>
        </p:spPr>
        <p:txBody>
          <a:bodyPr>
            <a:normAutofit lnSpcReduction="10000"/>
          </a:bodyPr>
          <a:lstStyle/>
          <a:p>
            <a:endParaRPr lang="en-US" sz="4800" b="1" dirty="0">
              <a:latin typeface="Times New Roman" panose="02020603050405020304" pitchFamily="18" charset="0"/>
              <a:cs typeface="Times New Roman" panose="02020603050405020304" pitchFamily="18" charset="0"/>
            </a:endParaRPr>
          </a:p>
          <a:p>
            <a:r>
              <a:rPr lang="en-US" sz="4800" b="1" dirty="0">
                <a:latin typeface="Times New Roman" panose="02020603050405020304" pitchFamily="18" charset="0"/>
                <a:cs typeface="Times New Roman" panose="02020603050405020304" pitchFamily="18" charset="0"/>
              </a:rPr>
              <a:t>Professor Andrew Chan</a:t>
            </a:r>
          </a:p>
          <a:p>
            <a:r>
              <a:rPr lang="en-US" sz="4800" b="1" dirty="0">
                <a:latin typeface="Times New Roman" panose="02020603050405020304" pitchFamily="18" charset="0"/>
                <a:cs typeface="Times New Roman" panose="02020603050405020304" pitchFamily="18" charset="0"/>
              </a:rPr>
              <a:t>Dr. Chammy Lau</a:t>
            </a:r>
          </a:p>
          <a:p>
            <a:endParaRPr lang="en-US" sz="4800" b="1" dirty="0">
              <a:latin typeface="Times New Roman" panose="02020603050405020304" pitchFamily="18" charset="0"/>
              <a:cs typeface="Times New Roman" panose="02020603050405020304" pitchFamily="18" charset="0"/>
            </a:endParaRPr>
          </a:p>
        </p:txBody>
      </p:sp>
      <p:pic>
        <p:nvPicPr>
          <p:cNvPr id="4" name="Picture 3" descr="Discover University of Wales Trinity Saint David">
            <a:extLst>
              <a:ext uri="{FF2B5EF4-FFF2-40B4-BE49-F238E27FC236}">
                <a16:creationId xmlns:a16="http://schemas.microsoft.com/office/drawing/2014/main" id="{33641467-B15B-0F8F-8A64-8CED9DB55F52}"/>
              </a:ext>
            </a:extLst>
          </p:cNvPr>
          <p:cNvPicPr/>
          <p:nvPr/>
        </p:nvPicPr>
        <p:blipFill>
          <a:blip r:embed="rId2" r:link="rId3">
            <a:extLst>
              <a:ext uri="{28A0092B-C50C-407E-A947-70E740481C1C}">
                <a14:useLocalDpi xmlns:a14="http://schemas.microsoft.com/office/drawing/2010/main" val="0"/>
              </a:ext>
            </a:extLst>
          </a:blip>
          <a:srcRect/>
          <a:stretch>
            <a:fillRect/>
          </a:stretch>
        </p:blipFill>
        <p:spPr>
          <a:xfrm>
            <a:off x="1057835" y="582705"/>
            <a:ext cx="2366682" cy="940139"/>
          </a:xfrm>
          <a:prstGeom prst="rect">
            <a:avLst/>
          </a:prstGeom>
          <a:noFill/>
          <a:ln>
            <a:noFill/>
          </a:ln>
        </p:spPr>
      </p:pic>
      <p:sp>
        <p:nvSpPr>
          <p:cNvPr id="6" name="TextBox 5">
            <a:extLst>
              <a:ext uri="{FF2B5EF4-FFF2-40B4-BE49-F238E27FC236}">
                <a16:creationId xmlns:a16="http://schemas.microsoft.com/office/drawing/2014/main" id="{357AC845-71E8-9303-74B5-A9CC8B8AC89F}"/>
              </a:ext>
            </a:extLst>
          </p:cNvPr>
          <p:cNvSpPr txBox="1"/>
          <p:nvPr/>
        </p:nvSpPr>
        <p:spPr>
          <a:xfrm>
            <a:off x="8776448" y="868109"/>
            <a:ext cx="2698376" cy="369332"/>
          </a:xfrm>
          <a:prstGeom prst="rect">
            <a:avLst/>
          </a:prstGeom>
          <a:noFill/>
        </p:spPr>
        <p:txBody>
          <a:bodyPr wrap="square">
            <a:spAutoFit/>
          </a:bodyPr>
          <a:lstStyle/>
          <a:p>
            <a:r>
              <a:rPr lang="en-GB" sz="1800" b="1" dirty="0">
                <a:effectLst/>
                <a:latin typeface="Arial" panose="020B0604020202020204" pitchFamily="34" charset="0"/>
                <a:ea typeface="SimSun" panose="02010600030101010101" pitchFamily="2" charset="-122"/>
              </a:rPr>
              <a:t>APPENDIX GA36d</a:t>
            </a:r>
            <a:endParaRPr lang="en-HK" dirty="0"/>
          </a:p>
        </p:txBody>
      </p:sp>
      <p:sp>
        <p:nvSpPr>
          <p:cNvPr id="7" name="Slide Number Placeholder 6">
            <a:extLst>
              <a:ext uri="{FF2B5EF4-FFF2-40B4-BE49-F238E27FC236}">
                <a16:creationId xmlns:a16="http://schemas.microsoft.com/office/drawing/2014/main" id="{3F05798A-2C12-356F-CE97-BF1853859F52}"/>
              </a:ext>
            </a:extLst>
          </p:cNvPr>
          <p:cNvSpPr>
            <a:spLocks noGrp="1"/>
          </p:cNvSpPr>
          <p:nvPr>
            <p:ph type="sldNum" sz="quarter" idx="12"/>
          </p:nvPr>
        </p:nvSpPr>
        <p:spPr/>
        <p:txBody>
          <a:bodyPr/>
          <a:lstStyle/>
          <a:p>
            <a:fld id="{0B365060-E675-4E05-AFEB-053401A97504}" type="slidenum">
              <a:rPr lang="en-HK" smtClean="0"/>
              <a:t>1</a:t>
            </a:fld>
            <a:endParaRPr lang="en-HK"/>
          </a:p>
        </p:txBody>
      </p:sp>
    </p:spTree>
    <p:extLst>
      <p:ext uri="{BB962C8B-B14F-4D97-AF65-F5344CB8AC3E}">
        <p14:creationId xmlns:p14="http://schemas.microsoft.com/office/powerpoint/2010/main" val="1272165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0D168-0E4D-5F09-DFBA-33F6192F788A}"/>
              </a:ext>
            </a:extLst>
          </p:cNvPr>
          <p:cNvSpPr>
            <a:spLocks noGrp="1"/>
          </p:cNvSpPr>
          <p:nvPr>
            <p:ph type="title"/>
          </p:nvPr>
        </p:nvSpPr>
        <p:spPr>
          <a:xfrm>
            <a:off x="838200" y="365125"/>
            <a:ext cx="10515600" cy="2387040"/>
          </a:xfrm>
        </p:spPr>
        <p:txBody>
          <a:bodyPr>
            <a:normAutofit/>
          </a:bodyPr>
          <a:lstStyle/>
          <a:p>
            <a:pPr algn="ctr"/>
            <a:r>
              <a:rPr lang="en-US" sz="3600" i="1" dirty="0">
                <a:latin typeface="Times New Roman" panose="02020603050405020304" pitchFamily="18" charset="0"/>
                <a:cs typeface="Times New Roman" panose="02020603050405020304" pitchFamily="18" charset="0"/>
              </a:rPr>
              <a:t>HKBM7000 Presentation of Research Proposal</a:t>
            </a:r>
            <a:br>
              <a:rPr lang="en-US" b="1" dirty="0">
                <a:latin typeface="Times New Roman" panose="02020603050405020304" pitchFamily="18" charset="0"/>
                <a:cs typeface="Times New Roman" panose="02020603050405020304" pitchFamily="18" charset="0"/>
              </a:rPr>
            </a:br>
            <a:r>
              <a:rPr lang="en-US" sz="4000" b="1" dirty="0">
                <a:latin typeface="Times New Roman" panose="02020603050405020304" pitchFamily="18" charset="0"/>
                <a:cs typeface="Times New Roman" panose="02020603050405020304" pitchFamily="18" charset="0"/>
              </a:rPr>
              <a:t>Estimate the Impact of R&amp;D on Economic Growth of China</a:t>
            </a:r>
            <a:endParaRPr lang="en-HK" sz="4000" b="1" dirty="0"/>
          </a:p>
        </p:txBody>
      </p:sp>
      <p:sp>
        <p:nvSpPr>
          <p:cNvPr id="3" name="Content Placeholder 2">
            <a:extLst>
              <a:ext uri="{FF2B5EF4-FFF2-40B4-BE49-F238E27FC236}">
                <a16:creationId xmlns:a16="http://schemas.microsoft.com/office/drawing/2014/main" id="{8072257F-1332-B3FD-5F07-9863E67A3AA1}"/>
              </a:ext>
            </a:extLst>
          </p:cNvPr>
          <p:cNvSpPr>
            <a:spLocks noGrp="1"/>
          </p:cNvSpPr>
          <p:nvPr>
            <p:ph idx="1"/>
          </p:nvPr>
        </p:nvSpPr>
        <p:spPr>
          <a:xfrm>
            <a:off x="838200" y="3209365"/>
            <a:ext cx="10515600" cy="2967598"/>
          </a:xfrm>
        </p:spPr>
        <p:txBody>
          <a:bodyPr>
            <a:normAutofit/>
          </a:bodyPr>
          <a:lstStyle/>
          <a:p>
            <a:pPr marL="0" indent="0">
              <a:buNone/>
            </a:pPr>
            <a:r>
              <a:rPr lang="en-US" sz="3200" dirty="0">
                <a:latin typeface="Times New Roman" panose="02020603050405020304" pitchFamily="18" charset="0"/>
                <a:cs typeface="Times New Roman" panose="02020603050405020304" pitchFamily="18" charset="0"/>
              </a:rPr>
              <a:t>Student ID number: 2124403</a:t>
            </a:r>
          </a:p>
          <a:p>
            <a:pPr marL="0" indent="0">
              <a:buNone/>
            </a:pPr>
            <a:r>
              <a:rPr lang="en-US" sz="3200" dirty="0">
                <a:latin typeface="Times New Roman" panose="02020603050405020304" pitchFamily="18" charset="0"/>
                <a:cs typeface="Times New Roman" panose="02020603050405020304" pitchFamily="18" charset="0"/>
              </a:rPr>
              <a:t>Student Name:          CHAK, Suet Ching</a:t>
            </a:r>
          </a:p>
          <a:p>
            <a:pPr marL="0" indent="0">
              <a:buNone/>
            </a:pPr>
            <a:r>
              <a:rPr lang="en-US" sz="3200" dirty="0">
                <a:latin typeface="Times New Roman" panose="02020603050405020304" pitchFamily="18" charset="0"/>
                <a:cs typeface="Times New Roman" panose="02020603050405020304" pitchFamily="18" charset="0"/>
              </a:rPr>
              <a:t>Date:                          21 August 2022</a:t>
            </a:r>
            <a:endParaRPr lang="en-HK" sz="32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469862C-5699-96FC-C643-29BCB69ABEB5}"/>
              </a:ext>
            </a:extLst>
          </p:cNvPr>
          <p:cNvSpPr>
            <a:spLocks noGrp="1"/>
          </p:cNvSpPr>
          <p:nvPr>
            <p:ph type="sldNum" sz="quarter" idx="12"/>
          </p:nvPr>
        </p:nvSpPr>
        <p:spPr/>
        <p:txBody>
          <a:bodyPr/>
          <a:lstStyle/>
          <a:p>
            <a:fld id="{0B365060-E675-4E05-AFEB-053401A97504}" type="slidenum">
              <a:rPr lang="en-HK" smtClean="0"/>
              <a:t>2</a:t>
            </a:fld>
            <a:endParaRPr lang="en-HK"/>
          </a:p>
        </p:txBody>
      </p:sp>
    </p:spTree>
    <p:extLst>
      <p:ext uri="{BB962C8B-B14F-4D97-AF65-F5344CB8AC3E}">
        <p14:creationId xmlns:p14="http://schemas.microsoft.com/office/powerpoint/2010/main" val="15402995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B716E-C8E3-3F8C-7232-5EA165C8F625}"/>
              </a:ext>
            </a:extLst>
          </p:cNvPr>
          <p:cNvSpPr>
            <a:spLocks noGrp="1"/>
          </p:cNvSpPr>
          <p:nvPr>
            <p:ph type="title"/>
          </p:nvPr>
        </p:nvSpPr>
        <p:spPr>
          <a:xfrm>
            <a:off x="838200" y="365125"/>
            <a:ext cx="10515600" cy="961651"/>
          </a:xfrm>
        </p:spPr>
        <p:txBody>
          <a:bodyPr>
            <a:normAutofit/>
          </a:bodyPr>
          <a:lstStyle/>
          <a:p>
            <a:r>
              <a:rPr lang="en-US" sz="4000" dirty="0">
                <a:latin typeface="Times New Roman" panose="02020603050405020304" pitchFamily="18" charset="0"/>
                <a:cs typeface="Times New Roman" panose="02020603050405020304" pitchFamily="18" charset="0"/>
              </a:rPr>
              <a:t>R&amp;D and Innovation</a:t>
            </a:r>
            <a:endParaRPr lang="en-HK"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8351335-6E8E-C0F6-3108-93C9413E408E}"/>
              </a:ext>
            </a:extLst>
          </p:cNvPr>
          <p:cNvSpPr>
            <a:spLocks noGrp="1"/>
          </p:cNvSpPr>
          <p:nvPr>
            <p:ph idx="1"/>
          </p:nvPr>
        </p:nvSpPr>
        <p:spPr>
          <a:xfrm>
            <a:off x="838200" y="1488141"/>
            <a:ext cx="10515600" cy="4688822"/>
          </a:xfrm>
        </p:spPr>
        <p:txBody>
          <a:bodyPr/>
          <a:lstStyle/>
          <a:p>
            <a:pPr marL="0" indent="0">
              <a:buNone/>
            </a:pPr>
            <a:r>
              <a:rPr lang="en-US" dirty="0">
                <a:latin typeface="Times New Roman" panose="02020603050405020304" pitchFamily="18" charset="0"/>
                <a:cs typeface="Times New Roman" panose="02020603050405020304" pitchFamily="18" charset="0"/>
              </a:rPr>
              <a:t>Innovation has become an important mission of national governments, enterprises and educational institutes.  It can be achieved by doing in-house R&amp;D or buying the technological products / intellectual properties from solution suppliers.</a:t>
            </a:r>
          </a:p>
          <a:p>
            <a:pPr marL="0" indent="0">
              <a:spcBef>
                <a:spcPts val="2400"/>
              </a:spcBef>
              <a:buNone/>
            </a:pPr>
            <a:r>
              <a:rPr lang="en-US" i="1" dirty="0">
                <a:latin typeface="Times New Roman" panose="02020603050405020304" pitchFamily="18" charset="0"/>
                <a:cs typeface="Times New Roman" panose="02020603050405020304" pitchFamily="18" charset="0"/>
              </a:rPr>
              <a:t>“Innovation is production or adoption, assimilation, and exploitation of a value-added novelty in economic and social spheres; renewal and enlargement of products, services, and markets; development of new methods of production; and the establishment of new management systems.  It is both a process and an outcome” (OECD)</a:t>
            </a:r>
            <a:endParaRPr lang="en-HK" i="1"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A16B6A3D-8632-98B4-010A-21925AA0BB4F}"/>
              </a:ext>
            </a:extLst>
          </p:cNvPr>
          <p:cNvSpPr>
            <a:spLocks noGrp="1"/>
          </p:cNvSpPr>
          <p:nvPr>
            <p:ph type="sldNum" sz="quarter" idx="12"/>
          </p:nvPr>
        </p:nvSpPr>
        <p:spPr/>
        <p:txBody>
          <a:bodyPr/>
          <a:lstStyle/>
          <a:p>
            <a:fld id="{0B365060-E675-4E05-AFEB-053401A97504}" type="slidenum">
              <a:rPr lang="en-HK" smtClean="0"/>
              <a:t>3</a:t>
            </a:fld>
            <a:endParaRPr lang="en-HK"/>
          </a:p>
        </p:txBody>
      </p:sp>
    </p:spTree>
    <p:extLst>
      <p:ext uri="{BB962C8B-B14F-4D97-AF65-F5344CB8AC3E}">
        <p14:creationId xmlns:p14="http://schemas.microsoft.com/office/powerpoint/2010/main" val="2425059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78431-E880-0FE7-F1C2-83BCB136A784}"/>
              </a:ext>
            </a:extLst>
          </p:cNvPr>
          <p:cNvSpPr>
            <a:spLocks noGrp="1"/>
          </p:cNvSpPr>
          <p:nvPr>
            <p:ph type="title"/>
          </p:nvPr>
        </p:nvSpPr>
        <p:spPr>
          <a:xfrm>
            <a:off x="838200" y="365126"/>
            <a:ext cx="10515600" cy="889934"/>
          </a:xfrm>
        </p:spPr>
        <p:txBody>
          <a:bodyPr>
            <a:normAutofit/>
          </a:bodyPr>
          <a:lstStyle/>
          <a:p>
            <a:r>
              <a:rPr lang="en-US" sz="4000" b="1" dirty="0">
                <a:latin typeface="Times New Roman" panose="02020603050405020304" pitchFamily="18" charset="0"/>
                <a:cs typeface="Times New Roman" panose="02020603050405020304" pitchFamily="18" charset="0"/>
              </a:rPr>
              <a:t>R&amp;D Framework</a:t>
            </a:r>
            <a:endParaRPr lang="en-HK"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CCC2C64-3F48-61EE-E007-FDA5AF3D80E6}"/>
              </a:ext>
            </a:extLst>
          </p:cNvPr>
          <p:cNvSpPr>
            <a:spLocks noGrp="1"/>
          </p:cNvSpPr>
          <p:nvPr>
            <p:ph idx="1"/>
          </p:nvPr>
        </p:nvSpPr>
        <p:spPr>
          <a:xfrm>
            <a:off x="699247" y="1183341"/>
            <a:ext cx="11035553" cy="4993622"/>
          </a:xfrm>
        </p:spPr>
        <p:txBody>
          <a:bodyPr/>
          <a:lstStyle/>
          <a:p>
            <a:pPr marL="0" indent="0">
              <a:buNone/>
            </a:pPr>
            <a:endParaRPr lang="en-HK" dirty="0"/>
          </a:p>
        </p:txBody>
      </p:sp>
      <p:sp>
        <p:nvSpPr>
          <p:cNvPr id="4" name="Rectangle: Rounded Corners 3">
            <a:extLst>
              <a:ext uri="{FF2B5EF4-FFF2-40B4-BE49-F238E27FC236}">
                <a16:creationId xmlns:a16="http://schemas.microsoft.com/office/drawing/2014/main" id="{93E5FB04-DCCA-1819-40CB-3DADB5BA2052}"/>
              </a:ext>
            </a:extLst>
          </p:cNvPr>
          <p:cNvSpPr/>
          <p:nvPr/>
        </p:nvSpPr>
        <p:spPr>
          <a:xfrm>
            <a:off x="1129554" y="1658471"/>
            <a:ext cx="3003176" cy="1524000"/>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Investment funds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Government subsidy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Tax incentive</a:t>
            </a:r>
            <a:endParaRPr kumimoji="0" lang="en-HK"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5" name="Rectangle: Rounded Corners 4">
            <a:extLst>
              <a:ext uri="{FF2B5EF4-FFF2-40B4-BE49-F238E27FC236}">
                <a16:creationId xmlns:a16="http://schemas.microsoft.com/office/drawing/2014/main" id="{5F28CBE2-60FE-16A9-A9A4-81ACC3B216DF}"/>
              </a:ext>
            </a:extLst>
          </p:cNvPr>
          <p:cNvSpPr/>
          <p:nvPr/>
        </p:nvSpPr>
        <p:spPr>
          <a:xfrm>
            <a:off x="8059271" y="887508"/>
            <a:ext cx="3294528" cy="158675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GDP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Better living standard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Higher productivity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Higher revenue &amp; profit</a:t>
            </a:r>
          </a:p>
        </p:txBody>
      </p:sp>
      <p:sp>
        <p:nvSpPr>
          <p:cNvPr id="6" name="Rectangle: Rounded Corners 5">
            <a:extLst>
              <a:ext uri="{FF2B5EF4-FFF2-40B4-BE49-F238E27FC236}">
                <a16:creationId xmlns:a16="http://schemas.microsoft.com/office/drawing/2014/main" id="{A16A821B-887B-308D-447D-DC202CE4C03E}"/>
              </a:ext>
            </a:extLst>
          </p:cNvPr>
          <p:cNvSpPr/>
          <p:nvPr/>
        </p:nvSpPr>
        <p:spPr>
          <a:xfrm>
            <a:off x="8104096" y="2790451"/>
            <a:ext cx="3146610" cy="1434352"/>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Target output</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Innovative products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Patent Rights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New technology</a:t>
            </a:r>
            <a:endParaRPr kumimoji="0" lang="en-HK"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7" name="Rectangle: Rounded Corners 6">
            <a:extLst>
              <a:ext uri="{FF2B5EF4-FFF2-40B4-BE49-F238E27FC236}">
                <a16:creationId xmlns:a16="http://schemas.microsoft.com/office/drawing/2014/main" id="{BA284C8D-FC01-F079-938D-FB057BD7079E}"/>
              </a:ext>
            </a:extLst>
          </p:cNvPr>
          <p:cNvSpPr/>
          <p:nvPr/>
        </p:nvSpPr>
        <p:spPr>
          <a:xfrm>
            <a:off x="8104096" y="4428565"/>
            <a:ext cx="3388657" cy="1586752"/>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Sustainable output</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Knowledge data-base</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New method / know-how</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New technology</a:t>
            </a:r>
            <a:endParaRPr kumimoji="0" lang="en-HK"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Rectangle 9">
            <a:extLst>
              <a:ext uri="{FF2B5EF4-FFF2-40B4-BE49-F238E27FC236}">
                <a16:creationId xmlns:a16="http://schemas.microsoft.com/office/drawing/2014/main" id="{74771321-883D-A01E-570F-047D63836429}"/>
              </a:ext>
            </a:extLst>
          </p:cNvPr>
          <p:cNvSpPr/>
          <p:nvPr/>
        </p:nvSpPr>
        <p:spPr>
          <a:xfrm>
            <a:off x="4518211" y="3429000"/>
            <a:ext cx="2752162" cy="1434352"/>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R&amp;D activities</a:t>
            </a:r>
            <a:endParaRPr kumimoji="0" lang="en-HK" sz="3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3" name="Rectangle: Rounded Corners 12">
            <a:extLst>
              <a:ext uri="{FF2B5EF4-FFF2-40B4-BE49-F238E27FC236}">
                <a16:creationId xmlns:a16="http://schemas.microsoft.com/office/drawing/2014/main" id="{553865FF-FBAE-F1DF-7017-9FCE55F1F44C}"/>
              </a:ext>
            </a:extLst>
          </p:cNvPr>
          <p:cNvSpPr/>
          <p:nvPr/>
        </p:nvSpPr>
        <p:spPr>
          <a:xfrm>
            <a:off x="941294" y="3429000"/>
            <a:ext cx="3146611" cy="1434352"/>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Input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Equipment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Materials, components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Skilled workers</a:t>
            </a:r>
            <a:endParaRPr kumimoji="0" lang="en-HK"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cxnSp>
        <p:nvCxnSpPr>
          <p:cNvPr id="15" name="Straight Arrow Connector 14">
            <a:extLst>
              <a:ext uri="{FF2B5EF4-FFF2-40B4-BE49-F238E27FC236}">
                <a16:creationId xmlns:a16="http://schemas.microsoft.com/office/drawing/2014/main" id="{D2180634-04AB-FD89-87FF-54EB036E1645}"/>
              </a:ext>
            </a:extLst>
          </p:cNvPr>
          <p:cNvCxnSpPr/>
          <p:nvPr/>
        </p:nvCxnSpPr>
        <p:spPr>
          <a:xfrm>
            <a:off x="2438400" y="3182471"/>
            <a:ext cx="0" cy="24652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6" name="Arrow: Right 15">
            <a:extLst>
              <a:ext uri="{FF2B5EF4-FFF2-40B4-BE49-F238E27FC236}">
                <a16:creationId xmlns:a16="http://schemas.microsoft.com/office/drawing/2014/main" id="{107E5C2E-72AE-922E-B516-C50C37AA1FC8}"/>
              </a:ext>
            </a:extLst>
          </p:cNvPr>
          <p:cNvSpPr/>
          <p:nvPr/>
        </p:nvSpPr>
        <p:spPr>
          <a:xfrm>
            <a:off x="4087905" y="4069976"/>
            <a:ext cx="430306" cy="23308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Arrow: Left-Right 18">
            <a:extLst>
              <a:ext uri="{FF2B5EF4-FFF2-40B4-BE49-F238E27FC236}">
                <a16:creationId xmlns:a16="http://schemas.microsoft.com/office/drawing/2014/main" id="{2825DCA6-4F49-9ADA-0BCA-F0BCD645A8BC}"/>
              </a:ext>
            </a:extLst>
          </p:cNvPr>
          <p:cNvSpPr/>
          <p:nvPr/>
        </p:nvSpPr>
        <p:spPr>
          <a:xfrm>
            <a:off x="7270373" y="4572000"/>
            <a:ext cx="833723" cy="291351"/>
          </a:xfrm>
          <a:prstGeom prst="leftRight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Arrow: Right 19">
            <a:extLst>
              <a:ext uri="{FF2B5EF4-FFF2-40B4-BE49-F238E27FC236}">
                <a16:creationId xmlns:a16="http://schemas.microsoft.com/office/drawing/2014/main" id="{087212CC-145B-1A2D-28D0-086E2070E836}"/>
              </a:ext>
            </a:extLst>
          </p:cNvPr>
          <p:cNvSpPr/>
          <p:nvPr/>
        </p:nvSpPr>
        <p:spPr>
          <a:xfrm>
            <a:off x="7270373" y="3626225"/>
            <a:ext cx="788898" cy="29135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Arrow: Up 22">
            <a:extLst>
              <a:ext uri="{FF2B5EF4-FFF2-40B4-BE49-F238E27FC236}">
                <a16:creationId xmlns:a16="http://schemas.microsoft.com/office/drawing/2014/main" id="{07D2A361-2F80-57C3-C236-A4C599FB339A}"/>
              </a:ext>
            </a:extLst>
          </p:cNvPr>
          <p:cNvSpPr/>
          <p:nvPr/>
        </p:nvSpPr>
        <p:spPr>
          <a:xfrm>
            <a:off x="9519622" y="2474260"/>
            <a:ext cx="189154" cy="316192"/>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5" name="Straight Connector 24">
            <a:extLst>
              <a:ext uri="{FF2B5EF4-FFF2-40B4-BE49-F238E27FC236}">
                <a16:creationId xmlns:a16="http://schemas.microsoft.com/office/drawing/2014/main" id="{49A9C8AB-960C-8B9B-9B02-A115AF954BE1}"/>
              </a:ext>
            </a:extLst>
          </p:cNvPr>
          <p:cNvCxnSpPr>
            <a:stCxn id="7" idx="1"/>
          </p:cNvCxnSpPr>
          <p:nvPr/>
        </p:nvCxnSpPr>
        <p:spPr>
          <a:xfrm flipH="1" flipV="1">
            <a:off x="2510118" y="5210548"/>
            <a:ext cx="5593978" cy="11393"/>
          </a:xfrm>
          <a:prstGeom prst="line">
            <a:avLst/>
          </a:prstGeom>
        </p:spPr>
        <p:style>
          <a:lnRef idx="3">
            <a:schemeClr val="accent1"/>
          </a:lnRef>
          <a:fillRef idx="0">
            <a:schemeClr val="accent1"/>
          </a:fillRef>
          <a:effectRef idx="2">
            <a:schemeClr val="accent1"/>
          </a:effectRef>
          <a:fontRef idx="minor">
            <a:schemeClr val="tx1"/>
          </a:fontRef>
        </p:style>
      </p:cxnSp>
      <p:sp>
        <p:nvSpPr>
          <p:cNvPr id="28" name="Arrow: Up 27">
            <a:extLst>
              <a:ext uri="{FF2B5EF4-FFF2-40B4-BE49-F238E27FC236}">
                <a16:creationId xmlns:a16="http://schemas.microsoft.com/office/drawing/2014/main" id="{69601C7B-990A-C175-5B57-45354DD7AA50}"/>
              </a:ext>
            </a:extLst>
          </p:cNvPr>
          <p:cNvSpPr/>
          <p:nvPr/>
        </p:nvSpPr>
        <p:spPr>
          <a:xfrm>
            <a:off x="2510118" y="4863351"/>
            <a:ext cx="116541" cy="34719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Slide Number Placeholder 28">
            <a:extLst>
              <a:ext uri="{FF2B5EF4-FFF2-40B4-BE49-F238E27FC236}">
                <a16:creationId xmlns:a16="http://schemas.microsoft.com/office/drawing/2014/main" id="{6C5B6CBC-E8F7-FB65-A34E-35CB8FFE218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365060-E675-4E05-AFEB-053401A97504}" type="slidenum">
              <a:rPr kumimoji="0" lang="en-HK"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HK"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3874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77FF5-4E27-9766-AA4F-5754A0C5CE51}"/>
              </a:ext>
            </a:extLst>
          </p:cNvPr>
          <p:cNvSpPr>
            <a:spLocks noGrp="1"/>
          </p:cNvSpPr>
          <p:nvPr>
            <p:ph type="title"/>
          </p:nvPr>
        </p:nvSpPr>
        <p:spPr>
          <a:xfrm>
            <a:off x="838200" y="365126"/>
            <a:ext cx="10515600" cy="719324"/>
          </a:xfrm>
        </p:spPr>
        <p:txBody>
          <a:bodyPr>
            <a:normAutofit/>
          </a:bodyPr>
          <a:lstStyle/>
          <a:p>
            <a:r>
              <a:rPr lang="en-US" sz="3600" b="1" dirty="0">
                <a:latin typeface="Times New Roman" panose="02020603050405020304" pitchFamily="18" charset="0"/>
                <a:cs typeface="Times New Roman" panose="02020603050405020304" pitchFamily="18" charset="0"/>
              </a:rPr>
              <a:t>1. RESEARCH PROBLEMS AND OBJECTIVES</a:t>
            </a:r>
            <a:endParaRPr lang="en-HK"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72F9EEB-6415-E62A-C9F3-5458D05416C3}"/>
              </a:ext>
            </a:extLst>
          </p:cNvPr>
          <p:cNvSpPr>
            <a:spLocks noGrp="1"/>
          </p:cNvSpPr>
          <p:nvPr>
            <p:ph idx="1"/>
          </p:nvPr>
        </p:nvSpPr>
        <p:spPr>
          <a:xfrm>
            <a:off x="838200" y="1084450"/>
            <a:ext cx="10515600" cy="4689101"/>
          </a:xfrm>
        </p:spPr>
        <p:txBody>
          <a:bodyPr/>
          <a:lstStyle/>
          <a:p>
            <a:pPr marL="0" indent="0">
              <a:buNone/>
            </a:pPr>
            <a:r>
              <a:rPr lang="en-US" sz="3200" b="1" dirty="0">
                <a:latin typeface="Times New Roman" panose="02020603050405020304" pitchFamily="18" charset="0"/>
                <a:cs typeface="Times New Roman" panose="02020603050405020304" pitchFamily="18" charset="0"/>
              </a:rPr>
              <a:t>Research Background</a:t>
            </a:r>
          </a:p>
          <a:p>
            <a:pPr marL="0" indent="0">
              <a:spcBef>
                <a:spcPts val="0"/>
              </a:spcBef>
              <a:buNone/>
            </a:pPr>
            <a:r>
              <a:rPr lang="en-US" sz="3200" dirty="0">
                <a:latin typeface="Times New Roman" panose="02020603050405020304" pitchFamily="18" charset="0"/>
                <a:cs typeface="Times New Roman" panose="02020603050405020304" pitchFamily="18" charset="0"/>
              </a:rPr>
              <a:t>China R&amp;D expenditure: RMB2.7864 trillion in 2021,</a:t>
            </a:r>
          </a:p>
          <a:p>
            <a:pPr marL="0" indent="0">
              <a:spcBef>
                <a:spcPts val="0"/>
              </a:spcBef>
              <a:buNone/>
            </a:pPr>
            <a:r>
              <a:rPr lang="en-US" sz="3200" dirty="0">
                <a:latin typeface="Times New Roman" panose="02020603050405020304" pitchFamily="18" charset="0"/>
                <a:cs typeface="Times New Roman" panose="02020603050405020304" pitchFamily="18" charset="0"/>
              </a:rPr>
              <a:t>Huawei, Alibaba, Tencent, </a:t>
            </a:r>
            <a:r>
              <a:rPr lang="en-US" sz="3200" dirty="0" err="1">
                <a:latin typeface="Times New Roman" panose="02020603050405020304" pitchFamily="18" charset="0"/>
                <a:cs typeface="Times New Roman" panose="02020603050405020304" pitchFamily="18" charset="0"/>
              </a:rPr>
              <a:t>Geely</a:t>
            </a:r>
            <a:r>
              <a:rPr lang="en-US" sz="3200" dirty="0">
                <a:latin typeface="Times New Roman" panose="02020603050405020304" pitchFamily="18" charset="0"/>
                <a:cs typeface="Times New Roman" panose="02020603050405020304" pitchFamily="18" charset="0"/>
              </a:rPr>
              <a:t> and Baidu are the top five R&amp;D spenders.</a:t>
            </a:r>
          </a:p>
          <a:p>
            <a:pPr marL="0" indent="0">
              <a:spcBef>
                <a:spcPts val="0"/>
              </a:spcBef>
              <a:buNone/>
            </a:pPr>
            <a:r>
              <a:rPr lang="en-US" dirty="0">
                <a:latin typeface="Times New Roman" panose="02020603050405020304" pitchFamily="18" charset="0"/>
                <a:cs typeface="Times New Roman" panose="02020603050405020304" pitchFamily="18" charset="0"/>
              </a:rPr>
              <a:t>      </a:t>
            </a:r>
          </a:p>
          <a:p>
            <a:pPr marL="0" indent="0">
              <a:spcBef>
                <a:spcPts val="0"/>
              </a:spcBef>
              <a:buNone/>
            </a:pPr>
            <a:r>
              <a:rPr lang="en-US" b="1" dirty="0">
                <a:latin typeface="Times New Roman" panose="02020603050405020304" pitchFamily="18" charset="0"/>
                <a:cs typeface="Times New Roman" panose="02020603050405020304" pitchFamily="18" charset="0"/>
              </a:rPr>
              <a:t>        The top three technological fields of R&amp;D in China 2021</a:t>
            </a:r>
          </a:p>
        </p:txBody>
      </p:sp>
      <p:graphicFrame>
        <p:nvGraphicFramePr>
          <p:cNvPr id="13" name="Table 13">
            <a:extLst>
              <a:ext uri="{FF2B5EF4-FFF2-40B4-BE49-F238E27FC236}">
                <a16:creationId xmlns:a16="http://schemas.microsoft.com/office/drawing/2014/main" id="{C1FC482D-4DF9-CBD3-C350-BB4BFEE8BD1D}"/>
              </a:ext>
            </a:extLst>
          </p:cNvPr>
          <p:cNvGraphicFramePr>
            <a:graphicFrameLocks noGrp="1"/>
          </p:cNvGraphicFramePr>
          <p:nvPr>
            <p:extLst>
              <p:ext uri="{D42A27DB-BD31-4B8C-83A1-F6EECF244321}">
                <p14:modId xmlns:p14="http://schemas.microsoft.com/office/powerpoint/2010/main" val="190620659"/>
              </p:ext>
            </p:extLst>
          </p:nvPr>
        </p:nvGraphicFramePr>
        <p:xfrm>
          <a:off x="973669" y="3746937"/>
          <a:ext cx="9532966" cy="2131232"/>
        </p:xfrm>
        <a:graphic>
          <a:graphicData uri="http://schemas.openxmlformats.org/drawingml/2006/table">
            <a:tbl>
              <a:tblPr firstRow="1" bandRow="1">
                <a:tableStyleId>{5940675A-B579-460E-94D1-54222C63F5DA}</a:tableStyleId>
              </a:tblPr>
              <a:tblGrid>
                <a:gridCol w="380002">
                  <a:extLst>
                    <a:ext uri="{9D8B030D-6E8A-4147-A177-3AD203B41FA5}">
                      <a16:colId xmlns:a16="http://schemas.microsoft.com/office/drawing/2014/main" val="2843067127"/>
                    </a:ext>
                  </a:extLst>
                </a:gridCol>
                <a:gridCol w="9152964">
                  <a:extLst>
                    <a:ext uri="{9D8B030D-6E8A-4147-A177-3AD203B41FA5}">
                      <a16:colId xmlns:a16="http://schemas.microsoft.com/office/drawing/2014/main" val="1524215606"/>
                    </a:ext>
                  </a:extLst>
                </a:gridCol>
              </a:tblGrid>
              <a:tr h="877314">
                <a:tc>
                  <a:txBody>
                    <a:bodyPr/>
                    <a:lstStyle/>
                    <a:p>
                      <a:r>
                        <a:rPr lang="en-US" sz="2800" b="1" dirty="0">
                          <a:latin typeface="Times New Roman" panose="02020603050405020304" pitchFamily="18" charset="0"/>
                          <a:cs typeface="Times New Roman" panose="02020603050405020304" pitchFamily="18" charset="0"/>
                        </a:rPr>
                        <a:t>1</a:t>
                      </a:r>
                      <a:endParaRPr lang="en-HK" sz="2800" b="1" dirty="0">
                        <a:latin typeface="Times New Roman" panose="02020603050405020304" pitchFamily="18" charset="0"/>
                        <a:cs typeface="Times New Roman" panose="02020603050405020304" pitchFamily="18" charset="0"/>
                      </a:endParaRPr>
                    </a:p>
                  </a:txBody>
                  <a:tcPr/>
                </a:tc>
                <a:tc>
                  <a:txBody>
                    <a:bodyPr/>
                    <a:lstStyle/>
                    <a:p>
                      <a:r>
                        <a:rPr lang="en-US" sz="2800" b="0" dirty="0">
                          <a:latin typeface="Times New Roman" panose="02020603050405020304" pitchFamily="18" charset="0"/>
                          <a:cs typeface="Times New Roman" panose="02020603050405020304" pitchFamily="18" charset="0"/>
                        </a:rPr>
                        <a:t>Manufacture of computers, communication devices and electronic device</a:t>
                      </a:r>
                      <a:endParaRPr lang="en-HK" sz="2800" b="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674184151"/>
                  </a:ext>
                </a:extLst>
              </a:tr>
              <a:tr h="481107">
                <a:tc>
                  <a:txBody>
                    <a:bodyPr/>
                    <a:lstStyle/>
                    <a:p>
                      <a:r>
                        <a:rPr lang="en-US" sz="2800" b="1" dirty="0">
                          <a:solidFill>
                            <a:schemeClr val="tx1"/>
                          </a:solidFill>
                          <a:latin typeface="Times New Roman" panose="02020603050405020304" pitchFamily="18" charset="0"/>
                          <a:cs typeface="Times New Roman" panose="02020603050405020304" pitchFamily="18" charset="0"/>
                        </a:rPr>
                        <a:t>2</a:t>
                      </a:r>
                      <a:endParaRPr lang="en-HK" sz="2800" b="1" dirty="0">
                        <a:solidFill>
                          <a:schemeClr val="tx1"/>
                        </a:solidFill>
                        <a:latin typeface="Times New Roman" panose="02020603050405020304" pitchFamily="18" charset="0"/>
                        <a:cs typeface="Times New Roman" panose="02020603050405020304" pitchFamily="18" charset="0"/>
                      </a:endParaRPr>
                    </a:p>
                  </a:txBody>
                  <a:tcPr/>
                </a:tc>
                <a:tc>
                  <a:txBody>
                    <a:bodyPr/>
                    <a:lstStyle/>
                    <a:p>
                      <a:r>
                        <a:rPr lang="en-US" sz="2800" b="0" dirty="0">
                          <a:solidFill>
                            <a:schemeClr val="tx1"/>
                          </a:solidFill>
                          <a:latin typeface="Times New Roman" panose="02020603050405020304" pitchFamily="18" charset="0"/>
                          <a:cs typeface="Times New Roman" panose="02020603050405020304" pitchFamily="18" charset="0"/>
                        </a:rPr>
                        <a:t>The Internets and related service</a:t>
                      </a:r>
                      <a:endParaRPr lang="en-HK" sz="2800" b="0" dirty="0">
                        <a:solidFill>
                          <a:schemeClr val="tx1"/>
                        </a:solidFill>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725611623"/>
                  </a:ext>
                </a:extLst>
              </a:tr>
              <a:tr h="668192">
                <a:tc>
                  <a:txBody>
                    <a:bodyPr/>
                    <a:lstStyle/>
                    <a:p>
                      <a:r>
                        <a:rPr lang="en-US" sz="2800" b="1" dirty="0">
                          <a:solidFill>
                            <a:schemeClr val="tx1"/>
                          </a:solidFill>
                          <a:latin typeface="Times New Roman" panose="02020603050405020304" pitchFamily="18" charset="0"/>
                          <a:cs typeface="Times New Roman" panose="02020603050405020304" pitchFamily="18" charset="0"/>
                        </a:rPr>
                        <a:t>3</a:t>
                      </a:r>
                      <a:endParaRPr lang="en-HK" sz="2800" b="1" dirty="0">
                        <a:solidFill>
                          <a:schemeClr val="tx1"/>
                        </a:solidFill>
                        <a:latin typeface="Times New Roman" panose="02020603050405020304" pitchFamily="18" charset="0"/>
                        <a:cs typeface="Times New Roman" panose="02020603050405020304" pitchFamily="18" charset="0"/>
                      </a:endParaRPr>
                    </a:p>
                  </a:txBody>
                  <a:tcPr/>
                </a:tc>
                <a:tc>
                  <a:txBody>
                    <a:bodyPr/>
                    <a:lstStyle/>
                    <a:p>
                      <a:r>
                        <a:rPr lang="en-US" sz="2800" b="0" dirty="0">
                          <a:solidFill>
                            <a:schemeClr val="tx1"/>
                          </a:solidFill>
                          <a:latin typeface="Times New Roman" panose="02020603050405020304" pitchFamily="18" charset="0"/>
                          <a:cs typeface="Times New Roman" panose="02020603050405020304" pitchFamily="18" charset="0"/>
                        </a:rPr>
                        <a:t>Manufacture of machinery and equipment</a:t>
                      </a:r>
                      <a:endParaRPr lang="en-HK" sz="2800" b="0" dirty="0">
                        <a:solidFill>
                          <a:schemeClr val="tx1"/>
                        </a:solidFill>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40289684"/>
                  </a:ext>
                </a:extLst>
              </a:tr>
            </a:tbl>
          </a:graphicData>
        </a:graphic>
      </p:graphicFrame>
      <p:sp>
        <p:nvSpPr>
          <p:cNvPr id="14" name="Slide Number Placeholder 13">
            <a:extLst>
              <a:ext uri="{FF2B5EF4-FFF2-40B4-BE49-F238E27FC236}">
                <a16:creationId xmlns:a16="http://schemas.microsoft.com/office/drawing/2014/main" id="{A9DC6888-05FC-23CA-4794-C47B49AE00D3}"/>
              </a:ext>
            </a:extLst>
          </p:cNvPr>
          <p:cNvSpPr>
            <a:spLocks noGrp="1"/>
          </p:cNvSpPr>
          <p:nvPr>
            <p:ph type="sldNum" sz="quarter" idx="12"/>
          </p:nvPr>
        </p:nvSpPr>
        <p:spPr/>
        <p:txBody>
          <a:bodyPr/>
          <a:lstStyle/>
          <a:p>
            <a:fld id="{0B365060-E675-4E05-AFEB-053401A97504}" type="slidenum">
              <a:rPr lang="en-HK" smtClean="0"/>
              <a:t>5</a:t>
            </a:fld>
            <a:endParaRPr lang="en-HK"/>
          </a:p>
        </p:txBody>
      </p:sp>
    </p:spTree>
    <p:extLst>
      <p:ext uri="{BB962C8B-B14F-4D97-AF65-F5344CB8AC3E}">
        <p14:creationId xmlns:p14="http://schemas.microsoft.com/office/powerpoint/2010/main" val="286286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383-21E6-9A4E-F1C0-5FADDBED87D8}"/>
              </a:ext>
            </a:extLst>
          </p:cNvPr>
          <p:cNvSpPr>
            <a:spLocks noGrp="1"/>
          </p:cNvSpPr>
          <p:nvPr>
            <p:ph type="title"/>
          </p:nvPr>
        </p:nvSpPr>
        <p:spPr>
          <a:xfrm>
            <a:off x="1201271" y="412378"/>
            <a:ext cx="10350651" cy="1030940"/>
          </a:xfrm>
        </p:spPr>
        <p:txBody>
          <a:bodyPr anchor="b">
            <a:normAutofit fontScale="90000"/>
          </a:bodyPr>
          <a:lstStyle/>
          <a:p>
            <a:pPr marL="0" marR="0" lvl="0" indent="0" defTabSz="914400" rtl="0" eaLnBrk="1" fontAlgn="auto" latinLnBrk="0" hangingPunct="1">
              <a:lnSpc>
                <a:spcPct val="90000"/>
              </a:lnSpc>
              <a:spcBef>
                <a:spcPts val="1000"/>
              </a:spcBef>
              <a:spcAft>
                <a:spcPts val="0"/>
              </a:spcAft>
              <a:tabLst/>
              <a:defRPr/>
            </a:pPr>
            <a:r>
              <a:rPr kumimoji="0" lang="en-US"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Main Reasons for Aggressive R&amp;D expenditures</a:t>
            </a:r>
            <a:br>
              <a:rPr kumimoji="0" lang="en-US"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br>
            <a:r>
              <a:rPr kumimoji="0" lang="en-US"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Long-term Target: Get Rid of Poverty</a:t>
            </a:r>
            <a:endParaRPr lang="en-HK"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AAF3532-9D8C-C95F-0519-ED789A630BBF}"/>
              </a:ext>
            </a:extLst>
          </p:cNvPr>
          <p:cNvSpPr>
            <a:spLocks noGrp="1"/>
          </p:cNvSpPr>
          <p:nvPr>
            <p:ph idx="1"/>
          </p:nvPr>
        </p:nvSpPr>
        <p:spPr>
          <a:xfrm>
            <a:off x="3137626" y="1443318"/>
            <a:ext cx="8624067" cy="5065058"/>
          </a:xfrm>
        </p:spPr>
        <p:txBody>
          <a:bodyPr>
            <a:noAutofit/>
          </a:bodyPr>
          <a:lstStyle/>
          <a:p>
            <a:pPr marL="0" indent="0">
              <a:buNone/>
            </a:pPr>
            <a:r>
              <a:rPr lang="en-US" sz="3200" b="1" dirty="0">
                <a:latin typeface="Times New Roman" panose="02020603050405020304" pitchFamily="18" charset="0"/>
                <a:cs typeface="Times New Roman" panose="02020603050405020304" pitchFamily="18" charset="0"/>
              </a:rPr>
              <a:t>High population </a:t>
            </a:r>
            <a:r>
              <a:rPr lang="en-US" sz="3200" dirty="0">
                <a:latin typeface="Times New Roman" panose="02020603050405020304" pitchFamily="18" charset="0"/>
                <a:cs typeface="Times New Roman" panose="02020603050405020304" pitchFamily="18" charset="0"/>
              </a:rPr>
              <a:t>: 1.4 trillion</a:t>
            </a:r>
          </a:p>
          <a:p>
            <a:pPr marL="0" indent="0">
              <a:buNone/>
            </a:pPr>
            <a:r>
              <a:rPr lang="en-US" sz="3200" dirty="0">
                <a:latin typeface="Times New Roman" panose="02020603050405020304" pitchFamily="18" charset="0"/>
                <a:cs typeface="Times New Roman" panose="02020603050405020304" pitchFamily="18" charset="0"/>
              </a:rPr>
              <a:t>  High demands for food and public transportation</a:t>
            </a:r>
          </a:p>
          <a:p>
            <a:pPr marL="0" indent="0">
              <a:buNone/>
            </a:pPr>
            <a:r>
              <a:rPr lang="en-US" sz="3200" b="1" dirty="0">
                <a:latin typeface="Times New Roman" panose="02020603050405020304" pitchFamily="18" charset="0"/>
                <a:cs typeface="Times New Roman" panose="02020603050405020304" pitchFamily="18" charset="0"/>
              </a:rPr>
              <a:t>R&amp;D Supported by the Governments:</a:t>
            </a:r>
          </a:p>
          <a:p>
            <a:pPr>
              <a:spcBef>
                <a:spcPts val="600"/>
              </a:spcBef>
              <a:buFont typeface="Wingdings" panose="05000000000000000000" pitchFamily="2" charset="2"/>
              <a:buChar char="ü"/>
            </a:pPr>
            <a:r>
              <a:rPr lang="en-US" sz="3200" dirty="0">
                <a:latin typeface="Times New Roman" panose="02020603050405020304" pitchFamily="18" charset="0"/>
                <a:cs typeface="Times New Roman" panose="02020603050405020304" pitchFamily="18" charset="0"/>
              </a:rPr>
              <a:t>R&amp;D activities in the stated-owned enterprises</a:t>
            </a:r>
          </a:p>
          <a:p>
            <a:pPr>
              <a:spcBef>
                <a:spcPts val="600"/>
              </a:spcBef>
              <a:buFont typeface="Wingdings" panose="05000000000000000000" pitchFamily="2" charset="2"/>
              <a:buChar char="ü"/>
            </a:pPr>
            <a:r>
              <a:rPr lang="en-US" sz="3200" dirty="0">
                <a:latin typeface="Times New Roman" panose="02020603050405020304" pitchFamily="18" charset="0"/>
                <a:cs typeface="Times New Roman" panose="02020603050405020304" pitchFamily="18" charset="0"/>
              </a:rPr>
              <a:t>Financial subsidies to universities &amp; enterprises</a:t>
            </a:r>
          </a:p>
          <a:p>
            <a:pPr>
              <a:spcBef>
                <a:spcPts val="600"/>
              </a:spcBef>
              <a:buFont typeface="Wingdings" panose="05000000000000000000" pitchFamily="2" charset="2"/>
              <a:buChar char="ü"/>
            </a:pPr>
            <a:r>
              <a:rPr lang="en-US" sz="3200" dirty="0">
                <a:latin typeface="Times New Roman" panose="02020603050405020304" pitchFamily="18" charset="0"/>
                <a:cs typeface="Times New Roman" panose="02020603050405020304" pitchFamily="18" charset="0"/>
              </a:rPr>
              <a:t>Tax incentive to private enterprises and FDI</a:t>
            </a:r>
          </a:p>
          <a:p>
            <a:pPr marL="0" indent="0">
              <a:buNone/>
            </a:pPr>
            <a:r>
              <a:rPr lang="en-US" sz="3200" b="1" dirty="0">
                <a:latin typeface="Times New Roman" panose="02020603050405020304" pitchFamily="18" charset="0"/>
                <a:cs typeface="Times New Roman" panose="02020603050405020304" pitchFamily="18" charset="0"/>
              </a:rPr>
              <a:t>Potential higher sales volume from R&amp;D</a:t>
            </a:r>
          </a:p>
          <a:p>
            <a:pPr>
              <a:spcBef>
                <a:spcPts val="600"/>
              </a:spcBef>
              <a:buFont typeface="Wingdings" panose="05000000000000000000" pitchFamily="2" charset="2"/>
              <a:buChar char="Ø"/>
            </a:pPr>
            <a:r>
              <a:rPr lang="en-US" sz="3200" dirty="0">
                <a:latin typeface="Times New Roman" panose="02020603050405020304" pitchFamily="18" charset="0"/>
                <a:cs typeface="Times New Roman" panose="02020603050405020304" pitchFamily="18" charset="0"/>
              </a:rPr>
              <a:t>Huge domestic markets</a:t>
            </a:r>
          </a:p>
          <a:p>
            <a:pPr>
              <a:spcBef>
                <a:spcPts val="600"/>
              </a:spcBef>
              <a:buFont typeface="Wingdings" panose="05000000000000000000" pitchFamily="2" charset="2"/>
              <a:buChar char="Ø"/>
            </a:pPr>
            <a:r>
              <a:rPr lang="en-US" sz="3200" dirty="0">
                <a:latin typeface="Times New Roman" panose="02020603050405020304" pitchFamily="18" charset="0"/>
                <a:cs typeface="Times New Roman" panose="02020603050405020304" pitchFamily="18" charset="0"/>
              </a:rPr>
              <a:t>Overseas markets (Export)</a:t>
            </a:r>
          </a:p>
          <a:p>
            <a:pPr marL="0" indent="0">
              <a:spcBef>
                <a:spcPts val="600"/>
              </a:spcBef>
              <a:buNone/>
            </a:pPr>
            <a:endParaRPr lang="en-US" sz="3200" dirty="0">
              <a:latin typeface="Times New Roman" panose="02020603050405020304" pitchFamily="18" charset="0"/>
              <a:cs typeface="Times New Roman" panose="02020603050405020304" pitchFamily="18" charset="0"/>
            </a:endParaRPr>
          </a:p>
          <a:p>
            <a:pPr marL="0" indent="0">
              <a:buNone/>
            </a:pPr>
            <a:endParaRPr lang="en-HK" sz="3200" dirty="0">
              <a:latin typeface="Times New Roman" panose="02020603050405020304" pitchFamily="18" charset="0"/>
              <a:cs typeface="Times New Roman" panose="02020603050405020304" pitchFamily="18" charset="0"/>
            </a:endParaRPr>
          </a:p>
        </p:txBody>
      </p:sp>
      <p:pic>
        <p:nvPicPr>
          <p:cNvPr id="4" name="Content Placeholder 4" descr="A red flag with yellow stars&#10;&#10;Description automatically generated with medium confidence">
            <a:extLst>
              <a:ext uri="{FF2B5EF4-FFF2-40B4-BE49-F238E27FC236}">
                <a16:creationId xmlns:a16="http://schemas.microsoft.com/office/drawing/2014/main" id="{819773FE-96D1-99BD-66E2-62CB295D25A1}"/>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6234" b="1"/>
          <a:stretch/>
        </p:blipFill>
        <p:spPr>
          <a:xfrm>
            <a:off x="1" y="2283293"/>
            <a:ext cx="2994212" cy="2539719"/>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AA010"/>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2B5FFB47-E2BA-8A45-D433-11A4EFFEB0CB}"/>
              </a:ext>
            </a:extLst>
          </p:cNvPr>
          <p:cNvSpPr>
            <a:spLocks noGrp="1"/>
          </p:cNvSpPr>
          <p:nvPr>
            <p:ph type="sldNum" sz="quarter" idx="12"/>
          </p:nvPr>
        </p:nvSpPr>
        <p:spPr/>
        <p:txBody>
          <a:bodyPr/>
          <a:lstStyle/>
          <a:p>
            <a:fld id="{0B365060-E675-4E05-AFEB-053401A97504}" type="slidenum">
              <a:rPr lang="en-HK" smtClean="0"/>
              <a:t>6</a:t>
            </a:fld>
            <a:endParaRPr lang="en-HK"/>
          </a:p>
        </p:txBody>
      </p:sp>
    </p:spTree>
    <p:extLst>
      <p:ext uri="{BB962C8B-B14F-4D97-AF65-F5344CB8AC3E}">
        <p14:creationId xmlns:p14="http://schemas.microsoft.com/office/powerpoint/2010/main" val="3069276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19159-C0F6-E679-F252-B5B0351A7C9A}"/>
              </a:ext>
            </a:extLst>
          </p:cNvPr>
          <p:cNvSpPr>
            <a:spLocks noGrp="1"/>
          </p:cNvSpPr>
          <p:nvPr>
            <p:ph type="title"/>
          </p:nvPr>
        </p:nvSpPr>
        <p:spPr>
          <a:xfrm>
            <a:off x="838200" y="365125"/>
            <a:ext cx="10515600" cy="635539"/>
          </a:xfrm>
        </p:spPr>
        <p:txBody>
          <a:bodyPr>
            <a:normAutofit fontScale="90000"/>
          </a:bodyPr>
          <a:lstStyle/>
          <a:p>
            <a:r>
              <a:rPr lang="en-US" sz="4000" b="1" dirty="0">
                <a:latin typeface="Times New Roman" panose="02020603050405020304" pitchFamily="18" charset="0"/>
                <a:cs typeface="Times New Roman" panose="02020603050405020304" pitchFamily="18" charset="0"/>
              </a:rPr>
              <a:t>Definition of Problems</a:t>
            </a:r>
            <a:endParaRPr lang="en-HK"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1EBE5D0-3243-E141-773F-C2DFEBDE206C}"/>
              </a:ext>
            </a:extLst>
          </p:cNvPr>
          <p:cNvSpPr>
            <a:spLocks noGrp="1"/>
          </p:cNvSpPr>
          <p:nvPr>
            <p:ph idx="1"/>
          </p:nvPr>
        </p:nvSpPr>
        <p:spPr>
          <a:xfrm>
            <a:off x="838200" y="1112808"/>
            <a:ext cx="10515600" cy="5064155"/>
          </a:xfrm>
        </p:spPr>
        <p:txBody>
          <a:bodyPr>
            <a:normAutofit fontScale="92500"/>
          </a:bodyPr>
          <a:lstStyle/>
          <a:p>
            <a:pPr marL="0" marR="0" lvl="0" indent="0" algn="l" defTabSz="914400" rtl="0" eaLnBrk="1" fontAlgn="auto" latinLnBrk="0" hangingPunct="1">
              <a:lnSpc>
                <a:spcPct val="90000"/>
              </a:lnSpc>
              <a:spcBef>
                <a:spcPts val="1200"/>
              </a:spcBef>
              <a:spcAft>
                <a:spcPts val="0"/>
              </a:spcAft>
              <a:buClrTx/>
              <a:buSzTx/>
              <a:buFont typeface="Arial" panose="020B0604020202020204" pitchFamily="34" charset="0"/>
              <a:buNone/>
              <a:tabLst/>
              <a:defRPr/>
            </a:pPr>
            <a:r>
              <a:rPr lang="en-US" sz="3400" dirty="0">
                <a:solidFill>
                  <a:prstClr val="black"/>
                </a:solidFill>
                <a:latin typeface="Times New Roman" panose="02020603050405020304" pitchFamily="18" charset="0"/>
                <a:cs typeface="Times New Roman" panose="02020603050405020304" pitchFamily="18" charset="0"/>
              </a:rPr>
              <a:t>There are various types of innovation namely: process innovation, organizational innovation, customer management innovation and marketing innovation, etc. One or more innovations can improve an organization’s performance.</a:t>
            </a:r>
            <a:endParaRPr kumimoji="0" lang="en-US" sz="34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90000"/>
              </a:lnSpc>
              <a:spcBef>
                <a:spcPts val="1200"/>
              </a:spcBef>
              <a:spcAft>
                <a:spcPts val="0"/>
              </a:spcAft>
              <a:buClrTx/>
              <a:buSzTx/>
              <a:buFont typeface="Arial" panose="020B0604020202020204" pitchFamily="34" charset="0"/>
              <a:buNone/>
              <a:tabLst/>
              <a:defRPr/>
            </a:pPr>
            <a:r>
              <a:rPr kumimoji="0" lang="en-US" sz="34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Research question</a:t>
            </a: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3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Is it necessary to do in-house R&amp;D for achieving innovation? </a:t>
            </a:r>
          </a:p>
          <a:p>
            <a:pPr marL="0" indent="0">
              <a:buNone/>
            </a:pPr>
            <a:r>
              <a:rPr lang="en-US" sz="3400" b="1" dirty="0">
                <a:latin typeface="Times New Roman" panose="02020603050405020304" pitchFamily="18" charset="0"/>
                <a:cs typeface="Times New Roman" panose="02020603050405020304" pitchFamily="18" charset="0"/>
              </a:rPr>
              <a:t>Research hypothesis</a:t>
            </a:r>
          </a:p>
          <a:p>
            <a:pPr marL="514350" indent="-514350">
              <a:buFont typeface="+mj-lt"/>
              <a:buAutoNum type="arabicPeriod"/>
            </a:pPr>
            <a:r>
              <a:rPr lang="en-US" sz="3200" dirty="0">
                <a:latin typeface="Times New Roman" panose="02020603050405020304" pitchFamily="18" charset="0"/>
                <a:cs typeface="Times New Roman" panose="02020603050405020304" pitchFamily="18" charset="0"/>
              </a:rPr>
              <a:t>What is the degree of impact of R&amp;D expenditure on China’s GDP growth?</a:t>
            </a:r>
          </a:p>
          <a:p>
            <a:pPr marL="514350" indent="-514350">
              <a:buFont typeface="+mj-lt"/>
              <a:buAutoNum type="arabicPeriod"/>
            </a:pPr>
            <a:r>
              <a:rPr lang="en-US" sz="3200" dirty="0">
                <a:latin typeface="Times New Roman" panose="02020603050405020304" pitchFamily="18" charset="0"/>
                <a:cs typeface="Times New Roman" panose="02020603050405020304" pitchFamily="18" charset="0"/>
              </a:rPr>
              <a:t>Will innovation improve export of China?</a:t>
            </a:r>
          </a:p>
          <a:p>
            <a:pPr marL="0" indent="0">
              <a:buNone/>
            </a:pPr>
            <a:endParaRPr lang="en-HK" dirty="0"/>
          </a:p>
        </p:txBody>
      </p:sp>
      <p:sp>
        <p:nvSpPr>
          <p:cNvPr id="4" name="Slide Number Placeholder 3">
            <a:extLst>
              <a:ext uri="{FF2B5EF4-FFF2-40B4-BE49-F238E27FC236}">
                <a16:creationId xmlns:a16="http://schemas.microsoft.com/office/drawing/2014/main" id="{CF7399A6-65EC-BB4C-0B1C-87A0B3B5B17A}"/>
              </a:ext>
            </a:extLst>
          </p:cNvPr>
          <p:cNvSpPr>
            <a:spLocks noGrp="1"/>
          </p:cNvSpPr>
          <p:nvPr>
            <p:ph type="sldNum" sz="quarter" idx="12"/>
          </p:nvPr>
        </p:nvSpPr>
        <p:spPr/>
        <p:txBody>
          <a:bodyPr/>
          <a:lstStyle/>
          <a:p>
            <a:fld id="{0B365060-E675-4E05-AFEB-053401A97504}" type="slidenum">
              <a:rPr lang="en-HK" smtClean="0"/>
              <a:t>7</a:t>
            </a:fld>
            <a:endParaRPr lang="en-HK"/>
          </a:p>
        </p:txBody>
      </p:sp>
    </p:spTree>
    <p:extLst>
      <p:ext uri="{BB962C8B-B14F-4D97-AF65-F5344CB8AC3E}">
        <p14:creationId xmlns:p14="http://schemas.microsoft.com/office/powerpoint/2010/main" val="415768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85C18-77ED-9857-FCA7-FE21B35DF466}"/>
              </a:ext>
            </a:extLst>
          </p:cNvPr>
          <p:cNvSpPr>
            <a:spLocks noGrp="1"/>
          </p:cNvSpPr>
          <p:nvPr>
            <p:ph type="title"/>
          </p:nvPr>
        </p:nvSpPr>
        <p:spPr>
          <a:xfrm>
            <a:off x="838200" y="365125"/>
            <a:ext cx="10515600" cy="629957"/>
          </a:xfrm>
        </p:spPr>
        <p:txBody>
          <a:bodyPr>
            <a:normAutofit fontScale="90000"/>
          </a:bodyPr>
          <a:lstStyle/>
          <a:p>
            <a:r>
              <a:rPr lang="en-US" b="1" dirty="0">
                <a:latin typeface="Times New Roman" panose="02020603050405020304" pitchFamily="18" charset="0"/>
                <a:cs typeface="Times New Roman" panose="02020603050405020304" pitchFamily="18" charset="0"/>
              </a:rPr>
              <a:t>Research Objectives</a:t>
            </a:r>
            <a:endParaRPr lang="en-HK"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78490B8-0544-A862-5333-D0C5CCD3F175}"/>
              </a:ext>
            </a:extLst>
          </p:cNvPr>
          <p:cNvSpPr>
            <a:spLocks noGrp="1"/>
          </p:cNvSpPr>
          <p:nvPr>
            <p:ph idx="1"/>
          </p:nvPr>
        </p:nvSpPr>
        <p:spPr>
          <a:xfrm>
            <a:off x="838200" y="995082"/>
            <a:ext cx="10515600" cy="5181881"/>
          </a:xfrm>
        </p:spPr>
        <p:txBody>
          <a:bodyPr>
            <a:normAutofit/>
          </a:bodyPr>
          <a:lstStyle/>
          <a:p>
            <a:pPr marL="0" indent="0">
              <a:spcBef>
                <a:spcPts val="600"/>
              </a:spcBef>
              <a:buNone/>
            </a:pPr>
            <a:r>
              <a:rPr lang="en-US" dirty="0">
                <a:latin typeface="Times New Roman" panose="02020603050405020304" pitchFamily="18" charset="0"/>
                <a:cs typeface="Times New Roman" panose="02020603050405020304" pitchFamily="18" charset="0"/>
              </a:rPr>
              <a:t>The Chinese governments have integrated full efforts to increase its technological levels of the whole economy, including</a:t>
            </a:r>
          </a:p>
          <a:p>
            <a:pPr>
              <a:spcBef>
                <a:spcPts val="600"/>
              </a:spcBef>
            </a:pPr>
            <a:r>
              <a:rPr lang="en-US" dirty="0">
                <a:latin typeface="Times New Roman" panose="02020603050405020304" pitchFamily="18" charset="0"/>
                <a:cs typeface="Times New Roman" panose="02020603050405020304" pitchFamily="18" charset="0"/>
              </a:rPr>
              <a:t>Research grants and tax incentive to local education institutes, state-owned and other private enterprises</a:t>
            </a:r>
          </a:p>
          <a:p>
            <a:pPr>
              <a:spcBef>
                <a:spcPts val="600"/>
              </a:spcBef>
            </a:pPr>
            <a:r>
              <a:rPr lang="en-US" dirty="0">
                <a:latin typeface="Times New Roman" panose="02020603050405020304" pitchFamily="18" charset="0"/>
                <a:cs typeface="Times New Roman" panose="02020603050405020304" pitchFamily="18" charset="0"/>
              </a:rPr>
              <a:t>Attract inward foreign direct investment (inward FDI) and technology transfer</a:t>
            </a:r>
          </a:p>
          <a:p>
            <a:pPr>
              <a:spcBef>
                <a:spcPts val="600"/>
              </a:spcBef>
            </a:pPr>
            <a:r>
              <a:rPr lang="en-US" dirty="0">
                <a:latin typeface="Times New Roman" panose="02020603050405020304" pitchFamily="18" charset="0"/>
                <a:cs typeface="Times New Roman" panose="02020603050405020304" pitchFamily="18" charset="0"/>
              </a:rPr>
              <a:t>Encourage outward FDI and build research centers in advanced cities</a:t>
            </a:r>
          </a:p>
          <a:p>
            <a:pPr>
              <a:spcBef>
                <a:spcPts val="600"/>
              </a:spcBef>
            </a:pPr>
            <a:r>
              <a:rPr lang="en-US" dirty="0">
                <a:latin typeface="Times New Roman" panose="02020603050405020304" pitchFamily="18" charset="0"/>
                <a:cs typeface="Times New Roman" panose="02020603050405020304" pitchFamily="18" charset="0"/>
              </a:rPr>
              <a:t>Raise educational levels – local and overseas study</a:t>
            </a:r>
          </a:p>
          <a:p>
            <a:pPr>
              <a:spcBef>
                <a:spcPts val="600"/>
              </a:spcBef>
            </a:pPr>
            <a:r>
              <a:rPr lang="en-US" dirty="0">
                <a:latin typeface="Times New Roman" panose="02020603050405020304" pitchFamily="18" charset="0"/>
                <a:cs typeface="Times New Roman" panose="02020603050405020304" pitchFamily="18" charset="0"/>
              </a:rPr>
              <a:t>Import hi-tech equipment or technological systems</a:t>
            </a:r>
          </a:p>
          <a:p>
            <a:pPr marL="0" indent="0">
              <a:spcBef>
                <a:spcPts val="1200"/>
              </a:spcBef>
              <a:buNone/>
            </a:pPr>
            <a:r>
              <a:rPr lang="en-US" b="1" dirty="0">
                <a:latin typeface="Times New Roman" panose="02020603050405020304" pitchFamily="18" charset="0"/>
                <a:cs typeface="Times New Roman" panose="02020603050405020304" pitchFamily="18" charset="0"/>
              </a:rPr>
              <a:t>This paper aims to exam the impacts of R&amp;D and innovation on economic growth of China. </a:t>
            </a:r>
          </a:p>
          <a:p>
            <a:pPr marL="0" indent="0">
              <a:buNone/>
            </a:pPr>
            <a:endParaRPr lang="en-US" dirty="0"/>
          </a:p>
        </p:txBody>
      </p:sp>
      <p:sp>
        <p:nvSpPr>
          <p:cNvPr id="4" name="Slide Number Placeholder 3">
            <a:extLst>
              <a:ext uri="{FF2B5EF4-FFF2-40B4-BE49-F238E27FC236}">
                <a16:creationId xmlns:a16="http://schemas.microsoft.com/office/drawing/2014/main" id="{41D9AF53-761C-37B7-C767-61E0F738602C}"/>
              </a:ext>
            </a:extLst>
          </p:cNvPr>
          <p:cNvSpPr>
            <a:spLocks noGrp="1"/>
          </p:cNvSpPr>
          <p:nvPr>
            <p:ph type="sldNum" sz="quarter" idx="12"/>
          </p:nvPr>
        </p:nvSpPr>
        <p:spPr/>
        <p:txBody>
          <a:bodyPr/>
          <a:lstStyle/>
          <a:p>
            <a:fld id="{0B365060-E675-4E05-AFEB-053401A97504}" type="slidenum">
              <a:rPr lang="en-HK" smtClean="0"/>
              <a:t>8</a:t>
            </a:fld>
            <a:endParaRPr lang="en-HK"/>
          </a:p>
        </p:txBody>
      </p:sp>
    </p:spTree>
    <p:extLst>
      <p:ext uri="{BB962C8B-B14F-4D97-AF65-F5344CB8AC3E}">
        <p14:creationId xmlns:p14="http://schemas.microsoft.com/office/powerpoint/2010/main" val="247109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7EF68-A360-D667-A6B5-A19C05F981BD}"/>
              </a:ext>
            </a:extLst>
          </p:cNvPr>
          <p:cNvSpPr>
            <a:spLocks noGrp="1"/>
          </p:cNvSpPr>
          <p:nvPr>
            <p:ph type="title"/>
          </p:nvPr>
        </p:nvSpPr>
        <p:spPr>
          <a:xfrm>
            <a:off x="838200" y="269781"/>
            <a:ext cx="10515600" cy="782644"/>
          </a:xfrm>
        </p:spPr>
        <p:txBody>
          <a:bodyPr>
            <a:normAutofit/>
          </a:bodyPr>
          <a:lstStyle/>
          <a:p>
            <a:r>
              <a:rPr lang="en-US" sz="3600" b="1" dirty="0">
                <a:latin typeface="Times New Roman" panose="02020603050405020304" pitchFamily="18" charset="0"/>
                <a:cs typeface="Times New Roman" panose="02020603050405020304" pitchFamily="18" charset="0"/>
              </a:rPr>
              <a:t>Data Collection</a:t>
            </a:r>
            <a:endParaRPr lang="en-HK"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792CA20-659D-5A06-7AF3-38F9948CC97F}"/>
              </a:ext>
            </a:extLst>
          </p:cNvPr>
          <p:cNvSpPr>
            <a:spLocks noGrp="1"/>
          </p:cNvSpPr>
          <p:nvPr>
            <p:ph idx="1"/>
          </p:nvPr>
        </p:nvSpPr>
        <p:spPr>
          <a:xfrm>
            <a:off x="675735" y="1130061"/>
            <a:ext cx="10402019" cy="4874374"/>
          </a:xfrm>
        </p:spPr>
        <p:txBody>
          <a:bodyPr>
            <a:normAutofit fontScale="70000" lnSpcReduction="20000"/>
          </a:bodyPr>
          <a:lstStyle/>
          <a:p>
            <a:pPr marL="0" indent="0">
              <a:lnSpc>
                <a:spcPct val="120000"/>
              </a:lnSpc>
              <a:buNone/>
            </a:pPr>
            <a:r>
              <a:rPr lang="en-HK" sz="4000" b="1" dirty="0">
                <a:latin typeface="Times New Roman" panose="02020603050405020304" pitchFamily="18" charset="0"/>
                <a:cs typeface="Times New Roman" panose="02020603050405020304" pitchFamily="18" charset="0"/>
              </a:rPr>
              <a:t>Source of data</a:t>
            </a:r>
            <a:r>
              <a:rPr lang="en-HK" sz="4000" dirty="0">
                <a:latin typeface="Times New Roman" panose="02020603050405020304" pitchFamily="18" charset="0"/>
                <a:cs typeface="Times New Roman" panose="02020603050405020304" pitchFamily="18" charset="0"/>
              </a:rPr>
              <a:t>: National Bureau of Statistics, World Investment Report, OECD website</a:t>
            </a:r>
          </a:p>
          <a:p>
            <a:pPr marL="0" indent="0">
              <a:buNone/>
            </a:pPr>
            <a:r>
              <a:rPr lang="en-HK" sz="4000" dirty="0">
                <a:latin typeface="Times New Roman" panose="02020603050405020304" pitchFamily="18" charset="0"/>
                <a:cs typeface="Times New Roman" panose="02020603050405020304" pitchFamily="18" charset="0"/>
              </a:rPr>
              <a:t>                         </a:t>
            </a:r>
          </a:p>
          <a:p>
            <a:pPr marL="0" indent="0">
              <a:buNone/>
            </a:pPr>
            <a:r>
              <a:rPr lang="en-HK" sz="4000" b="1" dirty="0">
                <a:latin typeface="Times New Roman" panose="02020603050405020304" pitchFamily="18" charset="0"/>
                <a:cs typeface="Times New Roman" panose="02020603050405020304" pitchFamily="18" charset="0"/>
              </a:rPr>
              <a:t>Period </a:t>
            </a:r>
            <a:r>
              <a:rPr lang="en-US" sz="4000" b="1" dirty="0">
                <a:latin typeface="Times New Roman" panose="02020603050405020304" pitchFamily="18" charset="0"/>
                <a:cs typeface="Times New Roman" panose="02020603050405020304" pitchFamily="18" charset="0"/>
              </a:rPr>
              <a:t>observed</a:t>
            </a:r>
            <a:r>
              <a:rPr lang="en-US" sz="4000" dirty="0">
                <a:latin typeface="Times New Roman" panose="02020603050405020304" pitchFamily="18" charset="0"/>
                <a:cs typeface="Times New Roman" panose="02020603050405020304" pitchFamily="18" charset="0"/>
              </a:rPr>
              <a:t>: 1999 – 2020, Yearly data</a:t>
            </a:r>
          </a:p>
          <a:p>
            <a:pPr marL="0" indent="0">
              <a:buNone/>
            </a:pPr>
            <a:r>
              <a:rPr lang="en-US" sz="4000" b="1" dirty="0">
                <a:latin typeface="Times New Roman" panose="02020603050405020304" pitchFamily="18" charset="0"/>
                <a:cs typeface="Times New Roman" panose="02020603050405020304" pitchFamily="18" charset="0"/>
              </a:rPr>
              <a:t>Dependent variables: </a:t>
            </a:r>
            <a:r>
              <a:rPr kumimoji="0" lang="en-US" sz="4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GDP total ($),  GDP per capita ($)</a:t>
            </a:r>
          </a:p>
          <a:p>
            <a:pPr marL="0" indent="0">
              <a:buNone/>
            </a:pPr>
            <a:r>
              <a:rPr lang="en-US" sz="4000" b="1" dirty="0">
                <a:latin typeface="Times New Roman" panose="02020603050405020304" pitchFamily="18" charset="0"/>
                <a:cs typeface="Times New Roman" panose="02020603050405020304" pitchFamily="18" charset="0"/>
              </a:rPr>
              <a:t>                                      </a:t>
            </a:r>
            <a:r>
              <a:rPr lang="en-US" sz="4000" dirty="0">
                <a:latin typeface="Times New Roman" panose="02020603050405020304" pitchFamily="18" charset="0"/>
                <a:cs typeface="Times New Roman" panose="02020603050405020304" pitchFamily="18" charset="0"/>
              </a:rPr>
              <a:t>Export total ($),  Hi-tech product export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4000" b="1" dirty="0">
                <a:latin typeface="Times New Roman" panose="02020603050405020304" pitchFamily="18" charset="0"/>
                <a:cs typeface="Times New Roman" panose="02020603050405020304" pitchFamily="18" charset="0"/>
              </a:rPr>
              <a:t>Independent variables:   </a:t>
            </a:r>
            <a:r>
              <a:rPr kumimoji="0" lang="en-US" sz="4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R&amp;D expenditure ($),  No. of R&amp;D workers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4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Fixed asset investment ($)</a:t>
            </a:r>
          </a:p>
          <a:p>
            <a:pPr marL="0" indent="0">
              <a:buNone/>
            </a:pPr>
            <a:r>
              <a:rPr lang="en-US" sz="3000" b="1" dirty="0">
                <a:latin typeface="Times New Roman" panose="02020603050405020304" pitchFamily="18" charset="0"/>
                <a:cs typeface="Times New Roman" panose="02020603050405020304" pitchFamily="18" charset="0"/>
              </a:rPr>
              <a:t>Economic growth models</a:t>
            </a:r>
          </a:p>
          <a:p>
            <a:pPr marL="0" indent="0">
              <a:buNone/>
            </a:pPr>
            <a:r>
              <a:rPr lang="en-US" sz="3000" dirty="0">
                <a:latin typeface="Times New Roman" panose="02020603050405020304" pitchFamily="18" charset="0"/>
                <a:cs typeface="Times New Roman" panose="02020603050405020304" pitchFamily="18" charset="0"/>
              </a:rPr>
              <a:t>                                       </a:t>
            </a:r>
            <a:endParaRPr lang="en-HK" sz="30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DECB7480-9C3B-6ACB-FF7E-E4AC38AF4ECE}"/>
              </a:ext>
            </a:extLst>
          </p:cNvPr>
          <p:cNvSpPr>
            <a:spLocks noGrp="1"/>
          </p:cNvSpPr>
          <p:nvPr>
            <p:ph type="sldNum" sz="quarter" idx="12"/>
          </p:nvPr>
        </p:nvSpPr>
        <p:spPr/>
        <p:txBody>
          <a:bodyPr/>
          <a:lstStyle/>
          <a:p>
            <a:fld id="{0B365060-E675-4E05-AFEB-053401A97504}" type="slidenum">
              <a:rPr lang="en-HK" smtClean="0"/>
              <a:t>9</a:t>
            </a:fld>
            <a:endParaRPr lang="en-HK"/>
          </a:p>
        </p:txBody>
      </p:sp>
      <p:sp>
        <p:nvSpPr>
          <p:cNvPr id="5" name="Rectangle 4">
            <a:extLst>
              <a:ext uri="{FF2B5EF4-FFF2-40B4-BE49-F238E27FC236}">
                <a16:creationId xmlns:a16="http://schemas.microsoft.com/office/drawing/2014/main" id="{C3C8F0E6-6107-F469-68A0-F475907B21A1}"/>
              </a:ext>
            </a:extLst>
          </p:cNvPr>
          <p:cNvSpPr/>
          <p:nvPr/>
        </p:nvSpPr>
        <p:spPr>
          <a:xfrm>
            <a:off x="1012166" y="4908430"/>
            <a:ext cx="1802920" cy="91439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b="1" dirty="0">
                <a:latin typeface="Times New Roman" panose="02020603050405020304" pitchFamily="18" charset="0"/>
                <a:cs typeface="Times New Roman" panose="02020603050405020304" pitchFamily="18" charset="0"/>
              </a:rPr>
              <a:t>R&amp;D expenditure</a:t>
            </a:r>
            <a:endParaRPr lang="en-HK" b="1" dirty="0">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0651B831-781E-3BD2-68C4-F30C2DD5FE46}"/>
              </a:ext>
            </a:extLst>
          </p:cNvPr>
          <p:cNvSpPr/>
          <p:nvPr/>
        </p:nvSpPr>
        <p:spPr>
          <a:xfrm>
            <a:off x="3415340" y="4934308"/>
            <a:ext cx="1303307" cy="879892"/>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latin typeface="Times New Roman" panose="02020603050405020304" pitchFamily="18" charset="0"/>
                <a:cs typeface="Times New Roman" panose="02020603050405020304" pitchFamily="18" charset="0"/>
              </a:rPr>
              <a:t>R&amp;D Staff</a:t>
            </a:r>
          </a:p>
          <a:p>
            <a:pPr algn="ctr"/>
            <a:r>
              <a:rPr lang="en-US" dirty="0">
                <a:latin typeface="Times New Roman" panose="02020603050405020304" pitchFamily="18" charset="0"/>
                <a:cs typeface="Times New Roman" panose="02020603050405020304" pitchFamily="18" charset="0"/>
              </a:rPr>
              <a:t>Equipment</a:t>
            </a:r>
            <a:endParaRPr lang="en-HK" dirty="0">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A2DF72DB-5332-4F1B-B3C0-31B788FB26F7}"/>
              </a:ext>
            </a:extLst>
          </p:cNvPr>
          <p:cNvSpPr/>
          <p:nvPr/>
        </p:nvSpPr>
        <p:spPr>
          <a:xfrm>
            <a:off x="5336156" y="4908430"/>
            <a:ext cx="2513881" cy="109600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b="1" dirty="0">
                <a:latin typeface="Times New Roman" panose="02020603050405020304" pitchFamily="18" charset="0"/>
                <a:cs typeface="Times New Roman" panose="02020603050405020304" pitchFamily="18" charset="0"/>
              </a:rPr>
              <a:t>Consumption</a:t>
            </a:r>
          </a:p>
          <a:p>
            <a:pPr algn="ctr"/>
            <a:r>
              <a:rPr lang="en-US" b="1" dirty="0">
                <a:latin typeface="Times New Roman" panose="02020603050405020304" pitchFamily="18" charset="0"/>
                <a:cs typeface="Times New Roman" panose="02020603050405020304" pitchFamily="18" charset="0"/>
              </a:rPr>
              <a:t>Exports</a:t>
            </a:r>
          </a:p>
          <a:p>
            <a:pPr algn="ctr"/>
            <a:r>
              <a:rPr lang="en-US" b="1" dirty="0">
                <a:latin typeface="Times New Roman" panose="02020603050405020304" pitchFamily="18" charset="0"/>
                <a:cs typeface="Times New Roman" panose="02020603050405020304" pitchFamily="18" charset="0"/>
              </a:rPr>
              <a:t>Investment</a:t>
            </a:r>
            <a:endParaRPr lang="en-HK" b="1" dirty="0">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0775FF81-6412-800E-3321-18377EE4D891}"/>
              </a:ext>
            </a:extLst>
          </p:cNvPr>
          <p:cNvSpPr/>
          <p:nvPr/>
        </p:nvSpPr>
        <p:spPr>
          <a:xfrm>
            <a:off x="8375891" y="4891176"/>
            <a:ext cx="1613498" cy="109600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b="1" dirty="0">
                <a:latin typeface="Times New Roman" panose="02020603050405020304" pitchFamily="18" charset="0"/>
                <a:cs typeface="Times New Roman" panose="02020603050405020304" pitchFamily="18" charset="0"/>
              </a:rPr>
              <a:t>GDP</a:t>
            </a:r>
          </a:p>
        </p:txBody>
      </p:sp>
      <p:cxnSp>
        <p:nvCxnSpPr>
          <p:cNvPr id="10" name="Straight Arrow Connector 9">
            <a:extLst>
              <a:ext uri="{FF2B5EF4-FFF2-40B4-BE49-F238E27FC236}">
                <a16:creationId xmlns:a16="http://schemas.microsoft.com/office/drawing/2014/main" id="{561B9DE4-A7DF-A576-E8DB-82C4354744BD}"/>
              </a:ext>
            </a:extLst>
          </p:cNvPr>
          <p:cNvCxnSpPr>
            <a:stCxn id="5" idx="3"/>
            <a:endCxn id="6" idx="1"/>
          </p:cNvCxnSpPr>
          <p:nvPr/>
        </p:nvCxnSpPr>
        <p:spPr>
          <a:xfrm>
            <a:off x="2815086" y="5365629"/>
            <a:ext cx="600254" cy="862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3" name="Straight Arrow Connector 12">
            <a:extLst>
              <a:ext uri="{FF2B5EF4-FFF2-40B4-BE49-F238E27FC236}">
                <a16:creationId xmlns:a16="http://schemas.microsoft.com/office/drawing/2014/main" id="{9FFFC7BE-244D-7224-38F4-A5F229CA3083}"/>
              </a:ext>
            </a:extLst>
          </p:cNvPr>
          <p:cNvCxnSpPr>
            <a:stCxn id="6" idx="3"/>
          </p:cNvCxnSpPr>
          <p:nvPr/>
        </p:nvCxnSpPr>
        <p:spPr>
          <a:xfrm flipV="1">
            <a:off x="4718647" y="5365628"/>
            <a:ext cx="617509" cy="862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3FD91394-A828-7CC4-AD57-648902440DE6}"/>
              </a:ext>
            </a:extLst>
          </p:cNvPr>
          <p:cNvCxnSpPr>
            <a:stCxn id="7" idx="3"/>
            <a:endCxn id="8" idx="1"/>
          </p:cNvCxnSpPr>
          <p:nvPr/>
        </p:nvCxnSpPr>
        <p:spPr>
          <a:xfrm flipV="1">
            <a:off x="7850037" y="5439179"/>
            <a:ext cx="525854" cy="1725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7142318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86550-6F0B-89C4-AEBE-4688667015F2}"/>
              </a:ext>
            </a:extLst>
          </p:cNvPr>
          <p:cNvSpPr>
            <a:spLocks noGrp="1"/>
          </p:cNvSpPr>
          <p:nvPr>
            <p:ph type="title"/>
          </p:nvPr>
        </p:nvSpPr>
        <p:spPr>
          <a:xfrm>
            <a:off x="838200" y="365126"/>
            <a:ext cx="10515600" cy="719604"/>
          </a:xfrm>
        </p:spPr>
        <p:txBody>
          <a:bodyPr>
            <a:normAutofit/>
          </a:bodyPr>
          <a:lstStyle/>
          <a:p>
            <a:r>
              <a:rPr lang="en-US" sz="3600" b="1" dirty="0">
                <a:latin typeface="Times New Roman" panose="02020603050405020304" pitchFamily="18" charset="0"/>
                <a:cs typeface="Times New Roman" panose="02020603050405020304" pitchFamily="18" charset="0"/>
              </a:rPr>
              <a:t>Data Analyses – Time Series</a:t>
            </a:r>
            <a:endParaRPr lang="en-HK"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704ACBA-5E1B-3E4F-98CB-0B7F1E8A4D40}"/>
              </a:ext>
            </a:extLst>
          </p:cNvPr>
          <p:cNvSpPr>
            <a:spLocks noGrp="1"/>
          </p:cNvSpPr>
          <p:nvPr>
            <p:ph idx="1"/>
          </p:nvPr>
        </p:nvSpPr>
        <p:spPr>
          <a:xfrm>
            <a:off x="838200" y="1084730"/>
            <a:ext cx="10515600" cy="5011551"/>
          </a:xfrm>
        </p:spPr>
        <p:txBody>
          <a:bodyPr>
            <a:normAutofit fontScale="55000" lnSpcReduction="20000"/>
          </a:bodyPr>
          <a:lstStyle/>
          <a:p>
            <a:pPr marL="0" indent="0">
              <a:buNone/>
            </a:pPr>
            <a:r>
              <a:rPr lang="en-US" sz="5100" b="1" dirty="0">
                <a:latin typeface="Times New Roman" panose="02020603050405020304" pitchFamily="18" charset="0"/>
                <a:cs typeface="Times New Roman" panose="02020603050405020304" pitchFamily="18" charset="0"/>
              </a:rPr>
              <a:t>Software:  </a:t>
            </a:r>
            <a:r>
              <a:rPr lang="en-US" sz="5100" dirty="0" err="1">
                <a:latin typeface="Times New Roman" panose="02020603050405020304" pitchFamily="18" charset="0"/>
                <a:cs typeface="Times New Roman" panose="02020603050405020304" pitchFamily="18" charset="0"/>
              </a:rPr>
              <a:t>Eviews</a:t>
            </a:r>
            <a:endParaRPr lang="en-US" sz="5100" dirty="0">
              <a:latin typeface="Times New Roman" panose="02020603050405020304" pitchFamily="18" charset="0"/>
              <a:cs typeface="Times New Roman" panose="02020603050405020304" pitchFamily="18" charset="0"/>
            </a:endParaRPr>
          </a:p>
          <a:p>
            <a:pPr marL="514350" indent="-514350">
              <a:buAutoNum type="arabicPeriod"/>
            </a:pPr>
            <a:r>
              <a:rPr lang="en-US" sz="5100" b="1" dirty="0">
                <a:latin typeface="Times New Roman" panose="02020603050405020304" pitchFamily="18" charset="0"/>
                <a:cs typeface="Times New Roman" panose="02020603050405020304" pitchFamily="18" charset="0"/>
              </a:rPr>
              <a:t>Unit root test</a:t>
            </a:r>
            <a:r>
              <a:rPr lang="en-US" sz="5100" dirty="0">
                <a:latin typeface="Times New Roman" panose="02020603050405020304" pitchFamily="18" charset="0"/>
                <a:cs typeface="Times New Roman" panose="02020603050405020304" pitchFamily="18" charset="0"/>
              </a:rPr>
              <a:t>:  </a:t>
            </a:r>
            <a:r>
              <a:rPr lang="en-US" sz="5900" dirty="0">
                <a:latin typeface="Times New Roman" panose="02020603050405020304" pitchFamily="18" charset="0"/>
                <a:cs typeface="Times New Roman" panose="02020603050405020304" pitchFamily="18" charset="0"/>
              </a:rPr>
              <a:t>test stationery of raw data, growth rate</a:t>
            </a:r>
          </a:p>
          <a:p>
            <a:pPr marL="0" indent="0">
              <a:buNone/>
            </a:pPr>
            <a:r>
              <a:rPr lang="en-US" sz="5900" dirty="0">
                <a:latin typeface="Times New Roman" panose="02020603050405020304" pitchFamily="18" charset="0"/>
                <a:cs typeface="Times New Roman" panose="02020603050405020304" pitchFamily="18" charset="0"/>
              </a:rPr>
              <a:t>2.  </a:t>
            </a:r>
            <a:r>
              <a:rPr lang="en-US" sz="5100" dirty="0">
                <a:latin typeface="Times New Roman" panose="02020603050405020304" pitchFamily="18" charset="0"/>
                <a:cs typeface="Times New Roman" panose="02020603050405020304" pitchFamily="18" charset="0"/>
              </a:rPr>
              <a:t>Test Covariance between two variables</a:t>
            </a:r>
          </a:p>
          <a:p>
            <a:pPr marL="0" indent="0">
              <a:buNone/>
            </a:pPr>
            <a:r>
              <a:rPr lang="en-US" sz="5900" dirty="0">
                <a:latin typeface="Times New Roman" panose="02020603050405020304" pitchFamily="18" charset="0"/>
                <a:cs typeface="Times New Roman" panose="02020603050405020304" pitchFamily="18" charset="0"/>
              </a:rPr>
              <a:t>      </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    </a:t>
            </a:r>
          </a:p>
          <a:p>
            <a:pPr marL="0" indent="0">
              <a:buNone/>
            </a:pPr>
            <a:endParaRPr lang="en-US" dirty="0">
              <a:latin typeface="Times New Roman" panose="02020603050405020304" pitchFamily="18" charset="0"/>
              <a:cs typeface="Times New Roman" panose="02020603050405020304" pitchFamily="18" charset="0"/>
            </a:endParaRPr>
          </a:p>
          <a:p>
            <a:pPr marL="0" indent="0">
              <a:lnSpc>
                <a:spcPct val="120000"/>
              </a:lnSpc>
              <a:buNone/>
            </a:pPr>
            <a:r>
              <a:rPr lang="en-US" dirty="0">
                <a:latin typeface="Times New Roman" panose="02020603050405020304" pitchFamily="18" charset="0"/>
                <a:cs typeface="Times New Roman" panose="02020603050405020304" pitchFamily="18" charset="0"/>
              </a:rPr>
              <a:t>      </a:t>
            </a:r>
            <a:r>
              <a:rPr kumimoji="0" lang="en-US" sz="51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Covariance falls between -1 and +1,  +1 is positively corelated, -1 is negatively co-related between the two variables.  0 is no relationship.</a:t>
            </a:r>
            <a:endParaRPr lang="en-US" sz="4000" b="1" dirty="0">
              <a:latin typeface="Times New Roman" panose="02020603050405020304" pitchFamily="18" charset="0"/>
              <a:cs typeface="Times New Roman" panose="02020603050405020304" pitchFamily="18" charset="0"/>
            </a:endParaRPr>
          </a:p>
        </p:txBody>
      </p:sp>
      <p:graphicFrame>
        <p:nvGraphicFramePr>
          <p:cNvPr id="6" name="Table 6">
            <a:extLst>
              <a:ext uri="{FF2B5EF4-FFF2-40B4-BE49-F238E27FC236}">
                <a16:creationId xmlns:a16="http://schemas.microsoft.com/office/drawing/2014/main" id="{D681F437-37A5-EF4F-3E65-B43DDBDEFD22}"/>
              </a:ext>
            </a:extLst>
          </p:cNvPr>
          <p:cNvGraphicFramePr>
            <a:graphicFrameLocks noGrp="1"/>
          </p:cNvGraphicFramePr>
          <p:nvPr>
            <p:extLst>
              <p:ext uri="{D42A27DB-BD31-4B8C-83A1-F6EECF244321}">
                <p14:modId xmlns:p14="http://schemas.microsoft.com/office/powerpoint/2010/main" val="2091418538"/>
              </p:ext>
            </p:extLst>
          </p:nvPr>
        </p:nvGraphicFramePr>
        <p:xfrm>
          <a:off x="1333880" y="2605177"/>
          <a:ext cx="8448475" cy="1647646"/>
        </p:xfrm>
        <a:graphic>
          <a:graphicData uri="http://schemas.openxmlformats.org/drawingml/2006/table">
            <a:tbl>
              <a:tblPr firstRow="1" bandRow="1">
                <a:tableStyleId>{5940675A-B579-460E-94D1-54222C63F5DA}</a:tableStyleId>
              </a:tblPr>
              <a:tblGrid>
                <a:gridCol w="4157058">
                  <a:extLst>
                    <a:ext uri="{9D8B030D-6E8A-4147-A177-3AD203B41FA5}">
                      <a16:colId xmlns:a16="http://schemas.microsoft.com/office/drawing/2014/main" val="3485934702"/>
                    </a:ext>
                  </a:extLst>
                </a:gridCol>
                <a:gridCol w="4291417">
                  <a:extLst>
                    <a:ext uri="{9D8B030D-6E8A-4147-A177-3AD203B41FA5}">
                      <a16:colId xmlns:a16="http://schemas.microsoft.com/office/drawing/2014/main" val="2553285326"/>
                    </a:ext>
                  </a:extLst>
                </a:gridCol>
              </a:tblGrid>
              <a:tr h="1647646">
                <a:tc>
                  <a:txBody>
                    <a:bodyPr/>
                    <a:lstStyle/>
                    <a:p>
                      <a:r>
                        <a:rPr lang="en-US" sz="2400" dirty="0">
                          <a:solidFill>
                            <a:schemeClr val="tx1"/>
                          </a:solidFill>
                          <a:latin typeface="Times New Roman" panose="02020603050405020304" pitchFamily="18" charset="0"/>
                          <a:cs typeface="Times New Roman" panose="02020603050405020304" pitchFamily="18" charset="0"/>
                        </a:rPr>
                        <a:t> R&amp;D     GDP</a:t>
                      </a:r>
                    </a:p>
                    <a:p>
                      <a:r>
                        <a:rPr lang="en-US" sz="2400" dirty="0">
                          <a:solidFill>
                            <a:schemeClr val="tx1"/>
                          </a:solidFill>
                          <a:latin typeface="Times New Roman" panose="02020603050405020304" pitchFamily="18" charset="0"/>
                          <a:cs typeface="Times New Roman" panose="02020603050405020304" pitchFamily="18" charset="0"/>
                        </a:rPr>
                        <a:t>               GDP per capita</a:t>
                      </a:r>
                    </a:p>
                    <a:p>
                      <a:r>
                        <a:rPr lang="en-US" sz="2400" dirty="0">
                          <a:solidFill>
                            <a:schemeClr val="tx1"/>
                          </a:solidFill>
                          <a:latin typeface="Times New Roman" panose="02020603050405020304" pitchFamily="18" charset="0"/>
                          <a:cs typeface="Times New Roman" panose="02020603050405020304" pitchFamily="18" charset="0"/>
                        </a:rPr>
                        <a:t>               Export</a:t>
                      </a:r>
                    </a:p>
                    <a:p>
                      <a:r>
                        <a:rPr lang="en-US" sz="2400" dirty="0">
                          <a:solidFill>
                            <a:schemeClr val="tx1"/>
                          </a:solidFill>
                          <a:latin typeface="Times New Roman" panose="02020603050405020304" pitchFamily="18" charset="0"/>
                          <a:cs typeface="Times New Roman" panose="02020603050405020304" pitchFamily="18" charset="0"/>
                        </a:rPr>
                        <a:t>              Fixed asset investments</a:t>
                      </a:r>
                      <a:endParaRPr lang="en-HK" sz="2400" dirty="0">
                        <a:solidFill>
                          <a:schemeClr val="tx1"/>
                        </a:solidFill>
                        <a:latin typeface="Times New Roman" panose="02020603050405020304" pitchFamily="18" charset="0"/>
                        <a:cs typeface="Times New Roman" panose="02020603050405020304" pitchFamily="18"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GDP     R&amp;D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Export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Fixed asset investments</a:t>
                      </a:r>
                      <a:endParaRPr lang="en-HK" dirty="0"/>
                    </a:p>
                  </a:txBody>
                  <a:tcPr/>
                </a:tc>
                <a:extLst>
                  <a:ext uri="{0D108BD9-81ED-4DB2-BD59-A6C34878D82A}">
                    <a16:rowId xmlns:a16="http://schemas.microsoft.com/office/drawing/2014/main" val="2481782686"/>
                  </a:ext>
                </a:extLst>
              </a:tr>
            </a:tbl>
          </a:graphicData>
        </a:graphic>
      </p:graphicFrame>
      <p:sp>
        <p:nvSpPr>
          <p:cNvPr id="7" name="Slide Number Placeholder 6">
            <a:extLst>
              <a:ext uri="{FF2B5EF4-FFF2-40B4-BE49-F238E27FC236}">
                <a16:creationId xmlns:a16="http://schemas.microsoft.com/office/drawing/2014/main" id="{AA9DB73B-F2A1-E79D-108A-107FEE48FBF2}"/>
              </a:ext>
            </a:extLst>
          </p:cNvPr>
          <p:cNvSpPr>
            <a:spLocks noGrp="1"/>
          </p:cNvSpPr>
          <p:nvPr>
            <p:ph type="sldNum" sz="quarter" idx="12"/>
          </p:nvPr>
        </p:nvSpPr>
        <p:spPr/>
        <p:txBody>
          <a:bodyPr/>
          <a:lstStyle/>
          <a:p>
            <a:fld id="{0B365060-E675-4E05-AFEB-053401A97504}" type="slidenum">
              <a:rPr lang="en-HK" smtClean="0"/>
              <a:t>10</a:t>
            </a:fld>
            <a:endParaRPr lang="en-HK"/>
          </a:p>
        </p:txBody>
      </p:sp>
    </p:spTree>
    <p:extLst>
      <p:ext uri="{BB962C8B-B14F-4D97-AF65-F5344CB8AC3E}">
        <p14:creationId xmlns:p14="http://schemas.microsoft.com/office/powerpoint/2010/main" val="2250706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CDBD2-9207-4269-B6EF-899E6859D3CC}"/>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Data Analysis</a:t>
            </a:r>
            <a:endParaRPr lang="en-HK"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9BF1F82-6693-EADE-5A8F-EFDEFF357448}"/>
              </a:ext>
            </a:extLst>
          </p:cNvPr>
          <p:cNvSpPr>
            <a:spLocks noGrp="1"/>
          </p:cNvSpPr>
          <p:nvPr>
            <p:ph idx="1"/>
          </p:nvPr>
        </p:nvSpPr>
        <p:spPr/>
        <p:txBody>
          <a:bodyPr/>
          <a:lstStyle/>
          <a:p>
            <a:pPr marL="514350" indent="-514350">
              <a:buAutoNum type="arabicPeriod" startAt="3"/>
            </a:pPr>
            <a:r>
              <a:rPr lang="en-US" sz="3600" b="1" dirty="0">
                <a:latin typeface="Times New Roman" panose="02020603050405020304" pitchFamily="18" charset="0"/>
                <a:cs typeface="Times New Roman" panose="02020603050405020304" pitchFamily="18" charset="0"/>
              </a:rPr>
              <a:t>Granger Causality Test</a:t>
            </a:r>
          </a:p>
          <a:p>
            <a:pPr marL="0" indent="0">
              <a:buNone/>
            </a:pPr>
            <a:r>
              <a:rPr lang="en-US" dirty="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R&amp;D          GDP,    GDP is caused by R&amp;D</a:t>
            </a:r>
          </a:p>
          <a:p>
            <a:pPr marL="0" indent="0">
              <a:buNone/>
            </a:pPr>
            <a:r>
              <a:rPr lang="en-US" sz="3200" dirty="0">
                <a:latin typeface="Times New Roman" panose="02020603050405020304" pitchFamily="18" charset="0"/>
                <a:cs typeface="Times New Roman" panose="02020603050405020304" pitchFamily="18" charset="0"/>
              </a:rPr>
              <a:t>      R&amp;D          GDP,    R&amp;D is caused by GDP</a:t>
            </a:r>
          </a:p>
          <a:p>
            <a:pPr marL="0" indent="0">
              <a:buNone/>
            </a:pPr>
            <a:r>
              <a:rPr lang="en-US" sz="3200" dirty="0">
                <a:latin typeface="Times New Roman" panose="02020603050405020304" pitchFamily="18" charset="0"/>
                <a:cs typeface="Times New Roman" panose="02020603050405020304" pitchFamily="18" charset="0"/>
              </a:rPr>
              <a:t>      R&amp;D         GDP,     Bi-direction</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       </a:t>
            </a:r>
            <a:r>
              <a:rPr lang="en-US" b="1" dirty="0">
                <a:latin typeface="Times New Roman" panose="02020603050405020304" pitchFamily="18" charset="0"/>
                <a:cs typeface="Times New Roman" panose="02020603050405020304" pitchFamily="18" charset="0"/>
              </a:rPr>
              <a:t>Time lag will also be tested as the impact of a success R&amp;D may last for a number of years.  In other words, today’s GDP could be caused by R&amp;D of different past years.</a:t>
            </a:r>
            <a:endParaRPr lang="en-HK" b="1" dirty="0">
              <a:latin typeface="Times New Roman" panose="02020603050405020304" pitchFamily="18" charset="0"/>
              <a:cs typeface="Times New Roman" panose="02020603050405020304" pitchFamily="18" charset="0"/>
            </a:endParaRPr>
          </a:p>
        </p:txBody>
      </p:sp>
      <p:cxnSp>
        <p:nvCxnSpPr>
          <p:cNvPr id="5" name="Straight Arrow Connector 4">
            <a:extLst>
              <a:ext uri="{FF2B5EF4-FFF2-40B4-BE49-F238E27FC236}">
                <a16:creationId xmlns:a16="http://schemas.microsoft.com/office/drawing/2014/main" id="{FE0BD53C-FFF8-5AD8-F625-5196FC96F86E}"/>
              </a:ext>
            </a:extLst>
          </p:cNvPr>
          <p:cNvCxnSpPr/>
          <p:nvPr/>
        </p:nvCxnSpPr>
        <p:spPr>
          <a:xfrm>
            <a:off x="2537012" y="2752164"/>
            <a:ext cx="851647"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7" name="Straight Arrow Connector 6">
            <a:extLst>
              <a:ext uri="{FF2B5EF4-FFF2-40B4-BE49-F238E27FC236}">
                <a16:creationId xmlns:a16="http://schemas.microsoft.com/office/drawing/2014/main" id="{F158A916-3822-FB56-D1B2-F8C13251F82F}"/>
              </a:ext>
            </a:extLst>
          </p:cNvPr>
          <p:cNvCxnSpPr/>
          <p:nvPr/>
        </p:nvCxnSpPr>
        <p:spPr>
          <a:xfrm flipH="1">
            <a:off x="2537012" y="3245224"/>
            <a:ext cx="833717"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9" name="Straight Arrow Connector 8">
            <a:extLst>
              <a:ext uri="{FF2B5EF4-FFF2-40B4-BE49-F238E27FC236}">
                <a16:creationId xmlns:a16="http://schemas.microsoft.com/office/drawing/2014/main" id="{FE6719A3-1F40-7558-4249-A80C2CD64428}"/>
              </a:ext>
            </a:extLst>
          </p:cNvPr>
          <p:cNvCxnSpPr/>
          <p:nvPr/>
        </p:nvCxnSpPr>
        <p:spPr>
          <a:xfrm>
            <a:off x="2537012" y="3818964"/>
            <a:ext cx="833717" cy="0"/>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sp>
        <p:nvSpPr>
          <p:cNvPr id="10" name="Slide Number Placeholder 9">
            <a:extLst>
              <a:ext uri="{FF2B5EF4-FFF2-40B4-BE49-F238E27FC236}">
                <a16:creationId xmlns:a16="http://schemas.microsoft.com/office/drawing/2014/main" id="{CB5B5206-8FE8-0460-F600-0FE0F491F143}"/>
              </a:ext>
            </a:extLst>
          </p:cNvPr>
          <p:cNvSpPr>
            <a:spLocks noGrp="1"/>
          </p:cNvSpPr>
          <p:nvPr>
            <p:ph type="sldNum" sz="quarter" idx="12"/>
          </p:nvPr>
        </p:nvSpPr>
        <p:spPr/>
        <p:txBody>
          <a:bodyPr/>
          <a:lstStyle/>
          <a:p>
            <a:fld id="{0B365060-E675-4E05-AFEB-053401A97504}" type="slidenum">
              <a:rPr lang="en-HK" smtClean="0"/>
              <a:t>11</a:t>
            </a:fld>
            <a:endParaRPr lang="en-HK"/>
          </a:p>
        </p:txBody>
      </p:sp>
    </p:spTree>
    <p:extLst>
      <p:ext uri="{BB962C8B-B14F-4D97-AF65-F5344CB8AC3E}">
        <p14:creationId xmlns:p14="http://schemas.microsoft.com/office/powerpoint/2010/main" val="23065469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5A96-523A-7E78-46DB-C9C51BF9D8B7}"/>
              </a:ext>
            </a:extLst>
          </p:cNvPr>
          <p:cNvSpPr>
            <a:spLocks noGrp="1"/>
          </p:cNvSpPr>
          <p:nvPr>
            <p:ph type="title"/>
          </p:nvPr>
        </p:nvSpPr>
        <p:spPr>
          <a:xfrm>
            <a:off x="838200" y="365125"/>
            <a:ext cx="10515600" cy="925793"/>
          </a:xfrm>
        </p:spPr>
        <p:txBody>
          <a:bodyPr>
            <a:normAutofit/>
          </a:bodyPr>
          <a:lstStyle/>
          <a:p>
            <a:r>
              <a:rPr lang="en-US" sz="4000" b="1" dirty="0">
                <a:latin typeface="Times New Roman" panose="02020603050405020304" pitchFamily="18" charset="0"/>
                <a:cs typeface="Times New Roman" panose="02020603050405020304" pitchFamily="18" charset="0"/>
              </a:rPr>
              <a:t>3. Expected empirical Results</a:t>
            </a:r>
            <a:endParaRPr lang="en-HK"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9943615-886F-1834-7D8A-EE1763AC88AB}"/>
              </a:ext>
            </a:extLst>
          </p:cNvPr>
          <p:cNvSpPr>
            <a:spLocks noGrp="1"/>
          </p:cNvSpPr>
          <p:nvPr>
            <p:ph idx="1"/>
          </p:nvPr>
        </p:nvSpPr>
        <p:spPr>
          <a:xfrm>
            <a:off x="838200" y="1290918"/>
            <a:ext cx="10515600" cy="4886045"/>
          </a:xfrm>
        </p:spPr>
        <p:txBody>
          <a:bodyPr>
            <a:normAutofit/>
          </a:bodyPr>
          <a:lstStyle/>
          <a:p>
            <a:pPr marL="0" indent="0">
              <a:buNone/>
            </a:pPr>
            <a:r>
              <a:rPr lang="en-US" sz="3600" dirty="0">
                <a:latin typeface="Times New Roman" panose="02020603050405020304" pitchFamily="18" charset="0"/>
                <a:cs typeface="Times New Roman" panose="02020603050405020304" pitchFamily="18" charset="0"/>
              </a:rPr>
              <a:t>Build two economic models:</a:t>
            </a:r>
          </a:p>
          <a:p>
            <a:r>
              <a:rPr lang="en-US" sz="3200" b="1" dirty="0">
                <a:latin typeface="Times New Roman" panose="02020603050405020304" pitchFamily="18" charset="0"/>
                <a:cs typeface="Times New Roman" panose="02020603050405020304" pitchFamily="18" charset="0"/>
              </a:rPr>
              <a:t>GDP = f (R&amp;D, fixed asset investment) </a:t>
            </a:r>
            <a:r>
              <a:rPr lang="en-US" sz="3600" b="1"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…(1)</a:t>
            </a:r>
          </a:p>
          <a:p>
            <a:pPr marL="360000" indent="0">
              <a:spcBef>
                <a:spcPts val="600"/>
              </a:spcBef>
              <a:buNone/>
            </a:pPr>
            <a:r>
              <a:rPr lang="en-US" sz="3300" dirty="0">
                <a:latin typeface="Times New Roman" panose="02020603050405020304" pitchFamily="18" charset="0"/>
                <a:cs typeface="Times New Roman" panose="02020603050405020304" pitchFamily="18" charset="0"/>
              </a:rPr>
              <a:t>Formula (1) will show the GDP growth rate affected by the increase in R&amp;D and increase in fixed asset investment in China</a:t>
            </a:r>
          </a:p>
          <a:p>
            <a:r>
              <a:rPr lang="en-US" sz="3200" b="1" dirty="0">
                <a:latin typeface="Times New Roman" panose="02020603050405020304" pitchFamily="18" charset="0"/>
                <a:cs typeface="Times New Roman" panose="02020603050405020304" pitchFamily="18" charset="0"/>
              </a:rPr>
              <a:t>Export = f (R&amp;D, fixed asset investment)</a:t>
            </a:r>
            <a:r>
              <a:rPr kumimoji="0" lang="en-US" sz="3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…(2)</a:t>
            </a:r>
            <a:endParaRPr lang="en-US" sz="3600" b="1" dirty="0">
              <a:latin typeface="Times New Roman" panose="02020603050405020304" pitchFamily="18" charset="0"/>
              <a:cs typeface="Times New Roman" panose="02020603050405020304" pitchFamily="18" charset="0"/>
            </a:endParaRPr>
          </a:p>
          <a:p>
            <a:pPr marL="360000" marR="0" lvl="0" indent="0" algn="l" defTabSz="914400"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3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Formula (2) will show the increase in export affected by the increase in R&amp;D and increase in fixed asset   investment in China</a:t>
            </a:r>
          </a:p>
          <a:p>
            <a:endParaRPr lang="en-US" sz="36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4CFF41A1-66E2-3F9C-83C7-AA22FF87F295}"/>
              </a:ext>
            </a:extLst>
          </p:cNvPr>
          <p:cNvSpPr>
            <a:spLocks noGrp="1"/>
          </p:cNvSpPr>
          <p:nvPr>
            <p:ph type="sldNum" sz="quarter" idx="12"/>
          </p:nvPr>
        </p:nvSpPr>
        <p:spPr/>
        <p:txBody>
          <a:bodyPr/>
          <a:lstStyle/>
          <a:p>
            <a:fld id="{0B365060-E675-4E05-AFEB-053401A97504}" type="slidenum">
              <a:rPr lang="en-HK" smtClean="0"/>
              <a:t>12</a:t>
            </a:fld>
            <a:endParaRPr lang="en-HK"/>
          </a:p>
        </p:txBody>
      </p:sp>
    </p:spTree>
    <p:extLst>
      <p:ext uri="{BB962C8B-B14F-4D97-AF65-F5344CB8AC3E}">
        <p14:creationId xmlns:p14="http://schemas.microsoft.com/office/powerpoint/2010/main" val="2411738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83F95-A847-0E89-A609-32DF240D5E4C}"/>
              </a:ext>
            </a:extLst>
          </p:cNvPr>
          <p:cNvSpPr>
            <a:spLocks noGrp="1"/>
          </p:cNvSpPr>
          <p:nvPr>
            <p:ph type="title"/>
          </p:nvPr>
        </p:nvSpPr>
        <p:spPr>
          <a:xfrm>
            <a:off x="838200" y="365126"/>
            <a:ext cx="10515600" cy="514768"/>
          </a:xfrm>
        </p:spPr>
        <p:txBody>
          <a:bodyPr>
            <a:normAutofit fontScale="90000"/>
          </a:bodyPr>
          <a:lstStyle/>
          <a:p>
            <a:pPr marL="0" marR="0" lvl="0" indent="0" defTabSz="914400" rtl="0" eaLnBrk="1" fontAlgn="auto" latinLnBrk="0" hangingPunct="1">
              <a:lnSpc>
                <a:spcPct val="90000"/>
              </a:lnSpc>
              <a:spcBef>
                <a:spcPts val="1000"/>
              </a:spcBef>
              <a:spcAft>
                <a:spcPts val="0"/>
              </a:spcAft>
              <a:tabLst/>
              <a:defRPr/>
            </a:pPr>
            <a:br>
              <a:rPr kumimoji="0" lang="en-US" sz="37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br>
            <a:r>
              <a:rPr kumimoji="0" lang="en-US" sz="37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Expected Findings</a:t>
            </a:r>
            <a:br>
              <a:rPr kumimoji="0" lang="en-US" sz="37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br>
            <a:endParaRPr lang="en-HK" dirty="0"/>
          </a:p>
        </p:txBody>
      </p:sp>
      <p:sp>
        <p:nvSpPr>
          <p:cNvPr id="3" name="Content Placeholder 2">
            <a:extLst>
              <a:ext uri="{FF2B5EF4-FFF2-40B4-BE49-F238E27FC236}">
                <a16:creationId xmlns:a16="http://schemas.microsoft.com/office/drawing/2014/main" id="{3483CD52-0872-7BD8-7BB2-3E64EA00B419}"/>
              </a:ext>
            </a:extLst>
          </p:cNvPr>
          <p:cNvSpPr>
            <a:spLocks noGrp="1"/>
          </p:cNvSpPr>
          <p:nvPr>
            <p:ph idx="1"/>
          </p:nvPr>
        </p:nvSpPr>
        <p:spPr>
          <a:xfrm>
            <a:off x="776377" y="879894"/>
            <a:ext cx="10577423" cy="5297069"/>
          </a:xfrm>
        </p:spPr>
        <p:txBody>
          <a:bodyPr>
            <a:normAutofit fontScale="92500" lnSpcReduction="10000"/>
          </a:bodyPr>
          <a:lstStyle/>
          <a:p>
            <a:pPr marL="0" indent="0">
              <a:buNone/>
            </a:pPr>
            <a:r>
              <a:rPr lang="en-US" sz="3000" b="1" dirty="0">
                <a:latin typeface="Times New Roman" panose="02020603050405020304" pitchFamily="18" charset="0"/>
                <a:cs typeface="Times New Roman" panose="02020603050405020304" pitchFamily="18" charset="0"/>
              </a:rPr>
              <a:t>Formula (1) </a:t>
            </a:r>
          </a:p>
          <a:p>
            <a:pPr marL="0" indent="0">
              <a:buNone/>
            </a:pPr>
            <a:r>
              <a:rPr lang="en-US" sz="3000" dirty="0">
                <a:latin typeface="Times New Roman" panose="02020603050405020304" pitchFamily="18" charset="0"/>
                <a:cs typeface="Times New Roman" panose="02020603050405020304" pitchFamily="18" charset="0"/>
              </a:rPr>
              <a:t>I will expect GDP (amount) will increase year by year, but not sure to the increase in GDP growth rate as the base amount increases year by year.  R&amp;D and innovation will increase productivity and lower market price of most products.  Manufacturers need to upgrade their equipment if they want to maintain competition.</a:t>
            </a:r>
          </a:p>
          <a:p>
            <a:pPr marL="0" indent="0">
              <a:buNone/>
            </a:pPr>
            <a:r>
              <a:rPr lang="en-US" sz="3000" b="1" dirty="0">
                <a:latin typeface="Times New Roman" panose="02020603050405020304" pitchFamily="18" charset="0"/>
                <a:cs typeface="Times New Roman" panose="02020603050405020304" pitchFamily="18" charset="0"/>
              </a:rPr>
              <a:t>Formula (2)</a:t>
            </a:r>
          </a:p>
          <a:p>
            <a:pPr marL="0" indent="0">
              <a:buNone/>
            </a:pPr>
            <a:r>
              <a:rPr lang="en-US" sz="3000" dirty="0">
                <a:latin typeface="Times New Roman" panose="02020603050405020304" pitchFamily="18" charset="0"/>
                <a:cs typeface="Times New Roman" panose="02020603050405020304" pitchFamily="18" charset="0"/>
              </a:rPr>
              <a:t>I will expect the amount of export will increase as the industrial products have raised its technological level year by year but are still offered at affordable price.  Actually, the amount of hi-tech product export increased from 2016’s US$603.6 billion to 2020’s US$776.3 billion.  It is difficult to predict the increase in export by increase in R&amp;D and fixed asset investment.</a:t>
            </a:r>
          </a:p>
          <a:p>
            <a:pPr marL="0" indent="0">
              <a:buNone/>
            </a:pPr>
            <a:endParaRPr lang="en-US" sz="3600" dirty="0">
              <a:latin typeface="Times New Roman" panose="02020603050405020304" pitchFamily="18" charset="0"/>
              <a:cs typeface="Times New Roman" panose="02020603050405020304" pitchFamily="18" charset="0"/>
            </a:endParaRPr>
          </a:p>
          <a:p>
            <a:pPr marL="0" indent="0">
              <a:buNone/>
            </a:pPr>
            <a:endParaRPr lang="en-US" sz="3600" b="1" dirty="0">
              <a:latin typeface="Times New Roman" panose="02020603050405020304" pitchFamily="18" charset="0"/>
              <a:cs typeface="Times New Roman" panose="02020603050405020304" pitchFamily="18" charset="0"/>
            </a:endParaRPr>
          </a:p>
          <a:p>
            <a:endParaRPr lang="en-HK" dirty="0"/>
          </a:p>
        </p:txBody>
      </p:sp>
      <p:sp>
        <p:nvSpPr>
          <p:cNvPr id="4" name="Slide Number Placeholder 3">
            <a:extLst>
              <a:ext uri="{FF2B5EF4-FFF2-40B4-BE49-F238E27FC236}">
                <a16:creationId xmlns:a16="http://schemas.microsoft.com/office/drawing/2014/main" id="{F783DDC3-8AF0-DD19-120B-23C1C80241A7}"/>
              </a:ext>
            </a:extLst>
          </p:cNvPr>
          <p:cNvSpPr>
            <a:spLocks noGrp="1"/>
          </p:cNvSpPr>
          <p:nvPr>
            <p:ph type="sldNum" sz="quarter" idx="12"/>
          </p:nvPr>
        </p:nvSpPr>
        <p:spPr/>
        <p:txBody>
          <a:bodyPr/>
          <a:lstStyle/>
          <a:p>
            <a:fld id="{0B365060-E675-4E05-AFEB-053401A97504}" type="slidenum">
              <a:rPr lang="en-HK" smtClean="0"/>
              <a:t>13</a:t>
            </a:fld>
            <a:endParaRPr lang="en-HK"/>
          </a:p>
        </p:txBody>
      </p:sp>
    </p:spTree>
    <p:extLst>
      <p:ext uri="{BB962C8B-B14F-4D97-AF65-F5344CB8AC3E}">
        <p14:creationId xmlns:p14="http://schemas.microsoft.com/office/powerpoint/2010/main" val="37457639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A7D6F-0ED2-F4A6-1D58-204664C789DA}"/>
              </a:ext>
            </a:extLst>
          </p:cNvPr>
          <p:cNvSpPr>
            <a:spLocks noGrp="1"/>
          </p:cNvSpPr>
          <p:nvPr>
            <p:ph type="title"/>
          </p:nvPr>
        </p:nvSpPr>
        <p:spPr>
          <a:xfrm>
            <a:off x="838200" y="365126"/>
            <a:ext cx="10315755" cy="730430"/>
          </a:xfrm>
        </p:spPr>
        <p:txBody>
          <a:bodyPr>
            <a:normAutofit/>
          </a:bodyPr>
          <a:lstStyle/>
          <a:p>
            <a:r>
              <a:rPr lang="en-US" sz="3600" b="1" dirty="0">
                <a:latin typeface="Times New Roman" panose="02020603050405020304" pitchFamily="18" charset="0"/>
                <a:cs typeface="Times New Roman" panose="02020603050405020304" pitchFamily="18" charset="0"/>
              </a:rPr>
              <a:t>Discussion</a:t>
            </a:r>
            <a:endParaRPr lang="en-HK"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30DADC3-3360-5E38-C324-7A52866F8600}"/>
              </a:ext>
            </a:extLst>
          </p:cNvPr>
          <p:cNvSpPr>
            <a:spLocks noGrp="1"/>
          </p:cNvSpPr>
          <p:nvPr>
            <p:ph idx="1"/>
          </p:nvPr>
        </p:nvSpPr>
        <p:spPr>
          <a:xfrm>
            <a:off x="838200" y="1199072"/>
            <a:ext cx="10515600" cy="4977891"/>
          </a:xfrm>
        </p:spPr>
        <p:txBody>
          <a:bodyPr/>
          <a:lstStyle/>
          <a:p>
            <a:pPr marL="0" indent="0">
              <a:buNone/>
            </a:pPr>
            <a:r>
              <a:rPr lang="en-US" b="1" i="1" dirty="0">
                <a:latin typeface="Times New Roman" panose="02020603050405020304" pitchFamily="18" charset="0"/>
                <a:cs typeface="Times New Roman" panose="02020603050405020304" pitchFamily="18" charset="0"/>
              </a:rPr>
              <a:t>Is it necessary to do in-house R&amp;D to upgrade the operation?</a:t>
            </a:r>
          </a:p>
          <a:p>
            <a:pPr marL="0" indent="0">
              <a:buNone/>
            </a:pPr>
            <a:r>
              <a:rPr lang="en-US" dirty="0">
                <a:latin typeface="Times New Roman" panose="02020603050405020304" pitchFamily="18" charset="0"/>
                <a:cs typeface="Times New Roman" panose="02020603050405020304" pitchFamily="18" charset="0"/>
              </a:rPr>
              <a:t>Not necessary for SME, trading and retailing business</a:t>
            </a:r>
          </a:p>
          <a:p>
            <a:pPr marL="0" indent="0">
              <a:buNone/>
            </a:pPr>
            <a:r>
              <a:rPr lang="en-US" dirty="0">
                <a:latin typeface="Times New Roman" panose="02020603050405020304" pitchFamily="18" charset="0"/>
                <a:cs typeface="Times New Roman" panose="02020603050405020304" pitchFamily="18" charset="0"/>
              </a:rPr>
              <a:t>Technology advancement makes lots of technological products and systems available for sale in the market.  The small &amp; medium-sized company can buy the ready-made products and ask for adjustments from the suppliers.  Similarly, the big companies engaged in trading and merchandising can buy the supply-chain systems to cover all its outlets and warehouses in the domestic market.</a:t>
            </a:r>
          </a:p>
          <a:p>
            <a:pPr marL="0" indent="0">
              <a:buNone/>
            </a:pPr>
            <a:r>
              <a:rPr lang="en-US" dirty="0">
                <a:latin typeface="Times New Roman" panose="02020603050405020304" pitchFamily="18" charset="0"/>
                <a:cs typeface="Times New Roman" panose="02020603050405020304" pitchFamily="18" charset="0"/>
              </a:rPr>
              <a:t>“Innovation activities need to address high degree of variation and uncertainty.  Innovation initiatives involve risk-taking and not all of these will result in innovation” (ISO 56002, 2019)</a:t>
            </a:r>
          </a:p>
        </p:txBody>
      </p:sp>
      <p:sp>
        <p:nvSpPr>
          <p:cNvPr id="4" name="Slide Number Placeholder 3">
            <a:extLst>
              <a:ext uri="{FF2B5EF4-FFF2-40B4-BE49-F238E27FC236}">
                <a16:creationId xmlns:a16="http://schemas.microsoft.com/office/drawing/2014/main" id="{FF1127BA-6D33-CAE3-7C6E-1EB2C27BAB31}"/>
              </a:ext>
            </a:extLst>
          </p:cNvPr>
          <p:cNvSpPr>
            <a:spLocks noGrp="1"/>
          </p:cNvSpPr>
          <p:nvPr>
            <p:ph type="sldNum" sz="quarter" idx="12"/>
          </p:nvPr>
        </p:nvSpPr>
        <p:spPr/>
        <p:txBody>
          <a:bodyPr/>
          <a:lstStyle/>
          <a:p>
            <a:fld id="{0B365060-E675-4E05-AFEB-053401A97504}" type="slidenum">
              <a:rPr lang="en-HK" smtClean="0"/>
              <a:t>14</a:t>
            </a:fld>
            <a:endParaRPr lang="en-HK"/>
          </a:p>
        </p:txBody>
      </p:sp>
    </p:spTree>
    <p:extLst>
      <p:ext uri="{BB962C8B-B14F-4D97-AF65-F5344CB8AC3E}">
        <p14:creationId xmlns:p14="http://schemas.microsoft.com/office/powerpoint/2010/main" val="6186951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E03DF-B64A-E507-9B59-E461FE945F7E}"/>
              </a:ext>
            </a:extLst>
          </p:cNvPr>
          <p:cNvSpPr>
            <a:spLocks noGrp="1"/>
          </p:cNvSpPr>
          <p:nvPr>
            <p:ph type="title"/>
          </p:nvPr>
        </p:nvSpPr>
        <p:spPr>
          <a:xfrm>
            <a:off x="838200" y="365126"/>
            <a:ext cx="10515600" cy="704550"/>
          </a:xfrm>
        </p:spPr>
        <p:txBody>
          <a:bodyPr>
            <a:normAutofit/>
          </a:bodyPr>
          <a:lstStyle/>
          <a:p>
            <a:r>
              <a:rPr lang="en-US" sz="3600" b="1" dirty="0">
                <a:latin typeface="Times New Roman" panose="02020603050405020304" pitchFamily="18" charset="0"/>
                <a:cs typeface="Times New Roman" panose="02020603050405020304" pitchFamily="18" charset="0"/>
              </a:rPr>
              <a:t>Discussion</a:t>
            </a:r>
            <a:endParaRPr lang="en-HK"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D7DC542-96FC-8203-3CB4-6912140B14DF}"/>
              </a:ext>
            </a:extLst>
          </p:cNvPr>
          <p:cNvSpPr>
            <a:spLocks noGrp="1"/>
          </p:cNvSpPr>
          <p:nvPr>
            <p:ph idx="1"/>
          </p:nvPr>
        </p:nvSpPr>
        <p:spPr>
          <a:xfrm>
            <a:off x="838200" y="1069676"/>
            <a:ext cx="10515600" cy="5184475"/>
          </a:xfrm>
        </p:spPr>
        <p:txBody>
          <a:bodyPr>
            <a:normAutofit fontScale="77500" lnSpcReduction="2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3400" b="1"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Is it necessary to do in-house R&amp;D to upgrade the operation?</a:t>
            </a:r>
          </a:p>
          <a:p>
            <a:pPr marL="0" indent="0">
              <a:lnSpc>
                <a:spcPct val="120000"/>
              </a:lnSpc>
              <a:buNone/>
            </a:pPr>
            <a:r>
              <a:rPr lang="en-US" dirty="0">
                <a:latin typeface="Times New Roman" panose="02020603050405020304" pitchFamily="18" charset="0"/>
                <a:cs typeface="Times New Roman" panose="02020603050405020304" pitchFamily="18" charset="0"/>
              </a:rPr>
              <a:t>Yes, the </a:t>
            </a:r>
            <a:r>
              <a:rPr lang="en-US" b="1" dirty="0">
                <a:latin typeface="Times New Roman" panose="02020603050405020304" pitchFamily="18" charset="0"/>
                <a:cs typeface="Times New Roman" panose="02020603050405020304" pitchFamily="18" charset="0"/>
              </a:rPr>
              <a:t>market leaders </a:t>
            </a:r>
            <a:r>
              <a:rPr lang="en-US" dirty="0">
                <a:latin typeface="Times New Roman" panose="02020603050405020304" pitchFamily="18" charset="0"/>
                <a:cs typeface="Times New Roman" panose="02020603050405020304" pitchFamily="18" charset="0"/>
              </a:rPr>
              <a:t>in manufacturing need to do in-house R&amp;D for </a:t>
            </a:r>
            <a:r>
              <a:rPr lang="en-US" u="sng" dirty="0">
                <a:latin typeface="Times New Roman" panose="02020603050405020304" pitchFamily="18" charset="0"/>
                <a:cs typeface="Times New Roman" panose="02020603050405020304" pitchFamily="18" charset="0"/>
              </a:rPr>
              <a:t>product innovation </a:t>
            </a:r>
            <a:r>
              <a:rPr lang="en-US" dirty="0">
                <a:latin typeface="Times New Roman" panose="02020603050405020304" pitchFamily="18" charset="0"/>
                <a:cs typeface="Times New Roman" panose="02020603050405020304" pitchFamily="18" charset="0"/>
              </a:rPr>
              <a:t>or assign it to a professional institute.</a:t>
            </a:r>
          </a:p>
          <a:p>
            <a:pPr marL="0" indent="0">
              <a:lnSpc>
                <a:spcPct val="120000"/>
              </a:lnSpc>
              <a:buNone/>
            </a:pPr>
            <a:r>
              <a:rPr lang="en-US" dirty="0">
                <a:latin typeface="Times New Roman" panose="02020603050405020304" pitchFamily="18" charset="0"/>
                <a:cs typeface="Times New Roman" panose="02020603050405020304" pitchFamily="18" charset="0"/>
              </a:rPr>
              <a:t>As to process innovation, organizational innovation, marketing innovation or customer innovation, the big manufacture can buy the ready-made human resource system and accounting software from the market.  However, they may need to ask for support from experts to do the customer and marketing systems to meet their specific requirements.</a:t>
            </a:r>
          </a:p>
          <a:p>
            <a:pPr marL="0" indent="0">
              <a:buNone/>
            </a:pPr>
            <a:r>
              <a:rPr lang="en-US" b="1" dirty="0">
                <a:latin typeface="Times New Roman" panose="02020603050405020304" pitchFamily="18" charset="0"/>
                <a:cs typeface="Times New Roman" panose="02020603050405020304" pitchFamily="18" charset="0"/>
              </a:rPr>
              <a:t>Market followers</a:t>
            </a:r>
          </a:p>
          <a:p>
            <a:pPr marL="0" indent="0">
              <a:lnSpc>
                <a:spcPct val="120000"/>
              </a:lnSpc>
              <a:spcBef>
                <a:spcPts val="600"/>
              </a:spcBef>
              <a:buNone/>
            </a:pPr>
            <a:r>
              <a:rPr lang="en-US" dirty="0">
                <a:latin typeface="Times New Roman" panose="02020603050405020304" pitchFamily="18" charset="0"/>
                <a:cs typeface="Times New Roman" panose="02020603050405020304" pitchFamily="18" charset="0"/>
              </a:rPr>
              <a:t>Yes, for maintaining competition. Market follower needs to buy the new products from the competitors and learn how to make and modify it (to avoid infringement) .  Therefore, market followers also need to do in-house R&amp;D for product innovation.  “Import of technology, import of raw materials, competition, productivity, age and leverage position of the firm positively influence the R&amp;D intensity of the firm” (Jose, Sharma &amp; </a:t>
            </a:r>
            <a:r>
              <a:rPr lang="en-US" dirty="0" err="1">
                <a:latin typeface="Times New Roman" panose="02020603050405020304" pitchFamily="18" charset="0"/>
                <a:cs typeface="Times New Roman" panose="02020603050405020304" pitchFamily="18" charset="0"/>
              </a:rPr>
              <a:t>Dhanora</a:t>
            </a:r>
            <a:r>
              <a:rPr lang="en-US" dirty="0">
                <a:latin typeface="Times New Roman" panose="02020603050405020304" pitchFamily="18" charset="0"/>
                <a:cs typeface="Times New Roman" panose="02020603050405020304" pitchFamily="18" charset="0"/>
              </a:rPr>
              <a:t>, 2022)</a:t>
            </a:r>
          </a:p>
          <a:p>
            <a:pPr marL="0" indent="0">
              <a:buNone/>
            </a:pP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05D6A12A-4361-56E7-E90E-8E35BBF23E5B}"/>
              </a:ext>
            </a:extLst>
          </p:cNvPr>
          <p:cNvSpPr>
            <a:spLocks noGrp="1"/>
          </p:cNvSpPr>
          <p:nvPr>
            <p:ph type="sldNum" sz="quarter" idx="12"/>
          </p:nvPr>
        </p:nvSpPr>
        <p:spPr/>
        <p:txBody>
          <a:bodyPr/>
          <a:lstStyle/>
          <a:p>
            <a:fld id="{0B365060-E675-4E05-AFEB-053401A97504}" type="slidenum">
              <a:rPr lang="en-HK" smtClean="0"/>
              <a:t>15</a:t>
            </a:fld>
            <a:endParaRPr lang="en-HK"/>
          </a:p>
        </p:txBody>
      </p:sp>
    </p:spTree>
    <p:extLst>
      <p:ext uri="{BB962C8B-B14F-4D97-AF65-F5344CB8AC3E}">
        <p14:creationId xmlns:p14="http://schemas.microsoft.com/office/powerpoint/2010/main" val="31231150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4FB5F-F179-DD3E-D6CC-43ABABA21C0E}"/>
              </a:ext>
            </a:extLst>
          </p:cNvPr>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Limitation of study</a:t>
            </a:r>
            <a:endParaRPr lang="en-HK"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7C6653F-0AC3-96E1-7F4D-B2C21CB5FB58}"/>
              </a:ext>
            </a:extLst>
          </p:cNvPr>
          <p:cNvSpPr>
            <a:spLocks noGrp="1"/>
          </p:cNvSpPr>
          <p:nvPr>
            <p:ph idx="1"/>
          </p:nvPr>
        </p:nvSpPr>
        <p:spPr/>
        <p:txBody>
          <a:bodyPr/>
          <a:lstStyle/>
          <a:p>
            <a:pPr marL="0" indent="0">
              <a:spcBef>
                <a:spcPts val="1200"/>
              </a:spcBef>
              <a:buNone/>
            </a:pPr>
            <a:r>
              <a:rPr lang="en-US" sz="2800" dirty="0">
                <a:latin typeface="Times New Roman" panose="02020603050405020304" pitchFamily="18" charset="0"/>
                <a:cs typeface="Times New Roman" panose="02020603050405020304" pitchFamily="18" charset="0"/>
              </a:rPr>
              <a:t>It is better to add interest rate and money supply in the research because the funds available for R&amp;D investments will be affected by these two factors.</a:t>
            </a:r>
          </a:p>
          <a:p>
            <a:pPr marL="0" indent="0">
              <a:spcBef>
                <a:spcPts val="1200"/>
              </a:spcBef>
              <a:buNone/>
            </a:pPr>
            <a:r>
              <a:rPr lang="en-US" dirty="0">
                <a:latin typeface="Times New Roman" panose="02020603050405020304" pitchFamily="18" charset="0"/>
                <a:cs typeface="Times New Roman" panose="02020603050405020304" pitchFamily="18" charset="0"/>
              </a:rPr>
              <a:t>It is suggested to do a comparison of China with another country who put efforts on R&amp;D but with low population.  This is to find out which types of countries will benefit more from R&amp;D.</a:t>
            </a:r>
            <a:endParaRPr lang="en-US" sz="2800" dirty="0">
              <a:latin typeface="Times New Roman" panose="02020603050405020304" pitchFamily="18" charset="0"/>
              <a:cs typeface="Times New Roman" panose="02020603050405020304" pitchFamily="18" charset="0"/>
            </a:endParaRPr>
          </a:p>
          <a:p>
            <a:pPr marL="0" indent="0">
              <a:spcBef>
                <a:spcPts val="1200"/>
              </a:spcBef>
              <a:buNone/>
            </a:pPr>
            <a:r>
              <a:rPr lang="en-US" sz="2800" dirty="0">
                <a:latin typeface="Times New Roman" panose="02020603050405020304" pitchFamily="18" charset="0"/>
                <a:cs typeface="Times New Roman" panose="02020603050405020304" pitchFamily="18" charset="0"/>
              </a:rPr>
              <a:t> </a:t>
            </a:r>
            <a:endParaRPr lang="en-HK" sz="2800" dirty="0">
              <a:latin typeface="Times New Roman" panose="02020603050405020304" pitchFamily="18" charset="0"/>
              <a:cs typeface="Times New Roman" panose="02020603050405020304" pitchFamily="18" charset="0"/>
            </a:endParaRPr>
          </a:p>
          <a:p>
            <a:endParaRPr lang="en-HK" dirty="0"/>
          </a:p>
        </p:txBody>
      </p:sp>
      <p:sp>
        <p:nvSpPr>
          <p:cNvPr id="4" name="Slide Number Placeholder 3">
            <a:extLst>
              <a:ext uri="{FF2B5EF4-FFF2-40B4-BE49-F238E27FC236}">
                <a16:creationId xmlns:a16="http://schemas.microsoft.com/office/drawing/2014/main" id="{3DC4E480-AA4D-8C3F-3C0B-1791FF2E236A}"/>
              </a:ext>
            </a:extLst>
          </p:cNvPr>
          <p:cNvSpPr>
            <a:spLocks noGrp="1"/>
          </p:cNvSpPr>
          <p:nvPr>
            <p:ph type="sldNum" sz="quarter" idx="12"/>
          </p:nvPr>
        </p:nvSpPr>
        <p:spPr/>
        <p:txBody>
          <a:bodyPr/>
          <a:lstStyle/>
          <a:p>
            <a:fld id="{0B365060-E675-4E05-AFEB-053401A97504}" type="slidenum">
              <a:rPr lang="en-HK" smtClean="0"/>
              <a:t>16</a:t>
            </a:fld>
            <a:endParaRPr lang="en-HK"/>
          </a:p>
        </p:txBody>
      </p:sp>
    </p:spTree>
    <p:extLst>
      <p:ext uri="{BB962C8B-B14F-4D97-AF65-F5344CB8AC3E}">
        <p14:creationId xmlns:p14="http://schemas.microsoft.com/office/powerpoint/2010/main" val="9855581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A76A3-F293-DB91-AA42-01119AF89157}"/>
              </a:ext>
            </a:extLst>
          </p:cNvPr>
          <p:cNvSpPr>
            <a:spLocks noGrp="1"/>
          </p:cNvSpPr>
          <p:nvPr>
            <p:ph type="title"/>
          </p:nvPr>
        </p:nvSpPr>
        <p:spPr>
          <a:xfrm>
            <a:off x="838200" y="365125"/>
            <a:ext cx="10515600" cy="463011"/>
          </a:xfrm>
        </p:spPr>
        <p:txBody>
          <a:bodyPr>
            <a:normAutofit/>
          </a:bodyPr>
          <a:lstStyle/>
          <a:p>
            <a:r>
              <a:rPr lang="en-US" sz="2400" b="1" dirty="0">
                <a:latin typeface="Times New Roman" panose="02020603050405020304" pitchFamily="18" charset="0"/>
                <a:cs typeface="Times New Roman" panose="02020603050405020304" pitchFamily="18" charset="0"/>
              </a:rPr>
              <a:t>Reference</a:t>
            </a:r>
            <a:endParaRPr lang="en-HK" sz="2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AFB95C2-FA60-393C-F880-4F38BAE898E6}"/>
              </a:ext>
            </a:extLst>
          </p:cNvPr>
          <p:cNvSpPr>
            <a:spLocks noGrp="1"/>
          </p:cNvSpPr>
          <p:nvPr>
            <p:ph idx="1"/>
          </p:nvPr>
        </p:nvSpPr>
        <p:spPr>
          <a:xfrm>
            <a:off x="838200" y="750498"/>
            <a:ext cx="10515600" cy="5426465"/>
          </a:xfrm>
        </p:spPr>
        <p:txBody>
          <a:bodyPr>
            <a:normAutofit fontScale="25000" lnSpcReduction="20000"/>
          </a:bodyPr>
          <a:lstStyle/>
          <a:p>
            <a:pPr marL="0" indent="-3600000">
              <a:lnSpc>
                <a:spcPct val="120000"/>
              </a:lnSpc>
              <a:spcBef>
                <a:spcPts val="600"/>
              </a:spcBef>
              <a:spcAft>
                <a:spcPts val="600"/>
              </a:spcAft>
              <a:buNone/>
            </a:pPr>
            <a:r>
              <a:rPr lang="en-US" sz="4800" kern="100" dirty="0">
                <a:effectLst/>
                <a:latin typeface="Times New Roman" panose="02020603050405020304" pitchFamily="18" charset="0"/>
                <a:ea typeface="新細明體" panose="02020500000000000000" pitchFamily="18" charset="-120"/>
                <a:cs typeface="Times New Roman" panose="02020603050405020304" pitchFamily="18" charset="0"/>
              </a:rPr>
              <a:t>Anderson, N., </a:t>
            </a:r>
            <a:r>
              <a:rPr lang="en-US" sz="4800" kern="100" dirty="0" err="1">
                <a:effectLst/>
                <a:latin typeface="Times New Roman" panose="02020603050405020304" pitchFamily="18" charset="0"/>
                <a:ea typeface="新細明體" panose="02020500000000000000" pitchFamily="18" charset="-120"/>
                <a:cs typeface="Times New Roman" panose="02020603050405020304" pitchFamily="18" charset="0"/>
              </a:rPr>
              <a:t>Potocnik</a:t>
            </a:r>
            <a:r>
              <a:rPr lang="en-US" sz="4800" kern="100" dirty="0">
                <a:effectLst/>
                <a:latin typeface="Times New Roman" panose="02020603050405020304" pitchFamily="18" charset="0"/>
                <a:ea typeface="新細明體" panose="02020500000000000000" pitchFamily="18" charset="-120"/>
                <a:cs typeface="Times New Roman" panose="02020603050405020304" pitchFamily="18" charset="0"/>
              </a:rPr>
              <a:t>, K. &amp; Zhou, J. (2014). Innovation and creativity in organizations: A state-of-the-science review and </a:t>
            </a:r>
            <a:r>
              <a:rPr lang="en-US" sz="4800" kern="100" dirty="0" err="1">
                <a:effectLst/>
                <a:latin typeface="Times New Roman" panose="02020603050405020304" pitchFamily="18" charset="0"/>
                <a:ea typeface="新細明體" panose="02020500000000000000" pitchFamily="18" charset="-120"/>
                <a:cs typeface="Times New Roman" panose="02020603050405020304" pitchFamily="18" charset="0"/>
              </a:rPr>
              <a:t>prospectivity</a:t>
            </a:r>
            <a:r>
              <a:rPr lang="en-US" sz="4800" kern="100" dirty="0">
                <a:effectLst/>
                <a:latin typeface="Times New Roman" panose="02020603050405020304" pitchFamily="18" charset="0"/>
                <a:ea typeface="新細明體" panose="02020500000000000000" pitchFamily="18" charset="-120"/>
                <a:cs typeface="Times New Roman" panose="02020603050405020304" pitchFamily="18" charset="0"/>
              </a:rPr>
              <a:t> commentary. </a:t>
            </a:r>
            <a:r>
              <a:rPr lang="en-US" sz="4800" i="1" kern="100" dirty="0">
                <a:effectLst/>
                <a:latin typeface="Times New Roman" panose="02020603050405020304" pitchFamily="18" charset="0"/>
                <a:ea typeface="新細明體" panose="02020500000000000000" pitchFamily="18" charset="-120"/>
                <a:cs typeface="Times New Roman" panose="02020603050405020304" pitchFamily="18" charset="0"/>
              </a:rPr>
              <a:t>Journal of Management</a:t>
            </a:r>
            <a:r>
              <a:rPr lang="en-US" sz="4800" kern="100" dirty="0">
                <a:effectLst/>
                <a:latin typeface="Times New Roman" panose="02020603050405020304" pitchFamily="18" charset="0"/>
                <a:ea typeface="新細明體" panose="02020500000000000000" pitchFamily="18" charset="-120"/>
                <a:cs typeface="Times New Roman" panose="02020603050405020304" pitchFamily="18" charset="0"/>
              </a:rPr>
              <a:t>. Vol.40(5), 1297-1333. Doi:10.1170/0149206314527128.</a:t>
            </a:r>
            <a:endParaRPr lang="en-HK" sz="4800" dirty="0">
              <a:effectLst/>
              <a:latin typeface="Calibri" panose="020F0502020204030204" pitchFamily="34" charset="0"/>
              <a:ea typeface="新細明體" panose="02020500000000000000" pitchFamily="18" charset="-120"/>
              <a:cs typeface="Times New Roman" panose="02020603050405020304" pitchFamily="18" charset="0"/>
            </a:endParaRPr>
          </a:p>
          <a:p>
            <a:pPr marL="0" indent="-3600000">
              <a:lnSpc>
                <a:spcPct val="120000"/>
              </a:lnSpc>
              <a:spcBef>
                <a:spcPts val="600"/>
              </a:spcBef>
              <a:spcAft>
                <a:spcPts val="800"/>
              </a:spcAft>
              <a:buNone/>
            </a:pPr>
            <a:r>
              <a:rPr lang="en-US" sz="4800" kern="100" dirty="0" err="1">
                <a:effectLst/>
                <a:latin typeface="Times New Roman" panose="02020603050405020304" pitchFamily="18" charset="0"/>
                <a:ea typeface="新細明體" panose="02020500000000000000" pitchFamily="18" charset="-120"/>
                <a:cs typeface="Times New Roman" panose="02020603050405020304" pitchFamily="18" charset="0"/>
              </a:rPr>
              <a:t>Baregheh</a:t>
            </a:r>
            <a:r>
              <a:rPr lang="en-US" sz="4800" kern="100" dirty="0">
                <a:effectLst/>
                <a:latin typeface="Times New Roman" panose="02020603050405020304" pitchFamily="18" charset="0"/>
                <a:ea typeface="新細明體" panose="02020500000000000000" pitchFamily="18" charset="-120"/>
                <a:cs typeface="Times New Roman" panose="02020603050405020304" pitchFamily="18" charset="0"/>
              </a:rPr>
              <a:t>, A., Rowley, J., Sambrook, S. (2009). Towards a multidisciplinary definition of innovations. </a:t>
            </a:r>
            <a:r>
              <a:rPr lang="en-US" sz="4800" i="1" kern="100" dirty="0">
                <a:effectLst/>
                <a:latin typeface="Times New Roman" panose="02020603050405020304" pitchFamily="18" charset="0"/>
                <a:ea typeface="新細明體" panose="02020500000000000000" pitchFamily="18" charset="-120"/>
                <a:cs typeface="Times New Roman" panose="02020603050405020304" pitchFamily="18" charset="0"/>
              </a:rPr>
              <a:t>Management Decision</a:t>
            </a:r>
            <a:r>
              <a:rPr lang="en-US" sz="4800" kern="100" dirty="0">
                <a:effectLst/>
                <a:latin typeface="Times New Roman" panose="02020603050405020304" pitchFamily="18" charset="0"/>
                <a:ea typeface="新細明體" panose="02020500000000000000" pitchFamily="18" charset="-120"/>
                <a:cs typeface="Times New Roman" panose="02020603050405020304" pitchFamily="18" charset="0"/>
              </a:rPr>
              <a:t>. 47(8): 1323-1339. </a:t>
            </a:r>
            <a:r>
              <a:rPr lang="en-US" sz="4800" i="1" kern="100" dirty="0">
                <a:effectLst/>
                <a:latin typeface="Times New Roman" panose="02020603050405020304" pitchFamily="18" charset="0"/>
                <a:ea typeface="新細明體" panose="02020500000000000000" pitchFamily="18" charset="-120"/>
                <a:cs typeface="Times New Roman" panose="02020603050405020304" pitchFamily="18" charset="0"/>
              </a:rPr>
              <a:t>Doi:10.1108/00251740910984578. ISSN 0025-1747</a:t>
            </a:r>
            <a:endParaRPr lang="en-HK" sz="4800" dirty="0">
              <a:effectLst/>
              <a:latin typeface="Calibri" panose="020F0502020204030204" pitchFamily="34" charset="0"/>
              <a:ea typeface="新細明體" panose="02020500000000000000" pitchFamily="18" charset="-120"/>
              <a:cs typeface="Times New Roman" panose="02020603050405020304" pitchFamily="18" charset="0"/>
            </a:endParaRPr>
          </a:p>
          <a:p>
            <a:pPr marL="0" indent="-3600000" algn="just">
              <a:lnSpc>
                <a:spcPct val="120000"/>
              </a:lnSpc>
              <a:spcBef>
                <a:spcPts val="600"/>
              </a:spcBef>
              <a:spcAft>
                <a:spcPts val="800"/>
              </a:spcAft>
              <a:buNone/>
            </a:pPr>
            <a:r>
              <a:rPr lang="en-HK" sz="4800" dirty="0">
                <a:effectLst/>
                <a:latin typeface="Times New Roman" panose="02020603050405020304" pitchFamily="18" charset="0"/>
                <a:ea typeface="新細明體" panose="02020500000000000000" pitchFamily="18" charset="-120"/>
                <a:cs typeface="Times New Roman" panose="02020603050405020304" pitchFamily="18" charset="0"/>
              </a:rPr>
              <a:t>Cai, K.G., 1999, Outward foreign direct investment: A novel dimension of China’s integration into the regional and global economy, </a:t>
            </a:r>
            <a:r>
              <a:rPr lang="en-HK" sz="4800" i="1" dirty="0">
                <a:effectLst/>
                <a:latin typeface="Times New Roman" panose="02020603050405020304" pitchFamily="18" charset="0"/>
                <a:ea typeface="新細明體" panose="02020500000000000000" pitchFamily="18" charset="-120"/>
                <a:cs typeface="Times New Roman" panose="02020603050405020304" pitchFamily="18" charset="0"/>
              </a:rPr>
              <a:t>The China Quarterly</a:t>
            </a:r>
            <a:r>
              <a:rPr lang="en-HK" sz="4800" dirty="0">
                <a:effectLst/>
                <a:latin typeface="Times New Roman" panose="02020603050405020304" pitchFamily="18" charset="0"/>
                <a:ea typeface="新細明體" panose="02020500000000000000" pitchFamily="18" charset="-120"/>
                <a:cs typeface="Times New Roman" panose="02020603050405020304" pitchFamily="18" charset="0"/>
              </a:rPr>
              <a:t>, 160, December 1999, pp.856-990.</a:t>
            </a:r>
            <a:endParaRPr lang="en-HK" sz="4800" dirty="0">
              <a:effectLst/>
              <a:latin typeface="Calibri" panose="020F0502020204030204" pitchFamily="34" charset="0"/>
              <a:ea typeface="新細明體" panose="02020500000000000000" pitchFamily="18" charset="-120"/>
              <a:cs typeface="Times New Roman" panose="02020603050405020304" pitchFamily="18" charset="0"/>
            </a:endParaRPr>
          </a:p>
          <a:p>
            <a:pPr marL="0" indent="-3600000">
              <a:lnSpc>
                <a:spcPct val="120000"/>
              </a:lnSpc>
              <a:spcBef>
                <a:spcPts val="600"/>
              </a:spcBef>
              <a:spcAft>
                <a:spcPts val="800"/>
              </a:spcAft>
              <a:buNone/>
            </a:pPr>
            <a:r>
              <a:rPr lang="en-US" sz="4800" kern="100" dirty="0" err="1">
                <a:effectLst/>
                <a:latin typeface="Times New Roman" panose="02020603050405020304" pitchFamily="18" charset="0"/>
                <a:ea typeface="新細明體" panose="02020500000000000000" pitchFamily="18" charset="-120"/>
                <a:cs typeface="Times New Roman" panose="02020603050405020304" pitchFamily="18" charset="0"/>
              </a:rPr>
              <a:t>Dachs</a:t>
            </a:r>
            <a:r>
              <a:rPr lang="en-US" sz="4800" kern="100" dirty="0">
                <a:effectLst/>
                <a:latin typeface="Times New Roman" panose="02020603050405020304" pitchFamily="18" charset="0"/>
                <a:ea typeface="新細明體" panose="02020500000000000000" pitchFamily="18" charset="-120"/>
                <a:cs typeface="Times New Roman" panose="02020603050405020304" pitchFamily="18" charset="0"/>
              </a:rPr>
              <a:t>, B. and </a:t>
            </a:r>
            <a:r>
              <a:rPr lang="en-US" sz="4800" kern="100" dirty="0" err="1">
                <a:effectLst/>
                <a:latin typeface="Times New Roman" panose="02020603050405020304" pitchFamily="18" charset="0"/>
                <a:ea typeface="新細明體" panose="02020500000000000000" pitchFamily="18" charset="-120"/>
                <a:cs typeface="Times New Roman" panose="02020603050405020304" pitchFamily="18" charset="0"/>
              </a:rPr>
              <a:t>Zahradnik</a:t>
            </a:r>
            <a:r>
              <a:rPr lang="en-US" sz="4800" kern="100" dirty="0">
                <a:effectLst/>
                <a:latin typeface="Times New Roman" panose="02020603050405020304" pitchFamily="18" charset="0"/>
                <a:ea typeface="新細明體" panose="02020500000000000000" pitchFamily="18" charset="-120"/>
                <a:cs typeface="Times New Roman" panose="02020603050405020304" pitchFamily="18" charset="0"/>
              </a:rPr>
              <a:t>, G. (2022). From few to many: main trend in the internationalization of business R&amp;D, Transactional Corporation, Vol. 29 (1), 107-133.  </a:t>
            </a:r>
            <a:endParaRPr lang="en-HK" sz="4800" dirty="0">
              <a:effectLst/>
              <a:latin typeface="Calibri" panose="020F0502020204030204" pitchFamily="34" charset="0"/>
              <a:ea typeface="新細明體" panose="02020500000000000000" pitchFamily="18" charset="-120"/>
              <a:cs typeface="Times New Roman" panose="02020603050405020304" pitchFamily="18" charset="0"/>
            </a:endParaRPr>
          </a:p>
          <a:p>
            <a:pPr marL="0" indent="-3600000">
              <a:lnSpc>
                <a:spcPct val="120000"/>
              </a:lnSpc>
              <a:spcBef>
                <a:spcPts val="600"/>
              </a:spcBef>
              <a:spcAft>
                <a:spcPts val="800"/>
              </a:spcAft>
              <a:buNone/>
            </a:pPr>
            <a:r>
              <a:rPr lang="en-US" sz="4800" kern="100" dirty="0">
                <a:effectLst/>
                <a:latin typeface="Times New Roman" panose="02020603050405020304" pitchFamily="18" charset="0"/>
                <a:ea typeface="新細明體" panose="02020500000000000000" pitchFamily="18" charset="-120"/>
                <a:cs typeface="Times New Roman" panose="02020603050405020304" pitchFamily="18" charset="0"/>
              </a:rPr>
              <a:t>Drucker, P. (2002). The Discipline of innovation. </a:t>
            </a:r>
            <a:r>
              <a:rPr lang="en-US" sz="4800" i="1" kern="100" dirty="0">
                <a:effectLst/>
                <a:latin typeface="Times New Roman" panose="02020603050405020304" pitchFamily="18" charset="0"/>
                <a:ea typeface="新細明體" panose="02020500000000000000" pitchFamily="18" charset="-120"/>
                <a:cs typeface="Times New Roman" panose="02020603050405020304" pitchFamily="18" charset="0"/>
              </a:rPr>
              <a:t>Harvard Business Review,</a:t>
            </a:r>
            <a:r>
              <a:rPr lang="en-US" sz="4800" kern="100" dirty="0">
                <a:effectLst/>
                <a:latin typeface="Times New Roman" panose="02020603050405020304" pitchFamily="18" charset="0"/>
                <a:ea typeface="新細明體" panose="02020500000000000000" pitchFamily="18" charset="-120"/>
                <a:cs typeface="Times New Roman" panose="02020603050405020304" pitchFamily="18" charset="0"/>
              </a:rPr>
              <a:t> Retrieved 13 October 2013.</a:t>
            </a:r>
            <a:endParaRPr lang="en-HK" sz="4800" dirty="0">
              <a:effectLst/>
              <a:latin typeface="Calibri" panose="020F0502020204030204" pitchFamily="34" charset="0"/>
              <a:ea typeface="新細明體" panose="02020500000000000000" pitchFamily="18" charset="-120"/>
              <a:cs typeface="Times New Roman" panose="02020603050405020304" pitchFamily="18" charset="0"/>
            </a:endParaRPr>
          </a:p>
          <a:p>
            <a:pPr marL="0" indent="-3600000">
              <a:lnSpc>
                <a:spcPct val="120000"/>
              </a:lnSpc>
              <a:spcBef>
                <a:spcPts val="600"/>
              </a:spcBef>
              <a:spcAft>
                <a:spcPts val="800"/>
              </a:spcAft>
              <a:buNone/>
            </a:pPr>
            <a:r>
              <a:rPr lang="en-US" sz="4800" kern="100" dirty="0" err="1">
                <a:effectLst/>
                <a:latin typeface="Times New Roman" panose="02020603050405020304" pitchFamily="18" charset="0"/>
                <a:ea typeface="新細明體" panose="02020500000000000000" pitchFamily="18" charset="-120"/>
                <a:cs typeface="Times New Roman" panose="02020603050405020304" pitchFamily="18" charset="0"/>
              </a:rPr>
              <a:t>Dushime</a:t>
            </a:r>
            <a:r>
              <a:rPr lang="en-US" sz="4800" kern="100" dirty="0">
                <a:effectLst/>
                <a:latin typeface="Times New Roman" panose="02020603050405020304" pitchFamily="18" charset="0"/>
                <a:ea typeface="新細明體" panose="02020500000000000000" pitchFamily="18" charset="-120"/>
                <a:cs typeface="Times New Roman" panose="02020603050405020304" pitchFamily="18" charset="0"/>
              </a:rPr>
              <a:t>, E., </a:t>
            </a:r>
            <a:r>
              <a:rPr lang="en-US" sz="4800" kern="100" dirty="0" err="1">
                <a:effectLst/>
                <a:latin typeface="Times New Roman" panose="02020603050405020304" pitchFamily="18" charset="0"/>
                <a:ea typeface="新細明體" panose="02020500000000000000" pitchFamily="18" charset="-120"/>
                <a:cs typeface="Times New Roman" panose="02020603050405020304" pitchFamily="18" charset="0"/>
              </a:rPr>
              <a:t>Muathe</a:t>
            </a:r>
            <a:r>
              <a:rPr lang="en-US" sz="4800" kern="100" dirty="0">
                <a:effectLst/>
                <a:latin typeface="Times New Roman" panose="02020603050405020304" pitchFamily="18" charset="0"/>
                <a:ea typeface="新細明體" panose="02020500000000000000" pitchFamily="18" charset="-120"/>
                <a:cs typeface="Times New Roman" panose="02020603050405020304" pitchFamily="18" charset="0"/>
              </a:rPr>
              <a:t>, S.M. &amp; </a:t>
            </a:r>
            <a:r>
              <a:rPr lang="en-US" sz="4800" kern="100" dirty="0" err="1">
                <a:effectLst/>
                <a:latin typeface="Times New Roman" panose="02020603050405020304" pitchFamily="18" charset="0"/>
                <a:ea typeface="新細明體" panose="02020500000000000000" pitchFamily="18" charset="-120"/>
                <a:cs typeface="Times New Roman" panose="02020603050405020304" pitchFamily="18" charset="0"/>
              </a:rPr>
              <a:t>Kavindah,L</a:t>
            </a:r>
            <a:r>
              <a:rPr lang="en-US" sz="4800" kern="100" dirty="0">
                <a:effectLst/>
                <a:latin typeface="Times New Roman" panose="02020603050405020304" pitchFamily="18" charset="0"/>
                <a:ea typeface="新細明體" panose="02020500000000000000" pitchFamily="18" charset="-120"/>
                <a:cs typeface="Times New Roman" panose="02020603050405020304" pitchFamily="18" charset="0"/>
              </a:rPr>
              <a:t>. (2022). New paradigms on performance of SMEs: the reflection on entrepreneurial innovation in Burundi. </a:t>
            </a:r>
            <a:r>
              <a:rPr lang="en-US" sz="4800" i="1" kern="100" dirty="0">
                <a:effectLst/>
                <a:latin typeface="Times New Roman" panose="02020603050405020304" pitchFamily="18" charset="0"/>
                <a:ea typeface="新細明體" panose="02020500000000000000" pitchFamily="18" charset="-120"/>
                <a:cs typeface="Times New Roman" panose="02020603050405020304" pitchFamily="18" charset="0"/>
              </a:rPr>
              <a:t>Research in Business &amp; Social Science</a:t>
            </a:r>
            <a:r>
              <a:rPr lang="en-US" sz="4800" kern="100" dirty="0">
                <a:effectLst/>
                <a:latin typeface="Times New Roman" panose="02020603050405020304" pitchFamily="18" charset="0"/>
                <a:ea typeface="新細明體" panose="02020500000000000000" pitchFamily="18" charset="-120"/>
                <a:cs typeface="Times New Roman" panose="02020603050405020304" pitchFamily="18" charset="0"/>
              </a:rPr>
              <a:t>. IJRBS Vol.11(1). www.ssbfnet.com </a:t>
            </a:r>
            <a:endParaRPr lang="en-HK" sz="4800" dirty="0">
              <a:effectLst/>
              <a:latin typeface="Calibri" panose="020F0502020204030204" pitchFamily="34" charset="0"/>
              <a:ea typeface="新細明體" panose="02020500000000000000" pitchFamily="18" charset="-120"/>
              <a:cs typeface="Times New Roman" panose="02020603050405020304" pitchFamily="18" charset="0"/>
            </a:endParaRPr>
          </a:p>
          <a:p>
            <a:pPr marL="0" indent="-3600000" algn="just">
              <a:lnSpc>
                <a:spcPct val="120000"/>
              </a:lnSpc>
              <a:spcBef>
                <a:spcPts val="600"/>
              </a:spcBef>
              <a:spcAft>
                <a:spcPts val="600"/>
              </a:spcAft>
              <a:buNone/>
            </a:pPr>
            <a:r>
              <a:rPr lang="en-HK" sz="4800" kern="1800" dirty="0">
                <a:effectLst/>
                <a:latin typeface="Times New Roman" panose="02020603050405020304" pitchFamily="18" charset="0"/>
                <a:ea typeface="Times New Roman" panose="02020603050405020304" pitchFamily="18" charset="0"/>
                <a:cs typeface="Times New Roman" panose="02020603050405020304" pitchFamily="18" charset="0"/>
              </a:rPr>
              <a:t>Huang, P., </a:t>
            </a:r>
            <a:r>
              <a:rPr lang="en-HK" sz="4800" kern="1800" dirty="0" err="1">
                <a:effectLst/>
                <a:latin typeface="Times New Roman" panose="02020603050405020304" pitchFamily="18" charset="0"/>
                <a:ea typeface="Times New Roman" panose="02020603050405020304" pitchFamily="18" charset="0"/>
                <a:cs typeface="Times New Roman" panose="02020603050405020304" pitchFamily="18" charset="0"/>
              </a:rPr>
              <a:t>Quyang</a:t>
            </a:r>
            <a:r>
              <a:rPr lang="en-HK" sz="4800" kern="1800" dirty="0">
                <a:effectLst/>
                <a:latin typeface="Times New Roman" panose="02020603050405020304" pitchFamily="18" charset="0"/>
                <a:ea typeface="Times New Roman" panose="02020603050405020304" pitchFamily="18" charset="0"/>
                <a:cs typeface="Times New Roman" panose="02020603050405020304" pitchFamily="18" charset="0"/>
              </a:rPr>
              <a:t>, P, 2012, The Role of IT in Achieving Operational Agility: A Case Study of Haier, China, </a:t>
            </a:r>
            <a:r>
              <a:rPr lang="en-HK" sz="4800" i="1" kern="1800"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Information Management</a:t>
            </a:r>
            <a:r>
              <a:rPr lang="en-HK" sz="4800" kern="1800" dirty="0">
                <a:effectLst/>
                <a:latin typeface="Times New Roman" panose="02020603050405020304" pitchFamily="18" charset="0"/>
                <a:ea typeface="Times New Roman" panose="02020603050405020304" pitchFamily="18" charset="0"/>
                <a:cs typeface="Times New Roman" panose="02020603050405020304" pitchFamily="18" charset="0"/>
              </a:rPr>
              <a:t>, Vol32(3), p.294-298.</a:t>
            </a:r>
            <a:endParaRPr lang="en-HK" sz="4800" dirty="0">
              <a:effectLst/>
              <a:latin typeface="Calibri" panose="020F0502020204030204" pitchFamily="34" charset="0"/>
              <a:ea typeface="新細明體" panose="02020500000000000000" pitchFamily="18" charset="-120"/>
              <a:cs typeface="Times New Roman" panose="02020603050405020304" pitchFamily="18" charset="0"/>
            </a:endParaRPr>
          </a:p>
          <a:p>
            <a:pPr marL="0" indent="-3600000">
              <a:lnSpc>
                <a:spcPct val="120000"/>
              </a:lnSpc>
              <a:spcBef>
                <a:spcPts val="600"/>
              </a:spcBef>
              <a:buNone/>
            </a:pPr>
            <a:r>
              <a:rPr lang="en-US" sz="4800" dirty="0">
                <a:latin typeface="Times New Roman" panose="02020603050405020304" pitchFamily="18" charset="0"/>
                <a:cs typeface="Times New Roman" panose="02020603050405020304" pitchFamily="18" charset="0"/>
              </a:rPr>
              <a:t>Jose M., Sharma R., and </a:t>
            </a:r>
            <a:r>
              <a:rPr lang="en-US" sz="4800" dirty="0" err="1">
                <a:latin typeface="Times New Roman" panose="02020603050405020304" pitchFamily="18" charset="0"/>
                <a:cs typeface="Times New Roman" panose="02020603050405020304" pitchFamily="18" charset="0"/>
              </a:rPr>
              <a:t>Dhanora</a:t>
            </a:r>
            <a:r>
              <a:rPr lang="en-US" sz="4800" dirty="0">
                <a:latin typeface="Times New Roman" panose="02020603050405020304" pitchFamily="18" charset="0"/>
                <a:cs typeface="Times New Roman" panose="02020603050405020304" pitchFamily="18" charset="0"/>
              </a:rPr>
              <a:t> M. (2019). R&amp;D tax incentive scheme and in-house R&amp;D expenditure: evidences from Indian firms, Journal of Advances in Management Research, Vol. 17(3), 2020, 333-349.</a:t>
            </a:r>
          </a:p>
          <a:p>
            <a:pPr marL="0" indent="-3600000">
              <a:lnSpc>
                <a:spcPct val="120000"/>
              </a:lnSpc>
              <a:spcBef>
                <a:spcPts val="600"/>
              </a:spcBef>
              <a:spcAft>
                <a:spcPts val="800"/>
              </a:spcAft>
              <a:buNone/>
            </a:pPr>
            <a:r>
              <a:rPr lang="en-US" sz="4800" kern="100" dirty="0">
                <a:effectLst/>
                <a:latin typeface="Times New Roman" panose="02020603050405020304" pitchFamily="18" charset="0"/>
                <a:ea typeface="新細明體" panose="02020500000000000000" pitchFamily="18" charset="-120"/>
                <a:cs typeface="Times New Roman" panose="02020603050405020304" pitchFamily="18" charset="0"/>
              </a:rPr>
              <a:t>OECD (2017), OECD Digital Economy Outlook 2017. </a:t>
            </a:r>
            <a:r>
              <a:rPr lang="en-US" sz="4800" i="1" kern="100" dirty="0">
                <a:effectLst/>
                <a:latin typeface="Times New Roman" panose="02020603050405020304" pitchFamily="18" charset="0"/>
                <a:ea typeface="新細明體" panose="02020500000000000000" pitchFamily="18" charset="-120"/>
                <a:cs typeface="Times New Roman" panose="02020603050405020304" pitchFamily="18" charset="0"/>
              </a:rPr>
              <a:t>OECD library</a:t>
            </a:r>
            <a:r>
              <a:rPr lang="en-US" sz="4800" kern="100" dirty="0">
                <a:effectLst/>
                <a:latin typeface="Times New Roman" panose="02020603050405020304" pitchFamily="18" charset="0"/>
                <a:ea typeface="新細明體" panose="02020500000000000000" pitchFamily="18" charset="-120"/>
                <a:cs typeface="Times New Roman" panose="02020603050405020304" pitchFamily="18" charset="0"/>
              </a:rPr>
              <a:t>.</a:t>
            </a:r>
            <a:endParaRPr lang="en-HK" sz="4800" dirty="0">
              <a:effectLst/>
              <a:latin typeface="Calibri" panose="020F0502020204030204" pitchFamily="34" charset="0"/>
              <a:ea typeface="新細明體" panose="02020500000000000000" pitchFamily="18" charset="-120"/>
              <a:cs typeface="Times New Roman" panose="02020603050405020304" pitchFamily="18" charset="0"/>
            </a:endParaRPr>
          </a:p>
          <a:p>
            <a:pPr marL="0" indent="-3600000">
              <a:lnSpc>
                <a:spcPct val="120000"/>
              </a:lnSpc>
              <a:spcBef>
                <a:spcPts val="600"/>
              </a:spcBef>
              <a:spcAft>
                <a:spcPts val="800"/>
              </a:spcAft>
              <a:buNone/>
            </a:pPr>
            <a:r>
              <a:rPr lang="en-US" sz="4800" kern="100" dirty="0" err="1">
                <a:effectLst/>
                <a:latin typeface="Times New Roman" panose="02020603050405020304" pitchFamily="18" charset="0"/>
                <a:ea typeface="新細明體" panose="02020500000000000000" pitchFamily="18" charset="-120"/>
                <a:cs typeface="Times New Roman" panose="02020603050405020304" pitchFamily="18" charset="0"/>
              </a:rPr>
              <a:t>Walicka</a:t>
            </a:r>
            <a:r>
              <a:rPr lang="en-US" sz="4800" kern="100" dirty="0">
                <a:effectLst/>
                <a:latin typeface="Times New Roman" panose="02020603050405020304" pitchFamily="18" charset="0"/>
                <a:ea typeface="新細明體" panose="02020500000000000000" pitchFamily="18" charset="-120"/>
                <a:cs typeface="Times New Roman" panose="02020603050405020304" pitchFamily="18" charset="0"/>
              </a:rPr>
              <a:t>, M. &amp; </a:t>
            </a:r>
            <a:r>
              <a:rPr lang="en-US" sz="4800" kern="100" dirty="0" err="1">
                <a:effectLst/>
                <a:latin typeface="Times New Roman" panose="02020603050405020304" pitchFamily="18" charset="0"/>
                <a:ea typeface="新細明體" panose="02020500000000000000" pitchFamily="18" charset="-120"/>
                <a:cs typeface="Times New Roman" panose="02020603050405020304" pitchFamily="18" charset="0"/>
              </a:rPr>
              <a:t>Prystrom</a:t>
            </a:r>
            <a:r>
              <a:rPr lang="en-US" sz="4800" kern="100" dirty="0">
                <a:effectLst/>
                <a:latin typeface="Times New Roman" panose="02020603050405020304" pitchFamily="18" charset="0"/>
                <a:ea typeface="新細明體" panose="02020500000000000000" pitchFamily="18" charset="-120"/>
                <a:cs typeface="Times New Roman" panose="02020603050405020304" pitchFamily="18" charset="0"/>
              </a:rPr>
              <a:t>, J. (2015). R&amp;D tax incentives for innovation and managerial decision. </a:t>
            </a:r>
            <a:r>
              <a:rPr lang="en-US" sz="4800" i="1" kern="100" dirty="0" err="1">
                <a:effectLst/>
                <a:latin typeface="Times New Roman" panose="02020603050405020304" pitchFamily="18" charset="0"/>
                <a:ea typeface="新細明體" panose="02020500000000000000" pitchFamily="18" charset="-120"/>
                <a:cs typeface="Times New Roman" panose="02020603050405020304" pitchFamily="18" charset="0"/>
              </a:rPr>
              <a:t>eFinance</a:t>
            </a:r>
            <a:r>
              <a:rPr lang="en-US" sz="4800" i="1" kern="100" dirty="0">
                <a:effectLst/>
                <a:latin typeface="Times New Roman" panose="02020603050405020304" pitchFamily="18" charset="0"/>
                <a:ea typeface="新細明體" panose="02020500000000000000" pitchFamily="18" charset="-120"/>
                <a:cs typeface="Times New Roman" panose="02020603050405020304" pitchFamily="18" charset="0"/>
              </a:rPr>
              <a:t>,</a:t>
            </a:r>
            <a:r>
              <a:rPr lang="en-US" sz="4800" kern="100" dirty="0">
                <a:effectLst/>
                <a:latin typeface="Times New Roman" panose="02020603050405020304" pitchFamily="18" charset="0"/>
                <a:ea typeface="新細明體" panose="02020500000000000000" pitchFamily="18" charset="-120"/>
                <a:cs typeface="Times New Roman" panose="02020603050405020304" pitchFamily="18" charset="0"/>
              </a:rPr>
              <a:t> Vol.11, issue 4.</a:t>
            </a:r>
            <a:endParaRPr lang="en-HK" sz="4800" dirty="0">
              <a:effectLst/>
              <a:latin typeface="Calibri" panose="020F0502020204030204" pitchFamily="34" charset="0"/>
              <a:ea typeface="新細明體" panose="02020500000000000000" pitchFamily="18" charset="-120"/>
              <a:cs typeface="Times New Roman" panose="02020603050405020304" pitchFamily="18" charset="0"/>
            </a:endParaRPr>
          </a:p>
          <a:p>
            <a:pPr marL="0" indent="-3600000">
              <a:lnSpc>
                <a:spcPct val="120000"/>
              </a:lnSpc>
              <a:spcBef>
                <a:spcPts val="600"/>
              </a:spcBef>
              <a:spcAft>
                <a:spcPts val="800"/>
              </a:spcAft>
              <a:buNone/>
            </a:pPr>
            <a:r>
              <a:rPr lang="en-US" sz="4800" kern="100" dirty="0">
                <a:effectLst/>
                <a:latin typeface="Times New Roman" panose="02020603050405020304" pitchFamily="18" charset="0"/>
                <a:ea typeface="新細明體" panose="02020500000000000000" pitchFamily="18" charset="-120"/>
                <a:cs typeface="Times New Roman" panose="02020603050405020304" pitchFamily="18" charset="0"/>
              </a:rPr>
              <a:t>Sadiq, Kerrie. (2014). Powering innovation through tax concessions: the changing research &amp; development tax incentives. </a:t>
            </a:r>
            <a:r>
              <a:rPr lang="en-US" sz="4800" i="1" kern="100" dirty="0">
                <a:effectLst/>
                <a:latin typeface="Times New Roman" panose="02020603050405020304" pitchFamily="18" charset="0"/>
                <a:ea typeface="新細明體" panose="02020500000000000000" pitchFamily="18" charset="-120"/>
                <a:cs typeface="Times New Roman" panose="02020603050405020304" pitchFamily="18" charset="0"/>
              </a:rPr>
              <a:t>Journal of Australian Taxation</a:t>
            </a:r>
            <a:r>
              <a:rPr lang="en-US" sz="4800" kern="100" dirty="0">
                <a:effectLst/>
                <a:latin typeface="Times New Roman" panose="02020603050405020304" pitchFamily="18" charset="0"/>
                <a:ea typeface="新細明體" panose="02020500000000000000" pitchFamily="18" charset="-120"/>
                <a:cs typeface="Times New Roman" panose="02020603050405020304" pitchFamily="18" charset="0"/>
              </a:rPr>
              <a:t>, Vol.16, issue 1, 1-14.</a:t>
            </a:r>
            <a:endParaRPr lang="en-HK" sz="4800" dirty="0">
              <a:effectLst/>
              <a:latin typeface="Calibri" panose="020F0502020204030204" pitchFamily="34" charset="0"/>
              <a:ea typeface="新細明體" panose="02020500000000000000" pitchFamily="18" charset="-120"/>
              <a:cs typeface="Times New Roman" panose="02020603050405020304" pitchFamily="18" charset="0"/>
            </a:endParaRPr>
          </a:p>
          <a:p>
            <a:pPr marL="0" indent="0">
              <a:buNone/>
            </a:pPr>
            <a:endParaRPr lang="en-HK" sz="18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7BFCFDC-4C7A-19E8-E44A-360BBCD94301}"/>
              </a:ext>
            </a:extLst>
          </p:cNvPr>
          <p:cNvSpPr>
            <a:spLocks noGrp="1"/>
          </p:cNvSpPr>
          <p:nvPr>
            <p:ph type="sldNum" sz="quarter" idx="12"/>
          </p:nvPr>
        </p:nvSpPr>
        <p:spPr/>
        <p:txBody>
          <a:bodyPr/>
          <a:lstStyle/>
          <a:p>
            <a:fld id="{0B365060-E675-4E05-AFEB-053401A97504}" type="slidenum">
              <a:rPr lang="en-HK" smtClean="0"/>
              <a:t>17</a:t>
            </a:fld>
            <a:endParaRPr lang="en-HK"/>
          </a:p>
        </p:txBody>
      </p:sp>
    </p:spTree>
    <p:extLst>
      <p:ext uri="{BB962C8B-B14F-4D97-AF65-F5344CB8AC3E}">
        <p14:creationId xmlns:p14="http://schemas.microsoft.com/office/powerpoint/2010/main" val="25541586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B2A62-8C91-89D6-2000-569E6BDAB89D}"/>
              </a:ext>
            </a:extLst>
          </p:cNvPr>
          <p:cNvSpPr>
            <a:spLocks noGrp="1"/>
          </p:cNvSpPr>
          <p:nvPr>
            <p:ph type="ctrTitle"/>
          </p:nvPr>
        </p:nvSpPr>
        <p:spPr>
          <a:xfrm>
            <a:off x="1524000" y="1122363"/>
            <a:ext cx="9144000" cy="1576770"/>
          </a:xfrm>
        </p:spPr>
        <p:txBody>
          <a:bodyPr>
            <a:normAutofit/>
          </a:bodyPr>
          <a:lstStyle/>
          <a:p>
            <a:r>
              <a:rPr lang="en-US" sz="7200" b="1" i="1" dirty="0">
                <a:latin typeface="Times New Roman" panose="02020603050405020304" pitchFamily="18" charset="0"/>
                <a:cs typeface="Times New Roman" panose="02020603050405020304" pitchFamily="18" charset="0"/>
              </a:rPr>
              <a:t>Thank You</a:t>
            </a:r>
            <a:endParaRPr lang="en-HK" sz="7200" b="1" i="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E800C800-1B05-83F2-9360-1662F2AE6B73}"/>
              </a:ext>
            </a:extLst>
          </p:cNvPr>
          <p:cNvSpPr>
            <a:spLocks noGrp="1"/>
          </p:cNvSpPr>
          <p:nvPr>
            <p:ph type="subTitle" idx="1"/>
          </p:nvPr>
        </p:nvSpPr>
        <p:spPr/>
        <p:txBody>
          <a:bodyPr/>
          <a:lstStyle/>
          <a:p>
            <a:endParaRPr lang="en-HK" dirty="0"/>
          </a:p>
        </p:txBody>
      </p:sp>
      <p:pic>
        <p:nvPicPr>
          <p:cNvPr id="4" name="Content Placeholder 8" descr="Logo&#10;&#10;Description automatically generated">
            <a:extLst>
              <a:ext uri="{FF2B5EF4-FFF2-40B4-BE49-F238E27FC236}">
                <a16:creationId xmlns:a16="http://schemas.microsoft.com/office/drawing/2014/main" id="{0F2047A7-B767-F5CE-8701-380BEC5700B1}"/>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4533" b="481"/>
          <a:stretch/>
        </p:blipFill>
        <p:spPr>
          <a:xfrm>
            <a:off x="2842352" y="3349129"/>
            <a:ext cx="6654188" cy="2289128"/>
          </a:xfrm>
          <a:prstGeom prst="rect">
            <a:avLst/>
          </a:prstGeom>
        </p:spPr>
      </p:pic>
      <p:sp>
        <p:nvSpPr>
          <p:cNvPr id="5" name="Slide Number Placeholder 4">
            <a:extLst>
              <a:ext uri="{FF2B5EF4-FFF2-40B4-BE49-F238E27FC236}">
                <a16:creationId xmlns:a16="http://schemas.microsoft.com/office/drawing/2014/main" id="{5082A933-85B1-5F63-0151-26DC3E812051}"/>
              </a:ext>
            </a:extLst>
          </p:cNvPr>
          <p:cNvSpPr>
            <a:spLocks noGrp="1"/>
          </p:cNvSpPr>
          <p:nvPr>
            <p:ph type="sldNum" sz="quarter" idx="12"/>
          </p:nvPr>
        </p:nvSpPr>
        <p:spPr/>
        <p:txBody>
          <a:bodyPr/>
          <a:lstStyle/>
          <a:p>
            <a:fld id="{0B365060-E675-4E05-AFEB-053401A97504}" type="slidenum">
              <a:rPr lang="en-HK" smtClean="0"/>
              <a:t>18</a:t>
            </a:fld>
            <a:endParaRPr lang="en-HK"/>
          </a:p>
        </p:txBody>
      </p:sp>
    </p:spTree>
    <p:extLst>
      <p:ext uri="{BB962C8B-B14F-4D97-AF65-F5344CB8AC3E}">
        <p14:creationId xmlns:p14="http://schemas.microsoft.com/office/powerpoint/2010/main" val="40945441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520</TotalTime>
  <Words>1790</Words>
  <Application>Microsoft Office PowerPoint</Application>
  <PresentationFormat>Widescreen</PresentationFormat>
  <Paragraphs>170</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Calibri Light</vt:lpstr>
      <vt:lpstr>Times New Roman</vt:lpstr>
      <vt:lpstr>Wingdings</vt:lpstr>
      <vt:lpstr>Office Theme</vt:lpstr>
      <vt:lpstr>HKBM7000 Approaches to Research and Academic Communication</vt:lpstr>
      <vt:lpstr>HKBM7000 Presentation of Research Proposal Estimate the Impact of R&amp;D on Economic Growth of China</vt:lpstr>
      <vt:lpstr>R&amp;D and Innovation</vt:lpstr>
      <vt:lpstr>R&amp;D Framework</vt:lpstr>
      <vt:lpstr>1. RESEARCH PROBLEMS AND OBJECTIVES</vt:lpstr>
      <vt:lpstr>Main Reasons for Aggressive R&amp;D expenditures    Long-term Target: Get Rid of Poverty</vt:lpstr>
      <vt:lpstr>Definition of Problems</vt:lpstr>
      <vt:lpstr>Research Objectives</vt:lpstr>
      <vt:lpstr>Data Collection</vt:lpstr>
      <vt:lpstr>Data Analyses – Time Series</vt:lpstr>
      <vt:lpstr>Data Analysis</vt:lpstr>
      <vt:lpstr>3. Expected empirical Results</vt:lpstr>
      <vt:lpstr> Expected Findings </vt:lpstr>
      <vt:lpstr>Discussion</vt:lpstr>
      <vt:lpstr>Discussion</vt:lpstr>
      <vt:lpstr>Limitation of study</vt:lpstr>
      <vt:lpstr>Reference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HKBM7000 Approaches to Research and Academic Communication</dc:title>
  <dc:creator>Chak Suet Ching</dc:creator>
  <cp:lastModifiedBy>Chak Suet Ching</cp:lastModifiedBy>
  <cp:revision>23</cp:revision>
  <cp:lastPrinted>2022-08-21T14:43:35Z</cp:lastPrinted>
  <dcterms:created xsi:type="dcterms:W3CDTF">2022-08-20T09:08:06Z</dcterms:created>
  <dcterms:modified xsi:type="dcterms:W3CDTF">2022-08-21T14:57:15Z</dcterms:modified>
</cp:coreProperties>
</file>