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6"/>
  </p:notesMasterIdLst>
  <p:sldIdLst>
    <p:sldId id="257" r:id="rId2"/>
    <p:sldId id="259" r:id="rId3"/>
    <p:sldId id="260" r:id="rId4"/>
    <p:sldId id="262" r:id="rId5"/>
    <p:sldId id="261" r:id="rId6"/>
    <p:sldId id="263" r:id="rId7"/>
    <p:sldId id="264" r:id="rId8"/>
    <p:sldId id="274" r:id="rId9"/>
    <p:sldId id="275" r:id="rId10"/>
    <p:sldId id="273" r:id="rId11"/>
    <p:sldId id="280" r:id="rId12"/>
    <p:sldId id="276" r:id="rId13"/>
    <p:sldId id="277" r:id="rId14"/>
    <p:sldId id="27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4343"/>
    <a:srgbClr val="23B895"/>
    <a:srgbClr val="E894B4"/>
    <a:srgbClr val="FF9933"/>
    <a:srgbClr val="D9F7EF"/>
    <a:srgbClr val="D2F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6927" autoAdjust="0"/>
  </p:normalViewPr>
  <p:slideViewPr>
    <p:cSldViewPr>
      <p:cViewPr varScale="1">
        <p:scale>
          <a:sx n="76" d="100"/>
          <a:sy n="76" d="100"/>
        </p:scale>
        <p:origin x="197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ABEA1E-11C3-4AE5-BCA6-0B38B7881B50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874A0-2C7D-4909-A6B9-FC7C0881B7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178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4765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989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8785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805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9426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0654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370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477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5282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20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26/10/2022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26/10/2022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26/10/2022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26/10/2022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26/10/2022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26/10/2022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26/10/2022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150297" y="2286826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Chapter 1: 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[Title]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1064AB-D17C-4C34-96BD-F3C46D64C7CC}"/>
              </a:ext>
            </a:extLst>
          </p:cNvPr>
          <p:cNvSpPr/>
          <p:nvPr/>
        </p:nvSpPr>
        <p:spPr>
          <a:xfrm>
            <a:off x="2286000" y="3105834"/>
            <a:ext cx="50943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Week 4: International trade, foreign exchange, and how the international monetary system affects business</a:t>
            </a:r>
          </a:p>
        </p:txBody>
      </p:sp>
    </p:spTree>
    <p:extLst>
      <p:ext uri="{BB962C8B-B14F-4D97-AF65-F5344CB8AC3E}">
        <p14:creationId xmlns:p14="http://schemas.microsoft.com/office/powerpoint/2010/main" val="4010569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D3EE2-4FC9-4A83-8FAB-27C12669C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6C5E5-A84B-4218-B3B7-4641903B7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/>
              <a:t>Trends in International Trade and Trade Theory</a:t>
            </a:r>
          </a:p>
          <a:p>
            <a:r>
              <a:rPr lang="en-GB" dirty="0"/>
              <a:t>Regional Trade Agreements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23DF6C-ACCE-4E9B-8910-5FCC8DBE7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99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8FFFC-63C6-4B9B-8F42-A1153B641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Trends in world trade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C776E-CD26-4779-9E6D-BBBBEDA35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Exports</a:t>
            </a:r>
            <a:r>
              <a:rPr lang="en-GB" dirty="0"/>
              <a:t> – Products leaving a country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Imports</a:t>
            </a:r>
            <a:r>
              <a:rPr lang="en-GB" dirty="0"/>
              <a:t> – Products entering a country</a:t>
            </a:r>
          </a:p>
          <a:p>
            <a:r>
              <a:rPr lang="en-GB" dirty="0"/>
              <a:t>Historically, developed countries are the main trade forces, but the focus is now shifting to developing countries</a:t>
            </a:r>
          </a:p>
          <a:p>
            <a:r>
              <a:rPr lang="en-GB" dirty="0"/>
              <a:t>Developed countries account for half of merchandise trade globally, and two-thirds of trade in services</a:t>
            </a:r>
          </a:p>
          <a:p>
            <a:r>
              <a:rPr lang="en-GB" dirty="0"/>
              <a:t>Over two-thirds of world trade is in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intermediate goods</a:t>
            </a:r>
            <a:r>
              <a:rPr lang="en-GB" dirty="0"/>
              <a:t>, crossing borders (often more than once), to be incorporated into finished products in other locations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0B3CC7-E3F6-45E0-AB30-4B6032918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1041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92DAE-379F-4982-BF9C-3A8B800ED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The rise of developing countries in world trade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06015-8760-4D9E-B2F6-38D6D7BA3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Countries with low costs and abundant labour have promoted economic growth based on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export-oriented manufacturing</a:t>
            </a:r>
            <a:r>
              <a:rPr lang="en-GB" dirty="0"/>
              <a:t> </a:t>
            </a:r>
          </a:p>
          <a:p>
            <a:r>
              <a:rPr lang="en-GB" dirty="0"/>
              <a:t>Participation in supply chains has been aided by attracting FDI, notably in electronics and textiles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China has been the most successful example of this development model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As China’s economic growth has slowed, other emerging countries, such as India, have increased manufacturing for export</a:t>
            </a:r>
          </a:p>
          <a:p>
            <a:r>
              <a:rPr lang="en-GB" dirty="0"/>
              <a:t>The US is the leading merchandise importer, but has a huge trade deficit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624392-DC97-4E59-AC0A-04B8E4B92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6355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C2729-D43E-4814-9597-12EF048EB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Trade profiles of contrasting countries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2833DC-5FC2-4880-A4F5-F1AD1A378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7AAA1B-88D6-4ADB-AC46-F6BA261D8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6330FD-5B77-40C6-9137-4B7B64901C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1772816"/>
            <a:ext cx="7200800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226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3A7E1-B6B3-4F98-B292-1FF310FD4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International trade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8AA18-67EF-4856-98D1-F7BF8041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/>
              <a:t>Theory of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comparative advantage </a:t>
            </a:r>
            <a:r>
              <a:rPr lang="en-GB" dirty="0"/>
              <a:t>(Ricardo)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Points to countries specializing in particular industries, in which they are most efficient, and trading with other countries to acquire other products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Product life cycle theory </a:t>
            </a:r>
            <a:r>
              <a:rPr lang="en-GB" dirty="0"/>
              <a:t>(Vernon) – links trade and FDI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Newer trade theories </a:t>
            </a:r>
            <a:r>
              <a:rPr lang="en-GB" dirty="0"/>
              <a:t>–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Focus on globalized production, especially for complex products (Krugman)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Take into account innovation, economies of scale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First-mover advantages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BCB9C-2D1C-45C3-9CBA-2536F7C2B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0471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7D2BB-CD1F-4A4B-8145-5B049E20E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Porter: the competitive advantage </a:t>
            </a:r>
            <a:br>
              <a:rPr lang="en-GB" sz="3200" dirty="0"/>
            </a:br>
            <a:r>
              <a:rPr lang="en-GB" sz="3200" dirty="0"/>
              <a:t>of nations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68C6C-DFB8-4D1C-940B-8F338B440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Competitive advantage</a:t>
            </a:r>
            <a:r>
              <a:rPr lang="en-GB" dirty="0"/>
              <a:t>: Why are some countries more successful than others?</a:t>
            </a:r>
          </a:p>
          <a:p>
            <a:r>
              <a:rPr lang="en-GB" dirty="0"/>
              <a:t>Every country has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four attributes</a:t>
            </a:r>
            <a:r>
              <a:rPr lang="en-GB" dirty="0"/>
              <a:t>: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Factor conditions</a:t>
            </a:r>
            <a:r>
              <a:rPr lang="en-GB" dirty="0"/>
              <a:t>, such as skilled labour, natural resources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Demand conditions </a:t>
            </a:r>
            <a:r>
              <a:rPr lang="en-GB" dirty="0"/>
              <a:t>– home demand for goods and services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Related and supporting industries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Firm strategy, structure and rivalry</a:t>
            </a:r>
          </a:p>
          <a:p>
            <a:r>
              <a:rPr lang="en-GB" dirty="0"/>
              <a:t>Two other variables: Chance and the role of government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4DCB65-392B-425B-AC6D-3B41FE4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94152B-A543-40F7-BB38-237679978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43898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BA7D6-6713-49E9-BF88-1F22DEC90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Regional trade agreements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5AE83-C903-4A8D-B0BF-8694D5695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Ascending degrees of regional integration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Free trade area </a:t>
            </a:r>
            <a:r>
              <a:rPr lang="en-GB" dirty="0"/>
              <a:t>– agreement to remove trade barriers among member states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Customs union</a:t>
            </a:r>
            <a:r>
              <a:rPr lang="en-GB" dirty="0"/>
              <a:t> – free trade area plus a common set of trade rules for external trade of member states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Common market </a:t>
            </a:r>
            <a:r>
              <a:rPr lang="en-GB" dirty="0"/>
              <a:t>– Free movement of goods, labour and capital among member states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Economic union </a:t>
            </a:r>
            <a:r>
              <a:rPr lang="en-GB" dirty="0"/>
              <a:t>– Higher level of integration, with unity of member states’ monetary policy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Political union </a:t>
            </a:r>
            <a:r>
              <a:rPr lang="en-GB" dirty="0"/>
              <a:t>– Transfer of sovereignty to supranational institutions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66173E-8EA7-4A13-A76C-E1E76923E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880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4B2FA-E455-4BE3-B003-39B404596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Regional integration: Europe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8B93E-8B60-4704-9577-D9431B895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876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European Union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single market </a:t>
            </a:r>
            <a:r>
              <a:rPr lang="en-GB" dirty="0"/>
              <a:t>aimed to dismantle internal barriers, but many persisted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Economic union </a:t>
            </a:r>
            <a:r>
              <a:rPr lang="en-GB" dirty="0"/>
              <a:t>has been partial: the eurozone has common monetary policy, but not fiscal policy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European Free Trade Area (EFTA) </a:t>
            </a:r>
            <a:r>
              <a:rPr lang="en-GB" dirty="0"/>
              <a:t>non-EU European countries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European Economic Area (EEA) </a:t>
            </a:r>
            <a:r>
              <a:rPr lang="en-GB" dirty="0"/>
              <a:t>– Free trade area of the EU and EFTA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06E8A5-271A-4945-8581-B6A828850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8925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7BF64-1394-4438-81CC-4ECEC2DC4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Regionalization: Focus on the European Union (EU)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633DE-6C3F-4069-869B-DCD954D3D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876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EU</a:t>
            </a:r>
            <a:r>
              <a:rPr lang="en-GB" dirty="0"/>
              <a:t> was conceived in the 1950s as an economic and political union</a:t>
            </a:r>
          </a:p>
          <a:p>
            <a:r>
              <a:rPr lang="en-GB" dirty="0"/>
              <a:t>It grew from 6 to 28 member states, but with the exit of the UK in 2020, EU members number 27</a:t>
            </a:r>
          </a:p>
          <a:p>
            <a:r>
              <a:rPr lang="en-GB" dirty="0"/>
              <a:t>Diversity among member states has persisted: both economic and political</a:t>
            </a:r>
          </a:p>
          <a:p>
            <a:r>
              <a:rPr lang="en-GB" dirty="0"/>
              <a:t>The rise of nationalist and populist political forces has strained EU institutions</a:t>
            </a:r>
          </a:p>
          <a:p>
            <a:r>
              <a:rPr lang="en-GB" dirty="0"/>
              <a:t>Eurozone membership has risen to 19 countries 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monetary policy governed by the European Central Bank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3964FC-EC5E-47F8-B651-89BC78C70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14055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05011-7AF4-4532-A65D-98DDF32E7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 future of the EU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E5E96-0640-4E41-9E82-7B7FAB7B1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768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Enlargement </a:t>
            </a:r>
            <a:r>
              <a:rPr lang="en-GB" dirty="0"/>
              <a:t>has been at the heart of the EU, but has stalled as tensions have grown</a:t>
            </a:r>
          </a:p>
          <a:p>
            <a:r>
              <a:rPr lang="en-GB" dirty="0"/>
              <a:t>Authoritarian tendencies and deterioration in the rule of law have grown in some member states, e.g. Poland and Hungary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Brexit</a:t>
            </a:r>
            <a:r>
              <a:rPr lang="en-GB" dirty="0"/>
              <a:t> –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The UK referendum of 2016 resulted in a vote to leave, but three years of stalemate over the terms followed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 new government in late 2019 concluded a withdrawal agreement that was approved by Parliament; however…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Uncertainty continued over trade and other terms in  future relations with the EU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79E311-A361-4133-A07C-A7E141324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86557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6162D-4EE5-4EDF-8C57-2156B9725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Americas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AE093-923E-4FCA-AA66-1147FE5E2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732784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Andean Community </a:t>
            </a:r>
            <a:r>
              <a:rPr lang="en-GB" dirty="0"/>
              <a:t>– a free trade area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Mercosur </a:t>
            </a:r>
            <a:r>
              <a:rPr lang="en-GB" dirty="0"/>
              <a:t>– a common market, whose main members are Brazil and Argentina</a:t>
            </a:r>
          </a:p>
          <a:p>
            <a:r>
              <a:rPr lang="en-GB" dirty="0"/>
              <a:t>North America – 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North American Free Trade Agreement (NAFTA) </a:t>
            </a:r>
            <a:r>
              <a:rPr lang="en-GB" dirty="0"/>
              <a:t>between the US, Canada and the US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NAFTA now superseded by 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US-Canada-Mexico Free Trade Agreement (USMCA)</a:t>
            </a:r>
            <a:r>
              <a:rPr lang="en-GB" dirty="0"/>
              <a:t>, agreed in 2019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The USCMA maintains significant elimination of tariffs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8825C9-2572-4A74-8804-B132D71E2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7507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5F509-B5C0-477E-9C9F-D4E9ED518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Asia and Africa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C89C4-4EBE-4072-94C1-96C221E225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Both regions have diverse economies and political systems</a:t>
            </a:r>
          </a:p>
          <a:p>
            <a:r>
              <a:rPr lang="en-GB" dirty="0"/>
              <a:t>Association of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South East Asian Nations (ASEAN) </a:t>
            </a:r>
            <a:r>
              <a:rPr lang="en-GB" dirty="0"/>
              <a:t>– a free trade area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Asia-Pacific Economic Co-operation Group (</a:t>
            </a:r>
            <a:r>
              <a:rPr lang="en-GB" dirty="0" err="1">
                <a:solidFill>
                  <a:schemeClr val="tx2">
                    <a:lumMod val="50000"/>
                    <a:lumOff val="50000"/>
                  </a:schemeClr>
                </a:solidFill>
              </a:rPr>
              <a:t>Apec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) </a:t>
            </a:r>
            <a:r>
              <a:rPr lang="en-GB" dirty="0"/>
              <a:t>– a co-operative grouping</a:t>
            </a:r>
          </a:p>
          <a:p>
            <a:r>
              <a:rPr lang="en-GB" dirty="0"/>
              <a:t>Africa has less regional integration than other world regions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Economic Community </a:t>
            </a:r>
            <a:r>
              <a:rPr lang="en-GB">
                <a:solidFill>
                  <a:schemeClr val="tx2">
                    <a:lumMod val="50000"/>
                    <a:lumOff val="50000"/>
                  </a:schemeClr>
                </a:solidFill>
              </a:rPr>
              <a:t>of West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African States (ECOWAS) </a:t>
            </a:r>
            <a:r>
              <a:rPr lang="en-GB" dirty="0"/>
              <a:t>– a customs union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East African Community (EAC) </a:t>
            </a:r>
            <a:r>
              <a:rPr lang="en-GB" dirty="0"/>
              <a:t>a common market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F69666-D550-4D62-8046-CCFD23BCF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1094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A2933-D3C8-4036-8BFA-93AF8736D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C6031-491D-40CC-991D-20E359CA1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Trends in International Trade and Trade Theory</a:t>
            </a:r>
          </a:p>
          <a:p>
            <a:r>
              <a:rPr lang="en-GB" dirty="0"/>
              <a:t>Regional Trade Agreements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A11D6B-3247-433C-81EE-9D3F807F8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7383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576</TotalTime>
  <Words>853</Words>
  <Application>Microsoft Office PowerPoint</Application>
  <PresentationFormat>On-screen Show (4:3)</PresentationFormat>
  <Paragraphs>105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Wingdings</vt:lpstr>
      <vt:lpstr>Clarity</vt:lpstr>
      <vt:lpstr>PowerPoint Presentation</vt:lpstr>
      <vt:lpstr>Objectives</vt:lpstr>
      <vt:lpstr>Trends in world trade</vt:lpstr>
      <vt:lpstr>The rise of developing countries in world trade</vt:lpstr>
      <vt:lpstr>Trade profiles of contrasting countries</vt:lpstr>
      <vt:lpstr>International trade theories</vt:lpstr>
      <vt:lpstr>Porter: the competitive advantage  of nations</vt:lpstr>
      <vt:lpstr>Regional trade agreements</vt:lpstr>
      <vt:lpstr>Regional integration: Europe</vt:lpstr>
      <vt:lpstr>Regionalization: Focus on the European Union (EU)</vt:lpstr>
      <vt:lpstr>The future of the EU</vt:lpstr>
      <vt:lpstr>The Americas</vt:lpstr>
      <vt:lpstr>Asia and Africa</vt:lpstr>
      <vt:lpstr>Summary</vt:lpstr>
    </vt:vector>
  </TitlesOfParts>
  <Company>Springer-SBM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Ali, Sophiya</dc:creator>
  <cp:lastModifiedBy>Anthony Burns</cp:lastModifiedBy>
  <cp:revision>133</cp:revision>
  <dcterms:created xsi:type="dcterms:W3CDTF">2018-09-25T13:16:50Z</dcterms:created>
  <dcterms:modified xsi:type="dcterms:W3CDTF">2022-10-26T10:30:14Z</dcterms:modified>
</cp:coreProperties>
</file>