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0"/>
  </p:notesMasterIdLst>
  <p:handoutMasterIdLst>
    <p:handoutMasterId r:id="rId31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</p:sldIdLst>
  <p:sldSz cx="9144000" cy="6858000" type="screen4x3"/>
  <p:notesSz cx="6858000" cy="9199563"/>
  <p:custDataLst>
    <p:tags r:id="rId32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52" autoAdjust="0"/>
    <p:restoredTop sz="95000" autoAdjust="0"/>
  </p:normalViewPr>
  <p:slideViewPr>
    <p:cSldViewPr snapToGrid="0">
      <p:cViewPr varScale="1">
        <p:scale>
          <a:sx n="99" d="100"/>
          <a:sy n="99" d="100"/>
        </p:scale>
        <p:origin x="1440" y="184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2325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132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DC57B4-4E3B-468F-A4DD-A68F05EA663D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8DCD83-B1D3-4015-A5BC-219A002B140F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9098858-A1F8-46E3-AF01-1CC122D31617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8F032F0-0C40-4291-A1BD-396F7871210D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E3BAFE-45E9-4863-97FE-B230ABBB72D3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15C3911-83E3-4352-A165-4DFB5D4EB5DE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265E01-A83C-4E10-9410-D9CD2C527B63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A0E9988-A240-443E-8256-98FE2B4F2135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580EA12-9E00-4649-A756-CAD919255A94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AE4CB1-1155-4B20-AF62-6588E847A521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E03BB47-D11A-4DC2-97D1-C3B414694184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A7E413-5B55-46F8-927A-4D5CA46E419C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250A09E-4483-47F3-9FA0-ED68B5DAB02F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AD9CDD-180C-4F19-8A8C-09B8278A87B1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DCB2359-CB64-40F5-AF28-24509A267D5F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1F0298F-52A1-475E-9B68-FF3B5B9E426F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5474C8E-A9A6-422B-A608-B08097978D13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E5B1238-D2D1-4D32-B71B-89919B5395E9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C55F9E8-C9C9-4C16-AFF9-EDE11303E6AC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191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5970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9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538480"/>
            <a:ext cx="7099300" cy="3043453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22: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The Immune System, Exercise, Training, and Illness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95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7013" y="1608855"/>
            <a:ext cx="8535527" cy="702373"/>
          </a:xfrm>
        </p:spPr>
        <p:txBody>
          <a:bodyPr wrap="square">
            <a:spAutoFit/>
          </a:bodyPr>
          <a:lstStyle/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Does exercise training increase or decrease resistance to disease?</a:t>
            </a:r>
          </a:p>
        </p:txBody>
      </p:sp>
      <p:sp>
        <p:nvSpPr>
          <p:cNvPr id="7171" name="Rectangle 10"/>
          <p:cNvSpPr>
            <a:spLocks noChangeArrowheads="1"/>
          </p:cNvSpPr>
          <p:nvPr/>
        </p:nvSpPr>
        <p:spPr bwMode="auto">
          <a:xfrm>
            <a:off x="227013" y="371451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9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19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19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9586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16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57639" y="1772716"/>
            <a:ext cx="8123238" cy="1819602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Structure and Function of the Immune System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	1.  Cells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Soluble Mediators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Processes</a:t>
            </a:r>
          </a:p>
        </p:txBody>
      </p:sp>
      <p:sp>
        <p:nvSpPr>
          <p:cNvPr id="9219" name="Rectangle 10"/>
          <p:cNvSpPr>
            <a:spLocks noChangeArrowheads="1"/>
          </p:cNvSpPr>
          <p:nvPr/>
        </p:nvSpPr>
        <p:spPr bwMode="auto">
          <a:xfrm>
            <a:off x="357639" y="340037"/>
            <a:ext cx="500810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The Immune System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1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1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1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1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1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1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16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216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16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16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216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16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1634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938" y="450520"/>
            <a:ext cx="8524875" cy="387798"/>
          </a:xfrm>
        </p:spPr>
        <p:txBody>
          <a:bodyPr/>
          <a:lstStyle/>
          <a:p>
            <a:pPr eaLnBrk="1" hangingPunct="1">
              <a:defRPr/>
            </a:pPr>
            <a:r>
              <a:rPr lang="en-US" kern="1200" dirty="0">
                <a:solidFill>
                  <a:srgbClr val="0066CC"/>
                </a:solidFill>
                <a:ea typeface="+mn-ea"/>
                <a:cs typeface="+mn-cs"/>
              </a:rPr>
              <a:t>Components of the Immune System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22\Plowman5e-ch022-image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015" y="1603908"/>
            <a:ext cx="7887339" cy="31200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\\172.24.161.56\lww\01_Logistics\Plowman5e_9781496323187\13_Ancillaries\1_Input\PPTs\JPEG updated arts\Plowman-PPT-03\Ch22\Table 22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3980" y="1444956"/>
            <a:ext cx="5687078" cy="49828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57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2939" y="353321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	Functional Organization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22\Plowman5e-ch022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1369" y="1290664"/>
            <a:ext cx="7508383" cy="4816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5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5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5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5730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19125" y="519113"/>
            <a:ext cx="8524875" cy="388937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x-none" dirty="0">
                <a:ea typeface="+mj-ea"/>
              </a:rPr>
              <a:t> 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22\Table 22.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8642" y="87939"/>
            <a:ext cx="7984901" cy="63335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7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802" y="243057"/>
            <a:ext cx="3202037" cy="1176349"/>
          </a:xfrm>
        </p:spPr>
        <p:txBody>
          <a:bodyPr wrap="square">
            <a:spAutoFit/>
          </a:bodyPr>
          <a:lstStyle/>
          <a:p>
            <a:pPr marL="1084263" indent="-108426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 The Innate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Branch</a:t>
            </a:r>
          </a:p>
          <a:p>
            <a:pPr marL="1084263" indent="-108426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 Inflammation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22\Plowman5e-ch022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6777" y="243057"/>
            <a:ext cx="4846700" cy="60235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7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7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7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7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7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7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7778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97581" y="143054"/>
            <a:ext cx="846904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Events by Which Tissue Damage Leads to Increased Leukocytes in Tissues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6146" name="Picture 2" descr="\\172.24.161.56\lww\01_Logistics\Plowman5e_9781496323187\13_Ancillaries\1_Input\PPTs\JPEG updated arts\Plowman-PPT-03\Ch22\Plowman5e-ch022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2789" y="1654254"/>
            <a:ext cx="3788097" cy="40902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4150" y="1553855"/>
            <a:ext cx="5302250" cy="1481047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3.  The Adaptive Branch</a:t>
            </a:r>
          </a:p>
          <a:p>
            <a:pPr marL="739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dirty="0">
                <a:ea typeface="ＭＳ Ｐゴシック" charset="-128"/>
              </a:rPr>
              <a:t>Effective immune function requires the interaction of the adaptive and innate defenses.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52441" y="115206"/>
            <a:ext cx="857064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Functional Organization of the Immune System (cont.)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22\Plowman5e-ch022-image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5715" y="1556300"/>
            <a:ext cx="2608356" cy="4487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1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1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31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1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1874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ChangeArrowheads="1"/>
          </p:cNvSpPr>
          <p:nvPr/>
        </p:nvSpPr>
        <p:spPr bwMode="auto">
          <a:xfrm>
            <a:off x="227014" y="398733"/>
            <a:ext cx="2297246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Immune Response to Exercise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22\Plowman5e-ch022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739" y="196436"/>
            <a:ext cx="5855821" cy="5702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93700" y="167298"/>
            <a:ext cx="8694738" cy="702373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	Medium-Duration (</a:t>
            </a:r>
            <a:r>
              <a:rPr lang="en-US" b="1" dirty="0">
                <a:ea typeface="ＭＳ Ｐゴシック" charset="-128"/>
                <a:cs typeface="Arial" pitchFamily="34" charset="0"/>
              </a:rPr>
              <a:t>&lt;</a:t>
            </a:r>
            <a:r>
              <a:rPr lang="en-US" b="1" dirty="0">
                <a:ea typeface="ＭＳ Ｐゴシック" charset="-128"/>
              </a:rPr>
              <a:t>45 min), Moderate- to </a:t>
            </a:r>
            <a:br>
              <a:rPr lang="en-US" b="1" dirty="0">
                <a:ea typeface="ＭＳ Ｐゴシック" charset="-128"/>
              </a:rPr>
            </a:br>
            <a:r>
              <a:rPr lang="en-US" b="1" dirty="0">
                <a:ea typeface="ＭＳ Ｐゴシック" charset="-128"/>
              </a:rPr>
              <a:t>High-Intensity Aerobic Exercise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22\Table 22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594" y="1352282"/>
            <a:ext cx="8126400" cy="49872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69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69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62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18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7793" y="226433"/>
            <a:ext cx="8558212" cy="702373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	Prolonged (1–3 hr), Moderate- to High-Intensity Aerobic Exercise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22\Table 22.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189" y="1238612"/>
            <a:ext cx="5172527" cy="5203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18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718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718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1810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8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483675"/>
            <a:ext cx="680085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	Intense Interval Exercise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227014" y="77869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Immune Response to Exercise (cont.)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22\Table 22.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8001" y="2203761"/>
            <a:ext cx="3562163" cy="4180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38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738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738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3858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59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7500" y="1575129"/>
            <a:ext cx="8340725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	Cytokine Response to Exercise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27014" y="153069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Immune Response to Exercise (cont.)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22\Plowman5e-ch022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6214" y="2391737"/>
            <a:ext cx="4802467" cy="3669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75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75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5906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38125" y="1526101"/>
            <a:ext cx="8340725" cy="702373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lphaUcPeriod" startAt="5"/>
            </a:pPr>
            <a:r>
              <a:rPr lang="en-US" b="1" dirty="0">
                <a:ea typeface="ＭＳ Ｐゴシック" charset="-128"/>
              </a:rPr>
              <a:t>Skeletal Muscle as an Endocrine Tissue that Releases Regulatory Cytokines (Myokines)</a:t>
            </a:r>
            <a:endParaRPr lang="en-US" b="1" dirty="0">
              <a:solidFill>
                <a:schemeClr val="hlink"/>
              </a:solidFill>
              <a:ea typeface="ＭＳ Ｐゴシック" charset="-128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27014" y="153069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Immune Response to Exercise (cont.)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22\Plowman5e-ch022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6957" y="2517882"/>
            <a:ext cx="4666596" cy="3610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3314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7813" y="1566428"/>
            <a:ext cx="8340725" cy="702373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lphaUcPeriod" startAt="6"/>
            </a:pPr>
            <a:r>
              <a:rPr lang="en-US" b="1" dirty="0">
                <a:ea typeface="ＭＳ Ｐゴシック" charset="-128"/>
              </a:rPr>
              <a:t>Neuroendocrine Control of Immune Response to Exercise</a:t>
            </a:r>
            <a:endParaRPr lang="en-US" b="1" dirty="0">
              <a:solidFill>
                <a:schemeClr val="hlink"/>
              </a:solidFill>
              <a:ea typeface="ＭＳ Ｐゴシック" charset="-128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27014" y="139421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Immune Response to Exercise (cont.)</a:t>
            </a:r>
          </a:p>
        </p:txBody>
      </p:sp>
      <p:pic>
        <p:nvPicPr>
          <p:cNvPr id="14338" name="Picture 2" descr="\\172.24.161.56\lww\01_Logistics\Plowman5e_9781496323187\13_Ancillaries\1_Input\PPTs\JPEG updated arts\Plowman-PPT-03\Ch22\Plowman5e-ch022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73878" y="2468689"/>
            <a:ext cx="3280709" cy="36852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5362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ChangeArrowheads="1"/>
          </p:cNvSpPr>
          <p:nvPr/>
        </p:nvSpPr>
        <p:spPr bwMode="auto">
          <a:xfrm>
            <a:off x="227013" y="303197"/>
            <a:ext cx="880080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Verdana" pitchFamily="34" charset="0"/>
              </a:rPr>
              <a:t>IV. Training Adaptation and Maladaptation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22\Table 22.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95" y="1565043"/>
            <a:ext cx="7180075" cy="46348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ChangeArrowheads="1"/>
          </p:cNvSpPr>
          <p:nvPr/>
        </p:nvSpPr>
        <p:spPr bwMode="auto">
          <a:xfrm>
            <a:off x="227013" y="139421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Training Adaptation and Maladaptation (cont.)</a:t>
            </a:r>
          </a:p>
        </p:txBody>
      </p:sp>
      <p:pic>
        <p:nvPicPr>
          <p:cNvPr id="16386" name="Picture 2" descr="\\172.24.161.56\lww\01_Logistics\Plowman5e_9781496323187\13_Ancillaries\1_Input\PPTs\JPEG updated arts\Plowman-PPT-03\Ch22\Plowman5e-ch022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867" y="1550818"/>
            <a:ext cx="4437400" cy="42197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5913" y="1535265"/>
            <a:ext cx="8340725" cy="1650325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	Hypothesized Causes and Mechanisms of OTS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	1. Alterations of CHO, Lipid, and Protein 		    Metabolism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	2. Muscle Trauma and Injury/Cytokine Theory 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7013" y="102149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Training Adaptation and Maladaptation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0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0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0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0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0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0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02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4040" y="62898"/>
            <a:ext cx="82803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Hypothesized Mechanism of Overtraining Syndrome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17410" name="Picture 2" descr="\\172.24.161.56\lww\01_Logistics\Plowman5e_9781496323187\13_Ancillaries\1_Input\PPTs\JPEG updated arts\Plowman-PPT-03\Ch22\Plowman5e-ch022-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8764" y="1553032"/>
            <a:ext cx="4419600" cy="4138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0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5913" y="1636655"/>
            <a:ext cx="8667750" cy="2225867"/>
          </a:xfrm>
        </p:spPr>
        <p:txBody>
          <a:bodyPr>
            <a:spAutoFit/>
          </a:bodyPr>
          <a:lstStyle/>
          <a:p>
            <a:pPr marL="609600" indent="-609600" eaLnBrk="1" hangingPunct="1">
              <a:buFontTx/>
              <a:buNone/>
            </a:pPr>
            <a:r>
              <a:rPr lang="en-US" b="1" dirty="0">
                <a:ea typeface="ＭＳ Ｐゴシック" charset="-128"/>
              </a:rPr>
              <a:t>B.	Markers and Monitoring of Training to Predict OTS</a:t>
            </a:r>
          </a:p>
          <a:p>
            <a:pPr marL="609600" indent="-609600" eaLnBrk="1" hangingPunct="1">
              <a:buFontTx/>
              <a:buNone/>
            </a:pPr>
            <a:r>
              <a:rPr lang="en-US" dirty="0">
                <a:ea typeface="ＭＳ Ｐゴシック" charset="-128"/>
              </a:rPr>
              <a:t>		1. Monitor Training and Recovery</a:t>
            </a:r>
          </a:p>
          <a:p>
            <a:pPr marL="609600" indent="-609600" eaLnBrk="1" hangingPunct="1">
              <a:buFontTx/>
              <a:buNone/>
            </a:pPr>
            <a:r>
              <a:rPr lang="en-US" dirty="0">
                <a:ea typeface="ＭＳ Ｐゴシック" charset="-128"/>
              </a:rPr>
              <a:t>		2. Monitor Performance</a:t>
            </a:r>
          </a:p>
          <a:p>
            <a:pPr marL="609600" indent="-609600" eaLnBrk="1" hangingPunct="1">
              <a:buFontTx/>
              <a:buNone/>
            </a:pPr>
            <a:r>
              <a:rPr lang="en-US" dirty="0">
                <a:ea typeface="ＭＳ Ｐゴシック" charset="-128"/>
              </a:rPr>
              <a:t>		3. Monitor Mood State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7013" y="74853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Training Adaptation and Maladaptation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3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3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8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3074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6225" y="1593006"/>
            <a:ext cx="3584575" cy="2733698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buFontTx/>
              <a:buNone/>
            </a:pPr>
            <a:r>
              <a:rPr lang="en-US" b="1" dirty="0">
                <a:ea typeface="ＭＳ Ｐゴシック" charset="-128"/>
              </a:rPr>
              <a:t>C.	Prevention and Treatment of OTS</a:t>
            </a:r>
          </a:p>
          <a:p>
            <a:pPr marL="609600" indent="-609600" eaLnBrk="1" hangingPunct="1">
              <a:buFontTx/>
              <a:buNone/>
            </a:pPr>
            <a:r>
              <a:rPr lang="en-US" dirty="0">
                <a:ea typeface="ＭＳ Ｐゴシック" charset="-128"/>
              </a:rPr>
              <a:t>		1. Prevention</a:t>
            </a:r>
          </a:p>
          <a:p>
            <a:pPr marL="1146175" indent="174625" eaLnBrk="1" hangingPunct="1">
              <a:buFont typeface="Verdana" pitchFamily="34" charset="0"/>
              <a:buChar char="–"/>
            </a:pPr>
            <a:r>
              <a:rPr lang="en-US" dirty="0">
                <a:ea typeface="ＭＳ Ｐゴシック" charset="-128"/>
              </a:rPr>
              <a:t> Periodization </a:t>
            </a:r>
          </a:p>
          <a:p>
            <a:pPr marL="1146175" indent="174625" eaLnBrk="1" hangingPunct="1">
              <a:buFont typeface="Verdana" pitchFamily="34" charset="0"/>
              <a:buChar char="–"/>
            </a:pPr>
            <a:r>
              <a:rPr lang="en-US" dirty="0">
                <a:ea typeface="ＭＳ Ｐゴシック" charset="-128"/>
              </a:rPr>
              <a:t> Nutrition     </a:t>
            </a:r>
          </a:p>
          <a:p>
            <a:pPr marL="609600" indent="-609600" eaLnBrk="1" hangingPunct="1">
              <a:buFontTx/>
              <a:buNone/>
            </a:pPr>
            <a:r>
              <a:rPr lang="en-US" dirty="0">
                <a:ea typeface="ＭＳ Ｐゴシック" charset="-128"/>
              </a:rPr>
              <a:t>		2. Treatment</a:t>
            </a:r>
            <a:endParaRPr lang="en-US" dirty="0">
              <a:solidFill>
                <a:schemeClr val="hlink"/>
              </a:solidFill>
              <a:ea typeface="ＭＳ Ｐゴシック" charset="-128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7013" y="49947"/>
            <a:ext cx="86412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Training Adaptation and Maladaptation (cont.)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22\Table 22.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8871" y="1526420"/>
            <a:ext cx="3917576" cy="46493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8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8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8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4098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51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52463" y="1422661"/>
            <a:ext cx="8350250" cy="871650"/>
          </a:xfrm>
        </p:spPr>
        <p:txBody>
          <a:bodyPr>
            <a:spAutoFit/>
          </a:bodyPr>
          <a:lstStyle/>
          <a:p>
            <a:pPr marL="571500" indent="-5715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	Exercise, the Immune System, and URTI</a:t>
            </a:r>
          </a:p>
          <a:p>
            <a:pPr marL="571500" indent="-5715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1. Exercise Training and the Incidence of URTI</a:t>
            </a:r>
          </a:p>
        </p:txBody>
      </p:sp>
      <p:sp>
        <p:nvSpPr>
          <p:cNvPr id="44034" name="Rectangle 3"/>
          <p:cNvSpPr>
            <a:spLocks noChangeArrowheads="1"/>
          </p:cNvSpPr>
          <p:nvPr/>
        </p:nvSpPr>
        <p:spPr bwMode="auto">
          <a:xfrm>
            <a:off x="190067" y="98477"/>
            <a:ext cx="837601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Selected Interactions of Exercise and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Immune Function</a:t>
            </a:r>
          </a:p>
        </p:txBody>
      </p:sp>
      <p:pic>
        <p:nvPicPr>
          <p:cNvPr id="19458" name="Picture 2" descr="\\172.24.161.56\lww\01_Logistics\Plowman5e_9781496323187\13_Ancillaries\1_Input\PPTs\JPEG updated arts\Plowman-PPT-03\Ch22\Plowman5e-ch022-image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9435" y="2647543"/>
            <a:ext cx="4557448" cy="29979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5122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90067" y="1706962"/>
            <a:ext cx="7554912" cy="2428999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None/>
            </a:pPr>
            <a:r>
              <a:rPr lang="en-US" b="1" dirty="0">
                <a:ea typeface="ＭＳ Ｐゴシック" charset="-128"/>
              </a:rPr>
              <a:t>A. Exercise, the Immune System, and URTI (cont.)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2.	Precautions to Lessen Risk of URTI</a:t>
            </a:r>
          </a:p>
          <a:p>
            <a:pPr marL="914400" indent="-7985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3.	Guidelines for Postponing Training Due to URTI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</a:pPr>
            <a:endParaRPr lang="en-US" dirty="0">
              <a:ea typeface="ＭＳ Ｐゴシック" charset="-128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90066" y="177996"/>
            <a:ext cx="837601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Selected Interactions of Exercise and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Immune Function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9218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4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31812" y="1364817"/>
            <a:ext cx="8612188" cy="397674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	Exercise, the Immune System, and Cancer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17079" y="54592"/>
            <a:ext cx="837601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Selected Interactions of Exercise and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Immune Function (cont.)</a:t>
            </a:r>
          </a:p>
        </p:txBody>
      </p:sp>
      <p:pic>
        <p:nvPicPr>
          <p:cNvPr id="20482" name="Picture 2" descr="\\172.24.161.56\lww\01_Logistics\Plowman5e_9781496323187\13_Ancillaries\1_Input\PPTs\JPEG updated arts\Plowman-PPT-03\Ch22\Plowman5e-ch022-image0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1871" y="2058981"/>
            <a:ext cx="4214813" cy="3328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42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2730" y="116631"/>
            <a:ext cx="844731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accent1"/>
                </a:solidFill>
                <a:latin typeface="+mj-lt"/>
              </a:rPr>
              <a:t>The Interaction of Age, Immune Function, and Activity Status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21506" name="Picture 2" descr="\\172.24.161.56\lww\01_Logistics\Plowman5e_9781496323187\13_Ancillaries\1_Input\PPTs\JPEG updated arts\Plowman-PPT-03\Ch22\Plowman5e-ch022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9019" y="1658395"/>
            <a:ext cx="6966351" cy="38073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945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94859" y="1543533"/>
            <a:ext cx="8412163" cy="1650325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None/>
              <a:defRPr/>
            </a:pPr>
            <a:r>
              <a:rPr lang="en-US" b="1" dirty="0"/>
              <a:t>C. Exercise, the Immune System, and AIDS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AutoNum type="alphaUcPeriod" startAt="3"/>
              <a:defRPr/>
            </a:pPr>
            <a:endParaRPr lang="en-US" b="1" dirty="0"/>
          </a:p>
          <a:p>
            <a:pPr marL="798513" indent="-290513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•"/>
              <a:defRPr/>
            </a:pPr>
            <a:r>
              <a:rPr lang="en-US" dirty="0"/>
              <a:t>Both aerobic and resistance training programs have been found to be beneficial.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34718" y="68809"/>
            <a:ext cx="837601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Selected Interactions of Exercise and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Immune Function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9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9458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3916</TotalTime>
  <Words>551</Words>
  <Application>Microsoft Macintosh PowerPoint</Application>
  <PresentationFormat>On-screen Show (4:3)</PresentationFormat>
  <Paragraphs>90</Paragraphs>
  <Slides>28</Slides>
  <Notes>20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Components of the Immune System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326</cp:revision>
  <cp:lastPrinted>2001-01-03T19:47:24Z</cp:lastPrinted>
  <dcterms:created xsi:type="dcterms:W3CDTF">2001-02-15T19:07:27Z</dcterms:created>
  <dcterms:modified xsi:type="dcterms:W3CDTF">2022-04-26T08:08:27Z</dcterms:modified>
</cp:coreProperties>
</file>