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9"/>
  </p:notesMasterIdLst>
  <p:sldIdLst>
    <p:sldId id="256" r:id="rId2"/>
    <p:sldId id="257" r:id="rId3"/>
    <p:sldId id="258" r:id="rId4"/>
    <p:sldId id="284" r:id="rId5"/>
    <p:sldId id="259" r:id="rId6"/>
    <p:sldId id="260" r:id="rId7"/>
    <p:sldId id="261" r:id="rId8"/>
    <p:sldId id="285" r:id="rId9"/>
    <p:sldId id="262" r:id="rId10"/>
    <p:sldId id="286" r:id="rId11"/>
    <p:sldId id="263" r:id="rId12"/>
    <p:sldId id="287" r:id="rId13"/>
    <p:sldId id="264" r:id="rId14"/>
    <p:sldId id="288" r:id="rId15"/>
    <p:sldId id="265" r:id="rId16"/>
    <p:sldId id="289" r:id="rId17"/>
    <p:sldId id="267" r:id="rId18"/>
    <p:sldId id="266" r:id="rId19"/>
    <p:sldId id="268" r:id="rId20"/>
    <p:sldId id="269" r:id="rId21"/>
    <p:sldId id="290" r:id="rId22"/>
    <p:sldId id="270" r:id="rId23"/>
    <p:sldId id="271" r:id="rId24"/>
    <p:sldId id="272" r:id="rId25"/>
    <p:sldId id="291" r:id="rId26"/>
    <p:sldId id="273" r:id="rId27"/>
    <p:sldId id="292" r:id="rId28"/>
    <p:sldId id="274" r:id="rId29"/>
    <p:sldId id="275" r:id="rId30"/>
    <p:sldId id="283" r:id="rId31"/>
    <p:sldId id="276" r:id="rId32"/>
    <p:sldId id="277" r:id="rId33"/>
    <p:sldId id="293" r:id="rId34"/>
    <p:sldId id="278" r:id="rId35"/>
    <p:sldId id="279" r:id="rId36"/>
    <p:sldId id="281" r:id="rId37"/>
    <p:sldId id="282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306AD1-9B68-41F6-B6D1-9FE3A9988D0D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1C3D8-4C25-4A42-801E-A0B59C503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43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AB9933-3C8F-4DF0-AEE2-94AA21EB2DEA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659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75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08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48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8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01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0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93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79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57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4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753CF5-CDA1-4740-A997-3BD063FB0651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2BF3D-B35A-43B6-9309-8013C2802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29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londonassessments@uwtsd.ac.uk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Assessment Checklist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Bart Plange</a:t>
            </a:r>
          </a:p>
          <a:p>
            <a:r>
              <a:rPr lang="en-GB" dirty="0" smtClean="0"/>
              <a:t>Senior Assessment Officer and Assessments Team Leader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362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General Overview of Programmes and Timescale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Registration- </a:t>
            </a:r>
            <a:r>
              <a:rPr lang="en-GB" sz="2200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DONE BY STUDENTS SERVICES &amp; ADMISSIONS 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</a:t>
            </a:r>
          </a:p>
          <a:p>
            <a:pPr marL="450215" indent="228600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Rules &amp; Regulations in place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internal induction for new lecturers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 Cohorts and Modules Running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Brief(s) Preparation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lecturer’s access to Modules on Moodle </a:t>
            </a:r>
          </a:p>
          <a:p>
            <a:pPr marL="678815">
              <a:lnSpc>
                <a:spcPct val="115000"/>
              </a:lnSpc>
              <a:spcAft>
                <a:spcPts val="100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Update Student Hall page </a:t>
            </a:r>
          </a:p>
        </p:txBody>
      </p:sp>
    </p:spTree>
    <p:extLst>
      <p:ext uri="{BB962C8B-B14F-4D97-AF65-F5344CB8AC3E}">
        <p14:creationId xmlns:p14="http://schemas.microsoft.com/office/powerpoint/2010/main" val="403832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General Overview of Programmes and Timescale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duration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Schedule Preparation</a:t>
            </a:r>
            <a:b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Week Schedules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Week Time table (Schedules)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 (Assessment) Schedules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Workshop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Academic Misconduct  &amp; Procedure- </a:t>
            </a:r>
            <a:r>
              <a:rPr lang="en-GB" sz="2200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Jason Harcourt 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51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General Overview of Programmes and Timescale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Assign 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Moderators (2</a:t>
            </a:r>
            <a:r>
              <a:rPr lang="en-GB" sz="22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Markers) 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Setting up Submission Links (</a:t>
            </a:r>
            <a:r>
              <a:rPr lang="en-GB" sz="2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Turnitin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Preparation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MBA Pathway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MBA Research Proposal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Processing Extenuating Circumstances </a:t>
            </a:r>
          </a:p>
        </p:txBody>
      </p:sp>
    </p:spTree>
    <p:extLst>
      <p:ext uri="{BB962C8B-B14F-4D97-AF65-F5344CB8AC3E}">
        <p14:creationId xmlns:p14="http://schemas.microsoft.com/office/powerpoint/2010/main" val="91745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General Overview of Programmes and Timescale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 </a:t>
            </a: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Term 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 Assessment &amp; Exams – Release Marking to Lecturers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 Late Submissions</a:t>
            </a:r>
            <a:b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 Marking retuned by lecturers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External Examiner Workload 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Board Preparation</a:t>
            </a:r>
          </a:p>
          <a:p>
            <a:pPr marL="678815">
              <a:lnSpc>
                <a:spcPct val="115000"/>
              </a:lnSpc>
              <a:spcAft>
                <a:spcPts val="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Publication of Results</a:t>
            </a:r>
          </a:p>
          <a:p>
            <a:pPr marL="678815">
              <a:lnSpc>
                <a:spcPct val="115000"/>
              </a:lnSpc>
              <a:spcAft>
                <a:spcPts val="1000"/>
              </a:spcAft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Issues that can </a:t>
            </a:r>
            <a:r>
              <a:rPr lang="en-GB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Arise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200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Brief overview of the assessment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GB" dirty="0"/>
              <a:t>3 Intakes a </a:t>
            </a:r>
            <a:r>
              <a:rPr lang="en-GB" dirty="0" smtClean="0"/>
              <a:t>year –</a:t>
            </a:r>
            <a:r>
              <a:rPr lang="en-GB" b="1" dirty="0" smtClean="0"/>
              <a:t> Starts </a:t>
            </a:r>
            <a:r>
              <a:rPr lang="en-GB" b="1" i="1" dirty="0"/>
              <a:t>Mid of the </a:t>
            </a:r>
            <a:r>
              <a:rPr lang="en-GB" b="1" i="1" dirty="0" smtClean="0"/>
              <a:t>Months </a:t>
            </a:r>
            <a:r>
              <a:rPr lang="en-GB" b="1" dirty="0" smtClean="0">
                <a:sym typeface="Wingdings" panose="05000000000000000000" pitchFamily="2" charset="2"/>
              </a:rPr>
              <a:t></a:t>
            </a:r>
            <a:r>
              <a:rPr lang="en-GB" dirty="0" smtClean="0"/>
              <a:t> </a:t>
            </a:r>
            <a:r>
              <a:rPr lang="en-GB" b="1" dirty="0"/>
              <a:t>Feb, </a:t>
            </a:r>
            <a:r>
              <a:rPr lang="en-GB" b="1" dirty="0" smtClean="0"/>
              <a:t>June </a:t>
            </a:r>
            <a:r>
              <a:rPr lang="en-GB" b="1" dirty="0"/>
              <a:t>&amp; </a:t>
            </a:r>
            <a:r>
              <a:rPr lang="en-GB" b="1" dirty="0" smtClean="0"/>
              <a:t>Oct</a:t>
            </a:r>
          </a:p>
          <a:p>
            <a:pPr lvl="0"/>
            <a:endParaRPr lang="en-GB" dirty="0"/>
          </a:p>
          <a:p>
            <a:r>
              <a:rPr lang="en-GB" dirty="0"/>
              <a:t>There are </a:t>
            </a:r>
            <a:r>
              <a:rPr lang="en-GB" b="1" dirty="0" smtClean="0"/>
              <a:t>10 </a:t>
            </a:r>
            <a:r>
              <a:rPr lang="en-GB" b="1" dirty="0"/>
              <a:t>weeks of teaching</a:t>
            </a:r>
            <a:r>
              <a:rPr lang="en-GB" dirty="0"/>
              <a:t> </a:t>
            </a:r>
            <a:r>
              <a:rPr lang="en-GB" dirty="0" smtClean="0"/>
              <a:t>and </a:t>
            </a:r>
            <a:r>
              <a:rPr lang="en-GB" b="1" dirty="0"/>
              <a:t>2 weeks for Assessment and </a:t>
            </a:r>
            <a:r>
              <a:rPr lang="en-GB" b="1" dirty="0" smtClean="0"/>
              <a:t>Exam</a:t>
            </a:r>
          </a:p>
          <a:p>
            <a:endParaRPr lang="en-GB" dirty="0"/>
          </a:p>
          <a:p>
            <a:r>
              <a:rPr lang="en-GB" dirty="0" smtClean="0"/>
              <a:t>Apart from discussing the assessments (assignments), please refer students with assessment related queries to either email – </a:t>
            </a:r>
            <a:r>
              <a:rPr lang="en-GB" b="1" dirty="0" smtClean="0">
                <a:hlinkClick r:id="rId2"/>
              </a:rPr>
              <a:t>londonassessments@uwtsd.ac.uk</a:t>
            </a:r>
            <a:r>
              <a:rPr lang="en-GB" dirty="0" smtClean="0"/>
              <a:t> –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or </a:t>
            </a:r>
            <a:r>
              <a:rPr lang="en-GB" dirty="0" smtClean="0"/>
              <a:t>come to the assessment help desk on campus at the opening times: </a:t>
            </a:r>
            <a:r>
              <a:rPr lang="en-GB" b="1" dirty="0"/>
              <a:t>11am-12pm</a:t>
            </a:r>
            <a:r>
              <a:rPr lang="en-GB" dirty="0"/>
              <a:t>; </a:t>
            </a:r>
            <a:r>
              <a:rPr lang="en-GB" b="1" dirty="0" smtClean="0"/>
              <a:t>1pm-2pm</a:t>
            </a:r>
            <a:r>
              <a:rPr lang="en-GB" dirty="0" smtClean="0"/>
              <a:t>;</a:t>
            </a:r>
            <a:r>
              <a:rPr lang="en-GB" b="1" dirty="0" smtClean="0"/>
              <a:t> </a:t>
            </a:r>
            <a:r>
              <a:rPr lang="en-GB" dirty="0"/>
              <a:t>&amp; </a:t>
            </a:r>
            <a:r>
              <a:rPr lang="en-GB" b="1" dirty="0" smtClean="0"/>
              <a:t>3pm-4pm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261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Modules that we run and Brief </a:t>
            </a:r>
            <a:r>
              <a:rPr lang="en-GB" b="1" dirty="0"/>
              <a:t>I</a:t>
            </a:r>
            <a:r>
              <a:rPr lang="en-GB" b="1" dirty="0" smtClean="0"/>
              <a:t>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/>
              <a:t>Thin Modules </a:t>
            </a:r>
            <a:r>
              <a:rPr lang="en-GB" b="1" dirty="0" smtClean="0"/>
              <a:t>– </a:t>
            </a:r>
            <a:r>
              <a:rPr lang="en-GB" dirty="0" smtClean="0"/>
              <a:t>These </a:t>
            </a:r>
            <a:r>
              <a:rPr lang="en-GB" dirty="0"/>
              <a:t>are 20 credits Modules taught over 2 </a:t>
            </a:r>
            <a:r>
              <a:rPr lang="en-GB" dirty="0" smtClean="0"/>
              <a:t>terms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Thick Modules – </a:t>
            </a:r>
            <a:r>
              <a:rPr lang="en-GB" dirty="0"/>
              <a:t>These are 20 Credit Modules taught as a block in one term</a:t>
            </a:r>
            <a:r>
              <a:rPr lang="en-GB" b="1" dirty="0"/>
              <a:t> </a:t>
            </a:r>
            <a:endParaRPr lang="en-GB" dirty="0"/>
          </a:p>
          <a:p>
            <a:endParaRPr lang="en-GB" dirty="0" smtClean="0"/>
          </a:p>
          <a:p>
            <a:pPr lvl="0"/>
            <a:r>
              <a:rPr lang="en-GB" b="1" u="sng" dirty="0"/>
              <a:t>Cert </a:t>
            </a:r>
            <a:r>
              <a:rPr lang="en-GB" b="1" u="sng" dirty="0" smtClean="0"/>
              <a:t>HE - </a:t>
            </a:r>
            <a:r>
              <a:rPr lang="en-GB" b="1" u="sng" dirty="0"/>
              <a:t>LEVEL 4  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undertake 40 credits in each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Students </a:t>
            </a:r>
            <a:r>
              <a:rPr lang="en-GB" dirty="0"/>
              <a:t>take 4 thin modules in Terms 1 and </a:t>
            </a:r>
            <a:r>
              <a:rPr lang="en-GB" dirty="0" smtClean="0"/>
              <a:t>2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Students </a:t>
            </a:r>
            <a:r>
              <a:rPr lang="en-GB" dirty="0"/>
              <a:t>take 2 Thick Modules in Term </a:t>
            </a:r>
            <a:r>
              <a:rPr lang="en-GB" dirty="0" smtClean="0"/>
              <a:t>3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Once completed and passed ALL </a:t>
            </a:r>
            <a:r>
              <a:rPr lang="en-GB" dirty="0" smtClean="0"/>
              <a:t>Modules, </a:t>
            </a:r>
            <a:r>
              <a:rPr lang="en-GB" dirty="0"/>
              <a:t>students are </a:t>
            </a:r>
            <a:r>
              <a:rPr lang="en-GB" dirty="0" smtClean="0"/>
              <a:t>awarded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506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Modules that we run and Brief </a:t>
            </a:r>
            <a:r>
              <a:rPr lang="en-GB" b="1" dirty="0"/>
              <a:t>I</a:t>
            </a:r>
            <a:r>
              <a:rPr lang="en-GB" b="1" dirty="0" smtClean="0"/>
              <a:t>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GB" b="1" u="sng" dirty="0" smtClean="0"/>
              <a:t>BA Business Management (BABM)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/>
              <a:t>Level 4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undertake 60 credits in each </a:t>
            </a:r>
            <a:r>
              <a:rPr lang="en-GB" dirty="0" smtClean="0"/>
              <a:t>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Students </a:t>
            </a:r>
            <a:r>
              <a:rPr lang="en-GB" dirty="0"/>
              <a:t>take 3 Thick Modules at Level 4 in Terms 1 </a:t>
            </a:r>
            <a:r>
              <a:rPr lang="en-GB" dirty="0" smtClean="0"/>
              <a:t>and </a:t>
            </a:r>
            <a:r>
              <a:rPr lang="en-GB" dirty="0"/>
              <a:t>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Thick Modules – These are 20 Credit Modules taught as a block in one term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Then students go for </a:t>
            </a:r>
            <a:r>
              <a:rPr lang="en-GB" dirty="0" smtClean="0"/>
              <a:t>Term break </a:t>
            </a:r>
            <a:r>
              <a:rPr lang="en-GB" dirty="0"/>
              <a:t>before going to Level 5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must pass all Level 4 Modules before they can progress to Level </a:t>
            </a:r>
            <a:r>
              <a:rPr lang="en-GB" dirty="0" smtClean="0"/>
              <a:t>5</a:t>
            </a:r>
          </a:p>
          <a:p>
            <a:pPr marL="0" indent="0">
              <a:buNone/>
            </a:pPr>
            <a:r>
              <a:rPr lang="en-GB" b="1" dirty="0"/>
              <a:t>(THER </a:t>
            </a:r>
            <a:r>
              <a:rPr lang="en-GB" b="1" dirty="0" smtClean="0"/>
              <a:t>ARE  </a:t>
            </a:r>
            <a:r>
              <a:rPr lang="en-GB" b="1" dirty="0"/>
              <a:t>NOW </a:t>
            </a:r>
            <a:r>
              <a:rPr lang="en-GB" b="1" dirty="0" smtClean="0"/>
              <a:t>AMENDMENTS </a:t>
            </a:r>
            <a:r>
              <a:rPr lang="en-GB" b="1" dirty="0"/>
              <a:t>IN THE REGULATIONS)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306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en-GB" b="1" u="sng" dirty="0" smtClean="0"/>
              <a:t>BA Business Management (BABM)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 smtClean="0"/>
              <a:t>Level </a:t>
            </a:r>
            <a:r>
              <a:rPr lang="en-GB" b="1" u="sng" dirty="0"/>
              <a:t>5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undertake 60 credits in each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3 Thick Modules at Level </a:t>
            </a:r>
            <a:r>
              <a:rPr lang="en-GB" dirty="0" smtClean="0"/>
              <a:t>5 </a:t>
            </a:r>
            <a:r>
              <a:rPr lang="en-GB" dirty="0"/>
              <a:t>in Terms 1 and 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Thick Modules – These are 20 Credit Modules taught as a block in one term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Then students go for Term break before going to Level </a:t>
            </a:r>
            <a:r>
              <a:rPr lang="en-GB" dirty="0" smtClean="0"/>
              <a:t>6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must pass all Level </a:t>
            </a:r>
            <a:r>
              <a:rPr lang="en-GB" dirty="0" smtClean="0"/>
              <a:t>5 Modules </a:t>
            </a:r>
            <a:r>
              <a:rPr lang="en-GB" dirty="0"/>
              <a:t>before they can progress to Level </a:t>
            </a:r>
            <a:r>
              <a:rPr lang="en-GB" dirty="0" smtClean="0"/>
              <a:t>6 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(THER ARE  NOW AMENDMENTS IN THE REGULATIONS)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426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2200" b="1" u="sng" dirty="0" smtClean="0"/>
              <a:t>BA Business Management (BABM) </a:t>
            </a: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r>
              <a:rPr lang="en-GB" sz="2200" b="1" u="sng" dirty="0" smtClean="0"/>
              <a:t>Level </a:t>
            </a:r>
            <a:r>
              <a:rPr lang="en-GB" sz="2200" b="1" u="sng" dirty="0"/>
              <a:t>6 </a:t>
            </a:r>
            <a:endParaRPr lang="en-GB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 smtClean="0"/>
              <a:t>Consist </a:t>
            </a:r>
            <a:r>
              <a:rPr lang="en-GB" sz="2200" dirty="0"/>
              <a:t>of 3 Semester; Semester 1, 2, </a:t>
            </a:r>
            <a:r>
              <a:rPr lang="en-GB" sz="2200" dirty="0" smtClean="0"/>
              <a:t>3</a:t>
            </a:r>
            <a:endParaRPr lang="en-GB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Students undertake 40 credits in each semester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Semester 1- students take 2 Thick Modules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Semester 2- students take 2 Thick Modules </a:t>
            </a:r>
            <a:r>
              <a:rPr lang="en-GB" sz="2200" dirty="0" smtClean="0"/>
              <a:t>plus </a:t>
            </a:r>
            <a:r>
              <a:rPr lang="en-GB" sz="2200" dirty="0"/>
              <a:t>Dissertation Proposal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Semester 3 – Students take their Dissertation (40 Credits</a:t>
            </a:r>
            <a:r>
              <a:rPr lang="en-GB" sz="2200" dirty="0" smtClean="0"/>
              <a:t>)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64376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200" b="1" u="sng" dirty="0" smtClean="0"/>
              <a:t>BA Management and Leadership (BAML)</a:t>
            </a:r>
            <a:endParaRPr lang="en-GB" sz="2200" dirty="0"/>
          </a:p>
          <a:p>
            <a:endParaRPr lang="en-GB" sz="2200" b="1" u="sng" dirty="0" smtClean="0"/>
          </a:p>
          <a:p>
            <a:r>
              <a:rPr lang="en-GB" sz="2200" b="1" u="sng" dirty="0" smtClean="0"/>
              <a:t>Level </a:t>
            </a:r>
            <a:r>
              <a:rPr lang="en-GB" sz="2200" b="1" u="sng" dirty="0"/>
              <a:t>5 </a:t>
            </a:r>
            <a:endParaRPr lang="en-GB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Students undertake 60 credits in each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Students take 3 Thick Modules (20 Credits each) in Terms 1 </a:t>
            </a:r>
            <a:r>
              <a:rPr lang="en-GB" sz="2200" dirty="0" smtClean="0"/>
              <a:t>and </a:t>
            </a:r>
            <a:r>
              <a:rPr lang="en-GB" sz="2200" dirty="0"/>
              <a:t>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Then students go for Term </a:t>
            </a:r>
            <a:r>
              <a:rPr lang="en-GB" sz="2200" dirty="0" smtClean="0"/>
              <a:t>break </a:t>
            </a:r>
            <a:r>
              <a:rPr lang="en-GB" sz="2200" dirty="0"/>
              <a:t>before going to Level 6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 smtClean="0"/>
              <a:t>Students </a:t>
            </a:r>
            <a:r>
              <a:rPr lang="en-GB" sz="2200" dirty="0"/>
              <a:t>must pass all Level 5 Modules before they can progress to Level </a:t>
            </a:r>
            <a:r>
              <a:rPr lang="en-GB" sz="2200" dirty="0" smtClean="0"/>
              <a:t>6</a:t>
            </a:r>
          </a:p>
          <a:p>
            <a:pPr marL="0" indent="0">
              <a:buNone/>
            </a:pPr>
            <a:r>
              <a:rPr lang="en-GB" sz="2400" b="1" dirty="0"/>
              <a:t>(THER ARE  NOW AMENDMENTS IN THE REGULATIONS)</a:t>
            </a:r>
            <a:endParaRPr lang="en-GB" sz="2400" dirty="0"/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24595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b="1" u="sng" dirty="0" smtClean="0"/>
              <a:t>BA Management and Leadership (BAML)</a:t>
            </a:r>
            <a:endParaRPr lang="en-GB" sz="2200" dirty="0"/>
          </a:p>
          <a:p>
            <a:endParaRPr lang="en-GB" sz="2200" b="1" u="sng" dirty="0" smtClean="0"/>
          </a:p>
          <a:p>
            <a:endParaRPr lang="en-GB" sz="2200" b="1" u="sng" dirty="0" smtClean="0"/>
          </a:p>
          <a:p>
            <a:r>
              <a:rPr lang="en-GB" sz="2200" b="1" u="sng" dirty="0" smtClean="0"/>
              <a:t>Level </a:t>
            </a:r>
            <a:r>
              <a:rPr lang="en-GB" sz="2200" b="1" u="sng" dirty="0"/>
              <a:t>6</a:t>
            </a:r>
            <a:endParaRPr lang="en-GB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Students undertake 60 credits in each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Students take 3 Thick Modules (20 Credits each) in Term 1 and 2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 smtClean="0"/>
              <a:t>Once </a:t>
            </a:r>
            <a:r>
              <a:rPr lang="en-GB" sz="2200" dirty="0"/>
              <a:t>completed Level 6 and passed all Modules, students are </a:t>
            </a:r>
            <a:r>
              <a:rPr lang="en-GB" sz="2200" dirty="0" smtClean="0"/>
              <a:t>awarded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200" dirty="0" smtClean="0"/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15986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u="sng" dirty="0"/>
              <a:t>BSc Health &amp; Social </a:t>
            </a:r>
            <a:r>
              <a:rPr lang="en-GB" b="1" u="sng" dirty="0" smtClean="0"/>
              <a:t>Care (BSc H&amp;SC)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/>
              <a:t>Level 5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undertake 60 credits in each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3 Thick Modules (20 Credits each) in Term </a:t>
            </a:r>
            <a:r>
              <a:rPr lang="en-GB" dirty="0" smtClean="0"/>
              <a:t>1 and 2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Then students go for </a:t>
            </a:r>
            <a:r>
              <a:rPr lang="en-GB" dirty="0" smtClean="0"/>
              <a:t>Term break </a:t>
            </a:r>
            <a:r>
              <a:rPr lang="en-GB" dirty="0"/>
              <a:t>before going to Level </a:t>
            </a:r>
            <a:r>
              <a:rPr lang="en-GB" dirty="0" smtClean="0"/>
              <a:t>6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Students </a:t>
            </a:r>
            <a:r>
              <a:rPr lang="en-GB" dirty="0"/>
              <a:t>must pass all Level 5 Modules before they can go to Level </a:t>
            </a:r>
            <a:r>
              <a:rPr lang="en-GB" dirty="0" smtClean="0"/>
              <a:t>6</a:t>
            </a:r>
          </a:p>
          <a:p>
            <a:pPr marL="0" indent="0">
              <a:buNone/>
            </a:pPr>
            <a:r>
              <a:rPr lang="en-GB" b="1" dirty="0"/>
              <a:t>(THER ARE  NOW AMENDMENTS IN THE REGULATIONS)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2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b="1" u="sng" dirty="0"/>
              <a:t>BSc Health &amp; Social </a:t>
            </a:r>
            <a:r>
              <a:rPr lang="en-GB" sz="2200" b="1" u="sng" dirty="0" smtClean="0"/>
              <a:t>Care (BSc H&amp;SC)</a:t>
            </a:r>
          </a:p>
          <a:p>
            <a:pPr marL="0" indent="0">
              <a:buNone/>
            </a:pPr>
            <a:endParaRPr lang="en-GB" sz="2200" dirty="0" smtClean="0"/>
          </a:p>
          <a:p>
            <a:pPr marL="0" indent="0">
              <a:buNone/>
            </a:pPr>
            <a:endParaRPr lang="en-GB" sz="2200" dirty="0"/>
          </a:p>
          <a:p>
            <a:r>
              <a:rPr lang="en-GB" sz="2200" b="1" u="sng" dirty="0" smtClean="0"/>
              <a:t>Level 6</a:t>
            </a:r>
            <a:endParaRPr lang="en-GB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Students undertake 60 credits in each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/>
              <a:t>Students take 3 Thick Modules (20 Credits each) in Term 1 and 2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200" dirty="0" smtClean="0"/>
              <a:t>Once </a:t>
            </a:r>
            <a:r>
              <a:rPr lang="en-GB" sz="2200" dirty="0"/>
              <a:t>completed Level 6 and passed all Modules, students are </a:t>
            </a:r>
            <a:r>
              <a:rPr lang="en-GB" sz="2200" dirty="0" smtClean="0"/>
              <a:t>awarded </a:t>
            </a:r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8610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u="sng" dirty="0" smtClean="0"/>
              <a:t>BSc </a:t>
            </a:r>
            <a:r>
              <a:rPr lang="en-GB" b="1" u="sng" dirty="0"/>
              <a:t>Cloud Computing </a:t>
            </a:r>
            <a:r>
              <a:rPr lang="en-GB" b="1" u="sng" dirty="0" smtClean="0"/>
              <a:t>(BSc CC)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/>
              <a:t>Level 4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undertake 60 credits in each </a:t>
            </a:r>
            <a:r>
              <a:rPr lang="en-GB" dirty="0" smtClean="0"/>
              <a:t>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Students </a:t>
            </a:r>
            <a:r>
              <a:rPr lang="en-GB" dirty="0"/>
              <a:t>take 60 Credit Modules in Level 4 Term 1 </a:t>
            </a:r>
            <a:r>
              <a:rPr lang="en-GB" dirty="0" smtClean="0"/>
              <a:t>and </a:t>
            </a:r>
            <a:r>
              <a:rPr lang="en-GB" dirty="0"/>
              <a:t>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Then students go for </a:t>
            </a:r>
            <a:r>
              <a:rPr lang="en-GB" dirty="0" smtClean="0"/>
              <a:t>Term break </a:t>
            </a:r>
            <a:r>
              <a:rPr lang="en-GB" dirty="0"/>
              <a:t>before going to Level </a:t>
            </a:r>
            <a:r>
              <a:rPr lang="en-GB" dirty="0" smtClean="0"/>
              <a:t>5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must pass all Level 4 Modules before they can progress to Level </a:t>
            </a:r>
            <a:r>
              <a:rPr lang="en-GB" dirty="0" smtClean="0"/>
              <a:t>5</a:t>
            </a:r>
          </a:p>
          <a:p>
            <a:pPr marL="0" indent="0">
              <a:buNone/>
            </a:pPr>
            <a:r>
              <a:rPr lang="en-GB" b="1" dirty="0"/>
              <a:t>(THER ARE  NOW AMENDMENTS IN THE REGULATIONS)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855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u="sng" dirty="0" smtClean="0"/>
              <a:t>BSc </a:t>
            </a:r>
            <a:r>
              <a:rPr lang="en-GB" b="1" u="sng" dirty="0"/>
              <a:t>Cloud Computing </a:t>
            </a:r>
            <a:r>
              <a:rPr lang="en-GB" b="1" u="sng" dirty="0" smtClean="0"/>
              <a:t>(BSc CC)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/>
              <a:t>Level 5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undertake 60 credits in each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60 Credit Modules in Level 5 Term 1 and Term 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Then students go for </a:t>
            </a:r>
            <a:r>
              <a:rPr lang="en-GB" dirty="0" smtClean="0"/>
              <a:t>Term </a:t>
            </a:r>
            <a:r>
              <a:rPr lang="en-GB" dirty="0"/>
              <a:t>break before going to Level </a:t>
            </a:r>
            <a:r>
              <a:rPr lang="en-GB" dirty="0" smtClean="0"/>
              <a:t>6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must pass all Level 5 Modules before they can go to Level </a:t>
            </a:r>
            <a:r>
              <a:rPr lang="en-GB" dirty="0" smtClean="0"/>
              <a:t>6</a:t>
            </a:r>
          </a:p>
          <a:p>
            <a:pPr marL="0" indent="0">
              <a:buNone/>
            </a:pPr>
            <a:r>
              <a:rPr lang="en-GB" b="1" dirty="0"/>
              <a:t>(THER ARE  NOW AMENDMENTS IN THE REGULATIONS)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91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b="1" u="sng" dirty="0" smtClean="0"/>
              <a:t>BSc </a:t>
            </a:r>
            <a:r>
              <a:rPr lang="en-GB" b="1" u="sng" dirty="0"/>
              <a:t>Cloud Computing </a:t>
            </a:r>
            <a:r>
              <a:rPr lang="en-GB" b="1" u="sng" dirty="0" smtClean="0"/>
              <a:t>(BSc CC)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b="1" u="sng" dirty="0" smtClean="0"/>
              <a:t>Level </a:t>
            </a:r>
            <a:r>
              <a:rPr lang="en-GB" b="1" u="sng" dirty="0"/>
              <a:t>6 </a:t>
            </a:r>
            <a:r>
              <a:rPr lang="en-GB" b="1" u="sng" dirty="0" smtClean="0"/>
              <a:t>(</a:t>
            </a:r>
            <a:r>
              <a:rPr lang="en-GB" b="1" dirty="0" smtClean="0"/>
              <a:t>3 Semesters; </a:t>
            </a:r>
            <a:r>
              <a:rPr lang="en-GB" b="1" dirty="0"/>
              <a:t>Semester 1, 2, 3)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Semester </a:t>
            </a:r>
            <a:r>
              <a:rPr lang="en-GB" dirty="0" smtClean="0"/>
              <a:t>1 – students take </a:t>
            </a:r>
            <a:r>
              <a:rPr lang="en-GB" dirty="0"/>
              <a:t>3 block Modules – 20 Credits each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Semester </a:t>
            </a:r>
            <a:r>
              <a:rPr lang="en-GB" dirty="0" smtClean="0"/>
              <a:t>2 – students </a:t>
            </a:r>
            <a:r>
              <a:rPr lang="en-GB" dirty="0"/>
              <a:t>take 3 block Modules – 20 Credits each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Semester 3 – Students take their Project (40 Credits</a:t>
            </a:r>
            <a:r>
              <a:rPr lang="en-GB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 smtClean="0"/>
              <a:t>Cert </a:t>
            </a:r>
            <a:r>
              <a:rPr lang="en-GB" b="1" dirty="0"/>
              <a:t>HE, BABM</a:t>
            </a:r>
            <a:r>
              <a:rPr lang="en-GB" b="1" dirty="0" smtClean="0"/>
              <a:t>, BSc H&amp;SC, </a:t>
            </a:r>
            <a:r>
              <a:rPr lang="en-GB" b="1" dirty="0"/>
              <a:t>BSc CC, </a:t>
            </a:r>
            <a:r>
              <a:rPr lang="en-GB" b="1" dirty="0" smtClean="0"/>
              <a:t>and BAML </a:t>
            </a:r>
            <a:r>
              <a:rPr lang="en-GB" b="1" dirty="0"/>
              <a:t>STUDENTS HAVE 2 RESIT </a:t>
            </a:r>
            <a:r>
              <a:rPr lang="en-GB" b="1" dirty="0" smtClean="0"/>
              <a:t>ATTEMPTS</a:t>
            </a:r>
            <a:r>
              <a:rPr lang="en-GB" b="1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dirty="0" smtClean="0"/>
              <a:t>STUDENTS </a:t>
            </a:r>
            <a:r>
              <a:rPr lang="en-GB" b="1" dirty="0"/>
              <a:t>ARE ALLOWED TO RESIT UP TO 20 CREDITS IN ANY TERM 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/>
              <a:t>(THER ARE  NOW AMENDMENTS IN THE REGULATIONS)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32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b="1" u="sng" dirty="0" smtClean="0"/>
              <a:t>MBA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3 Thick Modules (20 Credits each) in Term </a:t>
            </a:r>
            <a:r>
              <a:rPr lang="en-GB" dirty="0" smtClean="0"/>
              <a:t>1 – Normally core </a:t>
            </a:r>
            <a:r>
              <a:rPr lang="en-GB" dirty="0"/>
              <a:t>Modules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In Term </a:t>
            </a:r>
            <a:r>
              <a:rPr lang="en-GB" dirty="0" smtClean="0"/>
              <a:t>2, </a:t>
            </a:r>
            <a:r>
              <a:rPr lang="en-GB" dirty="0"/>
              <a:t>students choose their pathways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sym typeface="Wingdings" panose="05000000000000000000" pitchFamily="2" charset="2"/>
              </a:rPr>
              <a:t></a:t>
            </a:r>
            <a:r>
              <a:rPr lang="en-GB" dirty="0" smtClean="0"/>
              <a:t>Students take </a:t>
            </a:r>
            <a:r>
              <a:rPr lang="en-GB" dirty="0"/>
              <a:t>3 Thick Modules (20 Credits each) in Term </a:t>
            </a:r>
            <a:r>
              <a:rPr lang="en-GB" dirty="0" smtClean="0"/>
              <a:t>2</a:t>
            </a:r>
            <a:endParaRPr lang="en-GB" dirty="0"/>
          </a:p>
          <a:p>
            <a:pPr marL="0" indent="0">
              <a:buNone/>
            </a:pPr>
            <a:r>
              <a:rPr lang="en-GB" dirty="0" smtClean="0">
                <a:sym typeface="Wingdings" panose="05000000000000000000" pitchFamily="2" charset="2"/>
              </a:rPr>
              <a:t></a:t>
            </a:r>
            <a:r>
              <a:rPr lang="en-GB" dirty="0" smtClean="0"/>
              <a:t>Normally </a:t>
            </a:r>
            <a:r>
              <a:rPr lang="en-GB" dirty="0"/>
              <a:t>1 core Modules and 2 ELECTIVE </a:t>
            </a:r>
            <a:r>
              <a:rPr lang="en-GB" dirty="0" smtClean="0"/>
              <a:t>Modules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Once </a:t>
            </a:r>
            <a:r>
              <a:rPr lang="en-GB" dirty="0"/>
              <a:t>completed and passed all 6 Modules students’ </a:t>
            </a:r>
            <a:r>
              <a:rPr lang="en-GB" dirty="0" smtClean="0"/>
              <a:t>progress </a:t>
            </a:r>
            <a:r>
              <a:rPr lang="en-GB" dirty="0"/>
              <a:t>to </a:t>
            </a:r>
            <a:r>
              <a:rPr lang="en-GB" dirty="0" smtClean="0"/>
              <a:t>the </a:t>
            </a:r>
            <a:r>
              <a:rPr lang="en-GB" dirty="0"/>
              <a:t>Dissertation </a:t>
            </a:r>
            <a:r>
              <a:rPr lang="en-GB" dirty="0" smtClean="0"/>
              <a:t>part </a:t>
            </a:r>
            <a:r>
              <a:rPr lang="en-GB" dirty="0"/>
              <a:t>which is Normally 16 weeks – students are allocated supervisors for their Dissertation 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STUDENTS ARE ALLOWED TO RESIT UP TO 20 CREDITS IN ANY TERM </a:t>
            </a:r>
            <a:endParaRPr lang="en-GB" dirty="0"/>
          </a:p>
          <a:p>
            <a:r>
              <a:rPr lang="en-GB" b="1" dirty="0"/>
              <a:t>STUDENTS HAVE 1 RESIT ATTEMPT</a:t>
            </a:r>
            <a:r>
              <a:rPr lang="en-GB" b="1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454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Modules that we run and Brief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b="1" u="sng" dirty="0" smtClean="0"/>
              <a:t>DBA</a:t>
            </a:r>
          </a:p>
          <a:p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3 Core Modules and 3 Elective Modules – Each Module is 30 Credits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2 Thick Modules (30 Credits each) in Term 1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2 Thick Modules (30 Credits each) in Term 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Students take 2 Thick Modules (30 Credits each) in Term 3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 smtClean="0"/>
              <a:t>Once </a:t>
            </a:r>
            <a:r>
              <a:rPr lang="en-GB" dirty="0"/>
              <a:t>completed and passed all 6 Modules students’ progress to the Research part </a:t>
            </a:r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r>
              <a:rPr lang="en-GB" b="1" dirty="0"/>
              <a:t>STUDENTS ARE </a:t>
            </a:r>
            <a:r>
              <a:rPr lang="en-GB" b="1" u="sng" dirty="0"/>
              <a:t>NOT ALLOWED</a:t>
            </a:r>
            <a:r>
              <a:rPr lang="en-GB" b="1" dirty="0"/>
              <a:t> RESIT UNTIL THE END OF TERM 2 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 smtClean="0">
                <a:sym typeface="Wingdings" panose="05000000000000000000" pitchFamily="2" charset="2"/>
              </a:rPr>
              <a:t>   </a:t>
            </a:r>
            <a:r>
              <a:rPr lang="en-GB" b="1" dirty="0" smtClean="0"/>
              <a:t>THIS </a:t>
            </a:r>
            <a:r>
              <a:rPr lang="en-GB" b="1" dirty="0"/>
              <a:t>IS BECAUSE EACH MODULE </a:t>
            </a:r>
            <a:r>
              <a:rPr lang="en-GB" b="1" dirty="0" smtClean="0"/>
              <a:t>IS </a:t>
            </a:r>
            <a:r>
              <a:rPr lang="en-GB" b="1" dirty="0"/>
              <a:t>30 CREDITS </a:t>
            </a:r>
            <a:endParaRPr lang="en-GB" dirty="0"/>
          </a:p>
          <a:p>
            <a:r>
              <a:rPr lang="en-GB" b="1" dirty="0"/>
              <a:t>STUDENTS HAVE 1 RESIT ATTEMPT.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248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Before </a:t>
            </a:r>
            <a:r>
              <a:rPr lang="en-GB" b="1" dirty="0" smtClean="0"/>
              <a:t>Term </a:t>
            </a:r>
            <a:r>
              <a:rPr lang="en-GB" b="1" dirty="0"/>
              <a:t>starts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 changes in Procedures and Regulations (on a yearly basis- Normally in Sep/Oct)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so, updating of materials is required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sure that Students’ Hall page on Moodle is updated with new information and current templates are uploaded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internal induction and module information to new lecturers (this should include information about reading resources)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 </a:t>
            </a:r>
            <a:r>
              <a:rPr lang="en-GB" sz="2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Cohorts </a:t>
            </a:r>
            <a:r>
              <a:rPr lang="en-GB" sz="2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Running</a:t>
            </a:r>
            <a:r>
              <a:rPr lang="en-GB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27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Before </a:t>
            </a:r>
            <a:r>
              <a:rPr lang="en-GB" b="1" dirty="0" smtClean="0"/>
              <a:t>Term </a:t>
            </a:r>
            <a:r>
              <a:rPr lang="en-GB" b="1" dirty="0"/>
              <a:t>starts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Modules </a:t>
            </a: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on Moodle (applies to new modules only)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not, ask Moodle Team (Dominique) to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Moodle shell add students to the Modules 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 asking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Dominique,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ask Registry if they’ve been created in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SITS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1">
              <a:lnSpc>
                <a:spcPct val="115000"/>
              </a:lnSpc>
              <a:buSzPts val="1800"/>
              <a:buFont typeface="Wingdings" panose="05000000000000000000" pitchFamily="2" charset="2"/>
              <a:buChar char="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Control Document to summarise term requirements for Modules Handbooks / Descriptors and Assessment Briefs </a:t>
            </a:r>
          </a:p>
          <a:p>
            <a:pPr marL="1079500" indent="-184150">
              <a:lnSpc>
                <a:spcPct val="115000"/>
              </a:lnSpc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 up on any Handbook issues related to assignments/exams throughout the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10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Before </a:t>
            </a:r>
            <a:r>
              <a:rPr lang="en-GB" b="1" dirty="0" smtClean="0"/>
              <a:t>Term </a:t>
            </a:r>
            <a:r>
              <a:rPr lang="en-GB" b="1" dirty="0"/>
              <a:t>starts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</a:t>
            </a: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Brief(s) and Exam Paper(s) 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Request lecturers to produce new assessments/Exams 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Transfer to the assessment specification form ensuring that marking criteria and instructions to students are included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Internal verifications of newly written assessments /exams  and send to the External Examiner for approval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Lecturers access to their </a:t>
            </a: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modules </a:t>
            </a: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</a:t>
            </a: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Moodle which they are teaching 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Students Hall </a:t>
            </a: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Page on  Moodle</a:t>
            </a:r>
          </a:p>
          <a:p>
            <a:pPr marL="1143000" lvl="2" indent="-2286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Uploading of term specific information to Moodle (assessment schedules, exams timetables, etc.)</a:t>
            </a:r>
            <a:endParaRPr lang="en-GB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37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Schedules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GB" sz="18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 Bank holidays when creating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be published </a:t>
            </a:r>
            <a:r>
              <a:rPr lang="en-GB" sz="18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 END OF WEEK 2: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>
              <a:lnSpc>
                <a:spcPct val="115000"/>
              </a:lnSpc>
              <a:spcAft>
                <a:spcPts val="0"/>
              </a:spcAft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Publish the Assessment Schedule to students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via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email and forward to lecturers.</a:t>
            </a:r>
          </a:p>
          <a:p>
            <a:pPr marL="1600200" lvl="3" indent="-2286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Published on Assessment Board on Campus</a:t>
            </a:r>
          </a:p>
          <a:p>
            <a:pPr marL="1600200" lvl="3" indent="-2286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Students’ Hall Page (Moodle)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Assignments deadlines;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Presentations are held usually on Week 10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deadlines  are in Week 11  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Exams held in  Week 12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 Students of its availability via email (All Students + Lecturers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81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Examination Timetable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</a:t>
            </a: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(By</a:t>
            </a:r>
            <a:r>
              <a:rPr lang="en-GB" sz="20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END OF WEEK 3)</a:t>
            </a: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Publish the exam timetable  to students (via email and noticeboard) and forward to lecturers to make them aware of the dates they are expected to collect scripts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Book Rooms after completing the Exam </a:t>
            </a:r>
            <a:r>
              <a:rPr lang="en-GB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Timetable</a:t>
            </a:r>
            <a:endParaRPr lang="en-GB" sz="20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77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Assessment) Schedule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Based on the consolidated document a summary of presentations need to be drawn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group presentations/reports lecturers need to provide a list of group members and their module leaders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assessment should be made to establish if presentations can be held during the scheduled sessions or additional arrangement will have to be made based on numbers of students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Venues, presentation partners and times need to agreed and finalised</a:t>
            </a:r>
          </a:p>
          <a:p>
            <a:pPr marL="1252538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 details need to be emailed to students and instructions with templates to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lecturers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77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100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Workshop for students</a:t>
            </a: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(Start Planning from </a:t>
            </a:r>
            <a:r>
              <a:rPr lang="en-GB" sz="19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5</a:t>
            </a: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with Mid Term Assessments Normally held in </a:t>
            </a:r>
            <a:r>
              <a:rPr lang="en-GB" sz="19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8</a:t>
            </a: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9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aim of the Assessment Workshop is to provide Students with all relevant information about: </a:t>
            </a:r>
            <a:endParaRPr lang="en-GB" sz="19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Submissions via Moodle (including re-submissions)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Late Submissions and penalties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Extenuating Circumstances requests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can go wrong in assessment submission</a:t>
            </a:r>
          </a:p>
          <a:p>
            <a:pPr marL="541655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813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100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Workshop for students</a:t>
            </a: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(Start Planning from </a:t>
            </a:r>
            <a:r>
              <a:rPr lang="en-GB" sz="19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5</a:t>
            </a: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with Mid Term Assessments Normally held in </a:t>
            </a:r>
            <a:r>
              <a:rPr lang="en-GB" sz="19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8</a:t>
            </a: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9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Reviewing and Updating of PPT Presentation (normally on a yearly basis, unless new information needs to be added)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Upload new version of Power point Presentation to the Students’ Hall Page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attendance List</a:t>
            </a:r>
          </a:p>
          <a:p>
            <a:pPr marL="1143000" lvl="2" indent="-2286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Save completed attendance list to server</a:t>
            </a:r>
          </a:p>
        </p:txBody>
      </p:sp>
    </p:spTree>
    <p:extLst>
      <p:ext uri="{BB962C8B-B14F-4D97-AF65-F5344CB8AC3E}">
        <p14:creationId xmlns:p14="http://schemas.microsoft.com/office/powerpoint/2010/main" val="95625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Assigning Moderators for Assignments/Exams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</a:t>
            </a:r>
            <a:r>
              <a:rPr lang="en-GB" sz="18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(WEEK 6 OR 7)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Allocate Lecturers for Moderation (2</a:t>
            </a:r>
            <a:r>
              <a:rPr lang="en-GB" sz="1800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Marking ) and confirm via email to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they agree on moderating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modules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Update assessment schedule spreadsheet accordingly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Setting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 Assessment Submission Links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(WEEK  7)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 students and lecturers that the submission links have been made available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(with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submission instructions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feedback link if necessary (if not via </a:t>
            </a:r>
            <a:r>
              <a:rPr lang="en-GB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grademark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or group assignment) for each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assignment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53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>
              <a:lnSpc>
                <a:spcPct val="115000"/>
              </a:lnSpc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Disability Students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ABI LUCK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2">
              <a:lnSpc>
                <a:spcPct val="115000"/>
              </a:lnSpc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 the disability document to determine compensatory measures requirements –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ABI </a:t>
            </a: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LUCK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Examination Preparation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(WEEK 8) 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exam papers and marking criteria need to be formatted  and uploaded to the Shared Drive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Seen papers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(as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required)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need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be emailed to students two weeks prior to the examination date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Lecturers are emailed with password protection exam papers for revision with students  - to know what topics are covered in the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– </a:t>
            </a:r>
            <a:r>
              <a:rPr lang="en-GB" sz="18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LECTURERS </a:t>
            </a:r>
            <a:r>
              <a:rPr lang="en-GB" sz="18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 INFORMED </a:t>
            </a:r>
            <a:r>
              <a:rPr lang="en-GB" sz="18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 </a:t>
            </a:r>
            <a:r>
              <a:rPr lang="en-GB" sz="18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SHARE </a:t>
            </a:r>
            <a:r>
              <a:rPr lang="en-GB" sz="1800" b="1" dirty="0" smtClean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18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ACTUAL EXAM PAPER WITH STUDENTS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6367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During Term </a:t>
            </a:r>
            <a:r>
              <a:rPr lang="en-GB" dirty="0"/>
              <a:t>(Term duration)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MBA </a:t>
            </a: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Pathway choices for MBA Term 1 </a:t>
            </a: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 (</a:t>
            </a: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10)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documents are on S</a:t>
            </a: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hared Drive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team goes to MBA class and discuss with students how to complete the change of pathway forms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 all completed forms signed by MBA Programme Director and send to registry 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Proposal for MBA </a:t>
            </a: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students (</a:t>
            </a: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12)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 MBA Term 2 students  via email about Research Proposal </a:t>
            </a:r>
          </a:p>
          <a:p>
            <a:pPr marL="1252538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 ECP as an when it is received from Academic Office (21 days deadline) </a:t>
            </a:r>
          </a:p>
        </p:txBody>
      </p:sp>
    </p:spTree>
    <p:extLst>
      <p:ext uri="{BB962C8B-B14F-4D97-AF65-F5344CB8AC3E}">
        <p14:creationId xmlns:p14="http://schemas.microsoft.com/office/powerpoint/2010/main" val="221448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End of </a:t>
            </a:r>
            <a:r>
              <a:rPr lang="en-GB" b="1" dirty="0" smtClean="0"/>
              <a:t>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0536"/>
            <a:ext cx="8229600" cy="4246698"/>
          </a:xfrm>
        </p:spPr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Processing Submissions - 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 these up through the Assessment Schedule Spreadsheet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Release marking to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Lecturers – </a:t>
            </a: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Provisional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Results and Assessment update Tracker 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00200" lvl="3" indent="-2286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Marking email </a:t>
            </a:r>
          </a:p>
          <a:p>
            <a:pPr marL="1600200" lvl="3" indent="-2286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 up deadline for marking to be returned </a:t>
            </a:r>
          </a:p>
          <a:p>
            <a:pPr marL="1600200" lvl="3" indent="-2286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Populate Assessment Schedule spreadsheet with return marking dates and no of scripts </a:t>
            </a: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Processing Late Submissions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GB" sz="18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ONLY PROCESSED BY ASSESSMENT TEAM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Late Submission procedure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Penalties applied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 Lecturer of Late Submission if marking has already been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released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6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End of 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Processing Marking 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Chasing up marking 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 up on deadlines using the Assessment Schedule spreadsheet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First Marking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 Marking - Moderation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External Marking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Input Marks into </a:t>
            </a: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SITs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83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End of 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External Examiners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which modules need external examiners scrutiny according to the External Examiners contracts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 External Examiners of their workload for the term via email 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 internal moderation has taken place, forward work to Externals</a:t>
            </a:r>
          </a:p>
          <a:p>
            <a:pPr marL="1143000" lvl="2" indent="-2286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Update Assessment Schedule spreadsheet</a:t>
            </a:r>
          </a:p>
          <a:p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384997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End of 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9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Examination Boards –  Preparations 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Registry needs to be given lists of students for which profiles are required to be prepared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Prepare progression boards to include notes on late submissions, Academic Misconduct and ECP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Record recommendations during EB meetings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Announce results to students following EB</a:t>
            </a:r>
          </a:p>
          <a:p>
            <a:pPr marL="1252538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Reception spreadsheet needs to be updated with students </a:t>
            </a:r>
            <a:r>
              <a:rPr lang="en-GB" sz="19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graduating</a:t>
            </a:r>
            <a:endParaRPr lang="en-GB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59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End of Term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15000"/>
              </a:lnSpc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ISSUES THAT CAN ARISE 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2538" indent="-357188" defTabSz="630238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Students cannot see their modules on Moodle</a:t>
            </a:r>
          </a:p>
          <a:p>
            <a:pPr marL="1252538" indent="-357188" defTabSz="630238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Students cannot see their submission links on Moodle</a:t>
            </a:r>
          </a:p>
          <a:p>
            <a:pPr marL="1252538" indent="-357188" defTabSz="630238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Lecturers late with Marking and/or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Moderation</a:t>
            </a:r>
            <a:endParaRPr lang="en-GB" sz="18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1" indent="-285750">
              <a:lnSpc>
                <a:spcPct val="115000"/>
              </a:lnSpc>
              <a:spcAft>
                <a:spcPts val="0"/>
              </a:spcAft>
              <a:buSzPts val="1800"/>
              <a:buFont typeface="Wingdings" panose="05000000000000000000" pitchFamily="2" charset="2"/>
              <a:buChar char=""/>
            </a:pPr>
            <a:r>
              <a:rPr lang="en-GB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Moderation </a:t>
            </a:r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</a:rPr>
              <a:t>– Cross Site Moderation (Birmingham LC</a:t>
            </a:r>
            <a:r>
              <a:rPr lang="en-GB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) - </a:t>
            </a:r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</a:rPr>
              <a:t>Still Under discussion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Send moderation email to Lecturer in question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Follow up on moderation returns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Check for accuracy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Send to external examiners if the case</a:t>
            </a:r>
          </a:p>
          <a:p>
            <a:pPr marL="1143000" lvl="2" indent="-2286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Save Moderation Form accordingly</a:t>
            </a:r>
          </a:p>
          <a:p>
            <a:pPr marL="1143000" lvl="2" indent="-2286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Update Assessment Schedule spreadsheet</a:t>
            </a:r>
          </a:p>
        </p:txBody>
      </p:sp>
    </p:spTree>
    <p:extLst>
      <p:ext uri="{BB962C8B-B14F-4D97-AF65-F5344CB8AC3E}">
        <p14:creationId xmlns:p14="http://schemas.microsoft.com/office/powerpoint/2010/main" val="12813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ct val="0"/>
              </a:spcBef>
              <a:buNone/>
            </a:pPr>
            <a:r>
              <a:rPr lang="en-GB" sz="6600" spc="-100" dirty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Any Questions</a:t>
            </a:r>
            <a:r>
              <a:rPr lang="en-GB" sz="6600" spc="-100" dirty="0" smtClean="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rPr>
              <a:t>?</a:t>
            </a:r>
          </a:p>
          <a:p>
            <a:pPr marL="0" indent="0" algn="ctr">
              <a:spcBef>
                <a:spcPct val="0"/>
              </a:spcBef>
              <a:buNone/>
            </a:pPr>
            <a:endParaRPr lang="en-GB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None/>
            </a:pPr>
            <a:endParaRPr lang="en-GB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819400"/>
            <a:ext cx="1847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22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2438400"/>
            <a:ext cx="3565820" cy="2214562"/>
          </a:xfrm>
        </p:spPr>
      </p:pic>
    </p:spTree>
    <p:extLst>
      <p:ext uri="{BB962C8B-B14F-4D97-AF65-F5344CB8AC3E}">
        <p14:creationId xmlns:p14="http://schemas.microsoft.com/office/powerpoint/2010/main" val="108797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UWTSD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" id="{939B659A-9D34-43E7-929A-11A21297D7BD}" vid="{6762F2F3-BC34-4B58-B40A-B7F9175D2D9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Theme</Template>
  <TotalTime>442</TotalTime>
  <Words>2379</Words>
  <Application>Microsoft Office PowerPoint</Application>
  <PresentationFormat>On-screen Show (4:3)</PresentationFormat>
  <Paragraphs>298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Myriad Pro</vt:lpstr>
      <vt:lpstr>Symbol</vt:lpstr>
      <vt:lpstr>Times New Roman</vt:lpstr>
      <vt:lpstr>Wingdings</vt:lpstr>
      <vt:lpstr>UWTSD Theme</vt:lpstr>
      <vt:lpstr>Assessment Checklist</vt:lpstr>
      <vt:lpstr>General Overview of Programmes and Timescale</vt:lpstr>
      <vt:lpstr>General Overview of Programmes and Timescale</vt:lpstr>
      <vt:lpstr>General Overview of Programmes and Timescale</vt:lpstr>
      <vt:lpstr>General Overview of Programmes and Timescale</vt:lpstr>
      <vt:lpstr>Brief overview of the assessment cycle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Modules that we run and Brief Information</vt:lpstr>
      <vt:lpstr>Before Term starts</vt:lpstr>
      <vt:lpstr>Before Term starts</vt:lpstr>
      <vt:lpstr>Before Term starts</vt:lpstr>
      <vt:lpstr>During Term (Term duration)</vt:lpstr>
      <vt:lpstr>During Term (Term duration)</vt:lpstr>
      <vt:lpstr>During Term (Term duration)</vt:lpstr>
      <vt:lpstr>During Term (Term duration)</vt:lpstr>
      <vt:lpstr>During Term (Term duration)</vt:lpstr>
      <vt:lpstr>During Term (Term duration)</vt:lpstr>
      <vt:lpstr>During Term (Term duration)</vt:lpstr>
      <vt:lpstr>During Term (Term duration)</vt:lpstr>
      <vt:lpstr>End of Term</vt:lpstr>
      <vt:lpstr>End of Term</vt:lpstr>
      <vt:lpstr>End of Term</vt:lpstr>
      <vt:lpstr>End of Term</vt:lpstr>
      <vt:lpstr>End of Term</vt:lpstr>
      <vt:lpstr>PowerPoint Presentation</vt:lpstr>
      <vt:lpstr>PowerPoint Presentation</vt:lpstr>
    </vt:vector>
  </TitlesOfParts>
  <Company>Univerosty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Albert Fedillaga</dc:creator>
  <cp:lastModifiedBy>Bart Plange</cp:lastModifiedBy>
  <cp:revision>32</cp:revision>
  <dcterms:created xsi:type="dcterms:W3CDTF">2020-05-27T10:03:45Z</dcterms:created>
  <dcterms:modified xsi:type="dcterms:W3CDTF">2020-06-05T10:07:15Z</dcterms:modified>
</cp:coreProperties>
</file>