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594" r:id="rId8"/>
    <p:sldId id="263" r:id="rId9"/>
    <p:sldId id="262" r:id="rId10"/>
    <p:sldId id="264" r:id="rId11"/>
    <p:sldId id="266" r:id="rId12"/>
    <p:sldId id="267" r:id="rId13"/>
    <p:sldId id="268" r:id="rId14"/>
    <p:sldId id="59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娣辫壊鏍峰紡 1 - 寮鸿皟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涓害鏍峰紡 2 - 寮鸿皟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55" autoAdjust="0"/>
    <p:restoredTop sz="81944" autoAdjust="0"/>
  </p:normalViewPr>
  <p:slideViewPr>
    <p:cSldViewPr snapToGrid="0" showGuides="1">
      <p:cViewPr>
        <p:scale>
          <a:sx n="100" d="100"/>
          <a:sy n="100" d="100"/>
        </p:scale>
        <p:origin x="1040" y="1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6D0CD5-1173-DE44-A053-0DF657E70531}" type="doc">
      <dgm:prSet loTypeId="urn:microsoft.com/office/officeart/2005/8/layout/hierarchy1#2" loCatId="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58368785-CDEA-7343-9378-A8ACBEE8ED78}">
      <dgm:prSet phldrT="[Text]"/>
      <dgm:spPr/>
      <dgm:t>
        <a:bodyPr/>
        <a:lstStyle/>
        <a:p>
          <a:r>
            <a:rPr lang="en-GB">
              <a:latin typeface="Arial" charset="0"/>
              <a:cs typeface="Arial" charset="0"/>
            </a:rPr>
            <a:t>May: Owner</a:t>
          </a:r>
        </a:p>
      </dgm:t>
    </dgm:pt>
    <dgm:pt modelId="{BFD433E7-631C-E34D-96EB-933A97025430}" type="parTrans" cxnId="{54012F57-2872-0F4E-B289-C06F9D83DE33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7AF773B4-E6E0-9E4F-8EAE-BB84FB59CE39}" type="sibTrans" cxnId="{54012F57-2872-0F4E-B289-C06F9D83DE33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0591521F-A053-684C-906B-C498D858F295}">
      <dgm:prSet phldrT="[Text]"/>
      <dgm:spPr/>
      <dgm:t>
        <a:bodyPr/>
        <a:lstStyle/>
        <a:p>
          <a:r>
            <a:rPr lang="en-GB">
              <a:latin typeface="Arial" charset="0"/>
              <a:cs typeface="Arial" charset="0"/>
            </a:rPr>
            <a:t>May: Manager</a:t>
          </a:r>
        </a:p>
      </dgm:t>
    </dgm:pt>
    <dgm:pt modelId="{D20F68FE-3659-5643-A0ED-82678A746156}" type="parTrans" cxnId="{2582AA8D-118A-E847-88C6-6618FB09A320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C3929FCE-2F90-1141-B6C1-E35A3D277411}" type="sibTrans" cxnId="{2582AA8D-118A-E847-88C6-6618FB09A320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B5BF368D-A3A2-274C-AD4F-39A36117A500}">
      <dgm:prSet phldrT="[Text]"/>
      <dgm:spPr/>
      <dgm:t>
        <a:bodyPr/>
        <a:lstStyle/>
        <a:p>
          <a:r>
            <a:rPr lang="en-GB">
              <a:latin typeface="Arial" charset="0"/>
              <a:cs typeface="Arial" charset="0"/>
            </a:rPr>
            <a:t>May: Cook/kitchen assistant</a:t>
          </a:r>
        </a:p>
      </dgm:t>
    </dgm:pt>
    <dgm:pt modelId="{B2EF490C-EEEF-1045-B3F6-8EDE4E924B40}" type="parTrans" cxnId="{E4322D7B-4C9E-CA44-B1F0-ACD0913E2F74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4A14FA1F-E0D2-924C-A08C-76CD96B6344F}" type="sibTrans" cxnId="{E4322D7B-4C9E-CA44-B1F0-ACD0913E2F74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728C5B19-BADF-644C-B6CC-55E81939EE9F}">
      <dgm:prSet phldrT="[Text]"/>
      <dgm:spPr/>
      <dgm:t>
        <a:bodyPr/>
        <a:lstStyle/>
        <a:p>
          <a:r>
            <a:rPr lang="en-GB">
              <a:latin typeface="Arial" charset="0"/>
              <a:cs typeface="Arial" charset="0"/>
            </a:rPr>
            <a:t>May: Server/Waiter</a:t>
          </a:r>
        </a:p>
      </dgm:t>
    </dgm:pt>
    <dgm:pt modelId="{75D6DB65-DE4C-2D4A-B9CC-663CC8493114}" type="parTrans" cxnId="{8A8985CB-0B12-F149-8E52-E29C03A2C91F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9EB9BCA9-8EC4-E242-B570-2AF22A55ABD1}" type="sibTrans" cxnId="{8A8985CB-0B12-F149-8E52-E29C03A2C91F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1C9DC015-AC9E-B245-B37A-9CCA8293E906}">
      <dgm:prSet phldrT="[Text]"/>
      <dgm:spPr/>
      <dgm:t>
        <a:bodyPr/>
        <a:lstStyle/>
        <a:p>
          <a:r>
            <a:rPr lang="en-GB">
              <a:latin typeface="Arial" charset="0"/>
              <a:cs typeface="Arial" charset="0"/>
            </a:rPr>
            <a:t>May: Head chef</a:t>
          </a:r>
        </a:p>
      </dgm:t>
    </dgm:pt>
    <dgm:pt modelId="{3019B1A6-ACAB-4D4E-8CB9-61F36C21FB81}" type="parTrans" cxnId="{938BAFE1-3051-1C4F-82BA-5B3C11661AE7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66FC7154-C716-2A42-A5F1-C1CFD5A83576}" type="sibTrans" cxnId="{938BAFE1-3051-1C4F-82BA-5B3C11661AE7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B2F30A4C-C204-2B47-8BFD-0C22CEAFC6C8}">
      <dgm:prSet phldrT="[Text]"/>
      <dgm:spPr/>
      <dgm:t>
        <a:bodyPr/>
        <a:lstStyle/>
        <a:p>
          <a:r>
            <a:rPr lang="en-GB">
              <a:latin typeface="Arial" charset="0"/>
              <a:cs typeface="Arial" charset="0"/>
            </a:rPr>
            <a:t>May:Busser/ Cleaners</a:t>
          </a:r>
        </a:p>
      </dgm:t>
    </dgm:pt>
    <dgm:pt modelId="{C14B6CF9-C9EB-394A-937A-0CF8A2F042DA}" type="parTrans" cxnId="{313DADC6-0D7C-C046-9FA7-AAB334AA855E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0018D35E-ECD8-9C42-9488-C4A1E640A003}" type="sibTrans" cxnId="{313DADC6-0D7C-C046-9FA7-AAB334AA855E}">
      <dgm:prSet/>
      <dgm:spPr/>
      <dgm:t>
        <a:bodyPr/>
        <a:lstStyle/>
        <a:p>
          <a:endParaRPr lang="en-GB">
            <a:latin typeface="Arial" charset="0"/>
            <a:cs typeface="Arial" charset="0"/>
          </a:endParaRPr>
        </a:p>
      </dgm:t>
    </dgm:pt>
    <dgm:pt modelId="{86DA94EF-301A-CE4A-B9BD-577526BCBA76}" type="pres">
      <dgm:prSet presAssocID="{A66D0CD5-1173-DE44-A053-0DF657E7053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7136393-2406-1E43-8603-C41B71282551}" type="pres">
      <dgm:prSet presAssocID="{58368785-CDEA-7343-9378-A8ACBEE8ED78}" presName="hierRoot1" presStyleCnt="0"/>
      <dgm:spPr/>
    </dgm:pt>
    <dgm:pt modelId="{AA642C47-DE9E-6E42-8ADF-3211BD203A38}" type="pres">
      <dgm:prSet presAssocID="{58368785-CDEA-7343-9378-A8ACBEE8ED78}" presName="composite" presStyleCnt="0"/>
      <dgm:spPr/>
    </dgm:pt>
    <dgm:pt modelId="{D519400F-4F9D-404C-9147-82BC64B54214}" type="pres">
      <dgm:prSet presAssocID="{58368785-CDEA-7343-9378-A8ACBEE8ED78}" presName="background" presStyleLbl="node0" presStyleIdx="0" presStyleCnt="1"/>
      <dgm:spPr/>
    </dgm:pt>
    <dgm:pt modelId="{12B3895C-2506-FE47-9BDC-8202DA7F87BA}" type="pres">
      <dgm:prSet presAssocID="{58368785-CDEA-7343-9378-A8ACBEE8ED78}" presName="text" presStyleLbl="fgAcc0" presStyleIdx="0" presStyleCnt="1">
        <dgm:presLayoutVars>
          <dgm:chPref val="3"/>
        </dgm:presLayoutVars>
      </dgm:prSet>
      <dgm:spPr/>
    </dgm:pt>
    <dgm:pt modelId="{CCEE795E-C954-0044-9139-DBA8A9D77017}" type="pres">
      <dgm:prSet presAssocID="{58368785-CDEA-7343-9378-A8ACBEE8ED78}" presName="hierChild2" presStyleCnt="0"/>
      <dgm:spPr/>
    </dgm:pt>
    <dgm:pt modelId="{E87F7F72-612E-9149-9F3B-C7A0BA15895C}" type="pres">
      <dgm:prSet presAssocID="{D20F68FE-3659-5643-A0ED-82678A746156}" presName="Name10" presStyleLbl="parChTrans1D2" presStyleIdx="0" presStyleCnt="2"/>
      <dgm:spPr/>
    </dgm:pt>
    <dgm:pt modelId="{E6D45963-72DE-A049-AF72-D55CD067A9E9}" type="pres">
      <dgm:prSet presAssocID="{0591521F-A053-684C-906B-C498D858F295}" presName="hierRoot2" presStyleCnt="0"/>
      <dgm:spPr/>
    </dgm:pt>
    <dgm:pt modelId="{6C8E9837-D333-2D4D-B2C7-880F85E0154E}" type="pres">
      <dgm:prSet presAssocID="{0591521F-A053-684C-906B-C498D858F295}" presName="composite2" presStyleCnt="0"/>
      <dgm:spPr/>
    </dgm:pt>
    <dgm:pt modelId="{4DB3BD94-0C77-2445-A3F7-E3B84C7E5BF6}" type="pres">
      <dgm:prSet presAssocID="{0591521F-A053-684C-906B-C498D858F295}" presName="background2" presStyleLbl="node2" presStyleIdx="0" presStyleCnt="2"/>
      <dgm:spPr/>
    </dgm:pt>
    <dgm:pt modelId="{6D857927-C35F-D443-941A-35E489EC60AC}" type="pres">
      <dgm:prSet presAssocID="{0591521F-A053-684C-906B-C498D858F295}" presName="text2" presStyleLbl="fgAcc2" presStyleIdx="0" presStyleCnt="2">
        <dgm:presLayoutVars>
          <dgm:chPref val="3"/>
        </dgm:presLayoutVars>
      </dgm:prSet>
      <dgm:spPr/>
    </dgm:pt>
    <dgm:pt modelId="{29B68A05-3819-4440-81C7-D9A10D71870D}" type="pres">
      <dgm:prSet presAssocID="{0591521F-A053-684C-906B-C498D858F295}" presName="hierChild3" presStyleCnt="0"/>
      <dgm:spPr/>
    </dgm:pt>
    <dgm:pt modelId="{457426D9-F78D-7041-8AB2-8973CD819D0F}" type="pres">
      <dgm:prSet presAssocID="{B2EF490C-EEEF-1045-B3F6-8EDE4E924B40}" presName="Name17" presStyleLbl="parChTrans1D3" presStyleIdx="0" presStyleCnt="3"/>
      <dgm:spPr/>
    </dgm:pt>
    <dgm:pt modelId="{DD00FDCF-047E-C048-9E15-595ED083647C}" type="pres">
      <dgm:prSet presAssocID="{B5BF368D-A3A2-274C-AD4F-39A36117A500}" presName="hierRoot3" presStyleCnt="0"/>
      <dgm:spPr/>
    </dgm:pt>
    <dgm:pt modelId="{C14CCA09-8C66-F147-8496-BFA924C5AA68}" type="pres">
      <dgm:prSet presAssocID="{B5BF368D-A3A2-274C-AD4F-39A36117A500}" presName="composite3" presStyleCnt="0"/>
      <dgm:spPr/>
    </dgm:pt>
    <dgm:pt modelId="{194F00C2-ED9A-7643-ACC4-40B16C85D198}" type="pres">
      <dgm:prSet presAssocID="{B5BF368D-A3A2-274C-AD4F-39A36117A500}" presName="background3" presStyleLbl="node3" presStyleIdx="0" presStyleCnt="3"/>
      <dgm:spPr/>
    </dgm:pt>
    <dgm:pt modelId="{47DB4E37-B045-A443-B0A6-F1B43121009A}" type="pres">
      <dgm:prSet presAssocID="{B5BF368D-A3A2-274C-AD4F-39A36117A500}" presName="text3" presStyleLbl="fgAcc3" presStyleIdx="0" presStyleCnt="3">
        <dgm:presLayoutVars>
          <dgm:chPref val="3"/>
        </dgm:presLayoutVars>
      </dgm:prSet>
      <dgm:spPr/>
    </dgm:pt>
    <dgm:pt modelId="{DC40C389-4432-2145-A5EF-A840FFD15895}" type="pres">
      <dgm:prSet presAssocID="{B5BF368D-A3A2-274C-AD4F-39A36117A500}" presName="hierChild4" presStyleCnt="0"/>
      <dgm:spPr/>
    </dgm:pt>
    <dgm:pt modelId="{E00C6FFF-EA57-BA4A-A076-6A3F3F6D79CB}" type="pres">
      <dgm:prSet presAssocID="{75D6DB65-DE4C-2D4A-B9CC-663CC8493114}" presName="Name17" presStyleLbl="parChTrans1D3" presStyleIdx="1" presStyleCnt="3"/>
      <dgm:spPr/>
    </dgm:pt>
    <dgm:pt modelId="{E6F9A38C-82F5-1247-BD02-586C9CD7DD1B}" type="pres">
      <dgm:prSet presAssocID="{728C5B19-BADF-644C-B6CC-55E81939EE9F}" presName="hierRoot3" presStyleCnt="0"/>
      <dgm:spPr/>
    </dgm:pt>
    <dgm:pt modelId="{4F354F7F-49FF-AB42-AFE8-149732C00278}" type="pres">
      <dgm:prSet presAssocID="{728C5B19-BADF-644C-B6CC-55E81939EE9F}" presName="composite3" presStyleCnt="0"/>
      <dgm:spPr/>
    </dgm:pt>
    <dgm:pt modelId="{2039CBC2-8AF8-E340-9154-FF5D2A94989D}" type="pres">
      <dgm:prSet presAssocID="{728C5B19-BADF-644C-B6CC-55E81939EE9F}" presName="background3" presStyleLbl="node3" presStyleIdx="1" presStyleCnt="3"/>
      <dgm:spPr/>
    </dgm:pt>
    <dgm:pt modelId="{7D242658-DBB9-364C-9005-3C2E2445D036}" type="pres">
      <dgm:prSet presAssocID="{728C5B19-BADF-644C-B6CC-55E81939EE9F}" presName="text3" presStyleLbl="fgAcc3" presStyleIdx="1" presStyleCnt="3">
        <dgm:presLayoutVars>
          <dgm:chPref val="3"/>
        </dgm:presLayoutVars>
      </dgm:prSet>
      <dgm:spPr/>
    </dgm:pt>
    <dgm:pt modelId="{9EEF9014-DA0D-5C47-AB05-048FC7BBA6B9}" type="pres">
      <dgm:prSet presAssocID="{728C5B19-BADF-644C-B6CC-55E81939EE9F}" presName="hierChild4" presStyleCnt="0"/>
      <dgm:spPr/>
    </dgm:pt>
    <dgm:pt modelId="{74064329-D058-C343-8D91-B2BA024A5ED0}" type="pres">
      <dgm:prSet presAssocID="{3019B1A6-ACAB-4D4E-8CB9-61F36C21FB81}" presName="Name10" presStyleLbl="parChTrans1D2" presStyleIdx="1" presStyleCnt="2"/>
      <dgm:spPr/>
    </dgm:pt>
    <dgm:pt modelId="{366A456B-B34E-D045-A909-478471633D11}" type="pres">
      <dgm:prSet presAssocID="{1C9DC015-AC9E-B245-B37A-9CCA8293E906}" presName="hierRoot2" presStyleCnt="0"/>
      <dgm:spPr/>
    </dgm:pt>
    <dgm:pt modelId="{42E890F4-40BA-EE45-BEC5-495A74476637}" type="pres">
      <dgm:prSet presAssocID="{1C9DC015-AC9E-B245-B37A-9CCA8293E906}" presName="composite2" presStyleCnt="0"/>
      <dgm:spPr/>
    </dgm:pt>
    <dgm:pt modelId="{817BC04A-944C-9F42-8E01-8A22FE4377D6}" type="pres">
      <dgm:prSet presAssocID="{1C9DC015-AC9E-B245-B37A-9CCA8293E906}" presName="background2" presStyleLbl="node2" presStyleIdx="1" presStyleCnt="2"/>
      <dgm:spPr/>
    </dgm:pt>
    <dgm:pt modelId="{97D4D4CC-DE50-464D-9ED7-1964044D1A80}" type="pres">
      <dgm:prSet presAssocID="{1C9DC015-AC9E-B245-B37A-9CCA8293E906}" presName="text2" presStyleLbl="fgAcc2" presStyleIdx="1" presStyleCnt="2" custLinFactNeighborX="7105" custLinFactNeighborY="-12053">
        <dgm:presLayoutVars>
          <dgm:chPref val="3"/>
        </dgm:presLayoutVars>
      </dgm:prSet>
      <dgm:spPr/>
    </dgm:pt>
    <dgm:pt modelId="{3E5CB492-F296-3E45-91FB-24B8AAA458E4}" type="pres">
      <dgm:prSet presAssocID="{1C9DC015-AC9E-B245-B37A-9CCA8293E906}" presName="hierChild3" presStyleCnt="0"/>
      <dgm:spPr/>
    </dgm:pt>
    <dgm:pt modelId="{E5178EFD-CC3E-9443-9EC6-CE647185AE94}" type="pres">
      <dgm:prSet presAssocID="{C14B6CF9-C9EB-394A-937A-0CF8A2F042DA}" presName="Name17" presStyleLbl="parChTrans1D3" presStyleIdx="2" presStyleCnt="3"/>
      <dgm:spPr/>
    </dgm:pt>
    <dgm:pt modelId="{1F930E52-0EF7-7143-B82F-82FE91D58D3D}" type="pres">
      <dgm:prSet presAssocID="{B2F30A4C-C204-2B47-8BFD-0C22CEAFC6C8}" presName="hierRoot3" presStyleCnt="0"/>
      <dgm:spPr/>
    </dgm:pt>
    <dgm:pt modelId="{B7B6F9CA-1427-1F4E-AF4B-1A51A7810538}" type="pres">
      <dgm:prSet presAssocID="{B2F30A4C-C204-2B47-8BFD-0C22CEAFC6C8}" presName="composite3" presStyleCnt="0"/>
      <dgm:spPr/>
    </dgm:pt>
    <dgm:pt modelId="{A840042E-1B5F-1442-AE24-80EC02029650}" type="pres">
      <dgm:prSet presAssocID="{B2F30A4C-C204-2B47-8BFD-0C22CEAFC6C8}" presName="background3" presStyleLbl="node3" presStyleIdx="2" presStyleCnt="3"/>
      <dgm:spPr/>
    </dgm:pt>
    <dgm:pt modelId="{027F50D0-EDCF-9740-BA02-420E36F0DE45}" type="pres">
      <dgm:prSet presAssocID="{B2F30A4C-C204-2B47-8BFD-0C22CEAFC6C8}" presName="text3" presStyleLbl="fgAcc3" presStyleIdx="2" presStyleCnt="3">
        <dgm:presLayoutVars>
          <dgm:chPref val="3"/>
        </dgm:presLayoutVars>
      </dgm:prSet>
      <dgm:spPr/>
    </dgm:pt>
    <dgm:pt modelId="{8175F35D-16B5-6142-9F74-4F77A7B7CA98}" type="pres">
      <dgm:prSet presAssocID="{B2F30A4C-C204-2B47-8BFD-0C22CEAFC6C8}" presName="hierChild4" presStyleCnt="0"/>
      <dgm:spPr/>
    </dgm:pt>
  </dgm:ptLst>
  <dgm:cxnLst>
    <dgm:cxn modelId="{9BD6D50D-14E9-3A48-A5BB-456DF04964B3}" type="presOf" srcId="{B2EF490C-EEEF-1045-B3F6-8EDE4E924B40}" destId="{457426D9-F78D-7041-8AB2-8973CD819D0F}" srcOrd="0" destOrd="0" presId="urn:microsoft.com/office/officeart/2005/8/layout/hierarchy1#2"/>
    <dgm:cxn modelId="{AA44010F-8229-0249-A441-9D51627C60E5}" type="presOf" srcId="{3019B1A6-ACAB-4D4E-8CB9-61F36C21FB81}" destId="{74064329-D058-C343-8D91-B2BA024A5ED0}" srcOrd="0" destOrd="0" presId="urn:microsoft.com/office/officeart/2005/8/layout/hierarchy1#2"/>
    <dgm:cxn modelId="{B7B4993A-A2C8-E84A-A5F8-6112E4ACDC2B}" type="presOf" srcId="{728C5B19-BADF-644C-B6CC-55E81939EE9F}" destId="{7D242658-DBB9-364C-9005-3C2E2445D036}" srcOrd="0" destOrd="0" presId="urn:microsoft.com/office/officeart/2005/8/layout/hierarchy1#2"/>
    <dgm:cxn modelId="{8EAF1253-70B6-054F-87D5-968AFC3E56CC}" type="presOf" srcId="{B5BF368D-A3A2-274C-AD4F-39A36117A500}" destId="{47DB4E37-B045-A443-B0A6-F1B43121009A}" srcOrd="0" destOrd="0" presId="urn:microsoft.com/office/officeart/2005/8/layout/hierarchy1#2"/>
    <dgm:cxn modelId="{54012F57-2872-0F4E-B289-C06F9D83DE33}" srcId="{A66D0CD5-1173-DE44-A053-0DF657E70531}" destId="{58368785-CDEA-7343-9378-A8ACBEE8ED78}" srcOrd="0" destOrd="0" parTransId="{BFD433E7-631C-E34D-96EB-933A97025430}" sibTransId="{7AF773B4-E6E0-9E4F-8EAE-BB84FB59CE39}"/>
    <dgm:cxn modelId="{932C4A70-BF0F-6848-9F8A-D288CD65A7C9}" type="presOf" srcId="{A66D0CD5-1173-DE44-A053-0DF657E70531}" destId="{86DA94EF-301A-CE4A-B9BD-577526BCBA76}" srcOrd="0" destOrd="0" presId="urn:microsoft.com/office/officeart/2005/8/layout/hierarchy1#2"/>
    <dgm:cxn modelId="{2AD7A574-1077-4D4E-ABD6-4D7782323A9C}" type="presOf" srcId="{B2F30A4C-C204-2B47-8BFD-0C22CEAFC6C8}" destId="{027F50D0-EDCF-9740-BA02-420E36F0DE45}" srcOrd="0" destOrd="0" presId="urn:microsoft.com/office/officeart/2005/8/layout/hierarchy1#2"/>
    <dgm:cxn modelId="{E4322D7B-4C9E-CA44-B1F0-ACD0913E2F74}" srcId="{0591521F-A053-684C-906B-C498D858F295}" destId="{B5BF368D-A3A2-274C-AD4F-39A36117A500}" srcOrd="0" destOrd="0" parTransId="{B2EF490C-EEEF-1045-B3F6-8EDE4E924B40}" sibTransId="{4A14FA1F-E0D2-924C-A08C-76CD96B6344F}"/>
    <dgm:cxn modelId="{2582AA8D-118A-E847-88C6-6618FB09A320}" srcId="{58368785-CDEA-7343-9378-A8ACBEE8ED78}" destId="{0591521F-A053-684C-906B-C498D858F295}" srcOrd="0" destOrd="0" parTransId="{D20F68FE-3659-5643-A0ED-82678A746156}" sibTransId="{C3929FCE-2F90-1141-B6C1-E35A3D277411}"/>
    <dgm:cxn modelId="{424F499F-BCB2-6F4C-ACCE-487FA87429EE}" type="presOf" srcId="{0591521F-A053-684C-906B-C498D858F295}" destId="{6D857927-C35F-D443-941A-35E489EC60AC}" srcOrd="0" destOrd="0" presId="urn:microsoft.com/office/officeart/2005/8/layout/hierarchy1#2"/>
    <dgm:cxn modelId="{5FDBECBF-3D8B-D04B-A8A0-D720D5B858BE}" type="presOf" srcId="{1C9DC015-AC9E-B245-B37A-9CCA8293E906}" destId="{97D4D4CC-DE50-464D-9ED7-1964044D1A80}" srcOrd="0" destOrd="0" presId="urn:microsoft.com/office/officeart/2005/8/layout/hierarchy1#2"/>
    <dgm:cxn modelId="{67666AC0-0DE0-AD4E-A3C8-E6BA2E0F6D03}" type="presOf" srcId="{75D6DB65-DE4C-2D4A-B9CC-663CC8493114}" destId="{E00C6FFF-EA57-BA4A-A076-6A3F3F6D79CB}" srcOrd="0" destOrd="0" presId="urn:microsoft.com/office/officeart/2005/8/layout/hierarchy1#2"/>
    <dgm:cxn modelId="{313DADC6-0D7C-C046-9FA7-AAB334AA855E}" srcId="{1C9DC015-AC9E-B245-B37A-9CCA8293E906}" destId="{B2F30A4C-C204-2B47-8BFD-0C22CEAFC6C8}" srcOrd="0" destOrd="0" parTransId="{C14B6CF9-C9EB-394A-937A-0CF8A2F042DA}" sibTransId="{0018D35E-ECD8-9C42-9488-C4A1E640A003}"/>
    <dgm:cxn modelId="{8A8985CB-0B12-F149-8E52-E29C03A2C91F}" srcId="{0591521F-A053-684C-906B-C498D858F295}" destId="{728C5B19-BADF-644C-B6CC-55E81939EE9F}" srcOrd="1" destOrd="0" parTransId="{75D6DB65-DE4C-2D4A-B9CC-663CC8493114}" sibTransId="{9EB9BCA9-8EC4-E242-B570-2AF22A55ABD1}"/>
    <dgm:cxn modelId="{59A499CF-8DD4-CA4A-94A1-66CE5D057609}" type="presOf" srcId="{D20F68FE-3659-5643-A0ED-82678A746156}" destId="{E87F7F72-612E-9149-9F3B-C7A0BA15895C}" srcOrd="0" destOrd="0" presId="urn:microsoft.com/office/officeart/2005/8/layout/hierarchy1#2"/>
    <dgm:cxn modelId="{E9F10CD0-D223-0046-AC2E-9C93E1700ED4}" type="presOf" srcId="{C14B6CF9-C9EB-394A-937A-0CF8A2F042DA}" destId="{E5178EFD-CC3E-9443-9EC6-CE647185AE94}" srcOrd="0" destOrd="0" presId="urn:microsoft.com/office/officeart/2005/8/layout/hierarchy1#2"/>
    <dgm:cxn modelId="{938BAFE1-3051-1C4F-82BA-5B3C11661AE7}" srcId="{58368785-CDEA-7343-9378-A8ACBEE8ED78}" destId="{1C9DC015-AC9E-B245-B37A-9CCA8293E906}" srcOrd="1" destOrd="0" parTransId="{3019B1A6-ACAB-4D4E-8CB9-61F36C21FB81}" sibTransId="{66FC7154-C716-2A42-A5F1-C1CFD5A83576}"/>
    <dgm:cxn modelId="{1358B2EE-F014-3F4B-AF4D-EC5A2E77193F}" type="presOf" srcId="{58368785-CDEA-7343-9378-A8ACBEE8ED78}" destId="{12B3895C-2506-FE47-9BDC-8202DA7F87BA}" srcOrd="0" destOrd="0" presId="urn:microsoft.com/office/officeart/2005/8/layout/hierarchy1#2"/>
    <dgm:cxn modelId="{42107D2F-D8F3-3145-81AD-9BF0D1EAFF9A}" type="presParOf" srcId="{86DA94EF-301A-CE4A-B9BD-577526BCBA76}" destId="{A7136393-2406-1E43-8603-C41B71282551}" srcOrd="0" destOrd="0" presId="urn:microsoft.com/office/officeart/2005/8/layout/hierarchy1#2"/>
    <dgm:cxn modelId="{D7B52548-446A-254B-B59E-71B308B85C64}" type="presParOf" srcId="{A7136393-2406-1E43-8603-C41B71282551}" destId="{AA642C47-DE9E-6E42-8ADF-3211BD203A38}" srcOrd="0" destOrd="0" presId="urn:microsoft.com/office/officeart/2005/8/layout/hierarchy1#2"/>
    <dgm:cxn modelId="{BE00C230-C307-204B-8993-1772169A16CE}" type="presParOf" srcId="{AA642C47-DE9E-6E42-8ADF-3211BD203A38}" destId="{D519400F-4F9D-404C-9147-82BC64B54214}" srcOrd="0" destOrd="0" presId="urn:microsoft.com/office/officeart/2005/8/layout/hierarchy1#2"/>
    <dgm:cxn modelId="{96EFAE3B-8F4B-3A43-A817-323E219AACE6}" type="presParOf" srcId="{AA642C47-DE9E-6E42-8ADF-3211BD203A38}" destId="{12B3895C-2506-FE47-9BDC-8202DA7F87BA}" srcOrd="1" destOrd="0" presId="urn:microsoft.com/office/officeart/2005/8/layout/hierarchy1#2"/>
    <dgm:cxn modelId="{193F9207-01FC-794C-B43B-B3FA699990F0}" type="presParOf" srcId="{A7136393-2406-1E43-8603-C41B71282551}" destId="{CCEE795E-C954-0044-9139-DBA8A9D77017}" srcOrd="1" destOrd="0" presId="urn:microsoft.com/office/officeart/2005/8/layout/hierarchy1#2"/>
    <dgm:cxn modelId="{D3F342DA-7887-234E-AE3C-787AFA9C6F8C}" type="presParOf" srcId="{CCEE795E-C954-0044-9139-DBA8A9D77017}" destId="{E87F7F72-612E-9149-9F3B-C7A0BA15895C}" srcOrd="0" destOrd="0" presId="urn:microsoft.com/office/officeart/2005/8/layout/hierarchy1#2"/>
    <dgm:cxn modelId="{A8B3D159-45D3-AE40-B759-DE322FA52FDF}" type="presParOf" srcId="{CCEE795E-C954-0044-9139-DBA8A9D77017}" destId="{E6D45963-72DE-A049-AF72-D55CD067A9E9}" srcOrd="1" destOrd="0" presId="urn:microsoft.com/office/officeart/2005/8/layout/hierarchy1#2"/>
    <dgm:cxn modelId="{4D8192C6-2F8A-0247-BD3F-E532EB6C6BA2}" type="presParOf" srcId="{E6D45963-72DE-A049-AF72-D55CD067A9E9}" destId="{6C8E9837-D333-2D4D-B2C7-880F85E0154E}" srcOrd="0" destOrd="0" presId="urn:microsoft.com/office/officeart/2005/8/layout/hierarchy1#2"/>
    <dgm:cxn modelId="{94095926-70B2-7843-9529-A9D7E865EC1F}" type="presParOf" srcId="{6C8E9837-D333-2D4D-B2C7-880F85E0154E}" destId="{4DB3BD94-0C77-2445-A3F7-E3B84C7E5BF6}" srcOrd="0" destOrd="0" presId="urn:microsoft.com/office/officeart/2005/8/layout/hierarchy1#2"/>
    <dgm:cxn modelId="{320B17D4-5A5F-C944-B955-0B0857A955A2}" type="presParOf" srcId="{6C8E9837-D333-2D4D-B2C7-880F85E0154E}" destId="{6D857927-C35F-D443-941A-35E489EC60AC}" srcOrd="1" destOrd="0" presId="urn:microsoft.com/office/officeart/2005/8/layout/hierarchy1#2"/>
    <dgm:cxn modelId="{4D7C3C25-C1E6-7F43-BBEE-41E09DB2F5D4}" type="presParOf" srcId="{E6D45963-72DE-A049-AF72-D55CD067A9E9}" destId="{29B68A05-3819-4440-81C7-D9A10D71870D}" srcOrd="1" destOrd="0" presId="urn:microsoft.com/office/officeart/2005/8/layout/hierarchy1#2"/>
    <dgm:cxn modelId="{A7C6538D-77F4-8E42-B094-200A4BC10E1F}" type="presParOf" srcId="{29B68A05-3819-4440-81C7-D9A10D71870D}" destId="{457426D9-F78D-7041-8AB2-8973CD819D0F}" srcOrd="0" destOrd="0" presId="urn:microsoft.com/office/officeart/2005/8/layout/hierarchy1#2"/>
    <dgm:cxn modelId="{FDFB9FF1-EE72-6947-9081-FF360E007549}" type="presParOf" srcId="{29B68A05-3819-4440-81C7-D9A10D71870D}" destId="{DD00FDCF-047E-C048-9E15-595ED083647C}" srcOrd="1" destOrd="0" presId="urn:microsoft.com/office/officeart/2005/8/layout/hierarchy1#2"/>
    <dgm:cxn modelId="{02155691-5161-A247-AF7F-7CA8EE7CCE44}" type="presParOf" srcId="{DD00FDCF-047E-C048-9E15-595ED083647C}" destId="{C14CCA09-8C66-F147-8496-BFA924C5AA68}" srcOrd="0" destOrd="0" presId="urn:microsoft.com/office/officeart/2005/8/layout/hierarchy1#2"/>
    <dgm:cxn modelId="{D3103698-C4C7-6243-8CB9-A275DBE22829}" type="presParOf" srcId="{C14CCA09-8C66-F147-8496-BFA924C5AA68}" destId="{194F00C2-ED9A-7643-ACC4-40B16C85D198}" srcOrd="0" destOrd="0" presId="urn:microsoft.com/office/officeart/2005/8/layout/hierarchy1#2"/>
    <dgm:cxn modelId="{A2DB597E-4ECC-E54B-BF24-86EF31BF38A0}" type="presParOf" srcId="{C14CCA09-8C66-F147-8496-BFA924C5AA68}" destId="{47DB4E37-B045-A443-B0A6-F1B43121009A}" srcOrd="1" destOrd="0" presId="urn:microsoft.com/office/officeart/2005/8/layout/hierarchy1#2"/>
    <dgm:cxn modelId="{677E41C8-1974-6B49-9C39-EE90928008F8}" type="presParOf" srcId="{DD00FDCF-047E-C048-9E15-595ED083647C}" destId="{DC40C389-4432-2145-A5EF-A840FFD15895}" srcOrd="1" destOrd="0" presId="urn:microsoft.com/office/officeart/2005/8/layout/hierarchy1#2"/>
    <dgm:cxn modelId="{C223DD22-3ED2-FC4F-BCBC-135F8BF2400F}" type="presParOf" srcId="{29B68A05-3819-4440-81C7-D9A10D71870D}" destId="{E00C6FFF-EA57-BA4A-A076-6A3F3F6D79CB}" srcOrd="2" destOrd="0" presId="urn:microsoft.com/office/officeart/2005/8/layout/hierarchy1#2"/>
    <dgm:cxn modelId="{B7CA010B-A3C8-3A49-9E29-3FF84952A374}" type="presParOf" srcId="{29B68A05-3819-4440-81C7-D9A10D71870D}" destId="{E6F9A38C-82F5-1247-BD02-586C9CD7DD1B}" srcOrd="3" destOrd="0" presId="urn:microsoft.com/office/officeart/2005/8/layout/hierarchy1#2"/>
    <dgm:cxn modelId="{1F6222D0-FDD6-7B47-8495-E994B3F24FAF}" type="presParOf" srcId="{E6F9A38C-82F5-1247-BD02-586C9CD7DD1B}" destId="{4F354F7F-49FF-AB42-AFE8-149732C00278}" srcOrd="0" destOrd="0" presId="urn:microsoft.com/office/officeart/2005/8/layout/hierarchy1#2"/>
    <dgm:cxn modelId="{5202FD43-6295-A54C-A9A5-C6D74E03F82C}" type="presParOf" srcId="{4F354F7F-49FF-AB42-AFE8-149732C00278}" destId="{2039CBC2-8AF8-E340-9154-FF5D2A94989D}" srcOrd="0" destOrd="0" presId="urn:microsoft.com/office/officeart/2005/8/layout/hierarchy1#2"/>
    <dgm:cxn modelId="{AB3ECE32-F7FF-9044-9C26-DEE6A2E70065}" type="presParOf" srcId="{4F354F7F-49FF-AB42-AFE8-149732C00278}" destId="{7D242658-DBB9-364C-9005-3C2E2445D036}" srcOrd="1" destOrd="0" presId="urn:microsoft.com/office/officeart/2005/8/layout/hierarchy1#2"/>
    <dgm:cxn modelId="{C52F2E0A-A9F5-EF43-9788-2FFA9A71EB3A}" type="presParOf" srcId="{E6F9A38C-82F5-1247-BD02-586C9CD7DD1B}" destId="{9EEF9014-DA0D-5C47-AB05-048FC7BBA6B9}" srcOrd="1" destOrd="0" presId="urn:microsoft.com/office/officeart/2005/8/layout/hierarchy1#2"/>
    <dgm:cxn modelId="{56237F6E-79AB-1644-88D1-63AF0EFF4BF8}" type="presParOf" srcId="{CCEE795E-C954-0044-9139-DBA8A9D77017}" destId="{74064329-D058-C343-8D91-B2BA024A5ED0}" srcOrd="2" destOrd="0" presId="urn:microsoft.com/office/officeart/2005/8/layout/hierarchy1#2"/>
    <dgm:cxn modelId="{58A72A40-AAD1-3346-94D3-A47797244314}" type="presParOf" srcId="{CCEE795E-C954-0044-9139-DBA8A9D77017}" destId="{366A456B-B34E-D045-A909-478471633D11}" srcOrd="3" destOrd="0" presId="urn:microsoft.com/office/officeart/2005/8/layout/hierarchy1#2"/>
    <dgm:cxn modelId="{4B604FFE-85DF-3247-97DC-0C8B14286738}" type="presParOf" srcId="{366A456B-B34E-D045-A909-478471633D11}" destId="{42E890F4-40BA-EE45-BEC5-495A74476637}" srcOrd="0" destOrd="0" presId="urn:microsoft.com/office/officeart/2005/8/layout/hierarchy1#2"/>
    <dgm:cxn modelId="{937769F5-81F1-BD4A-9540-3D0DADDBF5B7}" type="presParOf" srcId="{42E890F4-40BA-EE45-BEC5-495A74476637}" destId="{817BC04A-944C-9F42-8E01-8A22FE4377D6}" srcOrd="0" destOrd="0" presId="urn:microsoft.com/office/officeart/2005/8/layout/hierarchy1#2"/>
    <dgm:cxn modelId="{8776BE74-C9AE-C441-8FA4-C1EBCE612822}" type="presParOf" srcId="{42E890F4-40BA-EE45-BEC5-495A74476637}" destId="{97D4D4CC-DE50-464D-9ED7-1964044D1A80}" srcOrd="1" destOrd="0" presId="urn:microsoft.com/office/officeart/2005/8/layout/hierarchy1#2"/>
    <dgm:cxn modelId="{083C71B8-93EE-0A46-87B3-A16773CEC178}" type="presParOf" srcId="{366A456B-B34E-D045-A909-478471633D11}" destId="{3E5CB492-F296-3E45-91FB-24B8AAA458E4}" srcOrd="1" destOrd="0" presId="urn:microsoft.com/office/officeart/2005/8/layout/hierarchy1#2"/>
    <dgm:cxn modelId="{01A88649-F687-224D-A8A1-B2D959FBFCBB}" type="presParOf" srcId="{3E5CB492-F296-3E45-91FB-24B8AAA458E4}" destId="{E5178EFD-CC3E-9443-9EC6-CE647185AE94}" srcOrd="0" destOrd="0" presId="urn:microsoft.com/office/officeart/2005/8/layout/hierarchy1#2"/>
    <dgm:cxn modelId="{44CD4EB0-5076-2948-882F-727AEC211C71}" type="presParOf" srcId="{3E5CB492-F296-3E45-91FB-24B8AAA458E4}" destId="{1F930E52-0EF7-7143-B82F-82FE91D58D3D}" srcOrd="1" destOrd="0" presId="urn:microsoft.com/office/officeart/2005/8/layout/hierarchy1#2"/>
    <dgm:cxn modelId="{56214D06-68F2-F543-A400-7D7E5FCA33DE}" type="presParOf" srcId="{1F930E52-0EF7-7143-B82F-82FE91D58D3D}" destId="{B7B6F9CA-1427-1F4E-AF4B-1A51A7810538}" srcOrd="0" destOrd="0" presId="urn:microsoft.com/office/officeart/2005/8/layout/hierarchy1#2"/>
    <dgm:cxn modelId="{84B99704-8C61-8D43-A69D-A7FA047DE52F}" type="presParOf" srcId="{B7B6F9CA-1427-1F4E-AF4B-1A51A7810538}" destId="{A840042E-1B5F-1442-AE24-80EC02029650}" srcOrd="0" destOrd="0" presId="urn:microsoft.com/office/officeart/2005/8/layout/hierarchy1#2"/>
    <dgm:cxn modelId="{97D56EF0-3A12-4F45-AAC5-FD22E81334B8}" type="presParOf" srcId="{B7B6F9CA-1427-1F4E-AF4B-1A51A7810538}" destId="{027F50D0-EDCF-9740-BA02-420E36F0DE45}" srcOrd="1" destOrd="0" presId="urn:microsoft.com/office/officeart/2005/8/layout/hierarchy1#2"/>
    <dgm:cxn modelId="{EB9EC25B-9EF8-D248-AB6E-56938305368F}" type="presParOf" srcId="{1F930E52-0EF7-7143-B82F-82FE91D58D3D}" destId="{8175F35D-16B5-6142-9F74-4F77A7B7CA98}" srcOrd="1" destOrd="0" presId="urn:microsoft.com/office/officeart/2005/8/layout/hierarchy1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65328D-14DC-46B0-8DC4-4EE26CE885A6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53E07F1-BD13-46D1-9B0B-D37BEFFCC1E7}">
      <dgm:prSet/>
      <dgm:spPr/>
      <dgm:t>
        <a:bodyPr/>
        <a:lstStyle/>
        <a:p>
          <a:r>
            <a:rPr lang="en-US" b="1" dirty="0"/>
            <a:t>Political:</a:t>
          </a:r>
          <a:r>
            <a:rPr lang="en-US" b="0" dirty="0"/>
            <a:t> Food safety regulations, licensing, operating hours.</a:t>
          </a:r>
          <a:endParaRPr lang="en-US" dirty="0"/>
        </a:p>
      </dgm:t>
    </dgm:pt>
    <dgm:pt modelId="{9402611B-7D49-4108-8727-4500C8E6DDAD}" type="parTrans" cxnId="{88C02127-0957-4690-8CAC-122BF628CE0A}">
      <dgm:prSet/>
      <dgm:spPr/>
      <dgm:t>
        <a:bodyPr/>
        <a:lstStyle/>
        <a:p>
          <a:endParaRPr lang="en-US"/>
        </a:p>
      </dgm:t>
    </dgm:pt>
    <dgm:pt modelId="{C52E690F-EB09-44C7-8D79-E1051152019D}" type="sibTrans" cxnId="{88C02127-0957-4690-8CAC-122BF628CE0A}">
      <dgm:prSet/>
      <dgm:spPr/>
      <dgm:t>
        <a:bodyPr/>
        <a:lstStyle/>
        <a:p>
          <a:endParaRPr lang="en-US"/>
        </a:p>
      </dgm:t>
    </dgm:pt>
    <dgm:pt modelId="{F5C15A62-10CF-4326-89D7-F20B1BC35891}">
      <dgm:prSet/>
      <dgm:spPr/>
      <dgm:t>
        <a:bodyPr/>
        <a:lstStyle/>
        <a:p>
          <a:r>
            <a:rPr lang="en-US" b="1"/>
            <a:t>Economic:</a:t>
          </a:r>
          <a:r>
            <a:rPr lang="en-US" b="0"/>
            <a:t> Rising food costs, interest rates, consumer spending.</a:t>
          </a:r>
          <a:endParaRPr lang="en-US"/>
        </a:p>
      </dgm:t>
    </dgm:pt>
    <dgm:pt modelId="{E8C85313-C59D-42EE-9097-7CD85CEBF0B2}" type="parTrans" cxnId="{BCFD5357-EE41-4F7A-96EA-2D1700197831}">
      <dgm:prSet/>
      <dgm:spPr/>
      <dgm:t>
        <a:bodyPr/>
        <a:lstStyle/>
        <a:p>
          <a:endParaRPr lang="en-US"/>
        </a:p>
      </dgm:t>
    </dgm:pt>
    <dgm:pt modelId="{028587E7-4E8B-4A46-8910-9DDFCD2691A4}" type="sibTrans" cxnId="{BCFD5357-EE41-4F7A-96EA-2D1700197831}">
      <dgm:prSet/>
      <dgm:spPr/>
      <dgm:t>
        <a:bodyPr/>
        <a:lstStyle/>
        <a:p>
          <a:endParaRPr lang="en-US"/>
        </a:p>
      </dgm:t>
    </dgm:pt>
    <dgm:pt modelId="{2DD3F16B-2802-4449-9DB3-C1728CE5DAB2}">
      <dgm:prSet/>
      <dgm:spPr/>
      <dgm:t>
        <a:bodyPr/>
        <a:lstStyle/>
        <a:p>
          <a:r>
            <a:rPr lang="en-US" b="1"/>
            <a:t>Social:</a:t>
          </a:r>
          <a:r>
            <a:rPr lang="en-US" b="0"/>
            <a:t> Diverse population, interest in authentic Italian cuisine.</a:t>
          </a:r>
          <a:endParaRPr lang="en-US"/>
        </a:p>
      </dgm:t>
    </dgm:pt>
    <dgm:pt modelId="{3C3887A5-DA61-4D85-9C63-A565EB2993CE}" type="parTrans" cxnId="{0537F55C-281A-472F-AE49-FC4C776929A6}">
      <dgm:prSet/>
      <dgm:spPr/>
      <dgm:t>
        <a:bodyPr/>
        <a:lstStyle/>
        <a:p>
          <a:endParaRPr lang="en-US"/>
        </a:p>
      </dgm:t>
    </dgm:pt>
    <dgm:pt modelId="{B61C7E1E-50EE-4850-A82A-1DAD7AEBD063}" type="sibTrans" cxnId="{0537F55C-281A-472F-AE49-FC4C776929A6}">
      <dgm:prSet/>
      <dgm:spPr/>
      <dgm:t>
        <a:bodyPr/>
        <a:lstStyle/>
        <a:p>
          <a:endParaRPr lang="en-US"/>
        </a:p>
      </dgm:t>
    </dgm:pt>
    <dgm:pt modelId="{1B234B01-1818-4F25-BE3D-D0F15DFC1911}">
      <dgm:prSet/>
      <dgm:spPr/>
      <dgm:t>
        <a:bodyPr/>
        <a:lstStyle/>
        <a:p>
          <a:r>
            <a:rPr lang="en-US" b="1"/>
            <a:t>Technological:</a:t>
          </a:r>
          <a:r>
            <a:rPr lang="en-US" b="0"/>
            <a:t> Online ordering, social media marketing, digital payments.</a:t>
          </a:r>
          <a:endParaRPr lang="en-US"/>
        </a:p>
      </dgm:t>
    </dgm:pt>
    <dgm:pt modelId="{20C75D32-1E9C-410B-A889-2349DC14F311}" type="parTrans" cxnId="{106584E7-ED34-4CA8-AE6C-87BC7A182CA0}">
      <dgm:prSet/>
      <dgm:spPr/>
      <dgm:t>
        <a:bodyPr/>
        <a:lstStyle/>
        <a:p>
          <a:endParaRPr lang="en-US"/>
        </a:p>
      </dgm:t>
    </dgm:pt>
    <dgm:pt modelId="{AE284729-809B-48BB-B320-817EA0300DB0}" type="sibTrans" cxnId="{106584E7-ED34-4CA8-AE6C-87BC7A182CA0}">
      <dgm:prSet/>
      <dgm:spPr/>
      <dgm:t>
        <a:bodyPr/>
        <a:lstStyle/>
        <a:p>
          <a:endParaRPr lang="en-US"/>
        </a:p>
      </dgm:t>
    </dgm:pt>
    <dgm:pt modelId="{C92F56AF-6D86-45BE-BAB8-E5D1E4651209}">
      <dgm:prSet/>
      <dgm:spPr/>
      <dgm:t>
        <a:bodyPr/>
        <a:lstStyle/>
        <a:p>
          <a:r>
            <a:rPr lang="en-US" b="1"/>
            <a:t>Environmental:</a:t>
          </a:r>
          <a:r>
            <a:rPr lang="en-US" b="0"/>
            <a:t> Food waste reduction, sustainable packaging, recycling.</a:t>
          </a:r>
          <a:endParaRPr lang="en-US"/>
        </a:p>
      </dgm:t>
    </dgm:pt>
    <dgm:pt modelId="{07C5D3BB-4B44-4651-A0E5-F64795140F1C}" type="parTrans" cxnId="{528B24DB-A1AB-48DE-966A-32402245FDC7}">
      <dgm:prSet/>
      <dgm:spPr/>
      <dgm:t>
        <a:bodyPr/>
        <a:lstStyle/>
        <a:p>
          <a:endParaRPr lang="en-US"/>
        </a:p>
      </dgm:t>
    </dgm:pt>
    <dgm:pt modelId="{27883809-2018-4ED6-B901-448DFD0E3740}" type="sibTrans" cxnId="{528B24DB-A1AB-48DE-966A-32402245FDC7}">
      <dgm:prSet/>
      <dgm:spPr/>
      <dgm:t>
        <a:bodyPr/>
        <a:lstStyle/>
        <a:p>
          <a:endParaRPr lang="en-US"/>
        </a:p>
      </dgm:t>
    </dgm:pt>
    <dgm:pt modelId="{CA4F7BCD-00A7-4C04-B380-68CF3EF5343E}">
      <dgm:prSet/>
      <dgm:spPr/>
      <dgm:t>
        <a:bodyPr/>
        <a:lstStyle/>
        <a:p>
          <a:r>
            <a:rPr lang="en-US" b="1"/>
            <a:t>Legal:</a:t>
          </a:r>
          <a:r>
            <a:rPr lang="en-US" b="0"/>
            <a:t> Employment laws, food safety regulations, branding protection.</a:t>
          </a:r>
          <a:endParaRPr lang="en-US"/>
        </a:p>
      </dgm:t>
    </dgm:pt>
    <dgm:pt modelId="{6FC2CEAC-9B05-4779-8D29-E45E082A9FF8}" type="parTrans" cxnId="{2E842CDF-19AF-438C-9732-15CDB8FF24DE}">
      <dgm:prSet/>
      <dgm:spPr/>
      <dgm:t>
        <a:bodyPr/>
        <a:lstStyle/>
        <a:p>
          <a:endParaRPr lang="en-US"/>
        </a:p>
      </dgm:t>
    </dgm:pt>
    <dgm:pt modelId="{0057FDB9-C1BD-4A6D-8FD6-374230AAA421}" type="sibTrans" cxnId="{2E842CDF-19AF-438C-9732-15CDB8FF24DE}">
      <dgm:prSet/>
      <dgm:spPr/>
      <dgm:t>
        <a:bodyPr/>
        <a:lstStyle/>
        <a:p>
          <a:endParaRPr lang="en-US"/>
        </a:p>
      </dgm:t>
    </dgm:pt>
    <dgm:pt modelId="{DB2A07D6-31D8-45DA-9109-DB78E9AB7D51}">
      <dgm:prSet/>
      <dgm:spPr/>
      <dgm:t>
        <a:bodyPr/>
        <a:lstStyle/>
        <a:p>
          <a:r>
            <a:rPr lang="en-US" b="1"/>
            <a:t>Impact &amp; Strategies:</a:t>
          </a:r>
          <a:endParaRPr lang="en-US"/>
        </a:p>
      </dgm:t>
    </dgm:pt>
    <dgm:pt modelId="{C0D5D66F-7D24-4635-8551-1525D19E9F05}" type="parTrans" cxnId="{C1E05306-3B82-4389-8782-70B8AD419F02}">
      <dgm:prSet/>
      <dgm:spPr/>
      <dgm:t>
        <a:bodyPr/>
        <a:lstStyle/>
        <a:p>
          <a:endParaRPr lang="en-US"/>
        </a:p>
      </dgm:t>
    </dgm:pt>
    <dgm:pt modelId="{190EC4FA-4097-4066-A042-BEC91140985E}" type="sibTrans" cxnId="{C1E05306-3B82-4389-8782-70B8AD419F02}">
      <dgm:prSet/>
      <dgm:spPr/>
      <dgm:t>
        <a:bodyPr/>
        <a:lstStyle/>
        <a:p>
          <a:endParaRPr lang="en-US"/>
        </a:p>
      </dgm:t>
    </dgm:pt>
    <dgm:pt modelId="{26CB0CA9-B0E5-46C7-B0D0-7B15D05519FD}">
      <dgm:prSet custT="1"/>
      <dgm:spPr/>
      <dgm:t>
        <a:bodyPr/>
        <a:lstStyle/>
        <a:p>
          <a:r>
            <a:rPr lang="en-US" sz="1800" b="0" dirty="0"/>
            <a:t>Mitigate rising costs through efficient sourcing and menu planning.</a:t>
          </a:r>
          <a:endParaRPr lang="en-US" sz="1800" dirty="0"/>
        </a:p>
      </dgm:t>
    </dgm:pt>
    <dgm:pt modelId="{3E5D64E6-E0ED-448A-A7AC-595016E15F75}" type="parTrans" cxnId="{D67BC04D-F6AC-4766-A51E-3C00528824B9}">
      <dgm:prSet/>
      <dgm:spPr/>
      <dgm:t>
        <a:bodyPr/>
        <a:lstStyle/>
        <a:p>
          <a:endParaRPr lang="en-US"/>
        </a:p>
      </dgm:t>
    </dgm:pt>
    <dgm:pt modelId="{F6FA36BD-D0B5-4D66-AFB7-C7129F10E89C}" type="sibTrans" cxnId="{D67BC04D-F6AC-4766-A51E-3C00528824B9}">
      <dgm:prSet/>
      <dgm:spPr/>
      <dgm:t>
        <a:bodyPr/>
        <a:lstStyle/>
        <a:p>
          <a:endParaRPr lang="en-US"/>
        </a:p>
      </dgm:t>
    </dgm:pt>
    <dgm:pt modelId="{CE91A563-16B2-450C-9A5C-5792583ED90D}">
      <dgm:prSet custT="1"/>
      <dgm:spPr/>
      <dgm:t>
        <a:bodyPr/>
        <a:lstStyle/>
        <a:p>
          <a:r>
            <a:rPr lang="en-US" sz="1800" b="0" dirty="0"/>
            <a:t>Leverage social media to target diverse customer segments.</a:t>
          </a:r>
          <a:endParaRPr lang="en-US" sz="1800" dirty="0"/>
        </a:p>
      </dgm:t>
    </dgm:pt>
    <dgm:pt modelId="{13A7082A-C780-4FE4-9BA6-180495826084}" type="parTrans" cxnId="{930C538D-87A7-496C-81DC-E2682EEFCE10}">
      <dgm:prSet/>
      <dgm:spPr/>
      <dgm:t>
        <a:bodyPr/>
        <a:lstStyle/>
        <a:p>
          <a:endParaRPr lang="en-US"/>
        </a:p>
      </dgm:t>
    </dgm:pt>
    <dgm:pt modelId="{9E5BA3B7-EB1F-49D0-808B-41FBF00BC591}" type="sibTrans" cxnId="{930C538D-87A7-496C-81DC-E2682EEFCE10}">
      <dgm:prSet/>
      <dgm:spPr/>
      <dgm:t>
        <a:bodyPr/>
        <a:lstStyle/>
        <a:p>
          <a:endParaRPr lang="en-US"/>
        </a:p>
      </dgm:t>
    </dgm:pt>
    <dgm:pt modelId="{B9F1DF01-A1EB-4C2D-8862-18B66D8CDCDE}">
      <dgm:prSet custT="1"/>
      <dgm:spPr/>
      <dgm:t>
        <a:bodyPr/>
        <a:lstStyle/>
        <a:p>
          <a:r>
            <a:rPr lang="en-US" sz="1800" b="0" dirty="0"/>
            <a:t>Comply with all regulations to ensure smooth operations</a:t>
          </a:r>
          <a:r>
            <a:rPr lang="en-US" sz="1000" b="0" dirty="0"/>
            <a:t>.</a:t>
          </a:r>
          <a:endParaRPr lang="en-US" sz="1000" dirty="0"/>
        </a:p>
      </dgm:t>
    </dgm:pt>
    <dgm:pt modelId="{91156CC5-51BE-4E3A-8685-F0C39C2C8328}" type="parTrans" cxnId="{AE0E7208-DCCF-4128-B9B1-55CEA477861D}">
      <dgm:prSet/>
      <dgm:spPr/>
      <dgm:t>
        <a:bodyPr/>
        <a:lstStyle/>
        <a:p>
          <a:endParaRPr lang="en-US"/>
        </a:p>
      </dgm:t>
    </dgm:pt>
    <dgm:pt modelId="{0872CAE6-1119-47F2-953A-81BD4E9015FC}" type="sibTrans" cxnId="{AE0E7208-DCCF-4128-B9B1-55CEA477861D}">
      <dgm:prSet/>
      <dgm:spPr/>
      <dgm:t>
        <a:bodyPr/>
        <a:lstStyle/>
        <a:p>
          <a:endParaRPr lang="en-US"/>
        </a:p>
      </dgm:t>
    </dgm:pt>
    <dgm:pt modelId="{0C7EC34A-9170-1246-B50A-4E1F06F935E5}" type="pres">
      <dgm:prSet presAssocID="{D465328D-14DC-46B0-8DC4-4EE26CE885A6}" presName="linear" presStyleCnt="0">
        <dgm:presLayoutVars>
          <dgm:animLvl val="lvl"/>
          <dgm:resizeHandles val="exact"/>
        </dgm:presLayoutVars>
      </dgm:prSet>
      <dgm:spPr/>
    </dgm:pt>
    <dgm:pt modelId="{FB05C8A9-8BE8-DA47-8D86-F71F05698D4C}" type="pres">
      <dgm:prSet presAssocID="{653E07F1-BD13-46D1-9B0B-D37BEFFCC1E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991BEBF-EBBC-044A-83E2-9E6F54C08420}" type="pres">
      <dgm:prSet presAssocID="{C52E690F-EB09-44C7-8D79-E1051152019D}" presName="spacer" presStyleCnt="0"/>
      <dgm:spPr/>
    </dgm:pt>
    <dgm:pt modelId="{BDEBC6B1-01AB-4247-B9B2-56C53EA75E43}" type="pres">
      <dgm:prSet presAssocID="{F5C15A62-10CF-4326-89D7-F20B1BC3589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92D1D7A-84D0-2943-A809-E8910016FA24}" type="pres">
      <dgm:prSet presAssocID="{028587E7-4E8B-4A46-8910-9DDFCD2691A4}" presName="spacer" presStyleCnt="0"/>
      <dgm:spPr/>
    </dgm:pt>
    <dgm:pt modelId="{A272116E-B01E-F44D-80EC-BC0B77DB4985}" type="pres">
      <dgm:prSet presAssocID="{2DD3F16B-2802-4449-9DB3-C1728CE5DAB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08C0FE0-7BAD-314D-8E9B-0711D24AAFA7}" type="pres">
      <dgm:prSet presAssocID="{B61C7E1E-50EE-4850-A82A-1DAD7AEBD063}" presName="spacer" presStyleCnt="0"/>
      <dgm:spPr/>
    </dgm:pt>
    <dgm:pt modelId="{32B29C03-5E3A-DB41-B5F4-3744235DB524}" type="pres">
      <dgm:prSet presAssocID="{1B234B01-1818-4F25-BE3D-D0F15DFC191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E3E486D6-8C50-ED4B-BACE-851265A23FB2}" type="pres">
      <dgm:prSet presAssocID="{AE284729-809B-48BB-B320-817EA0300DB0}" presName="spacer" presStyleCnt="0"/>
      <dgm:spPr/>
    </dgm:pt>
    <dgm:pt modelId="{10CE993A-DC97-AC4D-88D1-8BF8B2B084BB}" type="pres">
      <dgm:prSet presAssocID="{C92F56AF-6D86-45BE-BAB8-E5D1E465120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682DFA5-5EEC-9744-8CD4-72486E72B2F3}" type="pres">
      <dgm:prSet presAssocID="{27883809-2018-4ED6-B901-448DFD0E3740}" presName="spacer" presStyleCnt="0"/>
      <dgm:spPr/>
    </dgm:pt>
    <dgm:pt modelId="{5C5B580F-D8A1-F94E-B0E4-3069BAE9C011}" type="pres">
      <dgm:prSet presAssocID="{CA4F7BCD-00A7-4C04-B380-68CF3EF5343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20405B02-A067-4A42-8175-AE869BE8BF5E}" type="pres">
      <dgm:prSet presAssocID="{0057FDB9-C1BD-4A6D-8FD6-374230AAA421}" presName="spacer" presStyleCnt="0"/>
      <dgm:spPr/>
    </dgm:pt>
    <dgm:pt modelId="{FE12C384-3E5A-A841-9D37-B9F764414E5F}" type="pres">
      <dgm:prSet presAssocID="{DB2A07D6-31D8-45DA-9109-DB78E9AB7D51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C41633B6-7E5A-4C43-A920-9C51AE5FFADF}" type="pres">
      <dgm:prSet presAssocID="{DB2A07D6-31D8-45DA-9109-DB78E9AB7D51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1E05306-3B82-4389-8782-70B8AD419F02}" srcId="{D465328D-14DC-46B0-8DC4-4EE26CE885A6}" destId="{DB2A07D6-31D8-45DA-9109-DB78E9AB7D51}" srcOrd="6" destOrd="0" parTransId="{C0D5D66F-7D24-4635-8551-1525D19E9F05}" sibTransId="{190EC4FA-4097-4066-A042-BEC91140985E}"/>
    <dgm:cxn modelId="{AE0E7208-DCCF-4128-B9B1-55CEA477861D}" srcId="{DB2A07D6-31D8-45DA-9109-DB78E9AB7D51}" destId="{B9F1DF01-A1EB-4C2D-8862-18B66D8CDCDE}" srcOrd="2" destOrd="0" parTransId="{91156CC5-51BE-4E3A-8685-F0C39C2C8328}" sibTransId="{0872CAE6-1119-47F2-953A-81BD4E9015FC}"/>
    <dgm:cxn modelId="{B726F520-E66C-A04A-BDBD-30E7B2B24E4D}" type="presOf" srcId="{B9F1DF01-A1EB-4C2D-8862-18B66D8CDCDE}" destId="{C41633B6-7E5A-4C43-A920-9C51AE5FFADF}" srcOrd="0" destOrd="2" presId="urn:microsoft.com/office/officeart/2005/8/layout/vList2"/>
    <dgm:cxn modelId="{88C02127-0957-4690-8CAC-122BF628CE0A}" srcId="{D465328D-14DC-46B0-8DC4-4EE26CE885A6}" destId="{653E07F1-BD13-46D1-9B0B-D37BEFFCC1E7}" srcOrd="0" destOrd="0" parTransId="{9402611B-7D49-4108-8727-4500C8E6DDAD}" sibTransId="{C52E690F-EB09-44C7-8D79-E1051152019D}"/>
    <dgm:cxn modelId="{A051C248-B5B4-D94C-93B6-85ACCE4CF9B5}" type="presOf" srcId="{D465328D-14DC-46B0-8DC4-4EE26CE885A6}" destId="{0C7EC34A-9170-1246-B50A-4E1F06F935E5}" srcOrd="0" destOrd="0" presId="urn:microsoft.com/office/officeart/2005/8/layout/vList2"/>
    <dgm:cxn modelId="{D67BC04D-F6AC-4766-A51E-3C00528824B9}" srcId="{DB2A07D6-31D8-45DA-9109-DB78E9AB7D51}" destId="{26CB0CA9-B0E5-46C7-B0D0-7B15D05519FD}" srcOrd="0" destOrd="0" parTransId="{3E5D64E6-E0ED-448A-A7AC-595016E15F75}" sibTransId="{F6FA36BD-D0B5-4D66-AFB7-C7129F10E89C}"/>
    <dgm:cxn modelId="{BCFD5357-EE41-4F7A-96EA-2D1700197831}" srcId="{D465328D-14DC-46B0-8DC4-4EE26CE885A6}" destId="{F5C15A62-10CF-4326-89D7-F20B1BC35891}" srcOrd="1" destOrd="0" parTransId="{E8C85313-C59D-42EE-9097-7CD85CEBF0B2}" sibTransId="{028587E7-4E8B-4A46-8910-9DDFCD2691A4}"/>
    <dgm:cxn modelId="{7E7B815C-0AB4-6A40-A2B4-2D2B1211770E}" type="presOf" srcId="{C92F56AF-6D86-45BE-BAB8-E5D1E4651209}" destId="{10CE993A-DC97-AC4D-88D1-8BF8B2B084BB}" srcOrd="0" destOrd="0" presId="urn:microsoft.com/office/officeart/2005/8/layout/vList2"/>
    <dgm:cxn modelId="{0537F55C-281A-472F-AE49-FC4C776929A6}" srcId="{D465328D-14DC-46B0-8DC4-4EE26CE885A6}" destId="{2DD3F16B-2802-4449-9DB3-C1728CE5DAB2}" srcOrd="2" destOrd="0" parTransId="{3C3887A5-DA61-4D85-9C63-A565EB2993CE}" sibTransId="{B61C7E1E-50EE-4850-A82A-1DAD7AEBD063}"/>
    <dgm:cxn modelId="{4C62A55D-F111-ED48-897D-36145FDD0332}" type="presOf" srcId="{2DD3F16B-2802-4449-9DB3-C1728CE5DAB2}" destId="{A272116E-B01E-F44D-80EC-BC0B77DB4985}" srcOrd="0" destOrd="0" presId="urn:microsoft.com/office/officeart/2005/8/layout/vList2"/>
    <dgm:cxn modelId="{1B3CF35E-44A8-004E-AAB3-DB0AAD8487BF}" type="presOf" srcId="{1B234B01-1818-4F25-BE3D-D0F15DFC1911}" destId="{32B29C03-5E3A-DB41-B5F4-3744235DB524}" srcOrd="0" destOrd="0" presId="urn:microsoft.com/office/officeart/2005/8/layout/vList2"/>
    <dgm:cxn modelId="{5FFA5E76-C461-9E4F-A7DE-9A1EF4D9D76C}" type="presOf" srcId="{CA4F7BCD-00A7-4C04-B380-68CF3EF5343E}" destId="{5C5B580F-D8A1-F94E-B0E4-3069BAE9C011}" srcOrd="0" destOrd="0" presId="urn:microsoft.com/office/officeart/2005/8/layout/vList2"/>
    <dgm:cxn modelId="{74D3D085-4EAF-AE4F-B450-212D672D7ED1}" type="presOf" srcId="{DB2A07D6-31D8-45DA-9109-DB78E9AB7D51}" destId="{FE12C384-3E5A-A841-9D37-B9F764414E5F}" srcOrd="0" destOrd="0" presId="urn:microsoft.com/office/officeart/2005/8/layout/vList2"/>
    <dgm:cxn modelId="{930C538D-87A7-496C-81DC-E2682EEFCE10}" srcId="{DB2A07D6-31D8-45DA-9109-DB78E9AB7D51}" destId="{CE91A563-16B2-450C-9A5C-5792583ED90D}" srcOrd="1" destOrd="0" parTransId="{13A7082A-C780-4FE4-9BA6-180495826084}" sibTransId="{9E5BA3B7-EB1F-49D0-808B-41FBF00BC591}"/>
    <dgm:cxn modelId="{1827FF96-CD02-1946-98F8-35B024389795}" type="presOf" srcId="{F5C15A62-10CF-4326-89D7-F20B1BC35891}" destId="{BDEBC6B1-01AB-4247-B9B2-56C53EA75E43}" srcOrd="0" destOrd="0" presId="urn:microsoft.com/office/officeart/2005/8/layout/vList2"/>
    <dgm:cxn modelId="{E0AB6598-42E3-2A4A-92DE-BF4BF22D68E3}" type="presOf" srcId="{26CB0CA9-B0E5-46C7-B0D0-7B15D05519FD}" destId="{C41633B6-7E5A-4C43-A920-9C51AE5FFADF}" srcOrd="0" destOrd="0" presId="urn:microsoft.com/office/officeart/2005/8/layout/vList2"/>
    <dgm:cxn modelId="{A5B8F5A0-7889-4344-ABCE-B7EC801A34B9}" type="presOf" srcId="{CE91A563-16B2-450C-9A5C-5792583ED90D}" destId="{C41633B6-7E5A-4C43-A920-9C51AE5FFADF}" srcOrd="0" destOrd="1" presId="urn:microsoft.com/office/officeart/2005/8/layout/vList2"/>
    <dgm:cxn modelId="{0F9081BF-859F-AC4F-93E6-850FE6334EC2}" type="presOf" srcId="{653E07F1-BD13-46D1-9B0B-D37BEFFCC1E7}" destId="{FB05C8A9-8BE8-DA47-8D86-F71F05698D4C}" srcOrd="0" destOrd="0" presId="urn:microsoft.com/office/officeart/2005/8/layout/vList2"/>
    <dgm:cxn modelId="{528B24DB-A1AB-48DE-966A-32402245FDC7}" srcId="{D465328D-14DC-46B0-8DC4-4EE26CE885A6}" destId="{C92F56AF-6D86-45BE-BAB8-E5D1E4651209}" srcOrd="4" destOrd="0" parTransId="{07C5D3BB-4B44-4651-A0E5-F64795140F1C}" sibTransId="{27883809-2018-4ED6-B901-448DFD0E3740}"/>
    <dgm:cxn modelId="{2E842CDF-19AF-438C-9732-15CDB8FF24DE}" srcId="{D465328D-14DC-46B0-8DC4-4EE26CE885A6}" destId="{CA4F7BCD-00A7-4C04-B380-68CF3EF5343E}" srcOrd="5" destOrd="0" parTransId="{6FC2CEAC-9B05-4779-8D29-E45E082A9FF8}" sibTransId="{0057FDB9-C1BD-4A6D-8FD6-374230AAA421}"/>
    <dgm:cxn modelId="{106584E7-ED34-4CA8-AE6C-87BC7A182CA0}" srcId="{D465328D-14DC-46B0-8DC4-4EE26CE885A6}" destId="{1B234B01-1818-4F25-BE3D-D0F15DFC1911}" srcOrd="3" destOrd="0" parTransId="{20C75D32-1E9C-410B-A889-2349DC14F311}" sibTransId="{AE284729-809B-48BB-B320-817EA0300DB0}"/>
    <dgm:cxn modelId="{B8DB9325-4E5C-6948-AD6A-85E72FE5930B}" type="presParOf" srcId="{0C7EC34A-9170-1246-B50A-4E1F06F935E5}" destId="{FB05C8A9-8BE8-DA47-8D86-F71F05698D4C}" srcOrd="0" destOrd="0" presId="urn:microsoft.com/office/officeart/2005/8/layout/vList2"/>
    <dgm:cxn modelId="{B6CDEB61-C958-F044-8608-C066B99CCB12}" type="presParOf" srcId="{0C7EC34A-9170-1246-B50A-4E1F06F935E5}" destId="{2991BEBF-EBBC-044A-83E2-9E6F54C08420}" srcOrd="1" destOrd="0" presId="urn:microsoft.com/office/officeart/2005/8/layout/vList2"/>
    <dgm:cxn modelId="{800CE18C-7F33-DA49-AB02-043B5D0E5707}" type="presParOf" srcId="{0C7EC34A-9170-1246-B50A-4E1F06F935E5}" destId="{BDEBC6B1-01AB-4247-B9B2-56C53EA75E43}" srcOrd="2" destOrd="0" presId="urn:microsoft.com/office/officeart/2005/8/layout/vList2"/>
    <dgm:cxn modelId="{8F59D968-0F1D-1745-88A5-529C787554E9}" type="presParOf" srcId="{0C7EC34A-9170-1246-B50A-4E1F06F935E5}" destId="{592D1D7A-84D0-2943-A809-E8910016FA24}" srcOrd="3" destOrd="0" presId="urn:microsoft.com/office/officeart/2005/8/layout/vList2"/>
    <dgm:cxn modelId="{25AE8EFE-D720-5543-AE2D-34A050985A9D}" type="presParOf" srcId="{0C7EC34A-9170-1246-B50A-4E1F06F935E5}" destId="{A272116E-B01E-F44D-80EC-BC0B77DB4985}" srcOrd="4" destOrd="0" presId="urn:microsoft.com/office/officeart/2005/8/layout/vList2"/>
    <dgm:cxn modelId="{364343C2-BF9A-DE44-AF24-834A89A3A901}" type="presParOf" srcId="{0C7EC34A-9170-1246-B50A-4E1F06F935E5}" destId="{A08C0FE0-7BAD-314D-8E9B-0711D24AAFA7}" srcOrd="5" destOrd="0" presId="urn:microsoft.com/office/officeart/2005/8/layout/vList2"/>
    <dgm:cxn modelId="{656CEBDC-1A6E-5742-8DD7-85B4F7AC0A97}" type="presParOf" srcId="{0C7EC34A-9170-1246-B50A-4E1F06F935E5}" destId="{32B29C03-5E3A-DB41-B5F4-3744235DB524}" srcOrd="6" destOrd="0" presId="urn:microsoft.com/office/officeart/2005/8/layout/vList2"/>
    <dgm:cxn modelId="{0078B23E-A7C1-7749-B291-32E42B234B8F}" type="presParOf" srcId="{0C7EC34A-9170-1246-B50A-4E1F06F935E5}" destId="{E3E486D6-8C50-ED4B-BACE-851265A23FB2}" srcOrd="7" destOrd="0" presId="urn:microsoft.com/office/officeart/2005/8/layout/vList2"/>
    <dgm:cxn modelId="{F24664EE-5E27-6241-B3B6-A9529DA0052D}" type="presParOf" srcId="{0C7EC34A-9170-1246-B50A-4E1F06F935E5}" destId="{10CE993A-DC97-AC4D-88D1-8BF8B2B084BB}" srcOrd="8" destOrd="0" presId="urn:microsoft.com/office/officeart/2005/8/layout/vList2"/>
    <dgm:cxn modelId="{1D33F9C2-EE50-C245-B8F7-F98F0AAF86CC}" type="presParOf" srcId="{0C7EC34A-9170-1246-B50A-4E1F06F935E5}" destId="{1682DFA5-5EEC-9744-8CD4-72486E72B2F3}" srcOrd="9" destOrd="0" presId="urn:microsoft.com/office/officeart/2005/8/layout/vList2"/>
    <dgm:cxn modelId="{0D1BE138-3994-6947-90CC-11FFBDF60A08}" type="presParOf" srcId="{0C7EC34A-9170-1246-B50A-4E1F06F935E5}" destId="{5C5B580F-D8A1-F94E-B0E4-3069BAE9C011}" srcOrd="10" destOrd="0" presId="urn:microsoft.com/office/officeart/2005/8/layout/vList2"/>
    <dgm:cxn modelId="{118EC550-1E11-BF47-9D9E-9D5BF8F6AE81}" type="presParOf" srcId="{0C7EC34A-9170-1246-B50A-4E1F06F935E5}" destId="{20405B02-A067-4A42-8175-AE869BE8BF5E}" srcOrd="11" destOrd="0" presId="urn:microsoft.com/office/officeart/2005/8/layout/vList2"/>
    <dgm:cxn modelId="{7CE5A6AC-3B2E-344E-8B77-3A965EEFBCB7}" type="presParOf" srcId="{0C7EC34A-9170-1246-B50A-4E1F06F935E5}" destId="{FE12C384-3E5A-A841-9D37-B9F764414E5F}" srcOrd="12" destOrd="0" presId="urn:microsoft.com/office/officeart/2005/8/layout/vList2"/>
    <dgm:cxn modelId="{47A5289F-CA75-DE42-9C07-B18CAF6001E9}" type="presParOf" srcId="{0C7EC34A-9170-1246-B50A-4E1F06F935E5}" destId="{C41633B6-7E5A-4C43-A920-9C51AE5FFADF}" srcOrd="1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178EFD-CC3E-9443-9EC6-CE647185AE94}">
      <dsp:nvSpPr>
        <dsp:cNvPr id="0" name=""/>
        <dsp:cNvSpPr/>
      </dsp:nvSpPr>
      <dsp:spPr>
        <a:xfrm>
          <a:off x="6020494" y="2491255"/>
          <a:ext cx="119150" cy="616077"/>
        </a:xfrm>
        <a:custGeom>
          <a:avLst/>
          <a:gdLst/>
          <a:ahLst/>
          <a:cxnLst/>
          <a:rect l="0" t="0" r="0" b="0"/>
          <a:pathLst>
            <a:path>
              <a:moveTo>
                <a:pt x="119150" y="0"/>
              </a:moveTo>
              <a:lnTo>
                <a:pt x="119150" y="460722"/>
              </a:lnTo>
              <a:lnTo>
                <a:pt x="0" y="460722"/>
              </a:lnTo>
              <a:lnTo>
                <a:pt x="0" y="616077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064329-D058-C343-8D91-B2BA024A5ED0}">
      <dsp:nvSpPr>
        <dsp:cNvPr id="0" name=""/>
        <dsp:cNvSpPr/>
      </dsp:nvSpPr>
      <dsp:spPr>
        <a:xfrm>
          <a:off x="4483248" y="1066988"/>
          <a:ext cx="1656396" cy="3593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4019"/>
              </a:lnTo>
              <a:lnTo>
                <a:pt x="1656396" y="204019"/>
              </a:lnTo>
              <a:lnTo>
                <a:pt x="1656396" y="359374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0C6FFF-EA57-BA4A-A076-6A3F3F6D79CB}">
      <dsp:nvSpPr>
        <dsp:cNvPr id="0" name=""/>
        <dsp:cNvSpPr/>
      </dsp:nvSpPr>
      <dsp:spPr>
        <a:xfrm>
          <a:off x="2946003" y="2619606"/>
          <a:ext cx="1024830" cy="4877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2371"/>
              </a:lnTo>
              <a:lnTo>
                <a:pt x="1024830" y="332371"/>
              </a:lnTo>
              <a:lnTo>
                <a:pt x="1024830" y="487726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7426D9-F78D-7041-8AB2-8973CD819D0F}">
      <dsp:nvSpPr>
        <dsp:cNvPr id="0" name=""/>
        <dsp:cNvSpPr/>
      </dsp:nvSpPr>
      <dsp:spPr>
        <a:xfrm>
          <a:off x="1921172" y="2619606"/>
          <a:ext cx="1024830" cy="487726"/>
        </a:xfrm>
        <a:custGeom>
          <a:avLst/>
          <a:gdLst/>
          <a:ahLst/>
          <a:cxnLst/>
          <a:rect l="0" t="0" r="0" b="0"/>
          <a:pathLst>
            <a:path>
              <a:moveTo>
                <a:pt x="1024830" y="0"/>
              </a:moveTo>
              <a:lnTo>
                <a:pt x="1024830" y="332371"/>
              </a:lnTo>
              <a:lnTo>
                <a:pt x="0" y="332371"/>
              </a:lnTo>
              <a:lnTo>
                <a:pt x="0" y="487726"/>
              </a:lnTo>
            </a:path>
          </a:pathLst>
        </a:custGeom>
        <a:noFill/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7F7F72-612E-9149-9F3B-C7A0BA15895C}">
      <dsp:nvSpPr>
        <dsp:cNvPr id="0" name=""/>
        <dsp:cNvSpPr/>
      </dsp:nvSpPr>
      <dsp:spPr>
        <a:xfrm>
          <a:off x="2946003" y="1066988"/>
          <a:ext cx="1537245" cy="487726"/>
        </a:xfrm>
        <a:custGeom>
          <a:avLst/>
          <a:gdLst/>
          <a:ahLst/>
          <a:cxnLst/>
          <a:rect l="0" t="0" r="0" b="0"/>
          <a:pathLst>
            <a:path>
              <a:moveTo>
                <a:pt x="1537245" y="0"/>
              </a:moveTo>
              <a:lnTo>
                <a:pt x="1537245" y="332371"/>
              </a:lnTo>
              <a:lnTo>
                <a:pt x="0" y="332371"/>
              </a:lnTo>
              <a:lnTo>
                <a:pt x="0" y="487726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19400F-4F9D-404C-9147-82BC64B54214}">
      <dsp:nvSpPr>
        <dsp:cNvPr id="0" name=""/>
        <dsp:cNvSpPr/>
      </dsp:nvSpPr>
      <dsp:spPr>
        <a:xfrm>
          <a:off x="3644751" y="2096"/>
          <a:ext cx="1676995" cy="1064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2B3895C-2506-FE47-9BDC-8202DA7F87BA}">
      <dsp:nvSpPr>
        <dsp:cNvPr id="0" name=""/>
        <dsp:cNvSpPr/>
      </dsp:nvSpPr>
      <dsp:spPr>
        <a:xfrm>
          <a:off x="3831083" y="179112"/>
          <a:ext cx="1676995" cy="1064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 charset="0"/>
              <a:cs typeface="Arial" charset="0"/>
            </a:rPr>
            <a:t>May: Owner</a:t>
          </a:r>
        </a:p>
      </dsp:txBody>
      <dsp:txXfrm>
        <a:off x="3862273" y="210302"/>
        <a:ext cx="1614615" cy="1002512"/>
      </dsp:txXfrm>
    </dsp:sp>
    <dsp:sp modelId="{4DB3BD94-0C77-2445-A3F7-E3B84C7E5BF6}">
      <dsp:nvSpPr>
        <dsp:cNvPr id="0" name=""/>
        <dsp:cNvSpPr/>
      </dsp:nvSpPr>
      <dsp:spPr>
        <a:xfrm>
          <a:off x="2107505" y="1554714"/>
          <a:ext cx="1676995" cy="1064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D857927-C35F-D443-941A-35E489EC60AC}">
      <dsp:nvSpPr>
        <dsp:cNvPr id="0" name=""/>
        <dsp:cNvSpPr/>
      </dsp:nvSpPr>
      <dsp:spPr>
        <a:xfrm>
          <a:off x="2293838" y="1731731"/>
          <a:ext cx="1676995" cy="1064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 charset="0"/>
              <a:cs typeface="Arial" charset="0"/>
            </a:rPr>
            <a:t>May: Manager</a:t>
          </a:r>
        </a:p>
      </dsp:txBody>
      <dsp:txXfrm>
        <a:off x="2325028" y="1762921"/>
        <a:ext cx="1614615" cy="1002512"/>
      </dsp:txXfrm>
    </dsp:sp>
    <dsp:sp modelId="{194F00C2-ED9A-7643-ACC4-40B16C85D198}">
      <dsp:nvSpPr>
        <dsp:cNvPr id="0" name=""/>
        <dsp:cNvSpPr/>
      </dsp:nvSpPr>
      <dsp:spPr>
        <a:xfrm>
          <a:off x="1082675" y="3107333"/>
          <a:ext cx="1676995" cy="1064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7DB4E37-B045-A443-B0A6-F1B43121009A}">
      <dsp:nvSpPr>
        <dsp:cNvPr id="0" name=""/>
        <dsp:cNvSpPr/>
      </dsp:nvSpPr>
      <dsp:spPr>
        <a:xfrm>
          <a:off x="1269007" y="3284349"/>
          <a:ext cx="1676995" cy="1064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 charset="0"/>
              <a:cs typeface="Arial" charset="0"/>
            </a:rPr>
            <a:t>May: Cook/kitchen assistant</a:t>
          </a:r>
        </a:p>
      </dsp:txBody>
      <dsp:txXfrm>
        <a:off x="1300197" y="3315539"/>
        <a:ext cx="1614615" cy="1002512"/>
      </dsp:txXfrm>
    </dsp:sp>
    <dsp:sp modelId="{2039CBC2-8AF8-E340-9154-FF5D2A94989D}">
      <dsp:nvSpPr>
        <dsp:cNvPr id="0" name=""/>
        <dsp:cNvSpPr/>
      </dsp:nvSpPr>
      <dsp:spPr>
        <a:xfrm>
          <a:off x="3132335" y="3107333"/>
          <a:ext cx="1676995" cy="1064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242658-DBB9-364C-9005-3C2E2445D036}">
      <dsp:nvSpPr>
        <dsp:cNvPr id="0" name=""/>
        <dsp:cNvSpPr/>
      </dsp:nvSpPr>
      <dsp:spPr>
        <a:xfrm>
          <a:off x="3318668" y="3284349"/>
          <a:ext cx="1676995" cy="1064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 charset="0"/>
              <a:cs typeface="Arial" charset="0"/>
            </a:rPr>
            <a:t>May: Server/Waiter</a:t>
          </a:r>
        </a:p>
      </dsp:txBody>
      <dsp:txXfrm>
        <a:off x="3349858" y="3315539"/>
        <a:ext cx="1614615" cy="1002512"/>
      </dsp:txXfrm>
    </dsp:sp>
    <dsp:sp modelId="{817BC04A-944C-9F42-8E01-8A22FE4377D6}">
      <dsp:nvSpPr>
        <dsp:cNvPr id="0" name=""/>
        <dsp:cNvSpPr/>
      </dsp:nvSpPr>
      <dsp:spPr>
        <a:xfrm>
          <a:off x="5301147" y="1426363"/>
          <a:ext cx="1676995" cy="1064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7D4D4CC-DE50-464D-9ED7-1964044D1A80}">
      <dsp:nvSpPr>
        <dsp:cNvPr id="0" name=""/>
        <dsp:cNvSpPr/>
      </dsp:nvSpPr>
      <dsp:spPr>
        <a:xfrm>
          <a:off x="5487480" y="1603379"/>
          <a:ext cx="1676995" cy="1064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 charset="0"/>
              <a:cs typeface="Arial" charset="0"/>
            </a:rPr>
            <a:t>May: Head chef</a:t>
          </a:r>
        </a:p>
      </dsp:txBody>
      <dsp:txXfrm>
        <a:off x="5518670" y="1634569"/>
        <a:ext cx="1614615" cy="1002512"/>
      </dsp:txXfrm>
    </dsp:sp>
    <dsp:sp modelId="{A840042E-1B5F-1442-AE24-80EC02029650}">
      <dsp:nvSpPr>
        <dsp:cNvPr id="0" name=""/>
        <dsp:cNvSpPr/>
      </dsp:nvSpPr>
      <dsp:spPr>
        <a:xfrm>
          <a:off x="5181996" y="3107333"/>
          <a:ext cx="1676995" cy="1064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7F50D0-EDCF-9740-BA02-420E36F0DE45}">
      <dsp:nvSpPr>
        <dsp:cNvPr id="0" name=""/>
        <dsp:cNvSpPr/>
      </dsp:nvSpPr>
      <dsp:spPr>
        <a:xfrm>
          <a:off x="5368329" y="3284349"/>
          <a:ext cx="1676995" cy="1064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 charset="0"/>
              <a:cs typeface="Arial" charset="0"/>
            </a:rPr>
            <a:t>May:Busser/ Cleaners</a:t>
          </a:r>
        </a:p>
      </dsp:txBody>
      <dsp:txXfrm>
        <a:off x="5399519" y="3315539"/>
        <a:ext cx="1614615" cy="10025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5C8A9-8BE8-DA47-8D86-F71F05698D4C}">
      <dsp:nvSpPr>
        <dsp:cNvPr id="0" name=""/>
        <dsp:cNvSpPr/>
      </dsp:nvSpPr>
      <dsp:spPr>
        <a:xfrm>
          <a:off x="0" y="72706"/>
          <a:ext cx="6007100" cy="3597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Political:</a:t>
          </a:r>
          <a:r>
            <a:rPr lang="en-US" sz="1500" b="0" kern="1200" dirty="0"/>
            <a:t> Food safety regulations, licensing, operating hours.</a:t>
          </a:r>
          <a:endParaRPr lang="en-US" sz="1500" kern="1200" dirty="0"/>
        </a:p>
      </dsp:txBody>
      <dsp:txXfrm>
        <a:off x="17563" y="90269"/>
        <a:ext cx="5971974" cy="324648"/>
      </dsp:txXfrm>
    </dsp:sp>
    <dsp:sp modelId="{BDEBC6B1-01AB-4247-B9B2-56C53EA75E43}">
      <dsp:nvSpPr>
        <dsp:cNvPr id="0" name=""/>
        <dsp:cNvSpPr/>
      </dsp:nvSpPr>
      <dsp:spPr>
        <a:xfrm>
          <a:off x="0" y="475681"/>
          <a:ext cx="6007100" cy="3597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Economic:</a:t>
          </a:r>
          <a:r>
            <a:rPr lang="en-US" sz="1500" b="0" kern="1200"/>
            <a:t> Rising food costs, interest rates, consumer spending.</a:t>
          </a:r>
          <a:endParaRPr lang="en-US" sz="1500" kern="1200"/>
        </a:p>
      </dsp:txBody>
      <dsp:txXfrm>
        <a:off x="17563" y="493244"/>
        <a:ext cx="5971974" cy="324648"/>
      </dsp:txXfrm>
    </dsp:sp>
    <dsp:sp modelId="{A272116E-B01E-F44D-80EC-BC0B77DB4985}">
      <dsp:nvSpPr>
        <dsp:cNvPr id="0" name=""/>
        <dsp:cNvSpPr/>
      </dsp:nvSpPr>
      <dsp:spPr>
        <a:xfrm>
          <a:off x="0" y="878656"/>
          <a:ext cx="6007100" cy="3597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Social:</a:t>
          </a:r>
          <a:r>
            <a:rPr lang="en-US" sz="1500" b="0" kern="1200"/>
            <a:t> Diverse population, interest in authentic Italian cuisine.</a:t>
          </a:r>
          <a:endParaRPr lang="en-US" sz="1500" kern="1200"/>
        </a:p>
      </dsp:txBody>
      <dsp:txXfrm>
        <a:off x="17563" y="896219"/>
        <a:ext cx="5971974" cy="324648"/>
      </dsp:txXfrm>
    </dsp:sp>
    <dsp:sp modelId="{32B29C03-5E3A-DB41-B5F4-3744235DB524}">
      <dsp:nvSpPr>
        <dsp:cNvPr id="0" name=""/>
        <dsp:cNvSpPr/>
      </dsp:nvSpPr>
      <dsp:spPr>
        <a:xfrm>
          <a:off x="0" y="1281631"/>
          <a:ext cx="6007100" cy="3597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Technological:</a:t>
          </a:r>
          <a:r>
            <a:rPr lang="en-US" sz="1500" b="0" kern="1200"/>
            <a:t> Online ordering, social media marketing, digital payments.</a:t>
          </a:r>
          <a:endParaRPr lang="en-US" sz="1500" kern="1200"/>
        </a:p>
      </dsp:txBody>
      <dsp:txXfrm>
        <a:off x="17563" y="1299194"/>
        <a:ext cx="5971974" cy="324648"/>
      </dsp:txXfrm>
    </dsp:sp>
    <dsp:sp modelId="{10CE993A-DC97-AC4D-88D1-8BF8B2B084BB}">
      <dsp:nvSpPr>
        <dsp:cNvPr id="0" name=""/>
        <dsp:cNvSpPr/>
      </dsp:nvSpPr>
      <dsp:spPr>
        <a:xfrm>
          <a:off x="0" y="1684606"/>
          <a:ext cx="6007100" cy="3597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Environmental:</a:t>
          </a:r>
          <a:r>
            <a:rPr lang="en-US" sz="1500" b="0" kern="1200"/>
            <a:t> Food waste reduction, sustainable packaging, recycling.</a:t>
          </a:r>
          <a:endParaRPr lang="en-US" sz="1500" kern="1200"/>
        </a:p>
      </dsp:txBody>
      <dsp:txXfrm>
        <a:off x="17563" y="1702169"/>
        <a:ext cx="5971974" cy="324648"/>
      </dsp:txXfrm>
    </dsp:sp>
    <dsp:sp modelId="{5C5B580F-D8A1-F94E-B0E4-3069BAE9C011}">
      <dsp:nvSpPr>
        <dsp:cNvPr id="0" name=""/>
        <dsp:cNvSpPr/>
      </dsp:nvSpPr>
      <dsp:spPr>
        <a:xfrm>
          <a:off x="0" y="2087581"/>
          <a:ext cx="6007100" cy="3597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Legal:</a:t>
          </a:r>
          <a:r>
            <a:rPr lang="en-US" sz="1500" b="0" kern="1200"/>
            <a:t> Employment laws, food safety regulations, branding protection.</a:t>
          </a:r>
          <a:endParaRPr lang="en-US" sz="1500" kern="1200"/>
        </a:p>
      </dsp:txBody>
      <dsp:txXfrm>
        <a:off x="17563" y="2105144"/>
        <a:ext cx="5971974" cy="324648"/>
      </dsp:txXfrm>
    </dsp:sp>
    <dsp:sp modelId="{FE12C384-3E5A-A841-9D37-B9F764414E5F}">
      <dsp:nvSpPr>
        <dsp:cNvPr id="0" name=""/>
        <dsp:cNvSpPr/>
      </dsp:nvSpPr>
      <dsp:spPr>
        <a:xfrm>
          <a:off x="0" y="2490556"/>
          <a:ext cx="6007100" cy="3597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Impact &amp; Strategies:</a:t>
          </a:r>
          <a:endParaRPr lang="en-US" sz="1500" kern="1200"/>
        </a:p>
      </dsp:txBody>
      <dsp:txXfrm>
        <a:off x="17563" y="2508119"/>
        <a:ext cx="5971974" cy="324648"/>
      </dsp:txXfrm>
    </dsp:sp>
    <dsp:sp modelId="{C41633B6-7E5A-4C43-A920-9C51AE5FFADF}">
      <dsp:nvSpPr>
        <dsp:cNvPr id="0" name=""/>
        <dsp:cNvSpPr/>
      </dsp:nvSpPr>
      <dsp:spPr>
        <a:xfrm>
          <a:off x="0" y="2850331"/>
          <a:ext cx="6007100" cy="142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725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kern="1200" dirty="0"/>
            <a:t>Mitigate rising costs through efficient sourcing and menu planning.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kern="1200" dirty="0"/>
            <a:t>Leverage social media to target diverse customer segments.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kern="1200" dirty="0"/>
            <a:t>Comply with all regulations to ensure smooth operations</a:t>
          </a:r>
          <a:r>
            <a:rPr lang="en-US" sz="1000" b="0" kern="1200" dirty="0"/>
            <a:t>.</a:t>
          </a:r>
          <a:endParaRPr lang="en-US" sz="1000" kern="1200" dirty="0"/>
        </a:p>
      </dsp:txBody>
      <dsp:txXfrm>
        <a:off x="0" y="2850331"/>
        <a:ext cx="6007100" cy="14283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#2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srcNode" val="background"/>
                    <dgm:param type="dstNode" val="background2"/>
                    <dgm:param type="dim" val="1D"/>
                    <dgm:param type="endSty" val="noArr"/>
                    <dgm:param type="connRout" val="bend"/>
                    <dgm:param type="begPts" val="bCtr"/>
                    <dgm:param type="endPts" val="tCtr"/>
                    <dgm:param type="bendPt" val="end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srcNode" val="background2"/>
                            <dgm:param type="dstNode" val="background3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srcNode" val="background3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if>
                                    <dgm:else name="Name26">
                                      <dgm:alg type="conn">
                                        <dgm:param type="srcNode" val="background4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028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Owner: May - Oversees overall business strategy and finance.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Manager: Day-to-day operations, staff schedule, customer service, suppliers.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Head Chef: Manages kitchen staff, designs menu, ensures food quality.</a:t>
            </a:r>
          </a:p>
          <a:p>
            <a:pPr marL="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Cook/Kitchen Assistant: Prepare and plate dishes under the chef supervision maintain kitchen cleanliness and safety standard.</a:t>
            </a:r>
          </a:p>
          <a:p>
            <a:pPr marL="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Server/Waiter: Take order, serve food, and provide recommendation dining experience.</a:t>
            </a:r>
          </a:p>
          <a:p>
            <a:pPr marL="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Bussers/Cleaners: Clean table and reset dining areas. Support servers and ensure the restaurant remain tidy.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sz="1800" kern="100" dirty="0">
                <a:effectLst/>
                <a:highlight>
                  <a:srgbClr val="FFFF00"/>
                </a:highlight>
                <a:latin typeface="Aptos" pitchFamily="34" charset="0"/>
                <a:ea typeface="DengXian" pitchFamily="2" charset="-122"/>
                <a:cs typeface="Times New Roman" pitchFamily="18" charset="0"/>
              </a:rPr>
              <a:t>Investment needed</a:t>
            </a:r>
            <a:r>
              <a:rPr lang="en-GB" sz="1800" kern="100" dirty="0">
                <a:effectLst/>
                <a:latin typeface="Aptos" pitchFamily="34" charset="0"/>
                <a:ea typeface="DengXian" pitchFamily="2" charset="-122"/>
                <a:cs typeface="Times New Roman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itchFamily="34" charset="0"/>
                <a:ea typeface="DengXian" pitchFamily="2" charset="-122"/>
                <a:cs typeface="Times New Roman" pitchFamily="18" charset="0"/>
              </a:rPr>
              <a:t>Total Startup Cost</a:t>
            </a:r>
            <a:r>
              <a:rPr lang="en-GB" sz="1800" kern="100" dirty="0">
                <a:effectLst/>
                <a:latin typeface="Aptos" pitchFamily="34" charset="0"/>
                <a:ea typeface="DengXian" pitchFamily="2" charset="-122"/>
                <a:cs typeface="Times New Roman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itchFamily="34" charset="0"/>
                <a:ea typeface="DengXian" pitchFamily="2" charset="-122"/>
                <a:cs typeface="Times New Roman" pitchFamily="18" charset="0"/>
              </a:rPr>
              <a:t>Operational Cost</a:t>
            </a:r>
            <a:r>
              <a:rPr lang="en-GB" sz="1800" kern="100" dirty="0">
                <a:effectLst/>
                <a:latin typeface="Aptos" pitchFamily="34" charset="0"/>
                <a:ea typeface="DengXian" pitchFamily="2" charset="-122"/>
                <a:cs typeface="Times New Roman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itchFamily="34" charset="0"/>
                <a:ea typeface="DengXian" pitchFamily="2" charset="-122"/>
                <a:cs typeface="Times New Roman" pitchFamily="18" charset="0"/>
              </a:rPr>
              <a:t>Revenue</a:t>
            </a:r>
            <a:r>
              <a:rPr lang="en-GB" sz="1800" kern="100" dirty="0">
                <a:effectLst/>
                <a:latin typeface="Aptos" pitchFamily="34" charset="0"/>
                <a:ea typeface="DengXian" pitchFamily="2" charset="-122"/>
                <a:cs typeface="Times New Roman" pitchFamily="18" charset="0"/>
              </a:rPr>
              <a:t> ) - up to the break-even point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Freeform: Shape 23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4" name="Freeform: Shape 25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GB" sz="7200" b="1"/>
              <a:t>Assessment Task 2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en-GB" sz="2800"/>
              <a:t>Enterprise and Entrepreneurship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101" y="-494303"/>
            <a:ext cx="9123302" cy="4461163"/>
          </a:xfrm>
        </p:spPr>
        <p:txBody>
          <a:bodyPr vert="horz" lIns="91440" tIns="45720" rIns="91440" bIns="45720" rtlCol="0">
            <a:normAutofit/>
          </a:bodyPr>
          <a:lstStyle/>
          <a:p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Business Plan</a:t>
            </a:r>
          </a:p>
        </p:txBody>
      </p:sp>
      <p:sp>
        <p:nvSpPr>
          <p:cNvPr id="38" name="Arc 3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/>
              <a:t>Name: May Romagnoli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Student ID: 2430881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Module: LCLM4006_LON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Module Title: Enterprise and Entrepreneurship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Lecturer Name: Charles Obinwa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70204" y="3671315"/>
            <a:ext cx="5057398" cy="25466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Slide 2 - </a:t>
            </a:r>
            <a:r>
              <a:rPr lang="en-US" sz="4400" b="1" i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Table of Contents</a:t>
            </a:r>
            <a:endParaRPr lang="en-US" sz="4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Introduction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Section 1: Overview of the Business Idea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Section 2: Legal Format and Management 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Section 3: PESTEL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Section 4: Marketing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Section 5: Funding Requirements and Allocation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GB" dirty="0"/>
              <a:t>Clarifications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Introduction</a:t>
            </a: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/>
              <a:t>My name is May Romagnoli, and I am the founder of Casa Romagnoli, an authentic Italian restaurant in London.</a:t>
            </a: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Purpose of the presentation: To present the business plan for Casa Romagnoli and demonstrate its potential for success.</a:t>
            </a: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Aim: To secure funding and establish Casa Romagnoli as a leading Italian dining destination in London.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838200" y="365125"/>
            <a:ext cx="539336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Section 1 - </a:t>
            </a:r>
            <a:r>
              <a:rPr lang="en-US" sz="4400" b="1" i="0">
                <a:effectLst/>
                <a:latin typeface="+mj-lt"/>
                <a:ea typeface="+mj-ea"/>
                <a:cs typeface="+mj-cs"/>
              </a:rPr>
              <a:t>Overview of the Business Idea</a:t>
            </a:r>
            <a:endParaRPr lang="en-US" sz="4400" b="1"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Business Idea: Casa Romagnoli will be an authentic Italian restaurant in a vibrant London neighborhood, serving traditional dishes from the Emilia-Romagna region and beyond.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800"/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Product/Service: High-quality Italian cuisine, focusing on handmade pasta and regional specialties, combined with a cozy and rustic ambiance.</a:t>
            </a:r>
          </a:p>
          <a:p>
            <a:pPr marL="0">
              <a:buFont typeface="Arial" panose="020B0604020202020204" pitchFamily="34" charset="0"/>
              <a:buChar char="•"/>
            </a:pPr>
            <a:endParaRPr lang="en-US" sz="1800"/>
          </a:p>
          <a:p>
            <a:pPr>
              <a:buFont typeface="Arial" panose="020B0604020202020204" pitchFamily="34" charset="0"/>
              <a:buChar char="•"/>
            </a:pPr>
            <a:r>
              <a:rPr lang="en-US" sz="1800"/>
              <a:t>Fulfills a Need: Caters to London's discerning foodies seeking an intimate and genuine Italian dining experience, offering an alternative to larger chain restaurants.</a:t>
            </a:r>
          </a:p>
        </p:txBody>
      </p:sp>
      <p:pic>
        <p:nvPicPr>
          <p:cNvPr id="6" name="Picture 5" descr="Person preparing ravioli">
            <a:extLst>
              <a:ext uri="{FF2B5EF4-FFF2-40B4-BE49-F238E27FC236}">
                <a16:creationId xmlns:a16="http://schemas.microsoft.com/office/drawing/2014/main" id="{426520C8-635D-38B7-3D98-19E3085285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767" r="14481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Section 2 - </a:t>
            </a: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Legal Format and Management Structure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3400" dirty="0">
                <a:latin typeface="+mj-lt"/>
              </a:rPr>
              <a:t>Legal Structure: Private Limited Company (Ltd.) in the UK. Chosen for limited liability protection and future investment opportunities.</a:t>
            </a:r>
          </a:p>
          <a:p>
            <a:pPr marL="0" indent="0">
              <a:buNone/>
            </a:pPr>
            <a:br>
              <a:rPr lang="en-GB" sz="3400" dirty="0">
                <a:latin typeface="+mj-lt"/>
              </a:rPr>
            </a:br>
            <a:endParaRPr lang="en-GB" sz="3400" dirty="0">
              <a:latin typeface="+mj-lt"/>
            </a:endParaRPr>
          </a:p>
          <a:p>
            <a:r>
              <a:rPr lang="en-GB" sz="3400" dirty="0">
                <a:latin typeface="+mj-lt"/>
              </a:rPr>
              <a:t>Advantage:</a:t>
            </a:r>
          </a:p>
          <a:p>
            <a:pPr marL="0" indent="0">
              <a:buNone/>
            </a:pPr>
            <a:r>
              <a:rPr lang="en-GB" sz="3400" dirty="0">
                <a:latin typeface="+mj-lt"/>
              </a:rPr>
              <a:t>A Private Limited Company protects my personal money and property because the business is responsible for its own debts. It also looks more professional and can attract investors in the future.</a:t>
            </a:r>
          </a:p>
          <a:p>
            <a:pPr marL="0" indent="0">
              <a:buNone/>
            </a:pPr>
            <a:br>
              <a:rPr lang="en-GB" sz="3400" dirty="0">
                <a:latin typeface="+mj-lt"/>
              </a:rPr>
            </a:br>
            <a:endParaRPr lang="en-GB" sz="3400" dirty="0">
              <a:latin typeface="+mj-lt"/>
            </a:endParaRPr>
          </a:p>
          <a:p>
            <a:r>
              <a:rPr lang="en-GB" sz="3400" dirty="0">
                <a:latin typeface="+mj-lt"/>
              </a:rPr>
              <a:t>Disadvantage:</a:t>
            </a:r>
          </a:p>
          <a:p>
            <a:pPr marL="0" indent="0">
              <a:buNone/>
            </a:pPr>
            <a:r>
              <a:rPr lang="en-GB" sz="3400" dirty="0">
                <a:latin typeface="+mj-lt"/>
              </a:rPr>
              <a:t>It takes more time and money to run because the company must follow legal rules and submit annual reports to the government.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4500" dirty="0">
              <a:latin typeface="+mj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0824866" name="Rectangle 130824865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/>
              <a:t>Example: An organisational chart of a restaurant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13082486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082487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30824852" name="Diagram 6"/>
          <p:cNvGraphicFramePr/>
          <p:nvPr>
            <p:extLst>
              <p:ext uri="{D42A27DB-BD31-4B8C-83A1-F6EECF244321}">
                <p14:modId xmlns:p14="http://schemas.microsoft.com/office/powerpoint/2010/main" val="2406269711"/>
              </p:ext>
            </p:extLst>
          </p:nvPr>
        </p:nvGraphicFramePr>
        <p:xfrm>
          <a:off x="838200" y="1825625"/>
          <a:ext cx="81280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Section 3 – </a:t>
            </a: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</a:t>
            </a:r>
            <a:endParaRPr lang="en-US" sz="4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5" name="TextBox 2">
            <a:extLst>
              <a:ext uri="{FF2B5EF4-FFF2-40B4-BE49-F238E27FC236}">
                <a16:creationId xmlns:a16="http://schemas.microsoft.com/office/drawing/2014/main" id="{25AE1FB9-4603-5443-73EC-364AA736FB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2399228"/>
              </p:ext>
            </p:extLst>
          </p:nvPr>
        </p:nvGraphicFramePr>
        <p:xfrm>
          <a:off x="838200" y="1825625"/>
          <a:ext cx="60071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Section 4 - </a:t>
            </a: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Marketing Strategies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2"/>
          <p:cNvSpPr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buFont typeface="Arial" panose="020B0604020202020204" pitchFamily="34" charset="0"/>
              <a:buChar char="•"/>
            </a:pPr>
            <a:r>
              <a:rPr lang="en-US" altLang="en-GB" sz="2400" dirty="0"/>
              <a:t>Segmentation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altLang="en-GB" sz="1800" dirty="0"/>
              <a:t>G</a:t>
            </a:r>
            <a:r>
              <a:rPr lang="en-US" sz="1800" dirty="0"/>
              <a:t>eographic: Central Londo</a:t>
            </a:r>
            <a:r>
              <a:rPr lang="en-US" altLang="en-GB" sz="1800" dirty="0"/>
              <a:t>n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sz="1800" dirty="0"/>
              <a:t>Demographic: Professionals/residents, 28-55.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sz="1800" dirty="0"/>
              <a:t>Psychographic: Values authenticity, quality.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sz="1800" dirty="0"/>
              <a:t>Behavioral: Frequent diners, social media users.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sz="2400" dirty="0"/>
              <a:t>Targeting: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GB" sz="1800" dirty="0"/>
              <a:t>Central London professionals aged 28–55 actively use Instagram and TikTok. Authentic content and food influencers help attract this audience and highlight genuine Italian dining.</a:t>
            </a:r>
          </a:p>
          <a:p>
            <a:r>
              <a:rPr lang="en-US" sz="2400" dirty="0"/>
              <a:t>Positioning: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Authentic, high-quality Italian dining; intimate, traditional atmosphere; Emilia-Romagna specialties.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sz="2400" dirty="0"/>
              <a:t>Marketing Strategies: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sz="1800" dirty="0"/>
              <a:t>Launch: Critic pre-opening, opening promotions.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sz="1800" dirty="0"/>
              <a:t>Retention: Loyalty program, email newsletters.</a:t>
            </a:r>
          </a:p>
          <a:p>
            <a:pPr marL="0">
              <a:buFont typeface="Arial" panose="020B0604020202020204" pitchFamily="34" charset="0"/>
              <a:buChar char="•"/>
            </a:pPr>
            <a:r>
              <a:rPr lang="en-US" sz="1800" dirty="0"/>
              <a:t> Local: Business/hotel partnerships, local events.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Section 5 - </a:t>
            </a:r>
            <a:r>
              <a:rPr lang="en-US" sz="4400" b="1" i="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Funding Requirements and Allocation</a:t>
            </a:r>
            <a:endParaRPr lang="en-US" sz="4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>
              <a:buFont typeface="Arial" panose="020B0604020202020204" pitchFamily="34" charset="0"/>
              <a:buChar char="•"/>
            </a:pPr>
            <a:r>
              <a:rPr lang="en-US"/>
              <a:t>Total Funding Sought: £50,000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/>
          <p:cNvSpPr/>
          <p:nvPr/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994525" y="642938"/>
          <a:ext cx="4551362" cy="557053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090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2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Fixed Costs</a:t>
                      </a:r>
                      <a:endParaRPr lang="en-GB" sz="3300" b="1" i="0" u="none" strike="noStrike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per month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Rent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£1,500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Bus. Rate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£300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Gas bill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£150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Two Emp Salary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</a:t>
                      </a:r>
                      <a:r>
                        <a:rPr lang="en-AU" altLang="en-GB" sz="3300" u="none" strike="noStrike">
                          <a:effectLst/>
                        </a:rPr>
                        <a:t>2,00</a:t>
                      </a:r>
                      <a:r>
                        <a:rPr lang="en-GB" sz="3300" u="none" strike="noStrike">
                          <a:effectLst/>
                        </a:rPr>
                        <a:t>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Accountant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Total cost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</a:t>
                      </a:r>
                      <a:r>
                        <a:rPr lang="en-AU" altLang="en-GB" sz="3300" u="none" strike="noStrike" dirty="0">
                          <a:effectLst/>
                        </a:rPr>
                        <a:t>40</a:t>
                      </a:r>
                      <a:r>
                        <a:rPr lang="en-GB" sz="3300" u="none" strike="noStrike" dirty="0">
                          <a:effectLst/>
                        </a:rPr>
                        <a:t>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4445986"/>
              </p:ext>
            </p:extLst>
          </p:nvPr>
        </p:nvGraphicFramePr>
        <p:xfrm>
          <a:off x="546100" y="179388"/>
          <a:ext cx="5257800" cy="6498961"/>
        </p:xfrm>
        <a:graphic>
          <a:graphicData uri="http://schemas.openxmlformats.org/drawingml/2006/table">
            <a:tbl>
              <a:tblPr firstRow="1"/>
              <a:tblGrid>
                <a:gridCol w="29796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81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itchFamily="34" charset="0"/>
                        </a:rPr>
                        <a:t>Startup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itchFamily="34" charset="0"/>
                        </a:rPr>
                        <a:t> </a:t>
                      </a: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itchFamily="34" charset="0"/>
                        </a:rPr>
                        <a:t>Cost</a:t>
                      </a:r>
                      <a:endParaRPr lang="en-GB" sz="2500" b="0" i="0" u="none" strike="noStrike" dirty="0">
                        <a:effectLst/>
                        <a:highlight>
                          <a:srgbClr val="83CCEB"/>
                        </a:highlight>
                        <a:latin typeface="Arial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itchFamily="34" charset="0"/>
                        </a:rPr>
                        <a:t> 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>
                          <a:effectLst/>
                          <a:highlight>
                            <a:srgbClr val="CAEDFB"/>
                          </a:highlight>
                          <a:latin typeface="Arial" charset="0"/>
                        </a:rPr>
                        <a:t>Property Deposit &amp; Initial Rent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15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,000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500" b="0" i="0" u="none" strike="noStrike">
                          <a:effectLst/>
                          <a:highlight>
                            <a:srgbClr val="CAEDFB"/>
                          </a:highlight>
                          <a:latin typeface="Arial" charset="0"/>
                        </a:rPr>
                        <a:t>Kitchen and Bar Equipment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£</a:t>
                      </a:r>
                      <a:r>
                        <a:rPr lang="en-AU" altLang="en-GB" sz="330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1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2,0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500" b="0" i="0" u="none" strike="noStrike">
                          <a:effectLst/>
                          <a:highlight>
                            <a:srgbClr val="CAEDFB"/>
                          </a:highlight>
                          <a:latin typeface="Arial" charset="0"/>
                        </a:rPr>
                        <a:t>Furniture and Fixtures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£</a:t>
                      </a:r>
                      <a:r>
                        <a:rPr lang="en-AU" altLang="en-GB" sz="330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8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,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000</a:t>
                      </a:r>
                      <a:endParaRPr lang="en-GB" sz="25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500" b="0" i="0" u="none" strike="noStrike">
                          <a:effectLst/>
                          <a:highlight>
                            <a:srgbClr val="CAEDFB"/>
                          </a:highlight>
                          <a:latin typeface="Arial" charset="0"/>
                        </a:rPr>
                        <a:t>Licensing and Legal Fees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£</a:t>
                      </a:r>
                      <a:r>
                        <a:rPr lang="en-AU" altLang="en-GB" sz="330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5,000</a:t>
                      </a:r>
                      <a:endParaRPr lang="en-AU" altLang="en-GB" sz="3300" b="0" i="0" u="none" strike="noStrike">
                        <a:solidFill>
                          <a:srgbClr val="000000"/>
                        </a:solidFill>
                        <a:effectLst/>
                        <a:highlight>
                          <a:srgbClr val="E9EBF5"/>
                        </a:highlight>
                        <a:latin typeface="Calibri" pitchFamily="34" charset="0"/>
                        <a:sym typeface="+mn-ea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AU" altLang="en-GB" sz="2500" b="0" i="0" u="none" strike="noStrike">
                          <a:effectLst/>
                          <a:highlight>
                            <a:srgbClr val="CAEDFB"/>
                          </a:highlight>
                          <a:latin typeface="Arial" charset="0"/>
                        </a:rPr>
                        <a:t>Initial Stock and Working Capital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£</a:t>
                      </a:r>
                      <a:r>
                        <a:rPr lang="en-AU" altLang="en-GB" sz="320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10</a:t>
                      </a:r>
                      <a:r>
                        <a:rPr lang="en-AU" altLang="en-GB" sz="32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  <a:sym typeface="+mn-ea"/>
                        </a:rPr>
                        <a:t>,000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itchFamily="34" charset="0"/>
                        </a:rPr>
                        <a:t>Total</a:t>
                      </a:r>
                      <a:endParaRPr lang="en-GB" sz="2500" b="0" i="0" u="none" strike="noStrike" dirty="0">
                        <a:effectLst/>
                        <a:highlight>
                          <a:srgbClr val="FFFF00"/>
                        </a:highlight>
                        <a:latin typeface="Arial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50,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/>
          <p:cNvSpPr/>
          <p:nvPr/>
        </p:nvSpPr>
        <p:spPr>
          <a:xfrm>
            <a:off x="-227330" y="-77470"/>
            <a:ext cx="12847955" cy="7226935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25" name="Group 24"/>
          <p:cNvGrpSpPr>
            <a:grpSpLocks noGrp="1" noUngrp="1" noRot="1" noChangeAspect="1" noMove="1" noResize="1"/>
          </p:cNvGrpSpPr>
          <p:nvPr/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26" name="Freeform: Shape 25"/>
            <p:cNvSpPr/>
            <p:nvPr/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/>
            <p:cNvSpPr/>
            <p:nvPr/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8" name="Freeform: Shape 27"/>
            <p:cNvSpPr/>
            <p:nvPr/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9" name="Freeform: Shape 28"/>
            <p:cNvSpPr/>
            <p:nvPr/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0" name="Freeform: Shape 29"/>
            <p:cNvSpPr/>
            <p:nvPr/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149985" y="654685"/>
          <a:ext cx="10311130" cy="5547995"/>
        </p:xfrm>
        <a:graphic>
          <a:graphicData uri="http://schemas.openxmlformats.org/drawingml/2006/table">
            <a:tbl>
              <a:tblPr firstRow="1" bandRow="1"/>
              <a:tblGrid>
                <a:gridCol w="21456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91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135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28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135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128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1351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22491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itchFamily="34" charset="0"/>
                        </a:rPr>
                        <a:t>Variable Costs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itchFamily="34" charset="0"/>
                        </a:rPr>
                        <a:t>Jan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itchFamily="34" charset="0"/>
                        </a:rPr>
                        <a:t>Feb</a:t>
                      </a:r>
                      <a:endParaRPr lang="en-GB" sz="2200" b="0" i="0" u="none" strike="noStrike" dirty="0">
                        <a:effectLst/>
                        <a:highlight>
                          <a:srgbClr val="A6C9EC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itchFamily="34" charset="0"/>
                        </a:rPr>
                        <a:t>Mar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itchFamily="34" charset="0"/>
                        </a:rPr>
                        <a:t>Apr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itchFamily="34" charset="0"/>
                        </a:rPr>
                        <a:t>May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itchFamily="34" charset="0"/>
                        </a:rPr>
                        <a:t>June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960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itchFamily="34" charset="0"/>
                        </a:rPr>
                        <a:t>Electricity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2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25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3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4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4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4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50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491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itchFamily="34" charset="0"/>
                        </a:rPr>
                        <a:t>Raw materials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3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4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40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5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5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6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2364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itchFamily="34" charset="0"/>
                        </a:rPr>
                        <a:t>hourly paid Emp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3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35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4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4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5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24915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itchFamily="34" charset="0"/>
                        </a:rPr>
                        <a:t>Total Var cost</a:t>
                      </a:r>
                      <a:endParaRPr lang="en-GB" sz="2200" b="0" i="0" u="none" strike="noStrike" dirty="0">
                        <a:effectLst/>
                        <a:highlight>
                          <a:srgbClr val="FFFF00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5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98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£1,</a:t>
                      </a: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50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1,3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1,3</a:t>
                      </a: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£</a:t>
                      </a:r>
                      <a:r>
                        <a:rPr lang="en-AU" alt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1,5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itchFamily="34" charset="0"/>
                        </a:rPr>
                        <a:t>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7076752"/>
              </p:ext>
            </p:extLst>
          </p:nvPr>
        </p:nvGraphicFramePr>
        <p:xfrm>
          <a:off x="750302" y="810693"/>
          <a:ext cx="10421895" cy="3871518"/>
        </p:xfrm>
        <a:graphic>
          <a:graphicData uri="http://schemas.openxmlformats.org/drawingml/2006/table">
            <a:tbl>
              <a:tblPr/>
              <a:tblGrid>
                <a:gridCol w="20455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itchFamily="34" charset="0"/>
                        </a:rPr>
                        <a:t>Jan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itchFamily="34" charset="0"/>
                        </a:rPr>
                        <a:t>Feb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itchFamily="34" charset="0"/>
                        </a:rPr>
                        <a:t>Mar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itchFamily="34" charset="0"/>
                        </a:rPr>
                        <a:t>Jun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4,0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4,0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4,05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4,0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4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,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0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4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,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1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43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5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95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£1,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0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1,3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1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,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3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1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,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5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£4,550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5,00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5,10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5,35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5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,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3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5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,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6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itchFamily="34" charset="0"/>
                        </a:rPr>
                        <a:t>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4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,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55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0</a:t>
                      </a:r>
                      <a:endParaRPr lang="en-GB" sz="23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2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,500</a:t>
                      </a:r>
                      <a:endParaRPr lang="en-GB" sz="2300" b="0" i="0" u="none" strike="noStrike">
                        <a:effectLst/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£</a:t>
                      </a:r>
                      <a:r>
                        <a:rPr lang="en-AU" alt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4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,000</a:t>
                      </a:r>
                      <a:endParaRPr lang="en-GB" sz="2300" b="0" i="0" u="none" strike="noStrike">
                        <a:effectLst/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£</a:t>
                      </a:r>
                      <a:r>
                        <a:rPr lang="en-AU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6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,</a:t>
                      </a:r>
                      <a:r>
                        <a:rPr lang="en-AU" alt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0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00</a:t>
                      </a:r>
                      <a:endParaRPr lang="en-GB" sz="23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£8,500</a:t>
                      </a:r>
                      <a:endParaRPr lang="en-GB" sz="23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£</a:t>
                      </a:r>
                      <a:r>
                        <a:rPr lang="en-AU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7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itchFamily="34" charset="0"/>
                        </a:rPr>
                        <a:t>,500</a:t>
                      </a:r>
                      <a:endParaRPr lang="en-GB" sz="23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AU" altLang="en-GB" sz="28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itchFamily="34" charset="0"/>
                        </a:rPr>
                        <a:t>Prof</a:t>
                      </a:r>
                      <a:r>
                        <a:rPr lang="en-GB" sz="28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itchFamily="34" charset="0"/>
                        </a:rPr>
                        <a:t>it/loss</a:t>
                      </a: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0</a:t>
                      </a:r>
                      <a:endParaRPr lang="en-GB" sz="2800" b="0" i="0" u="none" strike="noStrike" dirty="0">
                        <a:effectLst/>
                        <a:highlight>
                          <a:srgbClr val="B5E6A2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£2,5</a:t>
                      </a:r>
                      <a:r>
                        <a:rPr lang="en-AU" altLang="en-GB" sz="28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0</a:t>
                      </a:r>
                      <a:r>
                        <a:rPr lang="en-GB" sz="28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0</a:t>
                      </a:r>
                      <a:endParaRPr lang="en-GB" sz="2800" b="0" i="0" u="none" strike="noStrike" dirty="0">
                        <a:effectLst/>
                        <a:highlight>
                          <a:srgbClr val="B5E6A2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£1,</a:t>
                      </a:r>
                      <a:r>
                        <a:rPr lang="en-AU" altLang="en-GB" sz="28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1</a:t>
                      </a:r>
                      <a:r>
                        <a:rPr lang="en-GB" sz="28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00</a:t>
                      </a:r>
                      <a:endParaRPr lang="en-GB" sz="2800" b="0" i="0" u="none" strike="noStrike" dirty="0">
                        <a:effectLst/>
                        <a:highlight>
                          <a:srgbClr val="B5E6A2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-£</a:t>
                      </a:r>
                      <a:r>
                        <a:rPr lang="en-AU" alt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6</a:t>
                      </a: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-£3,150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£1,</a:t>
                      </a:r>
                      <a:r>
                        <a:rPr lang="en-AU" alt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4</a:t>
                      </a: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itchFamily="34" charset="0"/>
                        </a:rPr>
                        <a:t>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01345" y="4998085"/>
            <a:ext cx="9178925" cy="70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Investment Capital Needed: £56,650  </a:t>
            </a:r>
            <a:r>
              <a:rPr lang="en-GB" sz="4000" dirty="0"/>
              <a:t>          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6885B8-C21F-5152-C047-3ABC95349BA8}"/>
              </a:ext>
            </a:extLst>
          </p:cNvPr>
          <p:cNvSpPr txBox="1"/>
          <p:nvPr/>
        </p:nvSpPr>
        <p:spPr>
          <a:xfrm>
            <a:off x="4447308" y="-139700"/>
            <a:ext cx="6906491" cy="6388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effectLst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570D48-4D29-2CBD-6FD8-C784ABF5093A}"/>
              </a:ext>
            </a:extLst>
          </p:cNvPr>
          <p:cNvSpPr txBox="1"/>
          <p:nvPr/>
        </p:nvSpPr>
        <p:spPr>
          <a:xfrm>
            <a:off x="838201" y="3098800"/>
            <a:ext cx="27685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F6E8EC-1CAB-7B0A-C1AD-7235BCD2C983}"/>
              </a:ext>
            </a:extLst>
          </p:cNvPr>
          <p:cNvSpPr txBox="1"/>
          <p:nvPr/>
        </p:nvSpPr>
        <p:spPr>
          <a:xfrm>
            <a:off x="4441952" y="1789490"/>
            <a:ext cx="6276847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rgbClr val="111111"/>
                </a:solidFill>
                <a:effectLst/>
              </a:rPr>
              <a:t>Casa Romagnoli is driven by my passion for Italian food and aims to offer a cozy and welcoming dining experience.</a:t>
            </a:r>
          </a:p>
          <a:p>
            <a:pPr>
              <a:buNone/>
            </a:pPr>
            <a:endParaRPr lang="en-GB" sz="2000" dirty="0">
              <a:solidFill>
                <a:srgbClr val="111111"/>
              </a:solidFill>
              <a:effectLst/>
            </a:endParaRPr>
          </a:p>
          <a:p>
            <a:pPr>
              <a:buNone/>
            </a:pPr>
            <a:r>
              <a:rPr lang="en-GB" sz="2000" dirty="0">
                <a:solidFill>
                  <a:srgbClr val="111111"/>
                </a:solidFill>
                <a:effectLst/>
              </a:rPr>
              <a:t>With skilled staff, legal compliance, and a total start-up cost of £56,650 funded personally, the business is well-prepared.</a:t>
            </a:r>
          </a:p>
          <a:p>
            <a:pPr>
              <a:buNone/>
            </a:pPr>
            <a:endParaRPr lang="en-GB" sz="2000" dirty="0">
              <a:solidFill>
                <a:srgbClr val="111111"/>
              </a:solidFill>
              <a:effectLst/>
            </a:endParaRPr>
          </a:p>
          <a:p>
            <a:pPr>
              <a:buNone/>
            </a:pPr>
            <a:r>
              <a:rPr lang="en-GB" sz="2000" dirty="0">
                <a:solidFill>
                  <a:srgbClr val="111111"/>
                </a:solidFill>
                <a:effectLst/>
              </a:rPr>
              <a:t>Despite challenges, strong demand for authentic Italian food in London gives Casa Romagnoli great potential to succeed and grow.”</a:t>
            </a:r>
          </a:p>
        </p:txBody>
      </p:sp>
    </p:spTree>
    <p:extLst>
      <p:ext uri="{BB962C8B-B14F-4D97-AF65-F5344CB8AC3E}">
        <p14:creationId xmlns:p14="http://schemas.microsoft.com/office/powerpoint/2010/main" val="4061162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11887</TotalTime>
  <Words>1040</Words>
  <Application>Microsoft Macintosh PowerPoint</Application>
  <PresentationFormat>Widescreen</PresentationFormat>
  <Paragraphs>204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Meiryo</vt:lpstr>
      <vt:lpstr>Aptos</vt:lpstr>
      <vt:lpstr>Aptos Narrow</vt:lpstr>
      <vt:lpstr>Arial</vt:lpstr>
      <vt:lpstr>Calibri</vt:lpstr>
      <vt:lpstr>Calibri Light</vt:lpstr>
      <vt:lpstr>Söhne</vt:lpstr>
      <vt:lpstr>Office Theme</vt:lpstr>
      <vt:lpstr>Assessment Task 2</vt:lpstr>
      <vt:lpstr>     Business Plan</vt:lpstr>
      <vt:lpstr>PowerPoint Presentation</vt:lpstr>
      <vt:lpstr>PowerPoint Presentation</vt:lpstr>
      <vt:lpstr>PowerPoint Presentation</vt:lpstr>
      <vt:lpstr>PowerPoint Presentation</vt:lpstr>
      <vt:lpstr>Example: An organisational chart of a restaurant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May Ladianghibong Romagnoli (2430881)</cp:lastModifiedBy>
  <cp:revision>56</cp:revision>
  <dcterms:created xsi:type="dcterms:W3CDTF">1900-01-01T00:00:00Z</dcterms:created>
  <dcterms:modified xsi:type="dcterms:W3CDTF">2025-12-07T17:01:58Z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E678E97B29B3EE0866F12269AE89EA54_33</vt:lpwstr>
  </property>
  <property fmtid="{D5CDD505-2E9C-101B-9397-08002B2CF9AE}" pid="3" name="KSOProductBuildVer">
    <vt:lpwstr>3081-11.37.02</vt:lpwstr>
  </property>
</Properties>
</file>