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56" r:id="rId3"/>
    <p:sldId id="258" r:id="rId4"/>
    <p:sldId id="270" r:id="rId6"/>
    <p:sldId id="259" r:id="rId7"/>
    <p:sldId id="260" r:id="rId8"/>
    <p:sldId id="261" r:id="rId9"/>
    <p:sldId id="262" r:id="rId10"/>
    <p:sldId id="267" r:id="rId11"/>
    <p:sldId id="268" r:id="rId12"/>
    <p:sldId id="269" r:id="rId13"/>
    <p:sldId id="263" r:id="rId14"/>
    <p:sldId id="264" r:id="rId15"/>
    <p:sldId id="265" r:id="rId16"/>
    <p:sldId id="266" r:id="rId17"/>
  </p:sldIdLst>
  <p:sldSz cx="9144000" cy="6858000" type="screen4x3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755" autoAdjust="0"/>
  </p:normalViewPr>
  <p:slideViewPr>
    <p:cSldViewPr showGuides="1">
      <p:cViewPr varScale="1">
        <p:scale>
          <a:sx n="62" d="100"/>
          <a:sy n="62" d="100"/>
        </p:scale>
        <p:origin x="-159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tags" Target="tags/tag1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E4E0AA-CE8A-4FB1-BA6C-35693690308E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b="0" dirty="0" smtClean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/>
          <p:nvPr>
            <p:ph type="sldImg" idx="2"/>
          </p:nvPr>
        </p:nvSpPr>
        <p:spPr/>
      </p:sp>
      <p:sp>
        <p:nvSpPr>
          <p:cNvPr id="3" name="Text Placeholder 2"/>
          <p:cNvSpPr/>
          <p:nvPr>
            <p:ph type="body" idx="3"/>
          </p:nvPr>
        </p:nvSpPr>
        <p:spPr/>
        <p:txBody>
          <a:bodyPr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A3F2-DFEA-40B6-99A4-E66B11C8426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9000">
              <a:schemeClr val="accent1">
                <a:lumMod val="71000"/>
                <a:lumOff val="29000"/>
                <a:alpha val="1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rect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1A24C-EE9B-4133-B59E-0B2D63EBE67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18A87-FF95-487C-983F-06859BF1083D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14401"/>
            <a:ext cx="7772400" cy="2285999"/>
          </a:xfrm>
        </p:spPr>
        <p:txBody>
          <a:bodyPr>
            <a:noAutofit/>
          </a:bodyPr>
          <a:lstStyle/>
          <a:p>
            <a:br>
              <a:rPr lang="en-US" sz="3200" b="1" dirty="0" smtClean="0"/>
            </a:br>
            <a:r>
              <a:rPr lang="en-US" sz="3200" b="1" dirty="0" smtClean="0"/>
              <a:t>CHANGE </a:t>
            </a:r>
            <a:r>
              <a:rPr lang="en-US" sz="3200" b="1" dirty="0"/>
              <a:t>&amp; STABILITY MANAGEMENT</a:t>
            </a:r>
            <a:br>
              <a:rPr lang="en-US" sz="3200" b="1" dirty="0" smtClean="0">
                <a:effectLst/>
              </a:rPr>
            </a:br>
            <a:r>
              <a:rPr lang="en-US" sz="3200" b="1" dirty="0" smtClean="0"/>
              <a:t>BMMB7000</a:t>
            </a:r>
            <a:br>
              <a:rPr lang="en-US" sz="3200" b="1" dirty="0" smtClean="0">
                <a:effectLst/>
              </a:rPr>
            </a:br>
            <a:r>
              <a:rPr lang="en-US" sz="3200" b="1" dirty="0"/>
              <a:t>ORGANISATIONAL CHANGE CASE </a:t>
            </a:r>
            <a:r>
              <a:rPr lang="en-US" sz="3200" b="1" dirty="0" smtClean="0"/>
              <a:t>STUDY</a:t>
            </a:r>
            <a:br>
              <a:rPr lang="en-US" sz="3200" b="1" dirty="0" smtClean="0"/>
            </a:br>
            <a:r>
              <a:rPr lang="en-US" sz="3200" b="1" dirty="0" smtClean="0">
                <a:solidFill>
                  <a:schemeClr val="tx1"/>
                </a:solidFill>
              </a:rPr>
              <a:t>NETFLIX</a:t>
            </a:r>
            <a:br>
              <a:rPr lang="en-US" sz="3200" b="1" dirty="0" smtClean="0">
                <a:solidFill>
                  <a:schemeClr val="tx1"/>
                </a:solidFill>
              </a:rPr>
            </a:b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STUDENT NAME:GUO Haotian</a:t>
            </a:r>
            <a:endParaRPr lang="en-US" sz="2800" b="1" dirty="0" smtClean="0">
              <a:solidFill>
                <a:schemeClr val="tx1"/>
              </a:solidFill>
            </a:endParaRPr>
          </a:p>
          <a:p>
            <a:endParaRPr lang="en-US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CHANGE MANAGEMENT PROCESS AND MODELS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71600"/>
            <a:ext cx="8991600" cy="2590800"/>
          </a:xfrm>
        </p:spPr>
        <p:txBody>
          <a:bodyPr>
            <a:noAutofit/>
          </a:bodyPr>
          <a:lstStyle/>
          <a:p>
            <a:pPr algn="just" fontAlgn="base"/>
            <a:r>
              <a:rPr lang="en-US" sz="2000" dirty="0" err="1"/>
              <a:t>Organisational</a:t>
            </a:r>
            <a:r>
              <a:rPr lang="en-US" sz="2000" dirty="0"/>
              <a:t> change management </a:t>
            </a:r>
            <a:r>
              <a:rPr lang="en-US" sz="2000" dirty="0" smtClean="0"/>
              <a:t>is a </a:t>
            </a:r>
            <a:r>
              <a:rPr lang="en-US" sz="2000" dirty="0"/>
              <a:t>strategic plan that businesses adopt to make necessary alterations and adaptations within various aspects of business operation (</a:t>
            </a:r>
            <a:r>
              <a:rPr lang="en-US" sz="2000" dirty="0" err="1"/>
              <a:t>Mansaray</a:t>
            </a:r>
            <a:r>
              <a:rPr lang="en-US" sz="2000" dirty="0"/>
              <a:t>, 2019). </a:t>
            </a:r>
            <a:endParaRPr lang="en-US" sz="2000" dirty="0"/>
          </a:p>
          <a:p>
            <a:pPr algn="just" fontAlgn="base"/>
            <a:r>
              <a:rPr lang="en-US" sz="2000" dirty="0"/>
              <a:t>Change management </a:t>
            </a:r>
            <a:r>
              <a:rPr lang="en-US" sz="2000" dirty="0" smtClean="0"/>
              <a:t>guides, focuses </a:t>
            </a:r>
            <a:r>
              <a:rPr lang="en-US" sz="2000" dirty="0"/>
              <a:t>and </a:t>
            </a:r>
            <a:r>
              <a:rPr lang="en-US" sz="2000" dirty="0" smtClean="0"/>
              <a:t>structures </a:t>
            </a:r>
            <a:r>
              <a:rPr lang="en-US" sz="2000" dirty="0"/>
              <a:t>the </a:t>
            </a:r>
            <a:r>
              <a:rPr lang="en-US" sz="2000" dirty="0" smtClean="0"/>
              <a:t>change for effective transformation </a:t>
            </a:r>
            <a:r>
              <a:rPr lang="en-US" sz="2000" dirty="0"/>
              <a:t>(</a:t>
            </a:r>
            <a:r>
              <a:rPr lang="en-US" sz="2000" dirty="0" err="1"/>
              <a:t>Albukhitan</a:t>
            </a:r>
            <a:r>
              <a:rPr lang="en-US" sz="2000" dirty="0"/>
              <a:t>, 2020</a:t>
            </a:r>
            <a:r>
              <a:rPr lang="en-US" sz="2000" dirty="0" smtClean="0"/>
              <a:t>).</a:t>
            </a:r>
            <a:endParaRPr lang="en-US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704" y="3276600"/>
            <a:ext cx="5491696" cy="316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CHANGE MANAGEMENT PROCESS AND MODELS  (</a:t>
            </a:r>
            <a:r>
              <a:rPr lang="en-US" sz="3200" b="1" dirty="0" err="1" smtClean="0"/>
              <a:t>contd</a:t>
            </a:r>
            <a:r>
              <a:rPr lang="en-US" sz="3200" b="1" dirty="0" smtClean="0"/>
              <a:t>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1905000"/>
            <a:ext cx="4114800" cy="3962400"/>
          </a:xfrm>
        </p:spPr>
        <p:txBody>
          <a:bodyPr>
            <a:normAutofit/>
          </a:bodyPr>
          <a:lstStyle/>
          <a:p>
            <a:pPr algn="just" fontAlgn="base"/>
            <a:r>
              <a:rPr lang="en-US" sz="2000" dirty="0" smtClean="0"/>
              <a:t>OCM (</a:t>
            </a:r>
            <a:r>
              <a:rPr lang="en-US" sz="2000" dirty="0" err="1" smtClean="0"/>
              <a:t>Organisational</a:t>
            </a:r>
            <a:r>
              <a:rPr lang="en-US" sz="2000" dirty="0" smtClean="0"/>
              <a:t> Change Management) helps to keep the stakeholders informed and engaged in transformation process.</a:t>
            </a:r>
            <a:endParaRPr lang="en-US" sz="2000" dirty="0" smtClean="0"/>
          </a:p>
          <a:p>
            <a:pPr algn="just" fontAlgn="base"/>
            <a:endParaRPr lang="en-US" sz="2000" dirty="0" smtClean="0"/>
          </a:p>
          <a:p>
            <a:pPr algn="just" fontAlgn="base"/>
            <a:r>
              <a:rPr lang="en-US" sz="2000" b="1" i="1" dirty="0" smtClean="0"/>
              <a:t>Kurt </a:t>
            </a:r>
            <a:r>
              <a:rPr lang="en-US" sz="2000" b="1" i="1" dirty="0" err="1" smtClean="0"/>
              <a:t>Lewin’s</a:t>
            </a:r>
            <a:r>
              <a:rPr lang="en-US" sz="2000" b="1" i="1" dirty="0" smtClean="0"/>
              <a:t> Change Model</a:t>
            </a:r>
            <a:r>
              <a:rPr lang="en-US" sz="2000" dirty="0" smtClean="0"/>
              <a:t>,</a:t>
            </a:r>
            <a:r>
              <a:rPr lang="en-US" sz="2000" b="1" i="1" dirty="0" smtClean="0"/>
              <a:t> ADKAR Model </a:t>
            </a:r>
            <a:r>
              <a:rPr lang="en-US" sz="2000" dirty="0" smtClean="0"/>
              <a:t>and </a:t>
            </a:r>
            <a:r>
              <a:rPr lang="en-US" sz="2000" b="1" i="1" dirty="0" smtClean="0"/>
              <a:t>McKinsey &amp; Company’s 7-S Framework </a:t>
            </a:r>
            <a:r>
              <a:rPr lang="en-US" sz="2000" dirty="0" smtClean="0"/>
              <a:t>have been discussed in the present study.</a:t>
            </a:r>
            <a:endParaRPr lang="en-US" sz="2000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600200"/>
            <a:ext cx="43434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KURT LEWIN’S CHANGE MODEL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0"/>
            <a:ext cx="8458200" cy="2667000"/>
          </a:xfrm>
        </p:spPr>
        <p:txBody>
          <a:bodyPr>
            <a:noAutofit/>
          </a:bodyPr>
          <a:lstStyle/>
          <a:p>
            <a:pPr algn="just" fontAlgn="base"/>
            <a:r>
              <a:rPr lang="en-US" sz="2000" dirty="0"/>
              <a:t>This is an easy to grasp and simple framework aimed at </a:t>
            </a:r>
            <a:r>
              <a:rPr lang="en-US" sz="2000" dirty="0" err="1"/>
              <a:t>humanising</a:t>
            </a:r>
            <a:r>
              <a:rPr lang="en-US" sz="2000" dirty="0"/>
              <a:t> the process of change management.</a:t>
            </a:r>
            <a:endParaRPr lang="en-US" sz="2000" dirty="0"/>
          </a:p>
          <a:p>
            <a:pPr algn="just" fontAlgn="base"/>
            <a:r>
              <a:rPr lang="en-US" sz="2000" dirty="0"/>
              <a:t>The model encompasses three distinct stages of change.</a:t>
            </a:r>
            <a:endParaRPr lang="en-US" sz="2000" dirty="0"/>
          </a:p>
          <a:p>
            <a:pPr algn="just" fontAlgn="base"/>
            <a:r>
              <a:rPr lang="en-US" sz="2000" dirty="0"/>
              <a:t>Unfreeze, Change and Refreeze. These are the three specific stages within the framework (Mahmud </a:t>
            </a:r>
            <a:r>
              <a:rPr lang="en-US" sz="2000" i="1" dirty="0"/>
              <a:t>et al. </a:t>
            </a:r>
            <a:r>
              <a:rPr lang="en-US" sz="2000" dirty="0"/>
              <a:t>2022).</a:t>
            </a:r>
            <a:endParaRPr lang="en-US" sz="2000" dirty="0"/>
          </a:p>
          <a:p>
            <a:pPr algn="just" fontAlgn="base"/>
            <a:r>
              <a:rPr lang="en-US" sz="2000" dirty="0" err="1"/>
              <a:t>Organisational</a:t>
            </a:r>
            <a:r>
              <a:rPr lang="en-US" sz="2000" dirty="0"/>
              <a:t> change management can be made focused, methodical and stable through implementation of this framework (Bent-Cunningham and </a:t>
            </a:r>
            <a:r>
              <a:rPr lang="en-US" sz="2000" dirty="0" err="1"/>
              <a:t>Mauzard</a:t>
            </a:r>
            <a:r>
              <a:rPr lang="en-US" sz="2000" dirty="0"/>
              <a:t>, 2021</a:t>
            </a:r>
            <a:r>
              <a:rPr lang="en-US" sz="2000" dirty="0" smtClean="0"/>
              <a:t>).</a:t>
            </a:r>
            <a:endParaRPr lang="en-US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4146176"/>
            <a:ext cx="5867400" cy="2102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ADKAR MODEL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953000" cy="4800599"/>
          </a:xfrm>
        </p:spPr>
        <p:txBody>
          <a:bodyPr>
            <a:normAutofit/>
          </a:bodyPr>
          <a:lstStyle/>
          <a:p>
            <a:pPr algn="just" fontAlgn="base"/>
            <a:r>
              <a:rPr lang="en-US" sz="2000" dirty="0" smtClean="0"/>
              <a:t>ADKAR framework </a:t>
            </a:r>
            <a:r>
              <a:rPr lang="en-US" sz="2000" dirty="0"/>
              <a:t>comprises five outcomes </a:t>
            </a:r>
            <a:r>
              <a:rPr lang="en-US" sz="2000" dirty="0" smtClean="0"/>
              <a:t>- Awareness</a:t>
            </a:r>
            <a:r>
              <a:rPr lang="en-US" sz="2000" dirty="0"/>
              <a:t>, Desire, Knowledge, Ability and Reinforcement (</a:t>
            </a:r>
            <a:r>
              <a:rPr lang="en-US" sz="2000" dirty="0" err="1"/>
              <a:t>Leksono</a:t>
            </a:r>
            <a:r>
              <a:rPr lang="en-US" sz="2000" dirty="0"/>
              <a:t> and </a:t>
            </a:r>
            <a:r>
              <a:rPr lang="en-US" sz="2000" dirty="0" err="1"/>
              <a:t>Yulianti</a:t>
            </a:r>
            <a:r>
              <a:rPr lang="en-US" sz="2000" dirty="0"/>
              <a:t>, 2022).</a:t>
            </a:r>
            <a:endParaRPr lang="en-US" sz="2000" dirty="0"/>
          </a:p>
          <a:p>
            <a:pPr algn="just" fontAlgn="base"/>
            <a:r>
              <a:rPr lang="en-US" sz="2000" dirty="0" smtClean="0"/>
              <a:t>The model </a:t>
            </a:r>
            <a:r>
              <a:rPr lang="en-US" sz="2000" dirty="0"/>
              <a:t>is useful for </a:t>
            </a:r>
            <a:r>
              <a:rPr lang="en-US" sz="2000" dirty="0" smtClean="0"/>
              <a:t>management and implementation of changes </a:t>
            </a:r>
            <a:r>
              <a:rPr lang="en-US" sz="2000" dirty="0"/>
              <a:t>effectively.</a:t>
            </a:r>
            <a:endParaRPr lang="en-US" sz="2000" dirty="0"/>
          </a:p>
          <a:p>
            <a:pPr algn="just" fontAlgn="base"/>
            <a:r>
              <a:rPr lang="en-US" sz="2000" dirty="0"/>
              <a:t>Structured approach to change management is provided </a:t>
            </a:r>
            <a:r>
              <a:rPr lang="en-US" sz="2000" dirty="0" smtClean="0"/>
              <a:t>(</a:t>
            </a:r>
            <a:r>
              <a:rPr lang="en-US" sz="2000" dirty="0" err="1"/>
              <a:t>Sulistiyani</a:t>
            </a:r>
            <a:r>
              <a:rPr lang="en-US" sz="2000" dirty="0"/>
              <a:t> </a:t>
            </a:r>
            <a:r>
              <a:rPr lang="en-US" sz="2000" i="1" dirty="0"/>
              <a:t>et al. </a:t>
            </a:r>
            <a:r>
              <a:rPr lang="en-US" sz="2000" dirty="0"/>
              <a:t>2020). </a:t>
            </a:r>
            <a:endParaRPr lang="en-US" sz="2000" dirty="0"/>
          </a:p>
          <a:p>
            <a:pPr algn="just" fontAlgn="base"/>
            <a:r>
              <a:rPr lang="en-US" sz="2000" dirty="0"/>
              <a:t>Identification of attention requiring areas and planning for addressing </a:t>
            </a:r>
            <a:r>
              <a:rPr lang="en-US" sz="2000" dirty="0" smtClean="0"/>
              <a:t>them by </a:t>
            </a:r>
            <a:r>
              <a:rPr lang="en-US" sz="2000" dirty="0"/>
              <a:t>ADKAR </a:t>
            </a:r>
            <a:r>
              <a:rPr lang="en-US" sz="2000" dirty="0" smtClean="0"/>
              <a:t>model.</a:t>
            </a:r>
            <a:endParaRPr lang="en-US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133600"/>
            <a:ext cx="3352800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MCKINSEY &amp; COMPANY’S 7S FRAMEWORK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600" y="1524000"/>
            <a:ext cx="5029200" cy="4953000"/>
          </a:xfrm>
        </p:spPr>
        <p:txBody>
          <a:bodyPr>
            <a:normAutofit/>
          </a:bodyPr>
          <a:lstStyle/>
          <a:p>
            <a:pPr algn="just" fontAlgn="base"/>
            <a:r>
              <a:rPr lang="en-US" sz="2000" dirty="0"/>
              <a:t>This OCM framework developed by McKinsey &amp; Company, management consulting firm is helpful for </a:t>
            </a:r>
            <a:r>
              <a:rPr lang="en-US" sz="2000" dirty="0" err="1"/>
              <a:t>organisational</a:t>
            </a:r>
            <a:r>
              <a:rPr lang="en-US" sz="2000" dirty="0"/>
              <a:t> change management (</a:t>
            </a:r>
            <a:r>
              <a:rPr lang="en-US" sz="2000" dirty="0" err="1"/>
              <a:t>Shyam</a:t>
            </a:r>
            <a:r>
              <a:rPr lang="en-US" sz="2000" dirty="0"/>
              <a:t>, 2022).</a:t>
            </a:r>
            <a:endParaRPr lang="en-US" sz="2000" dirty="0"/>
          </a:p>
          <a:p>
            <a:pPr algn="just" fontAlgn="base"/>
            <a:r>
              <a:rPr lang="en-US" sz="2000" dirty="0" err="1"/>
              <a:t>Organisations</a:t>
            </a:r>
            <a:r>
              <a:rPr lang="en-US" sz="2000" dirty="0"/>
              <a:t> can identify the key factors </a:t>
            </a:r>
            <a:r>
              <a:rPr lang="en-US" sz="2000" dirty="0" smtClean="0"/>
              <a:t>requiring attention for </a:t>
            </a:r>
            <a:r>
              <a:rPr lang="en-US" sz="2000" dirty="0"/>
              <a:t>successful </a:t>
            </a:r>
            <a:r>
              <a:rPr lang="en-US" sz="2000" dirty="0" smtClean="0"/>
              <a:t>change management.</a:t>
            </a:r>
            <a:r>
              <a:rPr lang="en-US" sz="2000" dirty="0"/>
              <a:t> </a:t>
            </a:r>
            <a:endParaRPr lang="en-US" sz="2000" dirty="0"/>
          </a:p>
          <a:p>
            <a:pPr algn="just" fontAlgn="base"/>
            <a:r>
              <a:rPr lang="en-US" sz="2000" dirty="0"/>
              <a:t>The 7 S factors of the framework are Strategy, Structure, Systems, Shared values, Style, Staff and Skills (</a:t>
            </a:r>
            <a:r>
              <a:rPr lang="en-US" sz="2000" dirty="0" err="1"/>
              <a:t>Chmielewska</a:t>
            </a:r>
            <a:r>
              <a:rPr lang="en-US" sz="2000" dirty="0"/>
              <a:t> </a:t>
            </a:r>
            <a:r>
              <a:rPr lang="en-US" sz="2000" i="1" dirty="0"/>
              <a:t>et al. </a:t>
            </a:r>
            <a:r>
              <a:rPr lang="en-US" sz="2000" dirty="0"/>
              <a:t>2022). </a:t>
            </a:r>
            <a:endParaRPr lang="en-US" sz="2000" dirty="0"/>
          </a:p>
          <a:p>
            <a:pPr algn="just" fontAlgn="base"/>
            <a:r>
              <a:rPr lang="en-US" sz="2000" dirty="0"/>
              <a:t>The framework provides emphasis on alignment of the relevant factors for achievement of successful </a:t>
            </a:r>
            <a:r>
              <a:rPr lang="en-US" sz="2000" dirty="0" err="1"/>
              <a:t>organisational</a:t>
            </a:r>
            <a:r>
              <a:rPr lang="en-US" sz="2000" dirty="0"/>
              <a:t> change</a:t>
            </a:r>
            <a:r>
              <a:rPr lang="en-US" sz="2000" dirty="0" smtClean="0"/>
              <a:t>.</a:t>
            </a:r>
            <a:endParaRPr lang="en-US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676400"/>
            <a:ext cx="33528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ORGANISATIONAL ISSUES AND FACTORS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29" y="1295400"/>
            <a:ext cx="5878512" cy="5562600"/>
          </a:xfrm>
        </p:spPr>
        <p:txBody>
          <a:bodyPr>
            <a:normAutofit/>
          </a:bodyPr>
          <a:lstStyle/>
          <a:p>
            <a:pPr algn="just" fontAlgn="base"/>
            <a:r>
              <a:rPr lang="en-GB" sz="2000" dirty="0"/>
              <a:t>Netflix </a:t>
            </a:r>
            <a:r>
              <a:rPr lang="en-GB" sz="2000" dirty="0" err="1"/>
              <a:t>Inc</a:t>
            </a:r>
            <a:r>
              <a:rPr lang="en-GB" sz="2000" dirty="0"/>
              <a:t> </a:t>
            </a:r>
            <a:r>
              <a:rPr lang="en-US" sz="2000" dirty="0" smtClean="0"/>
              <a:t>is </a:t>
            </a:r>
            <a:r>
              <a:rPr lang="en-US" sz="2000" dirty="0"/>
              <a:t>an American subscription based streaming service provider business </a:t>
            </a:r>
            <a:r>
              <a:rPr lang="en-US" sz="2000" dirty="0" err="1"/>
              <a:t>organisation</a:t>
            </a:r>
            <a:r>
              <a:rPr lang="en-US" sz="2000" dirty="0"/>
              <a:t> (Netflix, 2023). </a:t>
            </a:r>
            <a:endParaRPr lang="en-US" sz="2000" dirty="0"/>
          </a:p>
          <a:p>
            <a:pPr algn="just" fontAlgn="base"/>
            <a:r>
              <a:rPr lang="en-US" sz="2000" dirty="0"/>
              <a:t>Netflix is presently troubled by a number of issues. </a:t>
            </a:r>
            <a:endParaRPr lang="en-US" sz="2000" dirty="0"/>
          </a:p>
          <a:p>
            <a:pPr algn="just" fontAlgn="base"/>
            <a:r>
              <a:rPr lang="en-US" sz="2000" dirty="0"/>
              <a:t>The firm planned to dominate the entertainment industry across various locations all over the globe (</a:t>
            </a:r>
            <a:r>
              <a:rPr lang="en-US" sz="2000" dirty="0" err="1"/>
              <a:t>Putri</a:t>
            </a:r>
            <a:r>
              <a:rPr lang="en-US" sz="2000" dirty="0"/>
              <a:t> and </a:t>
            </a:r>
            <a:r>
              <a:rPr lang="en-US" sz="2000" dirty="0" err="1"/>
              <a:t>Paksi</a:t>
            </a:r>
            <a:r>
              <a:rPr lang="en-US" sz="2000" dirty="0"/>
              <a:t>, 2021). However, major loss of subscribers is troubling the firm.</a:t>
            </a:r>
            <a:endParaRPr lang="en-US" sz="2000" dirty="0"/>
          </a:p>
          <a:p>
            <a:pPr algn="just" fontAlgn="base"/>
            <a:r>
              <a:rPr lang="en-US" sz="2000" dirty="0"/>
              <a:t>Initially observed detrimental factors are widespread sharing of accounts, slow rate of smart TV and broadband adoption of potential customers</a:t>
            </a:r>
            <a:endParaRPr lang="en-US" sz="2000" dirty="0"/>
          </a:p>
          <a:p>
            <a:pPr algn="just" fontAlgn="base"/>
            <a:r>
              <a:rPr lang="en-US" sz="2000" dirty="0"/>
              <a:t>Macro factors such as ongoing Ukraine war, worldwide recession and inflation, continuation of Covid-19 ambiguity are also affecting</a:t>
            </a:r>
            <a:r>
              <a:rPr lang="en-US" sz="2000" dirty="0" smtClean="0"/>
              <a:t>.</a:t>
            </a:r>
            <a:endParaRPr lang="en-US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371600"/>
            <a:ext cx="2590800" cy="1439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2971800"/>
            <a:ext cx="30480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RELEVANCE OF KURT LEWIN’S CHANGE MODEL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00" y="1981200"/>
            <a:ext cx="4724400" cy="4191000"/>
          </a:xfrm>
        </p:spPr>
        <p:txBody>
          <a:bodyPr>
            <a:normAutofit/>
          </a:bodyPr>
          <a:lstStyle/>
          <a:p>
            <a:pPr algn="just" fontAlgn="base"/>
            <a:r>
              <a:rPr lang="en-US" sz="2000" dirty="0"/>
              <a:t>Kurt </a:t>
            </a:r>
            <a:r>
              <a:rPr lang="en-US" sz="2000" dirty="0" err="1"/>
              <a:t>Lewin’s</a:t>
            </a:r>
            <a:r>
              <a:rPr lang="en-US" sz="2000" dirty="0"/>
              <a:t> change model is helpful for Netflix to conduct effective change management aimed at stability.</a:t>
            </a:r>
            <a:endParaRPr lang="en-US" sz="2000" dirty="0"/>
          </a:p>
          <a:p>
            <a:pPr algn="just" fontAlgn="base"/>
            <a:r>
              <a:rPr lang="en-US" sz="2000" dirty="0"/>
              <a:t>Unfreezing, followed by incorporating the changes and refreezing can help in addressing the problems (Mahmud </a:t>
            </a:r>
            <a:r>
              <a:rPr lang="en-US" sz="2000" i="1" dirty="0"/>
              <a:t>et al. </a:t>
            </a:r>
            <a:r>
              <a:rPr lang="en-US" sz="2000" dirty="0"/>
              <a:t>2022).</a:t>
            </a:r>
            <a:endParaRPr lang="en-US" sz="2000" dirty="0"/>
          </a:p>
          <a:p>
            <a:pPr algn="just" fontAlgn="base"/>
            <a:r>
              <a:rPr lang="en-US" sz="2000" dirty="0"/>
              <a:t>Stability of the firm can be uplifted through framework based change management</a:t>
            </a:r>
            <a:r>
              <a:rPr lang="en-US" sz="2000" dirty="0" smtClean="0"/>
              <a:t>.</a:t>
            </a:r>
            <a:endParaRPr lang="en-US" sz="20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83" y="1676400"/>
            <a:ext cx="3276599" cy="379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RELEVANCE OF ADKAR MODEL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962" y="1447800"/>
            <a:ext cx="8229600" cy="3124199"/>
          </a:xfrm>
        </p:spPr>
        <p:txBody>
          <a:bodyPr>
            <a:normAutofit lnSpcReduction="10000"/>
          </a:bodyPr>
          <a:lstStyle/>
          <a:p>
            <a:pPr algn="just" fontAlgn="base"/>
            <a:r>
              <a:rPr lang="en-US" sz="2000" dirty="0"/>
              <a:t>ADKAR model can be implemented for management of </a:t>
            </a:r>
            <a:r>
              <a:rPr lang="en-US" sz="2000" dirty="0" err="1"/>
              <a:t>organisational</a:t>
            </a:r>
            <a:r>
              <a:rPr lang="en-US" sz="2000" dirty="0"/>
              <a:t> change of Netflix. </a:t>
            </a:r>
            <a:endParaRPr lang="en-US" sz="2000" dirty="0"/>
          </a:p>
          <a:p>
            <a:pPr algn="just" fontAlgn="base"/>
            <a:r>
              <a:rPr lang="en-US" sz="2000" dirty="0"/>
              <a:t>Various outcomes of the framework can help in providing a structured approach towards </a:t>
            </a:r>
            <a:r>
              <a:rPr lang="en-US" sz="2000" dirty="0" err="1"/>
              <a:t>realisation</a:t>
            </a:r>
            <a:r>
              <a:rPr lang="en-US" sz="2000" dirty="0"/>
              <a:t> of the desired changes accordingly  (Mellor </a:t>
            </a:r>
            <a:r>
              <a:rPr lang="en-US" sz="2000" i="1" dirty="0"/>
              <a:t>et al. </a:t>
            </a:r>
            <a:r>
              <a:rPr lang="en-US" sz="2000" dirty="0"/>
              <a:t>2022).</a:t>
            </a:r>
            <a:endParaRPr lang="en-US" sz="2000" dirty="0"/>
          </a:p>
          <a:p>
            <a:pPr algn="just" fontAlgn="base"/>
            <a:r>
              <a:rPr lang="en-US" sz="2000" dirty="0"/>
              <a:t>Identification of further areas of concern for Netflix apart from widespread account sharing and slow subscriber growth rate can be achieved.</a:t>
            </a:r>
            <a:endParaRPr lang="en-US" sz="2000" dirty="0"/>
          </a:p>
          <a:p>
            <a:pPr algn="just" fontAlgn="base"/>
            <a:r>
              <a:rPr lang="en-US" sz="2000" dirty="0"/>
              <a:t>The actions of knowledge development, ability rendering and reinforcing employees and stakeholders for the change can be done effectively</a:t>
            </a:r>
            <a:r>
              <a:rPr lang="en-US" sz="2000" dirty="0" smtClean="0"/>
              <a:t>.</a:t>
            </a:r>
            <a:endParaRPr lang="en-US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4724400"/>
            <a:ext cx="6257925" cy="157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RELEVANCE OF MCKINSEY &amp; COMPANY’S 7S FRAMEWORK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400" y="1600201"/>
            <a:ext cx="4343400" cy="4724399"/>
          </a:xfrm>
        </p:spPr>
        <p:txBody>
          <a:bodyPr>
            <a:normAutofit/>
          </a:bodyPr>
          <a:lstStyle/>
          <a:p>
            <a:pPr algn="just" fontAlgn="base"/>
            <a:r>
              <a:rPr lang="en-US" sz="2000" dirty="0"/>
              <a:t>This change management model can help Netflix understand the nature of the issues and </a:t>
            </a:r>
            <a:r>
              <a:rPr lang="en-US" sz="2000" dirty="0" err="1"/>
              <a:t>analyse</a:t>
            </a:r>
            <a:r>
              <a:rPr lang="en-US" sz="2000" dirty="0"/>
              <a:t> them in depth while execution of the change management process. </a:t>
            </a:r>
            <a:endParaRPr lang="en-US" sz="2000" dirty="0"/>
          </a:p>
          <a:p>
            <a:pPr algn="just" fontAlgn="base"/>
            <a:r>
              <a:rPr lang="en-US" sz="2000" dirty="0"/>
              <a:t>Various aspects of this model including strategy, structure, staff, skills , shared values and such shall help the brand induce the required influence on distinctive areas for effectively addressing the problem areas (</a:t>
            </a:r>
            <a:r>
              <a:rPr lang="en-US" sz="2000" dirty="0" err="1"/>
              <a:t>Agarwal</a:t>
            </a:r>
            <a:r>
              <a:rPr lang="en-US" sz="2000" dirty="0"/>
              <a:t> and </a:t>
            </a:r>
            <a:r>
              <a:rPr lang="en-US" sz="2000" dirty="0" err="1"/>
              <a:t>Kapoor</a:t>
            </a:r>
            <a:r>
              <a:rPr lang="en-US" sz="2000" dirty="0"/>
              <a:t>, 2022</a:t>
            </a:r>
            <a:r>
              <a:rPr lang="en-US" sz="2000" dirty="0" smtClean="0"/>
              <a:t>).</a:t>
            </a:r>
            <a:endParaRPr lang="en-US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66" y="1676400"/>
            <a:ext cx="3278696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AIMS AND OBJECTIVES OF THE STUDY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229600" cy="350520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000" dirty="0"/>
              <a:t>The prime objectives of the study have been identified and stated through the following </a:t>
            </a:r>
            <a:r>
              <a:rPr lang="en-US" sz="2000" dirty="0" smtClean="0"/>
              <a:t>lines</a:t>
            </a:r>
            <a:endParaRPr lang="en-US" sz="2000" dirty="0" smtClean="0"/>
          </a:p>
          <a:p>
            <a:pPr marL="0" indent="0" algn="just">
              <a:buNone/>
            </a:pPr>
            <a:endParaRPr lang="en-US" sz="2000" b="0" dirty="0" smtClean="0">
              <a:effectLst/>
            </a:endParaRPr>
          </a:p>
          <a:p>
            <a:pPr algn="just" fontAlgn="base"/>
            <a:r>
              <a:rPr lang="en-US" sz="2000" dirty="0"/>
              <a:t>To find the appropriate change management framework and </a:t>
            </a:r>
            <a:r>
              <a:rPr lang="en-US" sz="2000" dirty="0" err="1"/>
              <a:t>organisational</a:t>
            </a:r>
            <a:r>
              <a:rPr lang="en-US" sz="2000" dirty="0"/>
              <a:t> change management strategy for Netflix.</a:t>
            </a:r>
            <a:endParaRPr lang="en-US" sz="2000" dirty="0"/>
          </a:p>
          <a:p>
            <a:pPr algn="just" fontAlgn="base"/>
            <a:r>
              <a:rPr lang="en-US" sz="2000" dirty="0"/>
              <a:t>To find the driving factors behind </a:t>
            </a:r>
            <a:r>
              <a:rPr lang="en-US" sz="2000" dirty="0" err="1"/>
              <a:t>organisational</a:t>
            </a:r>
            <a:r>
              <a:rPr lang="en-US" sz="2000" dirty="0"/>
              <a:t> change.</a:t>
            </a:r>
            <a:endParaRPr lang="en-US" sz="2000" dirty="0"/>
          </a:p>
          <a:p>
            <a:pPr algn="just" fontAlgn="base"/>
            <a:r>
              <a:rPr lang="en-US" sz="2000" dirty="0"/>
              <a:t>To identify and make plans for dealing with the resistance factors associated with </a:t>
            </a:r>
            <a:r>
              <a:rPr lang="en-US" sz="2000" dirty="0" err="1"/>
              <a:t>organisational</a:t>
            </a:r>
            <a:r>
              <a:rPr lang="en-US" sz="2000" dirty="0"/>
              <a:t> change.</a:t>
            </a:r>
            <a:endParaRPr lang="en-US" sz="2000" dirty="0"/>
          </a:p>
          <a:p>
            <a:pPr algn="just" fontAlgn="base"/>
            <a:r>
              <a:rPr lang="en-US" sz="2000" dirty="0"/>
              <a:t>To formulate suitable recommendations for effective </a:t>
            </a:r>
            <a:r>
              <a:rPr lang="en-US" sz="2000" dirty="0" err="1"/>
              <a:t>organisational</a:t>
            </a:r>
            <a:r>
              <a:rPr lang="en-US" sz="2000" dirty="0"/>
              <a:t> change management for Netflix</a:t>
            </a:r>
            <a:r>
              <a:rPr lang="en-US" sz="2000" dirty="0" smtClean="0"/>
              <a:t>.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CONCLUSION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7467600" cy="2819400"/>
          </a:xfrm>
        </p:spPr>
        <p:txBody>
          <a:bodyPr>
            <a:normAutofit/>
          </a:bodyPr>
          <a:lstStyle/>
          <a:p>
            <a:pPr algn="just" fontAlgn="base"/>
            <a:r>
              <a:rPr lang="en-US" sz="2000" dirty="0"/>
              <a:t>Definition and process of change management are stated.</a:t>
            </a:r>
            <a:endParaRPr lang="en-US" sz="2000" dirty="0"/>
          </a:p>
          <a:p>
            <a:pPr algn="just" fontAlgn="base"/>
            <a:r>
              <a:rPr lang="en-US" sz="2000" dirty="0"/>
              <a:t>Three effective change management frameworks have been discussed.</a:t>
            </a:r>
            <a:endParaRPr lang="en-US" sz="2000" dirty="0"/>
          </a:p>
          <a:p>
            <a:pPr algn="just" fontAlgn="base"/>
            <a:r>
              <a:rPr lang="en-US" sz="2000" dirty="0" err="1"/>
              <a:t>Organisational</a:t>
            </a:r>
            <a:r>
              <a:rPr lang="en-US" sz="2000" dirty="0"/>
              <a:t> issues and problems of Netflix have been discussed.</a:t>
            </a:r>
            <a:endParaRPr lang="en-US" sz="2000" dirty="0"/>
          </a:p>
          <a:p>
            <a:pPr algn="just" fontAlgn="base"/>
            <a:r>
              <a:rPr lang="en-US" sz="2000" dirty="0"/>
              <a:t>Effectiveness of various OCM frameworks with respect to the chosen </a:t>
            </a:r>
            <a:r>
              <a:rPr lang="en-US" sz="2000" dirty="0" err="1"/>
              <a:t>organisation</a:t>
            </a:r>
            <a:r>
              <a:rPr lang="en-US" sz="2000" dirty="0"/>
              <a:t> are </a:t>
            </a:r>
            <a:r>
              <a:rPr lang="en-US" sz="2000" dirty="0" err="1"/>
              <a:t>analysed</a:t>
            </a:r>
            <a:r>
              <a:rPr lang="en-US" sz="2000" dirty="0"/>
              <a:t> in depth</a:t>
            </a:r>
            <a:r>
              <a:rPr lang="en-US" sz="2000" dirty="0" smtClean="0"/>
              <a:t>.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REFERENCES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>
            <a:noAutofit/>
          </a:bodyPr>
          <a:lstStyle/>
          <a:p>
            <a:pPr algn="just"/>
            <a:r>
              <a:rPr lang="en-GB" sz="1100" dirty="0" err="1"/>
              <a:t>Agarwal</a:t>
            </a:r>
            <a:r>
              <a:rPr lang="en-GB" sz="1100" dirty="0"/>
              <a:t>, A. and </a:t>
            </a:r>
            <a:r>
              <a:rPr lang="en-GB" sz="1100" dirty="0" err="1"/>
              <a:t>Kapoor</a:t>
            </a:r>
            <a:r>
              <a:rPr lang="en-GB" sz="1100" dirty="0"/>
              <a:t>, K., 2022. Analysis of barriers in green human resource implementation for enhancing organizational sustainability: a DEMATEL approach. </a:t>
            </a:r>
            <a:r>
              <a:rPr lang="en-GB" sz="1100" i="1" dirty="0"/>
              <a:t>Transnational Corporations Review</a:t>
            </a:r>
            <a:r>
              <a:rPr lang="en-GB" sz="1100" dirty="0"/>
              <a:t>, pp.1-15.</a:t>
            </a:r>
            <a:endParaRPr lang="en-US" sz="1100" dirty="0"/>
          </a:p>
          <a:p>
            <a:pPr algn="just"/>
            <a:r>
              <a:rPr lang="en-GB" sz="1100" dirty="0" err="1"/>
              <a:t>Albukhitan</a:t>
            </a:r>
            <a:r>
              <a:rPr lang="en-GB" sz="1100" dirty="0"/>
              <a:t>, S., 2020. Developing digital transformation strategy for manufacturing. </a:t>
            </a:r>
            <a:r>
              <a:rPr lang="en-GB" sz="1100" i="1" dirty="0" err="1"/>
              <a:t>Procedia</a:t>
            </a:r>
            <a:r>
              <a:rPr lang="en-GB" sz="1100" i="1" dirty="0"/>
              <a:t> computer science</a:t>
            </a:r>
            <a:r>
              <a:rPr lang="en-GB" sz="1100" dirty="0"/>
              <a:t>, </a:t>
            </a:r>
            <a:r>
              <a:rPr lang="en-GB" sz="1100" i="1" dirty="0"/>
              <a:t>170</a:t>
            </a:r>
            <a:r>
              <a:rPr lang="en-GB" sz="1100" dirty="0"/>
              <a:t>, pp.664-671.</a:t>
            </a:r>
            <a:endParaRPr lang="en-US" sz="1100" dirty="0"/>
          </a:p>
          <a:p>
            <a:pPr algn="just"/>
            <a:r>
              <a:rPr lang="en-GB" sz="1100" dirty="0" err="1"/>
              <a:t>Badakhshan</a:t>
            </a:r>
            <a:r>
              <a:rPr lang="en-GB" sz="1100" dirty="0"/>
              <a:t>, P., </a:t>
            </a:r>
            <a:r>
              <a:rPr lang="en-GB" sz="1100" dirty="0" err="1"/>
              <a:t>Conboy</a:t>
            </a:r>
            <a:r>
              <a:rPr lang="en-GB" sz="1100" dirty="0"/>
              <a:t>, K., </a:t>
            </a:r>
            <a:r>
              <a:rPr lang="en-GB" sz="1100" dirty="0" err="1"/>
              <a:t>Grisold</a:t>
            </a:r>
            <a:r>
              <a:rPr lang="en-GB" sz="1100" dirty="0"/>
              <a:t>, T. and </a:t>
            </a:r>
            <a:r>
              <a:rPr lang="en-GB" sz="1100" dirty="0" err="1"/>
              <a:t>vom</a:t>
            </a:r>
            <a:r>
              <a:rPr lang="en-GB" sz="1100" dirty="0"/>
              <a:t> </a:t>
            </a:r>
            <a:r>
              <a:rPr lang="en-GB" sz="1100" dirty="0" err="1"/>
              <a:t>Brocke</a:t>
            </a:r>
            <a:r>
              <a:rPr lang="en-GB" sz="1100" dirty="0"/>
              <a:t>, J., 2020. Agile business process management: A systematic literature review and an integrated framework. </a:t>
            </a:r>
            <a:r>
              <a:rPr lang="en-GB" sz="1100" i="1" dirty="0"/>
              <a:t>Business Process Management Journal</a:t>
            </a:r>
            <a:r>
              <a:rPr lang="en-GB" sz="1100" dirty="0"/>
              <a:t>, </a:t>
            </a:r>
            <a:r>
              <a:rPr lang="en-GB" sz="1100" i="1" dirty="0"/>
              <a:t>26</a:t>
            </a:r>
            <a:r>
              <a:rPr lang="en-GB" sz="1100" dirty="0"/>
              <a:t>(6), pp.1505-1523.</a:t>
            </a:r>
            <a:endParaRPr lang="en-US" sz="1100" dirty="0"/>
          </a:p>
          <a:p>
            <a:pPr algn="just"/>
            <a:r>
              <a:rPr lang="en-GB" sz="1100" dirty="0"/>
              <a:t>Bent-Cunningham, C. and </a:t>
            </a:r>
            <a:r>
              <a:rPr lang="en-GB" sz="1100" dirty="0" err="1"/>
              <a:t>Mauzard</a:t>
            </a:r>
            <a:r>
              <a:rPr lang="en-GB" sz="1100" dirty="0"/>
              <a:t>, N., 2021. Empowering Leaders through the COVID-19 Crisis: Implementing a Transformative Communication Model. </a:t>
            </a:r>
            <a:r>
              <a:rPr lang="en-GB" sz="1100" i="1" dirty="0"/>
              <a:t>East African Journal of Education and Social Sciences (EAJESS)</a:t>
            </a:r>
            <a:r>
              <a:rPr lang="en-GB" sz="1100" dirty="0"/>
              <a:t>, </a:t>
            </a:r>
            <a:r>
              <a:rPr lang="en-GB" sz="1100" i="1" dirty="0"/>
              <a:t>2</a:t>
            </a:r>
            <a:r>
              <a:rPr lang="en-GB" sz="1100" dirty="0"/>
              <a:t>(2), pp.157-168.</a:t>
            </a:r>
            <a:endParaRPr lang="en-US" sz="1100" dirty="0"/>
          </a:p>
          <a:p>
            <a:pPr algn="just"/>
            <a:r>
              <a:rPr lang="en-GB" sz="1100" dirty="0" err="1"/>
              <a:t>Chmielewska</a:t>
            </a:r>
            <a:r>
              <a:rPr lang="en-GB" sz="1100" dirty="0"/>
              <a:t>, M., </a:t>
            </a:r>
            <a:r>
              <a:rPr lang="en-GB" sz="1100" dirty="0" err="1"/>
              <a:t>Stokwiszewski</a:t>
            </a:r>
            <a:r>
              <a:rPr lang="en-GB" sz="1100" dirty="0"/>
              <a:t>, J., </a:t>
            </a:r>
            <a:r>
              <a:rPr lang="en-GB" sz="1100" dirty="0" err="1"/>
              <a:t>Markowska</a:t>
            </a:r>
            <a:r>
              <a:rPr lang="en-GB" sz="1100" dirty="0"/>
              <a:t>, J. and </a:t>
            </a:r>
            <a:r>
              <a:rPr lang="en-GB" sz="1100" dirty="0" err="1"/>
              <a:t>Hermanowski</a:t>
            </a:r>
            <a:r>
              <a:rPr lang="en-GB" sz="1100" dirty="0"/>
              <a:t>, T., 2022. Evaluating Organizational Performance of Public Hospitals using the McKinsey 7-S Framework. </a:t>
            </a:r>
            <a:r>
              <a:rPr lang="en-GB" sz="1100" i="1" dirty="0"/>
              <a:t>BMC health services research</a:t>
            </a:r>
            <a:r>
              <a:rPr lang="en-GB" sz="1100" dirty="0"/>
              <a:t>, </a:t>
            </a:r>
            <a:r>
              <a:rPr lang="en-GB" sz="1100" i="1" dirty="0"/>
              <a:t>22</a:t>
            </a:r>
            <a:r>
              <a:rPr lang="en-GB" sz="1100" dirty="0"/>
              <a:t>(1), pp.1-12.</a:t>
            </a:r>
            <a:endParaRPr lang="en-US" sz="1100" dirty="0"/>
          </a:p>
          <a:p>
            <a:pPr algn="just"/>
            <a:r>
              <a:rPr lang="en-GB" sz="1100" dirty="0" err="1"/>
              <a:t>Leksono</a:t>
            </a:r>
            <a:r>
              <a:rPr lang="en-GB" sz="1100" dirty="0"/>
              <a:t>, A. and </a:t>
            </a:r>
            <a:r>
              <a:rPr lang="en-GB" sz="1100" dirty="0" err="1"/>
              <a:t>Yulianti</a:t>
            </a:r>
            <a:r>
              <a:rPr lang="en-GB" sz="1100" dirty="0"/>
              <a:t>, P., 2022. Analysis of Effectiveness of Change of Training Program with </a:t>
            </a:r>
            <a:r>
              <a:rPr lang="en-GB" sz="1100" dirty="0" err="1"/>
              <a:t>Adkar</a:t>
            </a:r>
            <a:r>
              <a:rPr lang="en-GB" sz="1100" dirty="0"/>
              <a:t> Approach (Awareness, Desire, Knowledge, Ability and Reinforcement). </a:t>
            </a:r>
            <a:r>
              <a:rPr lang="en-GB" sz="1100" i="1" dirty="0" err="1"/>
              <a:t>Jurnal</a:t>
            </a:r>
            <a:r>
              <a:rPr lang="en-GB" sz="1100" i="1" dirty="0"/>
              <a:t> </a:t>
            </a:r>
            <a:r>
              <a:rPr lang="en-GB" sz="1100" i="1" dirty="0" err="1"/>
              <a:t>Multidisiplin</a:t>
            </a:r>
            <a:r>
              <a:rPr lang="en-GB" sz="1100" i="1" dirty="0"/>
              <a:t> </a:t>
            </a:r>
            <a:r>
              <a:rPr lang="en-GB" sz="1100" i="1" dirty="0" err="1"/>
              <a:t>Madani</a:t>
            </a:r>
            <a:r>
              <a:rPr lang="en-GB" sz="1100" dirty="0"/>
              <a:t>, </a:t>
            </a:r>
            <a:r>
              <a:rPr lang="en-GB" sz="1100" i="1" dirty="0"/>
              <a:t>2</a:t>
            </a:r>
            <a:r>
              <a:rPr lang="en-GB" sz="1100" dirty="0"/>
              <a:t>(10), pp.3807-3812.</a:t>
            </a:r>
            <a:endParaRPr lang="en-US" sz="1100" dirty="0"/>
          </a:p>
          <a:p>
            <a:pPr algn="just"/>
            <a:r>
              <a:rPr lang="en-GB" sz="1100" dirty="0"/>
              <a:t>Mahmud, M.E., </a:t>
            </a:r>
            <a:r>
              <a:rPr lang="en-GB" sz="1100" dirty="0" err="1"/>
              <a:t>Baharun</a:t>
            </a:r>
            <a:r>
              <a:rPr lang="en-GB" sz="1100" dirty="0"/>
              <a:t>, H., </a:t>
            </a:r>
            <a:r>
              <a:rPr lang="en-GB" sz="1100" dirty="0" err="1"/>
              <a:t>Asykur</a:t>
            </a:r>
            <a:r>
              <a:rPr lang="en-GB" sz="1100" dirty="0"/>
              <a:t>, M. and </a:t>
            </a:r>
            <a:r>
              <a:rPr lang="en-GB" sz="1100" dirty="0" err="1"/>
              <a:t>Rochmatin</a:t>
            </a:r>
            <a:r>
              <a:rPr lang="en-GB" sz="1100" dirty="0"/>
              <a:t>, Z., 2022. Increasing Teacher Professionalism Through Change Management in Madrasah: Kurt Lewin's Perspective. </a:t>
            </a:r>
            <a:r>
              <a:rPr lang="en-GB" sz="1100" i="1" dirty="0"/>
              <a:t>Southeast Asian Journal of Islamic Education</a:t>
            </a:r>
            <a:r>
              <a:rPr lang="en-GB" sz="1100" dirty="0"/>
              <a:t>, </a:t>
            </a:r>
            <a:r>
              <a:rPr lang="en-GB" sz="1100" i="1" dirty="0"/>
              <a:t>5</a:t>
            </a:r>
            <a:r>
              <a:rPr lang="en-GB" sz="1100" dirty="0"/>
              <a:t>(1), pp.47-63.</a:t>
            </a:r>
            <a:endParaRPr lang="en-US" sz="1100" dirty="0"/>
          </a:p>
          <a:p>
            <a:pPr algn="just"/>
            <a:r>
              <a:rPr lang="en-GB" sz="1100" dirty="0"/>
              <a:t>Mahmud, M.E., </a:t>
            </a:r>
            <a:r>
              <a:rPr lang="en-GB" sz="1100" dirty="0" err="1"/>
              <a:t>Baharun</a:t>
            </a:r>
            <a:r>
              <a:rPr lang="en-GB" sz="1100" dirty="0"/>
              <a:t>, H., </a:t>
            </a:r>
            <a:r>
              <a:rPr lang="en-GB" sz="1100" dirty="0" err="1"/>
              <a:t>Asykur</a:t>
            </a:r>
            <a:r>
              <a:rPr lang="en-GB" sz="1100" dirty="0"/>
              <a:t>, M. and </a:t>
            </a:r>
            <a:r>
              <a:rPr lang="en-GB" sz="1100" dirty="0" err="1"/>
              <a:t>Rochmatin</a:t>
            </a:r>
            <a:r>
              <a:rPr lang="en-GB" sz="1100" dirty="0"/>
              <a:t>, Z., 2022. Increasing Teacher Professionalism Through Change Management in Madrasah: Kurt Lewin's Perspective. </a:t>
            </a:r>
            <a:r>
              <a:rPr lang="en-GB" sz="1100" i="1" dirty="0"/>
              <a:t>Southeast Asian Journal of Islamic Education</a:t>
            </a:r>
            <a:r>
              <a:rPr lang="en-GB" sz="1100" dirty="0"/>
              <a:t>, </a:t>
            </a:r>
            <a:r>
              <a:rPr lang="en-GB" sz="1100" i="1" dirty="0"/>
              <a:t>5</a:t>
            </a:r>
            <a:r>
              <a:rPr lang="en-GB" sz="1100" dirty="0"/>
              <a:t>(1), pp.47-63.</a:t>
            </a:r>
            <a:endParaRPr lang="en-US" sz="1100" dirty="0"/>
          </a:p>
          <a:p>
            <a:pPr algn="just"/>
            <a:r>
              <a:rPr lang="en-GB" sz="1100" dirty="0" err="1"/>
              <a:t>Mansaray</a:t>
            </a:r>
            <a:r>
              <a:rPr lang="en-GB" sz="1100" dirty="0"/>
              <a:t>, H.E., 2019. The role of leadership style in organisational change management: a literature review. </a:t>
            </a:r>
            <a:r>
              <a:rPr lang="en-GB" sz="1100" i="1" dirty="0"/>
              <a:t>Journal of Human Resource Management</a:t>
            </a:r>
            <a:r>
              <a:rPr lang="en-GB" sz="1100" dirty="0"/>
              <a:t>, </a:t>
            </a:r>
            <a:r>
              <a:rPr lang="en-GB" sz="1100" i="1" dirty="0"/>
              <a:t>7</a:t>
            </a:r>
            <a:r>
              <a:rPr lang="en-GB" sz="1100" dirty="0"/>
              <a:t>(1), pp.18-31.</a:t>
            </a:r>
            <a:endParaRPr lang="en-US" sz="1100" dirty="0"/>
          </a:p>
          <a:p>
            <a:pPr algn="just"/>
            <a:r>
              <a:rPr lang="en-GB" sz="1100" dirty="0"/>
              <a:t>Mellor, D., McCabe, M., Byers, J., von </a:t>
            </a:r>
            <a:r>
              <a:rPr lang="en-GB" sz="1100" dirty="0" err="1"/>
              <a:t>Treuer</a:t>
            </a:r>
            <a:r>
              <a:rPr lang="en-GB" sz="1100" dirty="0"/>
              <a:t>, K., </a:t>
            </a:r>
            <a:r>
              <a:rPr lang="en-GB" sz="1100" dirty="0" err="1"/>
              <a:t>Karantzas</a:t>
            </a:r>
            <a:r>
              <a:rPr lang="en-GB" sz="1100" dirty="0"/>
              <a:t>, G. and </a:t>
            </a:r>
            <a:r>
              <a:rPr lang="en-GB" sz="1100" dirty="0" err="1"/>
              <a:t>Goodenough</a:t>
            </a:r>
            <a:r>
              <a:rPr lang="en-GB" sz="1100" dirty="0"/>
              <a:t>, B., 2022. Real world challenges in delivering consumer directed care to enhance nursing home residents’ well being. </a:t>
            </a:r>
            <a:r>
              <a:rPr lang="en-GB" sz="1100" i="1" dirty="0"/>
              <a:t>Clinical Gerontologist</a:t>
            </a:r>
            <a:r>
              <a:rPr lang="en-GB" sz="1100" dirty="0"/>
              <a:t>, </a:t>
            </a:r>
            <a:r>
              <a:rPr lang="en-GB" sz="1100" i="1" dirty="0"/>
              <a:t>45</a:t>
            </a:r>
            <a:r>
              <a:rPr lang="en-GB" sz="1100" dirty="0"/>
              <a:t>(5), pp.1226-1235.</a:t>
            </a:r>
            <a:endParaRPr lang="en-US" sz="1100" dirty="0"/>
          </a:p>
          <a:p>
            <a:pPr algn="just"/>
            <a:r>
              <a:rPr lang="en-GB" sz="1100" dirty="0"/>
              <a:t>Netflix, 2023. </a:t>
            </a:r>
            <a:r>
              <a:rPr lang="en-GB" sz="1100" i="1" dirty="0"/>
              <a:t>Netflix. </a:t>
            </a:r>
            <a:r>
              <a:rPr lang="en-GB" sz="1100" dirty="0"/>
              <a:t>Available at: https://www.netflix.com/in/ [Accessed on: 2 February, 2023]</a:t>
            </a:r>
            <a:endParaRPr lang="en-US" sz="1100" dirty="0"/>
          </a:p>
          <a:p>
            <a:pPr algn="just"/>
            <a:r>
              <a:rPr lang="en-GB" sz="1100" dirty="0" err="1"/>
              <a:t>Putri</a:t>
            </a:r>
            <a:r>
              <a:rPr lang="en-GB" sz="1100" dirty="0"/>
              <a:t>, A.R.F. and </a:t>
            </a:r>
            <a:r>
              <a:rPr lang="en-GB" sz="1100" dirty="0" err="1"/>
              <a:t>Paksi</a:t>
            </a:r>
            <a:r>
              <a:rPr lang="en-GB" sz="1100" dirty="0"/>
              <a:t>, A.K., 2021. The strategy of </a:t>
            </a:r>
            <a:r>
              <a:rPr lang="en-GB" sz="1100" dirty="0" err="1"/>
              <a:t>netflix</a:t>
            </a:r>
            <a:r>
              <a:rPr lang="en-GB" sz="1100" dirty="0"/>
              <a:t> to dominate the entertainment media market in Indonesia 2016-2021. </a:t>
            </a:r>
            <a:r>
              <a:rPr lang="en-GB" sz="1100" i="1" dirty="0" err="1"/>
              <a:t>Jurnal</a:t>
            </a:r>
            <a:r>
              <a:rPr lang="en-GB" sz="1100" i="1" dirty="0"/>
              <a:t> </a:t>
            </a:r>
            <a:r>
              <a:rPr lang="en-GB" sz="1100" i="1" dirty="0" err="1"/>
              <a:t>Ilmiah</a:t>
            </a:r>
            <a:r>
              <a:rPr lang="en-GB" sz="1100" i="1" dirty="0"/>
              <a:t> </a:t>
            </a:r>
            <a:r>
              <a:rPr lang="en-GB" sz="1100" i="1" dirty="0" err="1"/>
              <a:t>Dinamika</a:t>
            </a:r>
            <a:r>
              <a:rPr lang="en-GB" sz="1100" i="1" dirty="0"/>
              <a:t> </a:t>
            </a:r>
            <a:r>
              <a:rPr lang="en-GB" sz="1100" i="1" dirty="0" err="1"/>
              <a:t>Sosial</a:t>
            </a:r>
            <a:r>
              <a:rPr lang="en-GB" sz="1100" dirty="0"/>
              <a:t>, </a:t>
            </a:r>
            <a:r>
              <a:rPr lang="en-GB" sz="1100" i="1" dirty="0"/>
              <a:t>5</a:t>
            </a:r>
            <a:r>
              <a:rPr lang="en-GB" sz="1100" dirty="0"/>
              <a:t>(1), pp.110-134.</a:t>
            </a:r>
            <a:endParaRPr lang="en-US" sz="1100" dirty="0"/>
          </a:p>
          <a:p>
            <a:pPr algn="just"/>
            <a:r>
              <a:rPr lang="en-GB" sz="1100" dirty="0" err="1"/>
              <a:t>Shyam</a:t>
            </a:r>
            <a:r>
              <a:rPr lang="en-GB" sz="1100" dirty="0"/>
              <a:t>, P.S., 2022. Internal marketing and McKinsey’s 7-S: Discovering their relationship. </a:t>
            </a:r>
            <a:r>
              <a:rPr lang="en-GB" sz="1100" i="1" dirty="0"/>
              <a:t>Advances In Management </a:t>
            </a:r>
            <a:r>
              <a:rPr lang="en-GB" sz="1100" i="1" dirty="0" err="1"/>
              <a:t>Vol</a:t>
            </a:r>
            <a:r>
              <a:rPr lang="en-GB" sz="1100" dirty="0"/>
              <a:t>, </a:t>
            </a:r>
            <a:r>
              <a:rPr lang="en-GB" sz="1100" i="1" dirty="0"/>
              <a:t>15</a:t>
            </a:r>
            <a:r>
              <a:rPr lang="en-GB" sz="1100" dirty="0"/>
              <a:t>, p.4.</a:t>
            </a:r>
            <a:endParaRPr lang="en-US" sz="1100" dirty="0"/>
          </a:p>
          <a:p>
            <a:pPr algn="just"/>
            <a:r>
              <a:rPr lang="en-GB" sz="1100" dirty="0" err="1"/>
              <a:t>Sulistiyani</a:t>
            </a:r>
            <a:r>
              <a:rPr lang="en-GB" sz="1100" dirty="0"/>
              <a:t>, E., Ali, A.H.N. and </a:t>
            </a:r>
            <a:r>
              <a:rPr lang="en-GB" sz="1100" dirty="0" err="1"/>
              <a:t>Astuti</a:t>
            </a:r>
            <a:r>
              <a:rPr lang="en-GB" sz="1100" dirty="0"/>
              <a:t>, H.M., 2020. Change management strategies to implement a fingerprint based attendance system in information systems department using ADKAR model. </a:t>
            </a:r>
            <a:r>
              <a:rPr lang="en-GB" sz="1100" i="1" dirty="0"/>
              <a:t>Applied Technology and Computing Science Journal</a:t>
            </a:r>
            <a:r>
              <a:rPr lang="en-GB" sz="1100" dirty="0"/>
              <a:t>, </a:t>
            </a:r>
            <a:r>
              <a:rPr lang="en-GB" sz="1100" i="1" dirty="0"/>
              <a:t>3</a:t>
            </a:r>
            <a:r>
              <a:rPr lang="en-GB" sz="1100" dirty="0"/>
              <a:t>(1), pp.22-29.</a:t>
            </a:r>
            <a:endParaRPr lang="en-US" sz="1100" dirty="0"/>
          </a:p>
          <a:p>
            <a:pPr algn="just"/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717002"/>
            <a:ext cx="8382000" cy="3616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PP_MARK_KEY" val="0ee13688-c63a-4f55-98c1-41346c8c038a"/>
  <p:tag name="COMMONDATA" val="eyJoZGlkIjoiZjE5NGY1NmE5ZDY2MTQ1NGRkZjVkZmEyMmQ2Nzg0Y2MifQ=="/>
</p:tagLst>
</file>

<file path=ppt/theme/theme1.xml><?xml version="1.0" encoding="utf-8"?>
<a:theme xmlns:a="http://schemas.openxmlformats.org/drawingml/2006/main" name="Office Them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7563</Words>
  <Application>WPS 演示</Application>
  <PresentationFormat>On-screen Show (4:3)</PresentationFormat>
  <Paragraphs>97</Paragraphs>
  <Slides>14</Slides>
  <Notes>10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1" baseType="lpstr">
      <vt:lpstr>Arial</vt:lpstr>
      <vt:lpstr>宋体</vt:lpstr>
      <vt:lpstr>Wingdings</vt:lpstr>
      <vt:lpstr>Calibri</vt:lpstr>
      <vt:lpstr>微软雅黑</vt:lpstr>
      <vt:lpstr>Arial Unicode MS</vt:lpstr>
      <vt:lpstr>Office Theme</vt:lpstr>
      <vt:lpstr> CHANGE &amp; STABILITY MANAGEMENT BMMB7000 ORGANISATIONAL CHANGE CASE STUDY NETFLIX </vt:lpstr>
      <vt:lpstr>CHANGE MANAGEMENT PROCESS AND MODELS</vt:lpstr>
      <vt:lpstr>CHANGE MANAGEMENT PROCESS AND MODELS  (contd)</vt:lpstr>
      <vt:lpstr>KURT LEWIN’S CHANGE MODEL</vt:lpstr>
      <vt:lpstr>ADKAR MODEL</vt:lpstr>
      <vt:lpstr>MCKINSEY &amp; COMPANY’S 7S FRAMEWORK</vt:lpstr>
      <vt:lpstr>ORGANISATIONAL ISSUES AND FACTORS</vt:lpstr>
      <vt:lpstr>RELEVANCE OF KURT LEWIN’S CHANGE MODEL</vt:lpstr>
      <vt:lpstr>RELEVANCE OF ADKAR MODEL</vt:lpstr>
      <vt:lpstr>RELEVANCE OF MCKINSEY &amp; COMPANY’S 7S FRAMEWORK</vt:lpstr>
      <vt:lpstr>AIMS AND OBJECTIVES OF THE STUDY</vt:lpstr>
      <vt:lpstr>CONCLUSION</vt:lpstr>
      <vt:lpstr>REFERENCES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MIS</dc:creator>
  <cp:lastModifiedBy>win 10</cp:lastModifiedBy>
  <cp:revision>65</cp:revision>
  <dcterms:created xsi:type="dcterms:W3CDTF">2023-02-17T08:26:00Z</dcterms:created>
  <dcterms:modified xsi:type="dcterms:W3CDTF">2023-02-27T01:43:26Z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DAFD3554C6064A4285D21BFC1A462B59</vt:lpwstr>
  </property>
  <property fmtid="{D5CDD505-2E9C-101B-9397-08002B2CF9AE}" pid="3" name="KSOProductBuildVer">
    <vt:lpwstr>2052-11.1.0.13703</vt:lpwstr>
  </property>
</Properties>
</file>