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58" r:id="rId4"/>
    <p:sldId id="261" r:id="rId5"/>
    <p:sldId id="263" r:id="rId6"/>
    <p:sldId id="262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1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73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728748-32C8-445B-8B7C-061D5C7F8058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F6D27460-15B9-4CAB-AAF9-3708E46067C2}">
      <dgm:prSet phldrT="[Text]"/>
      <dgm:spPr/>
      <dgm:t>
        <a:bodyPr/>
        <a:lstStyle/>
        <a:p>
          <a:r>
            <a:rPr lang="en-GB" dirty="0"/>
            <a:t>National government</a:t>
          </a:r>
        </a:p>
      </dgm:t>
    </dgm:pt>
    <dgm:pt modelId="{1DA939B5-E349-422D-A4C6-87E1C3736C75}" type="parTrans" cxnId="{014CBC49-B3DE-497F-B7F2-1E3B7A22F9EE}">
      <dgm:prSet/>
      <dgm:spPr/>
      <dgm:t>
        <a:bodyPr/>
        <a:lstStyle/>
        <a:p>
          <a:endParaRPr lang="en-GB"/>
        </a:p>
      </dgm:t>
    </dgm:pt>
    <dgm:pt modelId="{B4E40660-1313-4A5E-A388-5BD464F76749}" type="sibTrans" cxnId="{014CBC49-B3DE-497F-B7F2-1E3B7A22F9EE}">
      <dgm:prSet/>
      <dgm:spPr/>
      <dgm:t>
        <a:bodyPr/>
        <a:lstStyle/>
        <a:p>
          <a:endParaRPr lang="en-GB"/>
        </a:p>
      </dgm:t>
    </dgm:pt>
    <dgm:pt modelId="{3FB96EAF-625C-464B-AAA3-8806EEF36582}">
      <dgm:prSet phldrT="[Text]"/>
      <dgm:spPr/>
      <dgm:t>
        <a:bodyPr/>
        <a:lstStyle/>
        <a:p>
          <a:r>
            <a:rPr lang="en-GB" dirty="0"/>
            <a:t>Regional</a:t>
          </a:r>
        </a:p>
      </dgm:t>
    </dgm:pt>
    <dgm:pt modelId="{0EDE9B3B-3234-466A-90A8-3B4157A9DDD9}" type="parTrans" cxnId="{C2EAA79A-6A3A-4FEC-8335-D7F22EC36EA8}">
      <dgm:prSet/>
      <dgm:spPr/>
      <dgm:t>
        <a:bodyPr/>
        <a:lstStyle/>
        <a:p>
          <a:endParaRPr lang="en-GB"/>
        </a:p>
      </dgm:t>
    </dgm:pt>
    <dgm:pt modelId="{360A0059-E653-416D-842F-D455B12B1994}" type="sibTrans" cxnId="{C2EAA79A-6A3A-4FEC-8335-D7F22EC36EA8}">
      <dgm:prSet/>
      <dgm:spPr/>
      <dgm:t>
        <a:bodyPr/>
        <a:lstStyle/>
        <a:p>
          <a:endParaRPr lang="en-GB"/>
        </a:p>
      </dgm:t>
    </dgm:pt>
    <dgm:pt modelId="{080B8554-5E76-4143-8E73-2E0AE84E74B3}">
      <dgm:prSet phldrT="[Text]"/>
      <dgm:spPr/>
      <dgm:t>
        <a:bodyPr/>
        <a:lstStyle/>
        <a:p>
          <a:r>
            <a:rPr lang="en-GB" dirty="0"/>
            <a:t>Local and community</a:t>
          </a:r>
        </a:p>
      </dgm:t>
    </dgm:pt>
    <dgm:pt modelId="{E39B1C34-D1A6-412E-90BA-63FACB2ADC0A}" type="parTrans" cxnId="{533815CA-8DE0-4761-965A-DF463B084AB9}">
      <dgm:prSet/>
      <dgm:spPr/>
      <dgm:t>
        <a:bodyPr/>
        <a:lstStyle/>
        <a:p>
          <a:endParaRPr lang="en-GB"/>
        </a:p>
      </dgm:t>
    </dgm:pt>
    <dgm:pt modelId="{D9CFD70E-BF04-40DF-887A-99755A3C1C6B}" type="sibTrans" cxnId="{533815CA-8DE0-4761-965A-DF463B084AB9}">
      <dgm:prSet/>
      <dgm:spPr/>
      <dgm:t>
        <a:bodyPr/>
        <a:lstStyle/>
        <a:p>
          <a:endParaRPr lang="en-GB"/>
        </a:p>
      </dgm:t>
    </dgm:pt>
    <dgm:pt modelId="{797684D0-BE03-46A7-8A7C-43343C186D4B}" type="pres">
      <dgm:prSet presAssocID="{AA728748-32C8-445B-8B7C-061D5C7F8058}" presName="compositeShape" presStyleCnt="0">
        <dgm:presLayoutVars>
          <dgm:dir/>
          <dgm:resizeHandles/>
        </dgm:presLayoutVars>
      </dgm:prSet>
      <dgm:spPr/>
    </dgm:pt>
    <dgm:pt modelId="{921393F5-665A-48FA-96F0-4E27552868A2}" type="pres">
      <dgm:prSet presAssocID="{AA728748-32C8-445B-8B7C-061D5C7F8058}" presName="pyramid" presStyleLbl="node1" presStyleIdx="0" presStyleCnt="1"/>
      <dgm:spPr/>
    </dgm:pt>
    <dgm:pt modelId="{89C4C390-77ED-4328-97BD-1C0030C78BE4}" type="pres">
      <dgm:prSet presAssocID="{AA728748-32C8-445B-8B7C-061D5C7F8058}" presName="theList" presStyleCnt="0"/>
      <dgm:spPr/>
    </dgm:pt>
    <dgm:pt modelId="{7F345FDD-FE70-43AF-8B9F-306884DF7DAE}" type="pres">
      <dgm:prSet presAssocID="{F6D27460-15B9-4CAB-AAF9-3708E46067C2}" presName="aNode" presStyleLbl="fgAcc1" presStyleIdx="0" presStyleCnt="3">
        <dgm:presLayoutVars>
          <dgm:bulletEnabled val="1"/>
        </dgm:presLayoutVars>
      </dgm:prSet>
      <dgm:spPr/>
    </dgm:pt>
    <dgm:pt modelId="{24E3518B-C492-4826-8F88-8B2046BC425C}" type="pres">
      <dgm:prSet presAssocID="{F6D27460-15B9-4CAB-AAF9-3708E46067C2}" presName="aSpace" presStyleCnt="0"/>
      <dgm:spPr/>
    </dgm:pt>
    <dgm:pt modelId="{75F2874A-6044-49EF-9E8A-2FDC0FBE6D8A}" type="pres">
      <dgm:prSet presAssocID="{3FB96EAF-625C-464B-AAA3-8806EEF36582}" presName="aNode" presStyleLbl="fgAcc1" presStyleIdx="1" presStyleCnt="3">
        <dgm:presLayoutVars>
          <dgm:bulletEnabled val="1"/>
        </dgm:presLayoutVars>
      </dgm:prSet>
      <dgm:spPr/>
    </dgm:pt>
    <dgm:pt modelId="{713171A0-F8E3-41E0-B33A-85CDE2D70E13}" type="pres">
      <dgm:prSet presAssocID="{3FB96EAF-625C-464B-AAA3-8806EEF36582}" presName="aSpace" presStyleCnt="0"/>
      <dgm:spPr/>
    </dgm:pt>
    <dgm:pt modelId="{2A4F9A54-9EAB-42FC-B74A-37ED4C92F994}" type="pres">
      <dgm:prSet presAssocID="{080B8554-5E76-4143-8E73-2E0AE84E74B3}" presName="aNode" presStyleLbl="fgAcc1" presStyleIdx="2" presStyleCnt="3">
        <dgm:presLayoutVars>
          <dgm:bulletEnabled val="1"/>
        </dgm:presLayoutVars>
      </dgm:prSet>
      <dgm:spPr/>
    </dgm:pt>
    <dgm:pt modelId="{86FF6FF1-79B9-48FA-A8AA-521FCF344646}" type="pres">
      <dgm:prSet presAssocID="{080B8554-5E76-4143-8E73-2E0AE84E74B3}" presName="aSpace" presStyleCnt="0"/>
      <dgm:spPr/>
    </dgm:pt>
  </dgm:ptLst>
  <dgm:cxnLst>
    <dgm:cxn modelId="{014CBC49-B3DE-497F-B7F2-1E3B7A22F9EE}" srcId="{AA728748-32C8-445B-8B7C-061D5C7F8058}" destId="{F6D27460-15B9-4CAB-AAF9-3708E46067C2}" srcOrd="0" destOrd="0" parTransId="{1DA939B5-E349-422D-A4C6-87E1C3736C75}" sibTransId="{B4E40660-1313-4A5E-A388-5BD464F76749}"/>
    <dgm:cxn modelId="{3A1FAE4F-3BCF-4EA3-86F9-6815C30CC68B}" type="presOf" srcId="{F6D27460-15B9-4CAB-AAF9-3708E46067C2}" destId="{7F345FDD-FE70-43AF-8B9F-306884DF7DAE}" srcOrd="0" destOrd="0" presId="urn:microsoft.com/office/officeart/2005/8/layout/pyramid2"/>
    <dgm:cxn modelId="{2BC44A54-5C85-4DD5-8BCC-0242137EA0E2}" type="presOf" srcId="{3FB96EAF-625C-464B-AAA3-8806EEF36582}" destId="{75F2874A-6044-49EF-9E8A-2FDC0FBE6D8A}" srcOrd="0" destOrd="0" presId="urn:microsoft.com/office/officeart/2005/8/layout/pyramid2"/>
    <dgm:cxn modelId="{C2EAA79A-6A3A-4FEC-8335-D7F22EC36EA8}" srcId="{AA728748-32C8-445B-8B7C-061D5C7F8058}" destId="{3FB96EAF-625C-464B-AAA3-8806EEF36582}" srcOrd="1" destOrd="0" parTransId="{0EDE9B3B-3234-466A-90A8-3B4157A9DDD9}" sibTransId="{360A0059-E653-416D-842F-D455B12B1994}"/>
    <dgm:cxn modelId="{CB1B12C0-8BD5-4F3C-8F7B-80A08C6F6783}" type="presOf" srcId="{080B8554-5E76-4143-8E73-2E0AE84E74B3}" destId="{2A4F9A54-9EAB-42FC-B74A-37ED4C92F994}" srcOrd="0" destOrd="0" presId="urn:microsoft.com/office/officeart/2005/8/layout/pyramid2"/>
    <dgm:cxn modelId="{533815CA-8DE0-4761-965A-DF463B084AB9}" srcId="{AA728748-32C8-445B-8B7C-061D5C7F8058}" destId="{080B8554-5E76-4143-8E73-2E0AE84E74B3}" srcOrd="2" destOrd="0" parTransId="{E39B1C34-D1A6-412E-90BA-63FACB2ADC0A}" sibTransId="{D9CFD70E-BF04-40DF-887A-99755A3C1C6B}"/>
    <dgm:cxn modelId="{67C172F6-8D02-453F-AC79-3A523D1DEED0}" type="presOf" srcId="{AA728748-32C8-445B-8B7C-061D5C7F8058}" destId="{797684D0-BE03-46A7-8A7C-43343C186D4B}" srcOrd="0" destOrd="0" presId="urn:microsoft.com/office/officeart/2005/8/layout/pyramid2"/>
    <dgm:cxn modelId="{B25483DA-1E8B-4553-8373-F9D3EBF8E33C}" type="presParOf" srcId="{797684D0-BE03-46A7-8A7C-43343C186D4B}" destId="{921393F5-665A-48FA-96F0-4E27552868A2}" srcOrd="0" destOrd="0" presId="urn:microsoft.com/office/officeart/2005/8/layout/pyramid2"/>
    <dgm:cxn modelId="{D29A02E7-51EC-45F6-B881-E04001AD21F5}" type="presParOf" srcId="{797684D0-BE03-46A7-8A7C-43343C186D4B}" destId="{89C4C390-77ED-4328-97BD-1C0030C78BE4}" srcOrd="1" destOrd="0" presId="urn:microsoft.com/office/officeart/2005/8/layout/pyramid2"/>
    <dgm:cxn modelId="{FE671A71-3AE9-4ACD-8763-EF443079D2F8}" type="presParOf" srcId="{89C4C390-77ED-4328-97BD-1C0030C78BE4}" destId="{7F345FDD-FE70-43AF-8B9F-306884DF7DAE}" srcOrd="0" destOrd="0" presId="urn:microsoft.com/office/officeart/2005/8/layout/pyramid2"/>
    <dgm:cxn modelId="{D6689812-EF58-4F58-981F-2E63092E3D85}" type="presParOf" srcId="{89C4C390-77ED-4328-97BD-1C0030C78BE4}" destId="{24E3518B-C492-4826-8F88-8B2046BC425C}" srcOrd="1" destOrd="0" presId="urn:microsoft.com/office/officeart/2005/8/layout/pyramid2"/>
    <dgm:cxn modelId="{FFFFE388-4558-41D4-A115-9E5EE56594DC}" type="presParOf" srcId="{89C4C390-77ED-4328-97BD-1C0030C78BE4}" destId="{75F2874A-6044-49EF-9E8A-2FDC0FBE6D8A}" srcOrd="2" destOrd="0" presId="urn:microsoft.com/office/officeart/2005/8/layout/pyramid2"/>
    <dgm:cxn modelId="{78F9A9D7-F081-429C-963E-7DFA99796D72}" type="presParOf" srcId="{89C4C390-77ED-4328-97BD-1C0030C78BE4}" destId="{713171A0-F8E3-41E0-B33A-85CDE2D70E13}" srcOrd="3" destOrd="0" presId="urn:microsoft.com/office/officeart/2005/8/layout/pyramid2"/>
    <dgm:cxn modelId="{E2072DDD-D280-4ADE-BCA9-60C2979E1D6F}" type="presParOf" srcId="{89C4C390-77ED-4328-97BD-1C0030C78BE4}" destId="{2A4F9A54-9EAB-42FC-B74A-37ED4C92F994}" srcOrd="4" destOrd="0" presId="urn:microsoft.com/office/officeart/2005/8/layout/pyramid2"/>
    <dgm:cxn modelId="{226A195B-5131-44A0-8A88-AA0C3AD6E8E8}" type="presParOf" srcId="{89C4C390-77ED-4328-97BD-1C0030C78BE4}" destId="{86FF6FF1-79B9-48FA-A8AA-521FCF34464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393F5-665A-48FA-96F0-4E27552868A2}">
      <dsp:nvSpPr>
        <dsp:cNvPr id="0" name=""/>
        <dsp:cNvSpPr/>
      </dsp:nvSpPr>
      <dsp:spPr>
        <a:xfrm>
          <a:off x="948266" y="0"/>
          <a:ext cx="5418667" cy="5418667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45FDD-FE70-43AF-8B9F-306884DF7DAE}">
      <dsp:nvSpPr>
        <dsp:cNvPr id="0" name=""/>
        <dsp:cNvSpPr/>
      </dsp:nvSpPr>
      <dsp:spPr>
        <a:xfrm>
          <a:off x="3657599" y="544777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National government</a:t>
          </a:r>
        </a:p>
      </dsp:txBody>
      <dsp:txXfrm>
        <a:off x="3720215" y="607393"/>
        <a:ext cx="3396901" cy="1157468"/>
      </dsp:txXfrm>
    </dsp:sp>
    <dsp:sp modelId="{75F2874A-6044-49EF-9E8A-2FDC0FBE6D8A}">
      <dsp:nvSpPr>
        <dsp:cNvPr id="0" name=""/>
        <dsp:cNvSpPr/>
      </dsp:nvSpPr>
      <dsp:spPr>
        <a:xfrm>
          <a:off x="3657599" y="1987814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Regional</a:t>
          </a:r>
        </a:p>
      </dsp:txBody>
      <dsp:txXfrm>
        <a:off x="3720215" y="2050430"/>
        <a:ext cx="3396901" cy="1157468"/>
      </dsp:txXfrm>
    </dsp:sp>
    <dsp:sp modelId="{2A4F9A54-9EAB-42FC-B74A-37ED4C92F994}">
      <dsp:nvSpPr>
        <dsp:cNvPr id="0" name=""/>
        <dsp:cNvSpPr/>
      </dsp:nvSpPr>
      <dsp:spPr>
        <a:xfrm>
          <a:off x="3657599" y="3430852"/>
          <a:ext cx="3522133" cy="12827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Local and community</a:t>
          </a:r>
        </a:p>
      </dsp:txBody>
      <dsp:txXfrm>
        <a:off x="3720215" y="3493468"/>
        <a:ext cx="3396901" cy="1157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AA5233-AC22-4E04-A54C-B0DD98B776D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E6028-5224-4D23-91AB-E53713F80E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090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BE6028-5224-4D23-91AB-E53713F80E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271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3613-07EA-434B-AEFD-0C94EC5AB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F2EDFE-678F-4979-870A-0D1FADE275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90806-6B12-45F8-94F4-845928D54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58737-0CE1-434C-97DB-405F02AA4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C851E-60B9-4A1D-9C4F-A269A5963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858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45DD0-89CC-4FBB-87C3-2D73CBFCB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3BBA0-60D8-4EA5-8C07-3DCB985DC3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B2811-189D-42F8-BF44-E5C76A667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C5496-B277-4458-B2D2-2D000DD9F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9B284-B5E4-4A3A-A3DF-59680F84E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88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377CE-94C2-4AF7-9547-67F942CF3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81E480-4947-41D7-91BF-3AFEA7583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A77F7-4ACC-4735-AD42-EB057EFAB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1C8CF-2CA5-4B3A-B05C-5030B94BB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D0A5E-7C23-4A2F-A0A4-8B150632D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61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51348-8977-4409-87EF-003C931FC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2B2A-73CC-4BE2-9559-35DC17B5D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CA39A2-7ED8-4246-82AA-84B4FCB9A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5B7C3-5119-4543-8A3D-CF7D5DC16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739523-3FEF-4C09-8D6A-261AF5472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13D3C4-E0FA-473D-8D04-72B7DCD19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238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A66A1-135A-4827-B9B9-DEBA99CB8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49DE2-27AC-4D59-8BAA-0BE55F6F3C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431E8-A090-4A7E-853D-999AEDD323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C69CE5-3F02-4D0F-8151-98781C53BF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745C8E-1469-4EA3-A813-55C55B15C1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486A5A-9137-45B5-BB05-C3AB30117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DBA7E5-D2AF-48F7-8641-50563D6B7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49488B-266B-451B-9A91-66452FE1A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286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42779-C6E6-45B1-B429-F97CFFBE9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8D6DCF-4B4D-48CB-AEA3-E91BB1DCC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1582E7-3601-4BC5-8760-93E250A20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8B24EE-DF18-4312-B2AA-A64EA46D7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54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3B8986-F01D-4F86-9114-ACD0B5F9D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8D6981-888D-46EB-B740-E5959F379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7C68F8-4F26-4019-8D59-AC773DCEF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94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FF690-B19A-414E-A1B2-96979F368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62DB4-2895-4468-9226-29AB247C5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5DD0D-264E-45AE-AFDF-99E97903A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FDBF26-613A-4451-82AD-D1DAC8226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ED2E0-96EF-4F25-A1D6-453F9DEDB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46338-9994-4643-934F-F3B30DEB5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919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2D24E-4883-4933-9154-A8AD75F7C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4B6420-034E-45F8-AB0E-11839296D2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9D9DA-4BA7-48F7-A511-FFB43F32F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AB7C5-C29D-4295-848C-5A0259499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564463-9576-49C9-89D1-20C4D7D60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8A0145-90A5-438F-B9A4-9E7897F7D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300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B0B93-8223-439D-96CD-1509E7109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9383EA-D18B-40F5-A2CC-EE495FD713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AF92A-7B4C-4F35-B3F4-EDC865BEF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636708-B998-44E2-BB89-2EBADD3FD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C3411-4AE8-4693-B174-664CAC875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966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7DF855-1DBB-42AA-8A95-8F95C1BBA5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E9-377D-4AEB-8170-987E20A85A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D7BD8-BE5D-4879-A85C-EE05515DB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BB235-70BF-4526-9959-DD5AA1605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841EC-37CA-4C7D-BBE7-31C8FCACA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19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478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90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088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280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233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685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425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429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178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52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60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F98B65-5997-4E6B-BFA6-F620021DA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FB282-EFD1-4054-961E-BF56A808A7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1D3E2-8E09-4296-BE02-E4228748FE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171185-6385-4C5C-A9E9-CD15E025BF34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18F95-E7C1-44B7-AA91-CE629FC42A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B9A0E-4560-456F-A182-DD9244BDA8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9394B-060B-4FF0-88B6-C96B14770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901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C404C-B9E9-4DA7-AA96-CF72D420503E}" type="datetimeFigureOut">
              <a:rPr lang="en-GB" smtClean="0"/>
              <a:t>06/12/2019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A5256-8E59-446B-BF8C-8D2FE9AC40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14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2054C0-DD7D-4B8D-91D1-8365BB8594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1564" r="1548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A374E3-411E-4A8A-A4FA-E0DEEB0EAC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GB" sz="8000" b="1" dirty="0">
                <a:solidFill>
                  <a:srgbClr val="FFFFFF"/>
                </a:solidFill>
              </a:rPr>
              <a:t>High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D8DE8-FCDA-460A-913A-FE98DA846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6402" y="-352607"/>
            <a:ext cx="3204813" cy="3105518"/>
          </a:xfrm>
        </p:spPr>
        <p:txBody>
          <a:bodyPr anchor="ctr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Not high anxiety!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7184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A17D0EE-867F-4934-96C1-B9C31F38C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1610" y="92468"/>
            <a:ext cx="6858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099ACB-E96D-457D-A65B-6074B2B37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048"/>
            <a:ext cx="10515600" cy="1150069"/>
          </a:xfrm>
        </p:spPr>
        <p:txBody>
          <a:bodyPr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2683-1FFB-486B-B531-73CFE6E0C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5118"/>
            <a:ext cx="5700443" cy="4951845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Anxiety can seep through every aspect of a public service organisation</a:t>
            </a:r>
          </a:p>
          <a:p>
            <a:r>
              <a:rPr lang="en-GB" sz="3000" dirty="0"/>
              <a:t>We need to rethink our approach in order to avoid such stresses</a:t>
            </a:r>
          </a:p>
          <a:p>
            <a:r>
              <a:rPr lang="en-GB" sz="3000" dirty="0"/>
              <a:t>Performance management can be seen as something ‘done to’ people with an emphasis on </a:t>
            </a:r>
            <a:r>
              <a:rPr lang="en-GB" sz="3000" i="1" dirty="0"/>
              <a:t>under-performance</a:t>
            </a:r>
          </a:p>
          <a:p>
            <a:r>
              <a:rPr lang="en-GB" sz="3000" dirty="0"/>
              <a:t>Using </a:t>
            </a:r>
            <a:r>
              <a:rPr lang="en-GB" sz="3000" i="1" dirty="0"/>
              <a:t>high-performance </a:t>
            </a:r>
            <a:r>
              <a:rPr lang="en-GB" sz="3000" dirty="0"/>
              <a:t>as our frame helps to engender a sense of fulfilment and success, rather than stress and anxiety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7F9FD3-CF8C-4179-9DED-2C543B85E530}"/>
              </a:ext>
            </a:extLst>
          </p:cNvPr>
          <p:cNvSpPr txBox="1"/>
          <p:nvPr/>
        </p:nvSpPr>
        <p:spPr>
          <a:xfrm>
            <a:off x="698643" y="6194383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3C6D1B-EA8B-434D-94CB-10531508F571}"/>
              </a:ext>
            </a:extLst>
          </p:cNvPr>
          <p:cNvSpPr/>
          <p:nvPr/>
        </p:nvSpPr>
        <p:spPr>
          <a:xfrm>
            <a:off x="6538643" y="213065"/>
            <a:ext cx="4954714" cy="127066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CF0D6-E34E-4648-AB34-F7567202DAA6}"/>
              </a:ext>
            </a:extLst>
          </p:cNvPr>
          <p:cNvSpPr/>
          <p:nvPr/>
        </p:nvSpPr>
        <p:spPr>
          <a:xfrm>
            <a:off x="6538643" y="1483730"/>
            <a:ext cx="4954714" cy="17544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EC8364-4E0A-4E07-8C48-B3C65CD662E7}"/>
              </a:ext>
            </a:extLst>
          </p:cNvPr>
          <p:cNvSpPr/>
          <p:nvPr/>
        </p:nvSpPr>
        <p:spPr>
          <a:xfrm>
            <a:off x="6538643" y="3256532"/>
            <a:ext cx="4954714" cy="17545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EDB3CF-590D-4AAF-ABD0-77E557C9C4AE}"/>
              </a:ext>
            </a:extLst>
          </p:cNvPr>
          <p:cNvSpPr/>
          <p:nvPr/>
        </p:nvSpPr>
        <p:spPr>
          <a:xfrm>
            <a:off x="6538643" y="5011032"/>
            <a:ext cx="4954714" cy="17545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DE1D7D8-C764-4637-B9E7-94B875643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1904" y="252402"/>
            <a:ext cx="7457475" cy="63531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7F9FD3-CF8C-4179-9DED-2C543B85E530}"/>
              </a:ext>
            </a:extLst>
          </p:cNvPr>
          <p:cNvSpPr txBox="1"/>
          <p:nvPr/>
        </p:nvSpPr>
        <p:spPr>
          <a:xfrm>
            <a:off x="9986482" y="6277777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1DA673-05C7-4935-8D3A-64C9DD15B29F}"/>
              </a:ext>
            </a:extLst>
          </p:cNvPr>
          <p:cNvSpPr/>
          <p:nvPr/>
        </p:nvSpPr>
        <p:spPr>
          <a:xfrm>
            <a:off x="1044387" y="767443"/>
            <a:ext cx="2427515" cy="903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Level 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BD1CB5-6868-4241-BD00-F2F6DA1C6037}"/>
              </a:ext>
            </a:extLst>
          </p:cNvPr>
          <p:cNvSpPr/>
          <p:nvPr/>
        </p:nvSpPr>
        <p:spPr>
          <a:xfrm>
            <a:off x="1044388" y="2068287"/>
            <a:ext cx="2427515" cy="903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Level 3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B25D17-1A5B-4642-A8E3-F5B3D9FB3874}"/>
              </a:ext>
            </a:extLst>
          </p:cNvPr>
          <p:cNvSpPr/>
          <p:nvPr/>
        </p:nvSpPr>
        <p:spPr>
          <a:xfrm>
            <a:off x="1044389" y="3428999"/>
            <a:ext cx="2427515" cy="903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Level 2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94E46C-FB29-412E-BFFB-D466E072C900}"/>
              </a:ext>
            </a:extLst>
          </p:cNvPr>
          <p:cNvSpPr/>
          <p:nvPr/>
        </p:nvSpPr>
        <p:spPr>
          <a:xfrm>
            <a:off x="1044387" y="4729843"/>
            <a:ext cx="2427515" cy="9035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Level 1</a:t>
            </a:r>
          </a:p>
        </p:txBody>
      </p:sp>
    </p:spTree>
    <p:extLst>
      <p:ext uri="{BB962C8B-B14F-4D97-AF65-F5344CB8AC3E}">
        <p14:creationId xmlns:p14="http://schemas.microsoft.com/office/powerpoint/2010/main" val="2793954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99ACB-E96D-457D-A65B-6074B2B37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2683-1FFB-486B-B531-73CFE6E0C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820" y="1541124"/>
            <a:ext cx="6637107" cy="512626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Individual: clear links between the individual’s goals and organisational performance must be made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Groups, rather than teams: we often talk in terms of teams, but group-level is key towards a supportive and harmonious approach to performance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Organisation: organisational goals need to be aligned with individual goals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Governance: system-wide architecture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7F9FD3-CF8C-4179-9DED-2C543B85E530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9A5F08-9BC4-440E-A433-E89792DED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233" y="1219823"/>
            <a:ext cx="4321032" cy="441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39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99ACB-E96D-457D-A65B-6074B2B37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success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2683-1FFB-486B-B531-73CFE6E0C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Supervisors were not sure how to rate employee performance, leading to tensions around the measurement systems.</a:t>
            </a:r>
          </a:p>
          <a:p>
            <a:r>
              <a:rPr lang="en-US" dirty="0"/>
              <a:t>Capability of employees and managers to undertake effective performance management was low because nobody was sure what high performance meant at all levels of the model.</a:t>
            </a:r>
          </a:p>
          <a:p>
            <a:r>
              <a:rPr lang="en-US" dirty="0"/>
              <a:t>Evaluation was difficult with no clarity regarding desired outcomes.</a:t>
            </a:r>
          </a:p>
          <a:p>
            <a:r>
              <a:rPr lang="en-US" dirty="0"/>
              <a:t>Innovation was difficult, because the focus was on tasks and measuring the task as it was listed in the agreement. </a:t>
            </a:r>
          </a:p>
          <a:p>
            <a:r>
              <a:rPr lang="en-US" dirty="0"/>
              <a:t>Performance agreements might, but often did not, link to the required outcomes.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7F9FD3-CF8C-4179-9DED-2C543B85E530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</p:spTree>
    <p:extLst>
      <p:ext uri="{BB962C8B-B14F-4D97-AF65-F5344CB8AC3E}">
        <p14:creationId xmlns:p14="http://schemas.microsoft.com/office/powerpoint/2010/main" val="270760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99ACB-E96D-457D-A65B-6074B2B37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Informal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2683-1FFB-486B-B531-73CFE6E0C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2648"/>
            <a:ext cx="5336569" cy="4524315"/>
          </a:xfrm>
        </p:spPr>
        <p:txBody>
          <a:bodyPr>
            <a:normAutofit/>
          </a:bodyPr>
          <a:lstStyle/>
          <a:p>
            <a:r>
              <a:rPr lang="en-GB" sz="3200" dirty="0"/>
              <a:t>Managers and employees might have different perceptions of informal feedback</a:t>
            </a:r>
          </a:p>
          <a:p>
            <a:r>
              <a:rPr lang="en-GB" sz="3200" dirty="0"/>
              <a:t>Regular, informal conversations are important</a:t>
            </a:r>
          </a:p>
          <a:p>
            <a:pPr lvl="1"/>
            <a:r>
              <a:rPr lang="en-GB" sz="2800" dirty="0"/>
              <a:t>What is required</a:t>
            </a:r>
          </a:p>
          <a:p>
            <a:pPr lvl="1"/>
            <a:r>
              <a:rPr lang="en-GB" sz="2800" dirty="0"/>
              <a:t>How the employee is doing</a:t>
            </a:r>
          </a:p>
          <a:p>
            <a:pPr lvl="1"/>
            <a:r>
              <a:rPr lang="en-GB" sz="2800" dirty="0"/>
              <a:t>Feedback on specific tasks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7F9FD3-CF8C-4179-9DED-2C543B85E530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1FED20-62F3-4D9F-A613-F301E9A3263B}"/>
              </a:ext>
            </a:extLst>
          </p:cNvPr>
          <p:cNvSpPr txBox="1"/>
          <p:nvPr/>
        </p:nvSpPr>
        <p:spPr>
          <a:xfrm>
            <a:off x="6315181" y="797510"/>
            <a:ext cx="5336569" cy="526297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Regular feedback means we maintain ongoing dialogue with the team</a:t>
            </a:r>
          </a:p>
          <a:p>
            <a:endParaRPr lang="en-GB" sz="2800" dirty="0"/>
          </a:p>
          <a:p>
            <a:r>
              <a:rPr lang="en-GB" sz="2800" dirty="0"/>
              <a:t>No need to wait for an annual performance review or appraisal</a:t>
            </a:r>
          </a:p>
          <a:p>
            <a:endParaRPr lang="en-GB" sz="2800" dirty="0"/>
          </a:p>
          <a:p>
            <a:r>
              <a:rPr lang="en-GB" sz="2800" dirty="0"/>
              <a:t>The principle of no surprises applies</a:t>
            </a:r>
          </a:p>
          <a:p>
            <a:endParaRPr lang="en-GB" sz="2800" dirty="0"/>
          </a:p>
          <a:p>
            <a:r>
              <a:rPr lang="en-GB" sz="2800" dirty="0"/>
              <a:t>The impact of a poor review can be devastating!</a:t>
            </a:r>
          </a:p>
        </p:txBody>
      </p:sp>
    </p:spTree>
    <p:extLst>
      <p:ext uri="{BB962C8B-B14F-4D97-AF65-F5344CB8AC3E}">
        <p14:creationId xmlns:p14="http://schemas.microsoft.com/office/powerpoint/2010/main" val="412080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F68AA-A643-4540-9865-483B9F1FF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9860" y="1"/>
            <a:ext cx="3863939" cy="1130156"/>
          </a:xfrm>
        </p:spPr>
        <p:txBody>
          <a:bodyPr>
            <a:normAutofit/>
          </a:bodyPr>
          <a:lstStyle/>
          <a:p>
            <a:r>
              <a:rPr lang="en-GB" sz="6000" dirty="0"/>
              <a:t>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C0A56-026E-4011-A44E-A0CC040A5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788" y="1027906"/>
            <a:ext cx="5032839" cy="5735174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Performance management seen as a hard task, involving difficult conversations and under-achievement</a:t>
            </a:r>
          </a:p>
          <a:p>
            <a:r>
              <a:rPr lang="en-GB" sz="3200" dirty="0"/>
              <a:t>Managers feel abandoned and not supported</a:t>
            </a:r>
          </a:p>
          <a:p>
            <a:r>
              <a:rPr lang="en-GB" sz="3200" dirty="0"/>
              <a:t>Compliance and ‘Do as I say’ thinking</a:t>
            </a:r>
          </a:p>
          <a:p>
            <a:r>
              <a:rPr lang="en-GB" sz="3200" dirty="0"/>
              <a:t>These tend to be negative and not conducive to high performance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9C41A9-ABA5-4B73-902F-FAEB5515746E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955787-5E03-4C5B-8498-E654EF695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1063" y="1027906"/>
            <a:ext cx="6858000" cy="531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30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C8324-9009-48B1-9B62-F6CCF1BC8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What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EFB42-DDA3-4119-A357-17278812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218" y="1752332"/>
            <a:ext cx="5552326" cy="5105667"/>
          </a:xfrm>
        </p:spPr>
        <p:txBody>
          <a:bodyPr>
            <a:normAutofit/>
          </a:bodyPr>
          <a:lstStyle/>
          <a:p>
            <a:r>
              <a:rPr lang="en-US" dirty="0"/>
              <a:t>There needs to be a shared understanding of what high performance means for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Performance measurements and ratings need to reflect the high-performance definitions.</a:t>
            </a:r>
          </a:p>
          <a:p>
            <a:r>
              <a:rPr lang="en-US" dirty="0"/>
              <a:t>There should be a shared understanding of what </a:t>
            </a:r>
            <a:r>
              <a:rPr lang="en-US" dirty="0" err="1"/>
              <a:t>behaviours</a:t>
            </a:r>
            <a:r>
              <a:rPr lang="en-US" dirty="0"/>
              <a:t> and attributes are required to achieve particular ratings.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B0327-6F8D-4176-B417-4F7AD5B8A45A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4A982-433F-4C0A-B9A9-3F357ACB2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398" y="361994"/>
            <a:ext cx="5211048" cy="26055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55655D-FB34-4587-97FA-C4A4FA549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2129" y="3059878"/>
            <a:ext cx="4323137" cy="323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60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C8324-9009-48B1-9B62-F6CCF1BC8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What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EFB42-DDA3-4119-A357-17278812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191" y="1458930"/>
            <a:ext cx="6863137" cy="4718033"/>
          </a:xfrm>
        </p:spPr>
        <p:txBody>
          <a:bodyPr>
            <a:normAutofit/>
          </a:bodyPr>
          <a:lstStyle/>
          <a:p>
            <a:r>
              <a:rPr lang="en-US" dirty="0"/>
              <a:t>Performance management must enable alignment between </a:t>
            </a:r>
            <a:r>
              <a:rPr lang="en-US" dirty="0" err="1"/>
              <a:t>organisational</a:t>
            </a:r>
            <a:r>
              <a:rPr lang="en-US" dirty="0"/>
              <a:t>, group and employee goals.</a:t>
            </a:r>
          </a:p>
          <a:p>
            <a:r>
              <a:rPr lang="en-US" dirty="0"/>
              <a:t>Performance management should help to establish role and goal clarity, enabling the articulation and management of expectations.</a:t>
            </a:r>
          </a:p>
          <a:p>
            <a:r>
              <a:rPr lang="en-US" dirty="0"/>
              <a:t>Performance management must be integrated with other management practices, including rewards mechanisms and learning and development.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B0327-6F8D-4176-B417-4F7AD5B8A45A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B5BD9-EF92-4EBC-A7D9-ED5F704E4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905" y="1948639"/>
            <a:ext cx="3952715" cy="296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16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C8324-9009-48B1-9B62-F6CCF1BC8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What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EFB42-DDA3-4119-A357-17278812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70133" cy="4351338"/>
          </a:xfrm>
        </p:spPr>
        <p:txBody>
          <a:bodyPr/>
          <a:lstStyle/>
          <a:p>
            <a:r>
              <a:rPr lang="en-US" dirty="0"/>
              <a:t>Performance management should be used as a mechanism for monitoring and reviewing performance, in particular progress against performance expectations and goals.</a:t>
            </a:r>
          </a:p>
          <a:p>
            <a:r>
              <a:rPr lang="en-US" dirty="0"/>
              <a:t>Performance feedback should relate to individual, group and </a:t>
            </a:r>
            <a:r>
              <a:rPr lang="en-US" dirty="0" err="1"/>
              <a:t>organisational</a:t>
            </a:r>
            <a:r>
              <a:rPr lang="en-US" dirty="0"/>
              <a:t> outcomes and be clearly articulated and understood.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B0327-6F8D-4176-B417-4F7AD5B8A45A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9D4D83-6FDD-4450-8023-C3A06763C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2938" y="1825625"/>
            <a:ext cx="3908087" cy="3389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C8324-9009-48B1-9B62-F6CCF1BC8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EFB42-DDA3-4119-A357-17278812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0315"/>
            <a:ext cx="5850276" cy="3916648"/>
          </a:xfrm>
        </p:spPr>
        <p:txBody>
          <a:bodyPr/>
          <a:lstStyle/>
          <a:p>
            <a:r>
              <a:rPr lang="en-US" dirty="0"/>
              <a:t>Performance management processes should be seen as core business. </a:t>
            </a:r>
          </a:p>
          <a:p>
            <a:r>
              <a:rPr lang="en-US" dirty="0"/>
              <a:t>All those involved need to know how to make the performance process useful for themselves.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EB0327-6F8D-4176-B417-4F7AD5B8A45A}"/>
              </a:ext>
            </a:extLst>
          </p:cNvPr>
          <p:cNvSpPr txBox="1"/>
          <p:nvPr/>
        </p:nvSpPr>
        <p:spPr>
          <a:xfrm>
            <a:off x="8537825" y="6298058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Blackman et al 2015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B3635F-7C85-4C85-842F-5A3E41AA3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8476" y="1825625"/>
            <a:ext cx="5004960" cy="333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50E58A-856F-4D62-8892-4C7BAF4F0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364" y="66679"/>
            <a:ext cx="8856324" cy="679132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5A32A8E-0C7D-4170-9304-3439CC4DAC40}"/>
              </a:ext>
            </a:extLst>
          </p:cNvPr>
          <p:cNvSpPr/>
          <p:nvPr/>
        </p:nvSpPr>
        <p:spPr>
          <a:xfrm>
            <a:off x="4222679" y="924674"/>
            <a:ext cx="2126750" cy="3041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93D5F4-993D-4CB6-9C79-E0C2CB1F191A}"/>
              </a:ext>
            </a:extLst>
          </p:cNvPr>
          <p:cNvSpPr/>
          <p:nvPr/>
        </p:nvSpPr>
        <p:spPr>
          <a:xfrm>
            <a:off x="6424774" y="924674"/>
            <a:ext cx="2126750" cy="3041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8606D2-50E4-4A62-B875-F408B94108F4}"/>
              </a:ext>
            </a:extLst>
          </p:cNvPr>
          <p:cNvSpPr/>
          <p:nvPr/>
        </p:nvSpPr>
        <p:spPr>
          <a:xfrm>
            <a:off x="8609744" y="924674"/>
            <a:ext cx="2126750" cy="3041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C261B6-2E00-43A8-8CE0-1FA4AA1D8BC8}"/>
              </a:ext>
            </a:extLst>
          </p:cNvPr>
          <p:cNvSpPr/>
          <p:nvPr/>
        </p:nvSpPr>
        <p:spPr>
          <a:xfrm>
            <a:off x="2095928" y="4074662"/>
            <a:ext cx="8640565" cy="20384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37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47BD4EB-A8B0-4E6B-A0FA-F6D37FAE30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0938693"/>
              </p:ext>
            </p:extLst>
          </p:nvPr>
        </p:nvGraphicFramePr>
        <p:xfrm>
          <a:off x="-693445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17ADAF2-1B8A-489D-8123-CFD8299E98FF}"/>
              </a:ext>
            </a:extLst>
          </p:cNvPr>
          <p:cNvSpPr txBox="1"/>
          <p:nvPr/>
        </p:nvSpPr>
        <p:spPr>
          <a:xfrm>
            <a:off x="6622742" y="284085"/>
            <a:ext cx="5406501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What does success look like at every level?</a:t>
            </a:r>
          </a:p>
          <a:p>
            <a:endParaRPr lang="en-GB" dirty="0"/>
          </a:p>
          <a:p>
            <a:r>
              <a:rPr lang="en-GB" dirty="0"/>
              <a:t>Why do we have this law in place and policies which aim to ensure we are complying?</a:t>
            </a:r>
          </a:p>
          <a:p>
            <a:endParaRPr lang="en-GB" dirty="0"/>
          </a:p>
          <a:p>
            <a:r>
              <a:rPr lang="en-GB" dirty="0"/>
              <a:t>Why do the national politicians allocate these funds?</a:t>
            </a:r>
          </a:p>
          <a:p>
            <a:endParaRPr lang="en-GB" dirty="0"/>
          </a:p>
          <a:p>
            <a:r>
              <a:rPr lang="en-GB" dirty="0"/>
              <a:t>What are the expectations on those bodies which receive government funding?</a:t>
            </a:r>
          </a:p>
          <a:p>
            <a:endParaRPr lang="en-GB" dirty="0"/>
          </a:p>
          <a:p>
            <a:r>
              <a:rPr lang="en-GB" dirty="0"/>
              <a:t>What do community-facing organisation do with the money they are given?</a:t>
            </a:r>
          </a:p>
          <a:p>
            <a:endParaRPr lang="en-GB" dirty="0"/>
          </a:p>
          <a:p>
            <a:r>
              <a:rPr lang="en-GB" dirty="0"/>
              <a:t>How do they demonstrate their success to the national government?</a:t>
            </a:r>
          </a:p>
          <a:p>
            <a:endParaRPr lang="en-GB" dirty="0"/>
          </a:p>
          <a:p>
            <a:r>
              <a:rPr lang="en-GB" dirty="0"/>
              <a:t>Do the face-workers feel part of something bigger than themselves?</a:t>
            </a:r>
          </a:p>
          <a:p>
            <a:endParaRPr lang="en-GB" dirty="0"/>
          </a:p>
          <a:p>
            <a:r>
              <a:rPr lang="en-GB" dirty="0"/>
              <a:t>Do they feel valued and fulfilled?</a:t>
            </a:r>
          </a:p>
        </p:txBody>
      </p:sp>
    </p:spTree>
    <p:extLst>
      <p:ext uri="{BB962C8B-B14F-4D97-AF65-F5344CB8AC3E}">
        <p14:creationId xmlns:p14="http://schemas.microsoft.com/office/powerpoint/2010/main" val="130959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1393F5-665A-48FA-96F0-4E275528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921393F5-665A-48FA-96F0-4E275528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921393F5-665A-48FA-96F0-4E2755286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345FDD-FE70-43AF-8B9F-306884DF7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7F345FDD-FE70-43AF-8B9F-306884DF7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7F345FDD-FE70-43AF-8B9F-306884DF7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F2874A-6044-49EF-9E8A-2FDC0FBE6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75F2874A-6044-49EF-9E8A-2FDC0FBE6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75F2874A-6044-49EF-9E8A-2FDC0FBE6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4F9A54-9EAB-42FC-B74A-37ED4C92F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2A4F9A54-9EAB-42FC-B74A-37ED4C92F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2A4F9A54-9EAB-42FC-B74A-37ED4C92F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Wanna</a:t>
            </a:r>
            <a:r>
              <a:rPr lang="en-GB" dirty="0"/>
              <a:t> J, Lee H and Yates S (2015) </a:t>
            </a:r>
            <a:r>
              <a:rPr lang="en-GB" i="1" dirty="0"/>
              <a:t>Managing Under Austerity, Delivering Under Pressure: Performance and Productivity in Public Service</a:t>
            </a:r>
            <a:r>
              <a:rPr lang="en-GB" dirty="0"/>
              <a:t>. Anu Press</a:t>
            </a:r>
          </a:p>
          <a:p>
            <a:r>
              <a:rPr lang="en-GB" dirty="0"/>
              <a:t>Blackman D, West D, </a:t>
            </a:r>
            <a:r>
              <a:rPr lang="en-GB" dirty="0" err="1"/>
              <a:t>O’Flynn</a:t>
            </a:r>
            <a:r>
              <a:rPr lang="en-GB" dirty="0"/>
              <a:t> J, Buick F and O’Donnell M (2015) Performance management: creating high performance not high anxiety in </a:t>
            </a:r>
            <a:r>
              <a:rPr lang="en-GB" dirty="0" err="1"/>
              <a:t>Wanna</a:t>
            </a:r>
            <a:r>
              <a:rPr lang="en-GB" dirty="0"/>
              <a:t> et al (eds) </a:t>
            </a:r>
            <a:r>
              <a:rPr lang="en-GB" i="1" dirty="0">
                <a:solidFill>
                  <a:prstClr val="black"/>
                </a:solidFill>
              </a:rPr>
              <a:t>Managing Under Austerity, Delivering Under Pressure: Performance and Productivity in Public Service</a:t>
            </a:r>
            <a:r>
              <a:rPr lang="en-GB" dirty="0">
                <a:solidFill>
                  <a:prstClr val="black"/>
                </a:solidFill>
              </a:rPr>
              <a:t>. Anu Press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5632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722</Words>
  <Application>Microsoft Office PowerPoint</Application>
  <PresentationFormat>Widescreen</PresentationFormat>
  <Paragraphs>86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1_Office Theme</vt:lpstr>
      <vt:lpstr>High Performance</vt:lpstr>
      <vt:lpstr>Aims</vt:lpstr>
      <vt:lpstr>PowerPoint Presentation</vt:lpstr>
      <vt:lpstr>Levels of support</vt:lpstr>
      <vt:lpstr>What does success look like?</vt:lpstr>
      <vt:lpstr>Informal feedback</vt:lpstr>
      <vt:lpstr>Perception</vt:lpstr>
      <vt:lpstr>What works</vt:lpstr>
      <vt:lpstr>What works</vt:lpstr>
      <vt:lpstr>What works</vt:lpstr>
      <vt:lpstr>What works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 Performance</dc:title>
  <dc:creator>Mike Durke</dc:creator>
  <cp:lastModifiedBy>Mike Durke</cp:lastModifiedBy>
  <cp:revision>10</cp:revision>
  <dcterms:created xsi:type="dcterms:W3CDTF">2019-10-23T13:50:04Z</dcterms:created>
  <dcterms:modified xsi:type="dcterms:W3CDTF">2019-12-06T11:35:05Z</dcterms:modified>
</cp:coreProperties>
</file>