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0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12192000"/>
  <p:embeddedFontLst>
    <p:embeddedFont>
      <p:font typeface="Microsoft Yahei" panose="020B0503020204020204" pitchFamily="34" charset="-122"/>
      <p:regular r:id="rId19"/>
      <p:bold r:id="rId20"/>
    </p:embeddedFont>
    <p:embeddedFont>
      <p:font typeface="Fira Sans" panose="020F0502020204030204" pitchFamily="34" charset="0"/>
      <p:regular r:id="rId21"/>
      <p:bold r:id="rId22"/>
      <p:italic r:id="rId23"/>
      <p:boldItalic r:id="rId24"/>
    </p:embeddedFont>
    <p:embeddedFont>
      <p:font typeface="Inconsolata" panose="020F0502020204030204" pitchFamily="2" charset="0"/>
      <p:bold r:id="rId2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7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6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7" name="Google Shape;17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" name="Google Shape;18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6" name="Google Shape;26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" name="Google Shape;27;p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7" name="Google Shape;37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" name="Google Shape;38;p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5" name="Google Shape;55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" name="Google Shape;56;p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5" name="Google Shape;75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6" name="Google Shape;76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94" name="Google Shape;94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6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7" name="Google Shape;107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" name="Google Shape;108;p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7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8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35" name="Google Shape;135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p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9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3" name="Google Shape;153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4" name="Google Shape;154;p1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10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g3fbb52561ca_1_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3" name="Google Shape;163;g3fbb52561ca_1_3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4" name="Google Shape;164;g3fbb52561ca_1_3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11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g3fbb52561ca_1_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1" name="Google Shape;171;g3fbb52561ca_1_2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2" name="Google Shape;172;g3fbb52561ca_1_2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12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g3fbb52561ca_1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9" name="Google Shape;179;g3fbb52561ca_1_1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Google Shape;180;g3fbb52561ca_1_1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13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g3fbb52561ca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7" name="Google Shape;187;g3fbb52561ca_1_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g3fbb52561ca_1_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14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g3fbb52561ca_1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5" name="Google Shape;195;g3fbb52561ca_1_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6" name="Google Shape;196;g3fbb52561ca_1_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15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g3fbb52561ca_1_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Google Shape;203;g3fbb52561ca_1_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4" name="Google Shape;204;g3fbb52561ca_1_1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-US"/>
              <a:t>16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lide master 1">
  <p:cSld name="Slide master 1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2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10C1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24163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3" name="Google Shape;13;p2" descr="preencoded.png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1076875" y="6558991"/>
            <a:ext cx="1071843" cy="2560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EFAULT">
  <p:cSld name="DEFAULT">
    <p:bg>
      <p:bgPr>
        <a:solidFill>
          <a:schemeClr val="lt1"/>
        </a:solidFill>
        <a:effectLst/>
      </p:bgPr>
    </p:bg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jp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8.jp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notesSlide" Target="../notesSlides/notesSlide4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2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13.jp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6.jp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5.jpg"/><Relationship Id="rId5" Type="http://schemas.openxmlformats.org/officeDocument/2006/relationships/image" Target="../media/image14.jp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alth.org.uk/reports-and-analysis/analysis/social-care-funding?utm_source=chatgpt.com" TargetMode="External"/><Relationship Id="rId3" Type="http://schemas.openxmlformats.org/officeDocument/2006/relationships/slideLayout" Target="../slideLayouts/slideLayout1.xml"/><Relationship Id="rId7" Type="http://schemas.openxmlformats.org/officeDocument/2006/relationships/hyperlink" Target="https://www.health.org.uk/reports-and-analysis/analysis/adult-social-care-funding-pressures-2023-35?utm_source=chatgpt.com" TargetMode="Externa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hyperlink" Target="https://www.gov.uk/government/publications/care-act-statutory-guidance/care-and-support-statutory-guidance?utm_source=chatgpt.com" TargetMode="External"/><Relationship Id="rId5" Type="http://schemas.openxmlformats.org/officeDocument/2006/relationships/hyperlink" Target="https://www.gov.uk/government/statistics/technology-use-in-adult-social-care-2025-survey-results/findings-from-the-2025-adult-social-care-provider-technology-survey?utm_source=chatgpt.com" TargetMode="External"/><Relationship Id="rId4" Type="http://schemas.openxmlformats.org/officeDocument/2006/relationships/notesSlide" Target="../notesSlides/notesSlide14.xml"/><Relationship Id="rId9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long-read/providing-proactive-care-for-people-living-in-care-homes-enhanced-health-in-care-homes-framework/?utm_source=chatgpt.com" TargetMode="External"/><Relationship Id="rId3" Type="http://schemas.openxmlformats.org/officeDocument/2006/relationships/slideLayout" Target="../slideLayouts/slideLayout1.xml"/><Relationship Id="rId7" Type="http://schemas.openxmlformats.org/officeDocument/2006/relationships/hyperlink" Target="https://www.nice.org.uk/guidance/ng249/chapter/recommendations" TargetMode="External"/><Relationship Id="rId12" Type="http://schemas.openxmlformats.org/officeDocument/2006/relationships/image" Target="../media/image2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hyperlink" Target="https://www.nice.org.uk/guidance/ng197/chapter/recommendations" TargetMode="External"/><Relationship Id="rId11" Type="http://schemas.openxmlformats.org/officeDocument/2006/relationships/hyperlink" Target="https://www.gov.wales/age-friendly-wales-our-strategy-ageing-society?utm_source=chatgpt.com" TargetMode="External"/><Relationship Id="rId5" Type="http://schemas.openxmlformats.org/officeDocument/2006/relationships/hyperlink" Target="https://www.nice.org.uk/guidance/ng32" TargetMode="External"/><Relationship Id="rId10" Type="http://schemas.openxmlformats.org/officeDocument/2006/relationships/hyperlink" Target="https://www.england.nhs.uk/community-health-services/urgent-community-response-services/?utm_source=chatgpt.com" TargetMode="External"/><Relationship Id="rId4" Type="http://schemas.openxmlformats.org/officeDocument/2006/relationships/notesSlide" Target="../notesSlides/notesSlide15.xml"/><Relationship Id="rId9" Type="http://schemas.openxmlformats.org/officeDocument/2006/relationships/hyperlink" Target="https://www.england.nhs.uk/community-health-services/proactive-care/?utm_source=chatgpt.com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/>
          <p:nvPr/>
        </p:nvSpPr>
        <p:spPr>
          <a:xfrm>
            <a:off x="661475" y="1514971"/>
            <a:ext cx="10868745" cy="1033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F94CAF"/>
              </a:buClr>
              <a:buSzPts val="3250"/>
              <a:buFont typeface="Inconsolata"/>
              <a:buNone/>
            </a:pPr>
            <a:r>
              <a:rPr lang="en-US" sz="3250" b="1" i="0" u="none" strike="noStrike" cap="none" dirty="0">
                <a:solidFill>
                  <a:srgbClr val="F94CAF"/>
                </a:solidFill>
                <a:latin typeface="Inconsolata"/>
                <a:ea typeface="Inconsolata"/>
                <a:cs typeface="Inconsolata"/>
                <a:sym typeface="Inconsolata"/>
              </a:rPr>
              <a:t>Empowering the Older Person: Care, Independence, Choice and Innovation</a:t>
            </a:r>
            <a:endParaRPr sz="325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" name="Google Shape;21;p4"/>
          <p:cNvSpPr/>
          <p:nvPr/>
        </p:nvSpPr>
        <p:spPr>
          <a:xfrm>
            <a:off x="661475" y="2879124"/>
            <a:ext cx="10868700" cy="145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None/>
            </a:pPr>
            <a:r>
              <a:rPr lang="en-US" sz="1300" b="0" i="0" u="none" strike="noStrike" cap="none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Student name:</a:t>
            </a:r>
            <a:r>
              <a:rPr lang="en-US" sz="130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 </a:t>
            </a:r>
            <a:r>
              <a:rPr lang="en-US" sz="1300" b="0" i="0" u="none" strike="noStrike" cap="none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• </a:t>
            </a:r>
            <a:r>
              <a:rPr lang="en-US" sz="130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Majida Waseem</a:t>
            </a:r>
            <a:endParaRPr sz="1300">
              <a:solidFill>
                <a:srgbClr val="DAD1E6"/>
              </a:solidFill>
              <a:latin typeface="Fira Sans"/>
              <a:ea typeface="Fira Sans"/>
              <a:cs typeface="Fira Sans"/>
              <a:sym typeface="Fira Sans"/>
            </a:endParaRPr>
          </a:p>
          <a:p>
            <a:pPr marL="0" marR="0" lvl="0" indent="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None/>
            </a:pPr>
            <a:r>
              <a:rPr lang="en-US" sz="130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Student Code: 2321115</a:t>
            </a:r>
            <a:endParaRPr sz="1300">
              <a:solidFill>
                <a:srgbClr val="DAD1E6"/>
              </a:solidFill>
              <a:latin typeface="Fira Sans"/>
              <a:ea typeface="Fira Sans"/>
              <a:cs typeface="Fira Sans"/>
              <a:sym typeface="Fira Sans"/>
            </a:endParaRPr>
          </a:p>
          <a:p>
            <a:pPr marL="0" marR="0" lvl="0" indent="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None/>
            </a:pPr>
            <a:r>
              <a:rPr lang="en-US" sz="1300" b="0" i="0" u="none" strike="noStrike" cap="none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Module: BMHP6027 – Empowering the Older Person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lnSpc>
                <a:spcPct val="133000"/>
              </a:lnSpc>
              <a:spcBef>
                <a:spcPts val="145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None/>
            </a:pPr>
            <a:r>
              <a:rPr lang="en-US" sz="1300" b="0" i="0" u="none" strike="noStrike" cap="none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Lecturers: Tomy Adattu Chacko and Tsiwani Khumalo • BSc (Hons) Health and Social Care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" name="Google Shape;22;p4"/>
          <p:cNvSpPr/>
          <p:nvPr/>
        </p:nvSpPr>
        <p:spPr>
          <a:xfrm>
            <a:off x="356682" y="5078413"/>
            <a:ext cx="11478330" cy="2646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None/>
            </a:pP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" name="Google Shape;23;p4"/>
          <p:cNvSpPr/>
          <p:nvPr/>
        </p:nvSpPr>
        <p:spPr>
          <a:xfrm>
            <a:off x="10998075" y="6445000"/>
            <a:ext cx="1193700" cy="4131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46F9BB53-0F54-BC83-D978-B4E18D68DF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298"/>
    </mc:Choice>
    <mc:Fallback>
      <p:transition spd="slow" advTm="412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Google Shape;29;p5" descr="preencoded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0" y="0"/>
            <a:ext cx="4571886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0" name="Google Shape;30;p5"/>
          <p:cNvSpPr/>
          <p:nvPr/>
        </p:nvSpPr>
        <p:spPr>
          <a:xfrm>
            <a:off x="5233350" y="1325888"/>
            <a:ext cx="6297000" cy="85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F94CAF"/>
              </a:buClr>
              <a:buSzPts val="2600"/>
              <a:buFont typeface="Inconsolata"/>
              <a:buNone/>
            </a:pPr>
            <a:r>
              <a:rPr lang="en-US" sz="2600" b="1" i="0" u="none" strike="noStrike" cap="none">
                <a:solidFill>
                  <a:srgbClr val="F94CAF"/>
                </a:solidFill>
                <a:latin typeface="Inconsolata"/>
                <a:ea typeface="Inconsolata"/>
                <a:cs typeface="Inconsolata"/>
                <a:sym typeface="Inconsolata"/>
              </a:rPr>
              <a:t>Why empowerment in later life matters</a:t>
            </a:r>
            <a:endParaRPr sz="2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" name="Google Shape;31;p5"/>
          <p:cNvSpPr/>
          <p:nvPr/>
        </p:nvSpPr>
        <p:spPr>
          <a:xfrm>
            <a:off x="5233350" y="2854925"/>
            <a:ext cx="6297000" cy="241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2385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500"/>
              <a:buFont typeface="Fira Sans"/>
              <a:buChar char="•"/>
            </a:pPr>
            <a:r>
              <a:rPr lang="en-US" sz="150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The ageing population: Approximately 1.75 million people aged 85 and over in mid-2024; the number is projected to double to around 3.6 million by mid-2049 (ONS, 2026).</a:t>
            </a:r>
            <a:endParaRPr sz="1500">
              <a:solidFill>
                <a:srgbClr val="DAD1E6"/>
              </a:solidFill>
              <a:latin typeface="Fira Sans"/>
              <a:ea typeface="Fira Sans"/>
              <a:cs typeface="Fira Sans"/>
              <a:sym typeface="Fira Sans"/>
            </a:endParaRPr>
          </a:p>
          <a:p>
            <a:pPr marL="457200" lvl="0" indent="-32385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500"/>
              <a:buFont typeface="Fira Sans"/>
              <a:buChar char="•"/>
            </a:pPr>
            <a:r>
              <a:rPr lang="en-US" sz="150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Healthy ageing &amp; functional ability focus on what people are able to do, not merely on the absence of disease (WHO,2020).</a:t>
            </a:r>
            <a:endParaRPr sz="1500">
              <a:solidFill>
                <a:srgbClr val="DAD1E6"/>
              </a:solidFill>
              <a:latin typeface="Fira Sans"/>
              <a:ea typeface="Fira Sans"/>
              <a:cs typeface="Fira Sans"/>
              <a:sym typeface="Fira Sans"/>
            </a:endParaRPr>
          </a:p>
          <a:p>
            <a:pPr marL="457200" lvl="0" indent="-32385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500"/>
              <a:buFont typeface="Fira Sans"/>
              <a:buChar char="•"/>
            </a:pPr>
            <a:r>
              <a:rPr lang="en-US" sz="150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Enabling the dignity of the person with opportunity, conducive environment and services to maintain participation. </a:t>
            </a:r>
            <a:endParaRPr sz="1500">
              <a:solidFill>
                <a:srgbClr val="DAD1E6"/>
              </a:solidFill>
              <a:latin typeface="Fira Sans"/>
              <a:ea typeface="Fira Sans"/>
              <a:cs typeface="Fira Sans"/>
              <a:sym typeface="Fira Sans"/>
            </a:endParaRPr>
          </a:p>
          <a:p>
            <a:pPr marL="457200" marR="0" lvl="0" indent="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500">
              <a:solidFill>
                <a:srgbClr val="DAD1E6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32" name="Google Shape;32;p5"/>
          <p:cNvSpPr/>
          <p:nvPr/>
        </p:nvSpPr>
        <p:spPr>
          <a:xfrm>
            <a:off x="5554100" y="5005025"/>
            <a:ext cx="6297000" cy="26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None/>
            </a:pPr>
            <a:r>
              <a:rPr lang="en-US" sz="1300" b="0" i="0" u="none" strike="noStrike" cap="none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(ONS, 2026; WHO, 2020)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" name="Google Shape;33;p5"/>
          <p:cNvSpPr/>
          <p:nvPr/>
        </p:nvSpPr>
        <p:spPr>
          <a:xfrm>
            <a:off x="5770617" y="4276427"/>
            <a:ext cx="5594309" cy="1323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Fira Sans"/>
              <a:buNone/>
            </a:pP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" name="Google Shape;34;p5"/>
          <p:cNvSpPr/>
          <p:nvPr/>
        </p:nvSpPr>
        <p:spPr>
          <a:xfrm>
            <a:off x="11030250" y="6412800"/>
            <a:ext cx="1161300" cy="4452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B5427B8F-66D8-F0EC-CFCE-85402D4811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943"/>
    </mc:Choice>
    <mc:Fallback>
      <p:transition spd="slow" advTm="379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6"/>
          <p:cNvSpPr/>
          <p:nvPr/>
        </p:nvSpPr>
        <p:spPr>
          <a:xfrm>
            <a:off x="661475" y="470892"/>
            <a:ext cx="10868745" cy="2324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F94CAF"/>
              </a:buClr>
              <a:buSzPts val="1450"/>
              <a:buFont typeface="Inconsolata"/>
              <a:buNone/>
            </a:pPr>
            <a:r>
              <a:rPr lang="en-US" sz="1750" b="1" i="0" u="none" strike="noStrike" cap="none">
                <a:solidFill>
                  <a:srgbClr val="F94CAF"/>
                </a:solidFill>
                <a:latin typeface="Inconsolata"/>
                <a:ea typeface="Inconsolata"/>
                <a:cs typeface="Inconsolata"/>
                <a:sym typeface="Inconsolata"/>
              </a:rPr>
              <a:t>Theoretical framework: capability and healthy ageing</a:t>
            </a:r>
            <a:endParaRPr sz="17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1" name="Google Shape;41;p6" descr="preencoded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425044" y="807938"/>
            <a:ext cx="7341607" cy="4966891"/>
          </a:xfrm>
          <a:prstGeom prst="rect">
            <a:avLst/>
          </a:prstGeom>
          <a:noFill/>
          <a:ln>
            <a:noFill/>
          </a:ln>
        </p:spPr>
      </p:pic>
      <p:sp>
        <p:nvSpPr>
          <p:cNvPr id="42" name="Google Shape;42;p6"/>
          <p:cNvSpPr/>
          <p:nvPr/>
        </p:nvSpPr>
        <p:spPr>
          <a:xfrm>
            <a:off x="5410015" y="2904857"/>
            <a:ext cx="1336847" cy="6113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Inconsolata"/>
              <a:buNone/>
            </a:pPr>
            <a:r>
              <a:rPr lang="en-US" sz="1900" b="1" i="0" u="none" strike="noStrike" cap="none">
                <a:solidFill>
                  <a:srgbClr val="000000"/>
                </a:solidFill>
                <a:latin typeface="Inconsolata"/>
                <a:ea typeface="Inconsolata"/>
                <a:cs typeface="Inconsolata"/>
                <a:sym typeface="Inconsolata"/>
              </a:rPr>
              <a:t>Functional Ability</a:t>
            </a:r>
            <a:endParaRPr sz="1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" name="Google Shape;43;p6"/>
          <p:cNvSpPr/>
          <p:nvPr/>
        </p:nvSpPr>
        <p:spPr>
          <a:xfrm>
            <a:off x="7407983" y="4371825"/>
            <a:ext cx="1988798" cy="3056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900"/>
              <a:buFont typeface="Inconsolata"/>
              <a:buNone/>
            </a:pPr>
            <a:r>
              <a:rPr lang="en-US" sz="1900" b="1" i="0" u="none" strike="noStrike" cap="none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Environment</a:t>
            </a:r>
            <a:endParaRPr sz="1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" name="Google Shape;44;p6"/>
          <p:cNvSpPr/>
          <p:nvPr/>
        </p:nvSpPr>
        <p:spPr>
          <a:xfrm>
            <a:off x="7407983" y="4764465"/>
            <a:ext cx="1988798" cy="3821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81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500"/>
              <a:buFont typeface="Fira Sans"/>
              <a:buNone/>
            </a:pPr>
            <a:r>
              <a:rPr lang="en-US" sz="1500" b="0" i="0" u="none" strike="noStrike" cap="none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Social, built, and policy contexts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5" name="Google Shape;45;p6"/>
          <p:cNvSpPr/>
          <p:nvPr/>
        </p:nvSpPr>
        <p:spPr>
          <a:xfrm>
            <a:off x="2747190" y="4066136"/>
            <a:ext cx="1988797" cy="9170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900"/>
              <a:buFont typeface="Inconsolata"/>
              <a:buNone/>
            </a:pPr>
            <a:r>
              <a:rPr lang="en-US" sz="1900" b="1" i="0" u="none" strike="noStrike" cap="none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Capabilities (Real Opportunities)</a:t>
            </a:r>
            <a:endParaRPr sz="1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" name="Google Shape;46;p6"/>
          <p:cNvSpPr/>
          <p:nvPr/>
        </p:nvSpPr>
        <p:spPr>
          <a:xfrm>
            <a:off x="2747190" y="5070154"/>
            <a:ext cx="1988797" cy="3821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81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500"/>
              <a:buFont typeface="Fira Sans"/>
              <a:buNone/>
            </a:pPr>
            <a:r>
              <a:rPr lang="en-US" sz="1500" b="0" i="0" u="none" strike="noStrike" cap="none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Choices and possible actions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" name="Google Shape;47;p6"/>
          <p:cNvSpPr/>
          <p:nvPr/>
        </p:nvSpPr>
        <p:spPr>
          <a:xfrm>
            <a:off x="2747190" y="1273496"/>
            <a:ext cx="1988797" cy="6113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900"/>
              <a:buFont typeface="Inconsolata"/>
              <a:buNone/>
            </a:pPr>
            <a:r>
              <a:rPr lang="en-US" sz="1900" b="1" i="0" u="none" strike="noStrike" cap="none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Valued Activities</a:t>
            </a:r>
            <a:endParaRPr sz="1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" name="Google Shape;48;p6"/>
          <p:cNvSpPr/>
          <p:nvPr/>
        </p:nvSpPr>
        <p:spPr>
          <a:xfrm>
            <a:off x="2747190" y="1971826"/>
            <a:ext cx="1988797" cy="3821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81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500"/>
              <a:buFont typeface="Fira Sans"/>
              <a:buNone/>
            </a:pPr>
            <a:r>
              <a:rPr lang="en-US" sz="1500" b="0" i="0" u="none" strike="noStrike" cap="none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What people can do and value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" name="Google Shape;49;p6"/>
          <p:cNvSpPr/>
          <p:nvPr/>
        </p:nvSpPr>
        <p:spPr>
          <a:xfrm>
            <a:off x="7420720" y="1273496"/>
            <a:ext cx="1988798" cy="6113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900"/>
              <a:buFont typeface="Inconsolata"/>
              <a:buNone/>
            </a:pPr>
            <a:r>
              <a:rPr lang="en-US" sz="1900" b="1" i="0" u="none" strike="noStrike" cap="none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Intrinsic Capacity</a:t>
            </a:r>
            <a:endParaRPr sz="1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" name="Google Shape;50;p6"/>
          <p:cNvSpPr/>
          <p:nvPr/>
        </p:nvSpPr>
        <p:spPr>
          <a:xfrm>
            <a:off x="7420720" y="1971826"/>
            <a:ext cx="1988798" cy="3821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ctr" rtl="0">
              <a:lnSpc>
                <a:spcPct val="81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500"/>
              <a:buFont typeface="Fira Sans"/>
              <a:buNone/>
            </a:pPr>
            <a:r>
              <a:rPr lang="en-US" sz="1500" b="0" i="0" u="none" strike="noStrike" cap="none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Physical and cognitive reserves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1" name="Google Shape;51;p6" descr="preencoded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54441" y="6085483"/>
            <a:ext cx="116281" cy="92968"/>
          </a:xfrm>
          <a:prstGeom prst="rect">
            <a:avLst/>
          </a:prstGeom>
          <a:noFill/>
          <a:ln>
            <a:noFill/>
          </a:ln>
        </p:spPr>
      </p:pic>
      <p:sp>
        <p:nvSpPr>
          <p:cNvPr id="52" name="Google Shape;52;p6"/>
          <p:cNvSpPr/>
          <p:nvPr/>
        </p:nvSpPr>
        <p:spPr>
          <a:xfrm>
            <a:off x="11014150" y="6445000"/>
            <a:ext cx="1177500" cy="4131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D43B29F-2E38-DF70-AA41-7015EEE097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426"/>
    </mc:Choice>
    <mc:Fallback>
      <p:transition spd="slow" advTm="474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7"/>
          <p:cNvSpPr/>
          <p:nvPr/>
        </p:nvSpPr>
        <p:spPr>
          <a:xfrm>
            <a:off x="661475" y="1116349"/>
            <a:ext cx="10868700" cy="51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F94CAF"/>
              </a:buClr>
              <a:buSzPts val="2600"/>
              <a:buFont typeface="Inconsolata"/>
              <a:buNone/>
            </a:pPr>
            <a:r>
              <a:rPr lang="en-US" sz="2600" b="1" i="0" u="none" strike="noStrike" cap="none">
                <a:solidFill>
                  <a:srgbClr val="F94CAF"/>
                </a:solidFill>
                <a:latin typeface="Inconsolata"/>
                <a:ea typeface="Inconsolata"/>
                <a:cs typeface="Inconsolata"/>
                <a:sym typeface="Inconsolata"/>
              </a:rPr>
              <a:t>Care and support needs: an interconnected model</a:t>
            </a:r>
            <a:endParaRPr sz="2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9" name="Google Shape;59;p7" descr="preencoded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61475" y="2050157"/>
            <a:ext cx="742931" cy="928687"/>
          </a:xfrm>
          <a:prstGeom prst="rect">
            <a:avLst/>
          </a:prstGeom>
          <a:noFill/>
          <a:ln>
            <a:noFill/>
          </a:ln>
        </p:spPr>
      </p:pic>
      <p:sp>
        <p:nvSpPr>
          <p:cNvPr id="60" name="Google Shape;60;p7"/>
          <p:cNvSpPr/>
          <p:nvPr/>
        </p:nvSpPr>
        <p:spPr>
          <a:xfrm>
            <a:off x="1611074" y="2050157"/>
            <a:ext cx="1612500" cy="51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600"/>
              <a:buFont typeface="Inconsolata"/>
              <a:buNone/>
            </a:pPr>
            <a:r>
              <a:rPr lang="en-US" sz="1600" b="1" i="0" u="none" strike="noStrike" cap="none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Physical / Functional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" name="Google Shape;61;p7"/>
          <p:cNvSpPr/>
          <p:nvPr/>
        </p:nvSpPr>
        <p:spPr>
          <a:xfrm>
            <a:off x="1611074" y="2666305"/>
            <a:ext cx="1612562" cy="10584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None/>
            </a:pPr>
            <a:r>
              <a:rPr lang="en-US" sz="1300" b="0" i="0" u="none" strike="noStrike" cap="none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Mobility, falls, ADLs, sensory loss, nutrition, multimorbidity.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2" name="Google Shape;62;p7" descr="preencoded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430303" y="2050157"/>
            <a:ext cx="742931" cy="928687"/>
          </a:xfrm>
          <a:prstGeom prst="rect">
            <a:avLst/>
          </a:prstGeom>
          <a:noFill/>
          <a:ln>
            <a:noFill/>
          </a:ln>
        </p:spPr>
      </p:pic>
      <p:sp>
        <p:nvSpPr>
          <p:cNvPr id="63" name="Google Shape;63;p7"/>
          <p:cNvSpPr/>
          <p:nvPr/>
        </p:nvSpPr>
        <p:spPr>
          <a:xfrm>
            <a:off x="4379902" y="2050157"/>
            <a:ext cx="1612562" cy="5169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600"/>
              <a:buFont typeface="Inconsolata"/>
              <a:buNone/>
            </a:pPr>
            <a:r>
              <a:rPr lang="en-US" sz="1600" b="1" i="0" u="none" strike="noStrike" cap="none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Social / Participation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4" name="Google Shape;64;p7"/>
          <p:cNvSpPr/>
          <p:nvPr/>
        </p:nvSpPr>
        <p:spPr>
          <a:xfrm>
            <a:off x="4379900" y="2795975"/>
            <a:ext cx="1612500" cy="92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None/>
            </a:pPr>
            <a:r>
              <a:rPr lang="en-US" sz="130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Relations, solitude, volunteering, significant parts. 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5" name="Google Shape;65;p7" descr="preencoded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199132" y="2050157"/>
            <a:ext cx="742931" cy="928687"/>
          </a:xfrm>
          <a:prstGeom prst="rect">
            <a:avLst/>
          </a:prstGeom>
          <a:noFill/>
          <a:ln>
            <a:noFill/>
          </a:ln>
        </p:spPr>
      </p:pic>
      <p:sp>
        <p:nvSpPr>
          <p:cNvPr id="66" name="Google Shape;66;p7"/>
          <p:cNvSpPr/>
          <p:nvPr/>
        </p:nvSpPr>
        <p:spPr>
          <a:xfrm>
            <a:off x="7148725" y="2171500"/>
            <a:ext cx="1612500" cy="39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600"/>
              <a:buFont typeface="Inconsolata"/>
              <a:buNone/>
            </a:pPr>
            <a:r>
              <a:rPr lang="en-US" sz="1600" b="1" i="0" u="none" strike="noStrike" cap="none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Psychological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7" name="Google Shape;67;p7"/>
          <p:cNvSpPr/>
          <p:nvPr/>
        </p:nvSpPr>
        <p:spPr>
          <a:xfrm>
            <a:off x="7148725" y="2740303"/>
            <a:ext cx="1612500" cy="79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None/>
            </a:pPr>
            <a:r>
              <a:rPr lang="en-US" sz="1300" b="0" i="0" u="none" strike="noStrike" cap="none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Mental wellbeing, cognition, identity, confidence.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8" name="Google Shape;68;p7" descr="preencoded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8967960" y="2050157"/>
            <a:ext cx="743031" cy="928787"/>
          </a:xfrm>
          <a:prstGeom prst="rect">
            <a:avLst/>
          </a:prstGeom>
          <a:noFill/>
          <a:ln>
            <a:noFill/>
          </a:ln>
        </p:spPr>
      </p:pic>
      <p:sp>
        <p:nvSpPr>
          <p:cNvPr id="69" name="Google Shape;69;p7"/>
          <p:cNvSpPr/>
          <p:nvPr/>
        </p:nvSpPr>
        <p:spPr>
          <a:xfrm>
            <a:off x="9917658" y="2050157"/>
            <a:ext cx="1612562" cy="5169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600"/>
              <a:buFont typeface="Inconsolata"/>
              <a:buNone/>
            </a:pPr>
            <a:r>
              <a:rPr lang="en-US" sz="1600" b="1" i="0" u="none" strike="noStrike" cap="none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Environmental / Practical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0" name="Google Shape;70;p7"/>
          <p:cNvSpPr/>
          <p:nvPr/>
        </p:nvSpPr>
        <p:spPr>
          <a:xfrm>
            <a:off x="9917650" y="2740300"/>
            <a:ext cx="1612500" cy="71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None/>
            </a:pPr>
            <a:r>
              <a:rPr lang="en-US" sz="130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Housing, transport, finance, digital access, local services. 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1" name="Google Shape;71;p7"/>
          <p:cNvSpPr/>
          <p:nvPr/>
        </p:nvSpPr>
        <p:spPr>
          <a:xfrm>
            <a:off x="661475" y="4864123"/>
            <a:ext cx="11478300" cy="51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None/>
            </a:pPr>
            <a:r>
              <a:rPr lang="en-US" sz="1300" b="0" i="0" u="none" strike="noStrike" cap="none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Critical point: biomedical models alone cannot address these interacting domains simultaneously.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2" name="Google Shape;72;p7"/>
          <p:cNvSpPr/>
          <p:nvPr/>
        </p:nvSpPr>
        <p:spPr>
          <a:xfrm>
            <a:off x="10917575" y="6396700"/>
            <a:ext cx="1274100" cy="4614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AA7A98F1-5E6C-99F4-5C5D-A846EC073C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866"/>
    </mc:Choice>
    <mc:Fallback>
      <p:transition spd="slow" advTm="978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8"/>
          <p:cNvSpPr/>
          <p:nvPr/>
        </p:nvSpPr>
        <p:spPr>
          <a:xfrm>
            <a:off x="661475" y="1170925"/>
            <a:ext cx="10868700" cy="52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F94CAF"/>
              </a:buClr>
              <a:buSzPts val="2600"/>
              <a:buFont typeface="Inconsolata"/>
              <a:buNone/>
            </a:pPr>
            <a:r>
              <a:rPr lang="en-US" sz="2600" b="1" i="0" u="none" strike="noStrike" cap="none">
                <a:solidFill>
                  <a:srgbClr val="F94CAF"/>
                </a:solidFill>
                <a:latin typeface="Inconsolata"/>
                <a:ea typeface="Inconsolata"/>
                <a:cs typeface="Inconsolata"/>
                <a:sym typeface="Inconsolata"/>
              </a:rPr>
              <a:t>Empowerment, independence, freedom and choice</a:t>
            </a:r>
            <a:endParaRPr sz="2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9" name="Google Shape;79;p8"/>
          <p:cNvSpPr/>
          <p:nvPr/>
        </p:nvSpPr>
        <p:spPr>
          <a:xfrm>
            <a:off x="661475" y="2185690"/>
            <a:ext cx="3512653" cy="1217513"/>
          </a:xfrm>
          <a:prstGeom prst="roundRect">
            <a:avLst>
              <a:gd name="adj" fmla="val 2038"/>
            </a:avLst>
          </a:prstGeom>
          <a:solidFill>
            <a:srgbClr val="433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" name="Google Shape;80;p8"/>
          <p:cNvSpPr/>
          <p:nvPr/>
        </p:nvSpPr>
        <p:spPr>
          <a:xfrm>
            <a:off x="826769" y="2350988"/>
            <a:ext cx="3182064" cy="2584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600"/>
              <a:buFont typeface="Inconsolata"/>
              <a:buNone/>
            </a:pPr>
            <a:r>
              <a:rPr lang="en-US" sz="1600" b="1" i="0" u="none" strike="noStrike" cap="none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Autonomy &amp; Dignity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1" name="Google Shape;81;p8"/>
          <p:cNvSpPr/>
          <p:nvPr/>
        </p:nvSpPr>
        <p:spPr>
          <a:xfrm>
            <a:off x="826775" y="2808901"/>
            <a:ext cx="3182100" cy="42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None/>
            </a:pPr>
            <a:r>
              <a:rPr lang="en-US" sz="130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Respect for choice, privacy and identity. 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2" name="Google Shape;82;p8"/>
          <p:cNvSpPr/>
          <p:nvPr/>
        </p:nvSpPr>
        <p:spPr>
          <a:xfrm>
            <a:off x="4339422" y="2185690"/>
            <a:ext cx="3512752" cy="1217513"/>
          </a:xfrm>
          <a:prstGeom prst="roundRect">
            <a:avLst>
              <a:gd name="adj" fmla="val 2038"/>
            </a:avLst>
          </a:prstGeom>
          <a:solidFill>
            <a:srgbClr val="433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" name="Google Shape;83;p8"/>
          <p:cNvSpPr/>
          <p:nvPr/>
        </p:nvSpPr>
        <p:spPr>
          <a:xfrm>
            <a:off x="4504716" y="2350988"/>
            <a:ext cx="3182163" cy="2584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600"/>
              <a:buFont typeface="Inconsolata"/>
              <a:buNone/>
            </a:pPr>
            <a:r>
              <a:rPr lang="en-US" sz="1600" b="1" i="0" u="none" strike="noStrike" cap="none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Shared decision‑making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4" name="Google Shape;84;p8"/>
          <p:cNvSpPr/>
          <p:nvPr/>
        </p:nvSpPr>
        <p:spPr>
          <a:xfrm>
            <a:off x="4504716" y="2708672"/>
            <a:ext cx="3182163" cy="5292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None/>
            </a:pPr>
            <a:r>
              <a:rPr lang="en-US" sz="130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Co-production, advocacy, informed consent. 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5" name="Google Shape;85;p8"/>
          <p:cNvSpPr/>
          <p:nvPr/>
        </p:nvSpPr>
        <p:spPr>
          <a:xfrm>
            <a:off x="8017468" y="2185690"/>
            <a:ext cx="3512653" cy="1217513"/>
          </a:xfrm>
          <a:prstGeom prst="roundRect">
            <a:avLst>
              <a:gd name="adj" fmla="val 2038"/>
            </a:avLst>
          </a:prstGeom>
          <a:solidFill>
            <a:srgbClr val="43355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" name="Google Shape;86;p8"/>
          <p:cNvSpPr/>
          <p:nvPr/>
        </p:nvSpPr>
        <p:spPr>
          <a:xfrm>
            <a:off x="8182762" y="2350988"/>
            <a:ext cx="3182064" cy="2584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600"/>
              <a:buFont typeface="Inconsolata"/>
              <a:buNone/>
            </a:pPr>
            <a:r>
              <a:rPr lang="en-US" sz="1600" b="1" i="0" u="none" strike="noStrike" cap="none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Risk enablement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7" name="Google Shape;87;p8"/>
          <p:cNvSpPr/>
          <p:nvPr/>
        </p:nvSpPr>
        <p:spPr>
          <a:xfrm>
            <a:off x="8182762" y="2708672"/>
            <a:ext cx="3182064" cy="5292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None/>
            </a:pPr>
            <a:r>
              <a:rPr lang="en-US" sz="130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Balance protection with positive risk taking. (NICE, 2021) 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8" name="Google Shape;88;p8"/>
          <p:cNvSpPr/>
          <p:nvPr/>
        </p:nvSpPr>
        <p:spPr>
          <a:xfrm>
            <a:off x="661475" y="4582822"/>
            <a:ext cx="11478300" cy="41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None/>
            </a:pPr>
            <a:r>
              <a:rPr lang="en-US" sz="1300" b="0" i="0" u="none" strike="noStrike" cap="none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Removing all risk can inadvertently reduce autonomy; empowerment requires calibrated support for meaningful choices.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9" name="Google Shape;89;p8"/>
          <p:cNvSpPr/>
          <p:nvPr/>
        </p:nvSpPr>
        <p:spPr>
          <a:xfrm>
            <a:off x="51900" y="4453850"/>
            <a:ext cx="11611200" cy="64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None/>
            </a:pPr>
            <a:r>
              <a:rPr lang="en-US" sz="1300" b="0" i="0" u="none" strike="noStrike" cap="none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(NICE, 2021)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0" name="Google Shape;90;p8"/>
          <p:cNvSpPr/>
          <p:nvPr/>
        </p:nvSpPr>
        <p:spPr>
          <a:xfrm>
            <a:off x="496225" y="4582825"/>
            <a:ext cx="10868700" cy="64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Fira Sans"/>
              <a:buNone/>
            </a:pP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1" name="Google Shape;91;p8"/>
          <p:cNvSpPr/>
          <p:nvPr/>
        </p:nvSpPr>
        <p:spPr>
          <a:xfrm>
            <a:off x="11062450" y="6428900"/>
            <a:ext cx="1129200" cy="4290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3F42134F-779A-2ECA-49A0-F038C44EC0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112"/>
    </mc:Choice>
    <mc:Fallback>
      <p:transition spd="slow" advTm="821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9"/>
          <p:cNvSpPr/>
          <p:nvPr/>
        </p:nvSpPr>
        <p:spPr>
          <a:xfrm>
            <a:off x="661475" y="1077714"/>
            <a:ext cx="10868745" cy="4134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F94CAF"/>
              </a:buClr>
              <a:buSzPts val="2600"/>
              <a:buFont typeface="Inconsolata"/>
              <a:buNone/>
            </a:pPr>
            <a:r>
              <a:rPr lang="en-US" sz="2600" b="1" i="0" u="none" strike="noStrike" cap="none">
                <a:solidFill>
                  <a:srgbClr val="F94CAF"/>
                </a:solidFill>
                <a:latin typeface="Inconsolata"/>
                <a:ea typeface="Inconsolata"/>
                <a:cs typeface="Inconsolata"/>
                <a:sym typeface="Inconsolata"/>
              </a:rPr>
              <a:t>Policy &amp; current provision: England and Wales</a:t>
            </a:r>
            <a:endParaRPr sz="2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8" name="Google Shape;98;p9"/>
          <p:cNvSpPr/>
          <p:nvPr/>
        </p:nvSpPr>
        <p:spPr>
          <a:xfrm>
            <a:off x="661475" y="1904504"/>
            <a:ext cx="5232666" cy="2584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F94CAF"/>
              </a:buClr>
              <a:buSzPts val="1600"/>
              <a:buFont typeface="Inconsolata"/>
              <a:buNone/>
            </a:pPr>
            <a:r>
              <a:rPr lang="en-US" sz="1600" b="1" i="0" u="none" strike="noStrike" cap="none">
                <a:solidFill>
                  <a:srgbClr val="F94CAF"/>
                </a:solidFill>
                <a:latin typeface="Inconsolata"/>
                <a:ea typeface="Inconsolata"/>
                <a:cs typeface="Inconsolata"/>
                <a:sym typeface="Inconsolata"/>
              </a:rPr>
              <a:t>England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9" name="Google Shape;99;p9"/>
          <p:cNvSpPr/>
          <p:nvPr/>
        </p:nvSpPr>
        <p:spPr>
          <a:xfrm>
            <a:off x="661475" y="2328267"/>
            <a:ext cx="5232666" cy="11163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1115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Char char="•"/>
            </a:pPr>
            <a:r>
              <a:rPr lang="en-US" sz="130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Care Act 2014: wellbeing, prevention, personalisation - only in respect of England.</a:t>
            </a:r>
            <a:endParaRPr sz="1300">
              <a:solidFill>
                <a:srgbClr val="DAD1E6"/>
              </a:solidFill>
              <a:latin typeface="Fira Sans"/>
              <a:ea typeface="Fira Sans"/>
              <a:cs typeface="Fira Sans"/>
              <a:sym typeface="Fira Sans"/>
            </a:endParaRPr>
          </a:p>
          <a:p>
            <a:pPr marL="457200" lvl="0" indent="-31115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Char char="•"/>
            </a:pPr>
            <a:r>
              <a:rPr lang="en-US" sz="130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NHS proactive care programmes: Urgent Community Response; Enhanced Health in Care Homes (NHS England, 2026). </a:t>
            </a:r>
            <a:endParaRPr sz="1300">
              <a:solidFill>
                <a:srgbClr val="DAD1E6"/>
              </a:solidFill>
              <a:latin typeface="Fira Sans"/>
              <a:ea typeface="Fira Sans"/>
              <a:cs typeface="Fira Sans"/>
              <a:sym typeface="Fira Sans"/>
            </a:endParaRPr>
          </a:p>
          <a:p>
            <a:pPr marL="457200" lvl="0" indent="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300">
              <a:solidFill>
                <a:srgbClr val="DAD1E6"/>
              </a:solidFill>
              <a:latin typeface="Fira Sans"/>
              <a:ea typeface="Fira Sans"/>
              <a:cs typeface="Fira Sans"/>
              <a:sym typeface="Fira Sans"/>
            </a:endParaRPr>
          </a:p>
          <a:p>
            <a:pPr marL="457200" marR="0" lvl="0" indent="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300">
              <a:solidFill>
                <a:srgbClr val="DAD1E6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100" name="Google Shape;100;p9"/>
          <p:cNvSpPr/>
          <p:nvPr/>
        </p:nvSpPr>
        <p:spPr>
          <a:xfrm>
            <a:off x="6303904" y="1904504"/>
            <a:ext cx="5232666" cy="2584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F94CAF"/>
              </a:buClr>
              <a:buSzPts val="1600"/>
              <a:buFont typeface="Inconsolata"/>
              <a:buNone/>
            </a:pPr>
            <a:r>
              <a:rPr lang="en-US" sz="1600" b="1" i="0" u="none" strike="noStrike" cap="none">
                <a:solidFill>
                  <a:srgbClr val="F94CAF"/>
                </a:solidFill>
                <a:latin typeface="Inconsolata"/>
                <a:ea typeface="Inconsolata"/>
                <a:cs typeface="Inconsolata"/>
                <a:sym typeface="Inconsolata"/>
              </a:rPr>
              <a:t>Wales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1" name="Google Shape;101;p9"/>
          <p:cNvSpPr/>
          <p:nvPr/>
        </p:nvSpPr>
        <p:spPr>
          <a:xfrm>
            <a:off x="6303900" y="2328276"/>
            <a:ext cx="5232600" cy="129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1115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Char char="•"/>
            </a:pPr>
            <a:r>
              <a:rPr lang="en-US" sz="130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Social Services and Well‑being (Wales) Act 2014: wellbeing, voice and control.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lvl="0" indent="-31115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Char char="•"/>
            </a:pPr>
            <a:r>
              <a:rPr lang="en-US" sz="130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Age Friendly Wales strategy: systemic approach to ageing (Welsh Government, 2021; 2026).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marR="0" lvl="0" indent="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300">
              <a:solidFill>
                <a:srgbClr val="DAD1E6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102" name="Google Shape;102;p9"/>
          <p:cNvSpPr/>
          <p:nvPr/>
        </p:nvSpPr>
        <p:spPr>
          <a:xfrm>
            <a:off x="661475" y="4496299"/>
            <a:ext cx="11478300" cy="25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None/>
            </a:pPr>
            <a:r>
              <a:rPr lang="en-US" sz="1300" b="0" i="0" u="none" strike="noStrike" cap="none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Critical: strong policy ambitions exist but implementation and access vary regionally and by socioeconomic status.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3" name="Google Shape;103;p9"/>
          <p:cNvSpPr/>
          <p:nvPr/>
        </p:nvSpPr>
        <p:spPr>
          <a:xfrm>
            <a:off x="51900" y="5489700"/>
            <a:ext cx="11478300" cy="41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None/>
            </a:pPr>
            <a:r>
              <a:rPr lang="en-US" sz="130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(Department of Health and Social Care, 2025; NHS England, 2026; Welsh Government, 2021, 2026) 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4" name="Google Shape;104;p9"/>
          <p:cNvSpPr/>
          <p:nvPr/>
        </p:nvSpPr>
        <p:spPr>
          <a:xfrm>
            <a:off x="11062450" y="6428900"/>
            <a:ext cx="1129200" cy="4290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7BC7E3FA-D0AC-88EE-0A51-BE7925D47D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5329"/>
    </mc:Choice>
    <mc:Fallback>
      <p:transition spd="slow" advTm="853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0"/>
          <p:cNvSpPr/>
          <p:nvPr/>
        </p:nvSpPr>
        <p:spPr>
          <a:xfrm>
            <a:off x="661475" y="992882"/>
            <a:ext cx="10868745" cy="4134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F94CAF"/>
              </a:buClr>
              <a:buSzPts val="2600"/>
              <a:buFont typeface="Inconsolata"/>
              <a:buNone/>
            </a:pPr>
            <a:r>
              <a:rPr lang="en-US" sz="2600" b="1" i="0" u="none" strike="noStrike" cap="none">
                <a:solidFill>
                  <a:srgbClr val="F94CAF"/>
                </a:solidFill>
                <a:latin typeface="Inconsolata"/>
                <a:ea typeface="Inconsolata"/>
                <a:cs typeface="Inconsolata"/>
                <a:sym typeface="Inconsolata"/>
              </a:rPr>
              <a:t>Reablement, mobility and falls prevention</a:t>
            </a:r>
            <a:endParaRPr sz="2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11" name="Google Shape;111;p10" descr="preencoded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61475" y="1737023"/>
            <a:ext cx="413434" cy="413445"/>
          </a:xfrm>
          <a:prstGeom prst="rect">
            <a:avLst/>
          </a:prstGeom>
          <a:noFill/>
          <a:ln>
            <a:noFill/>
          </a:ln>
        </p:spPr>
      </p:pic>
      <p:sp>
        <p:nvSpPr>
          <p:cNvPr id="112" name="Google Shape;112;p10"/>
          <p:cNvSpPr/>
          <p:nvPr/>
        </p:nvSpPr>
        <p:spPr>
          <a:xfrm>
            <a:off x="661475" y="2357140"/>
            <a:ext cx="3485071" cy="2584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600"/>
              <a:buFont typeface="Inconsolata"/>
              <a:buNone/>
            </a:pPr>
            <a:r>
              <a:rPr lang="en-US" sz="1600" b="1" i="0" u="none" strike="noStrike" cap="none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Reablement &amp; MDT input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3" name="Google Shape;113;p10"/>
          <p:cNvSpPr/>
          <p:nvPr/>
        </p:nvSpPr>
        <p:spPr>
          <a:xfrm>
            <a:off x="661475" y="3010276"/>
            <a:ext cx="3485100" cy="79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None/>
            </a:pPr>
            <a:r>
              <a:rPr lang="en-US" sz="1500" b="0" i="0" u="none" strike="noStrike" cap="none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Improves ADLs and short‑term function (Bennett et al., 2022).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14" name="Google Shape;114;p10" descr="preencoded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4353213" y="1737023"/>
            <a:ext cx="413434" cy="413445"/>
          </a:xfrm>
          <a:prstGeom prst="rect">
            <a:avLst/>
          </a:prstGeom>
          <a:noFill/>
          <a:ln>
            <a:noFill/>
          </a:ln>
        </p:spPr>
      </p:pic>
      <p:sp>
        <p:nvSpPr>
          <p:cNvPr id="115" name="Google Shape;115;p10"/>
          <p:cNvSpPr/>
          <p:nvPr/>
        </p:nvSpPr>
        <p:spPr>
          <a:xfrm>
            <a:off x="4353213" y="2357140"/>
            <a:ext cx="3485170" cy="2584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600"/>
              <a:buFont typeface="Inconsolata"/>
              <a:buNone/>
            </a:pPr>
            <a:r>
              <a:rPr lang="en-US" sz="1600" b="1" i="0" u="none" strike="noStrike" cap="none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Exercise programmes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6" name="Google Shape;116;p10"/>
          <p:cNvSpPr/>
          <p:nvPr/>
        </p:nvSpPr>
        <p:spPr>
          <a:xfrm>
            <a:off x="4353225" y="2966775"/>
            <a:ext cx="3485100" cy="54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None/>
            </a:pPr>
            <a:r>
              <a:rPr lang="en-US" sz="1500" b="0" i="0" u="none" strike="noStrike" cap="none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Progressive strength &amp; balance reduce falls risk; adherence and tailoring vary (Niyazi et al., 2024).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17" name="Google Shape;117;p10" descr="preencoded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8045050" y="1737023"/>
            <a:ext cx="413434" cy="413445"/>
          </a:xfrm>
          <a:prstGeom prst="rect">
            <a:avLst/>
          </a:prstGeom>
          <a:noFill/>
          <a:ln>
            <a:noFill/>
          </a:ln>
        </p:spPr>
      </p:pic>
      <p:sp>
        <p:nvSpPr>
          <p:cNvPr id="118" name="Google Shape;118;p10"/>
          <p:cNvSpPr/>
          <p:nvPr/>
        </p:nvSpPr>
        <p:spPr>
          <a:xfrm>
            <a:off x="8045050" y="2357140"/>
            <a:ext cx="3485170" cy="2584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600"/>
              <a:buFont typeface="Inconsolata"/>
              <a:buNone/>
            </a:pPr>
            <a:r>
              <a:rPr lang="en-US" sz="1600" b="1" i="0" u="none" strike="noStrike" cap="none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Home hazard &amp; adaptations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9" name="Google Shape;119;p10"/>
          <p:cNvSpPr/>
          <p:nvPr/>
        </p:nvSpPr>
        <p:spPr>
          <a:xfrm>
            <a:off x="8044975" y="2966775"/>
            <a:ext cx="3485100" cy="116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None/>
            </a:pPr>
            <a:r>
              <a:rPr lang="en-US" sz="150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It is also an effective tool when used in conjunction with an OT assessment, but has a waiting list and eligibility criteria (Lektip et al., 2023). 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0" name="Google Shape;120;p10"/>
          <p:cNvSpPr/>
          <p:nvPr/>
        </p:nvSpPr>
        <p:spPr>
          <a:xfrm>
            <a:off x="51900" y="5028323"/>
            <a:ext cx="11478300" cy="152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None/>
            </a:pPr>
            <a:r>
              <a:rPr lang="en-US" sz="1300" b="0" i="0" u="none" strike="noStrike" cap="none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(Bennett et al., 2022; Lektip et al., 2023; NICE, 2025; Niyazi et al., 2024)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1" name="Google Shape;121;p10"/>
          <p:cNvSpPr/>
          <p:nvPr/>
        </p:nvSpPr>
        <p:spPr>
          <a:xfrm>
            <a:off x="1198731" y="4351933"/>
            <a:ext cx="10166195" cy="1323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300"/>
              <a:buFont typeface="Fira Sans"/>
              <a:buNone/>
            </a:pP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2" name="Google Shape;122;p10"/>
          <p:cNvSpPr/>
          <p:nvPr/>
        </p:nvSpPr>
        <p:spPr>
          <a:xfrm>
            <a:off x="11014150" y="6316200"/>
            <a:ext cx="1177500" cy="5418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725531BB-E02D-1F22-CD2C-F49347340F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955"/>
    </mc:Choice>
    <mc:Fallback>
      <p:transition spd="slow" advTm="719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1"/>
          <p:cNvSpPr/>
          <p:nvPr/>
        </p:nvSpPr>
        <p:spPr>
          <a:xfrm>
            <a:off x="661475" y="465534"/>
            <a:ext cx="10868745" cy="3424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F94CAF"/>
              </a:buClr>
              <a:buSzPts val="2150"/>
              <a:buFont typeface="Inconsolata"/>
              <a:buNone/>
            </a:pPr>
            <a:r>
              <a:rPr lang="en-US" sz="2150" b="1" i="0" u="none" strike="noStrike" cap="none">
                <a:solidFill>
                  <a:srgbClr val="F94CAF"/>
                </a:solidFill>
                <a:latin typeface="Inconsolata"/>
                <a:ea typeface="Inconsolata"/>
                <a:cs typeface="Inconsolata"/>
                <a:sym typeface="Inconsolata"/>
              </a:rPr>
              <a:t>Mental wellbeing, connection and participation</a:t>
            </a:r>
            <a:endParaRPr sz="21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29" name="Google Shape;129;p11" descr="preencoded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61475" y="1105595"/>
            <a:ext cx="4146942" cy="4147046"/>
          </a:xfrm>
          <a:prstGeom prst="rect">
            <a:avLst/>
          </a:prstGeom>
          <a:noFill/>
          <a:ln>
            <a:noFill/>
          </a:ln>
        </p:spPr>
      </p:pic>
      <p:sp>
        <p:nvSpPr>
          <p:cNvPr id="130" name="Google Shape;130;p11"/>
          <p:cNvSpPr/>
          <p:nvPr/>
        </p:nvSpPr>
        <p:spPr>
          <a:xfrm>
            <a:off x="5148925" y="2822800"/>
            <a:ext cx="6387600" cy="243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457200" lvl="0" indent="-327025" algn="l" rtl="0">
              <a:lnSpc>
                <a:spcPct val="122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550"/>
              <a:buFont typeface="Fira Sans"/>
              <a:buChar char="•"/>
            </a:pPr>
            <a:r>
              <a:rPr lang="en-US" sz="15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Purposeful activity and volunteering are identity and purpose enhancing.</a:t>
            </a:r>
            <a:endParaRPr sz="1550">
              <a:solidFill>
                <a:srgbClr val="DAD1E6"/>
              </a:solidFill>
              <a:latin typeface="Fira Sans"/>
              <a:ea typeface="Fira Sans"/>
              <a:cs typeface="Fira Sans"/>
              <a:sym typeface="Fira Sans"/>
            </a:endParaRPr>
          </a:p>
          <a:p>
            <a:pPr marL="457200" lvl="0" indent="-327025" algn="l" rtl="0">
              <a:lnSpc>
                <a:spcPct val="122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550"/>
              <a:buFont typeface="Fira Sans"/>
              <a:buChar char="•"/>
            </a:pPr>
            <a:r>
              <a:rPr lang="en-US" sz="15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Social isolation is associated with worse wellbeing and cognition, and interventions have mixed efficacy (NICE, 2015; Baptista et al., 2024).</a:t>
            </a:r>
            <a:endParaRPr sz="1550">
              <a:solidFill>
                <a:srgbClr val="DAD1E6"/>
              </a:solidFill>
              <a:latin typeface="Fira Sans"/>
              <a:ea typeface="Fira Sans"/>
              <a:cs typeface="Fira Sans"/>
              <a:sym typeface="Fira Sans"/>
            </a:endParaRPr>
          </a:p>
          <a:p>
            <a:pPr marL="457200" lvl="0" indent="-327025" algn="l" rtl="0">
              <a:lnSpc>
                <a:spcPct val="122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550"/>
              <a:buFont typeface="Fira Sans"/>
              <a:buChar char="•"/>
            </a:pPr>
            <a:r>
              <a:rPr lang="en-US" sz="15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Design need to be in line with preferences- one size does not fit all (Welsh Government, 2021). </a:t>
            </a:r>
            <a:endParaRPr sz="1550">
              <a:solidFill>
                <a:srgbClr val="DAD1E6"/>
              </a:solidFill>
              <a:latin typeface="Fira Sans"/>
              <a:ea typeface="Fira Sans"/>
              <a:cs typeface="Fira Sans"/>
              <a:sym typeface="Fira Sans"/>
            </a:endParaRPr>
          </a:p>
          <a:p>
            <a:pPr marL="457200" marR="0" lvl="0" indent="0" algn="l" rtl="0">
              <a:lnSpc>
                <a:spcPct val="122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550" b="1">
              <a:solidFill>
                <a:srgbClr val="DAD1E6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131" name="Google Shape;131;p11"/>
          <p:cNvSpPr/>
          <p:nvPr/>
        </p:nvSpPr>
        <p:spPr>
          <a:xfrm>
            <a:off x="1106460" y="5655469"/>
            <a:ext cx="10286842" cy="6006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22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050"/>
              <a:buFont typeface="Fira Sans"/>
              <a:buNone/>
            </a:pPr>
            <a:endParaRPr sz="10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2" name="Google Shape;132;p11"/>
          <p:cNvSpPr/>
          <p:nvPr/>
        </p:nvSpPr>
        <p:spPr>
          <a:xfrm>
            <a:off x="11014150" y="6445000"/>
            <a:ext cx="1177500" cy="4131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FC71266-166B-5800-4C80-B5FB510CD2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021"/>
    </mc:Choice>
    <mc:Fallback>
      <p:transition spd="slow" advTm="670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12"/>
          <p:cNvSpPr/>
          <p:nvPr/>
        </p:nvSpPr>
        <p:spPr>
          <a:xfrm>
            <a:off x="661475" y="1342231"/>
            <a:ext cx="10868745" cy="4134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F94CAF"/>
              </a:buClr>
              <a:buSzPts val="2600"/>
              <a:buFont typeface="Inconsolata"/>
              <a:buNone/>
            </a:pPr>
            <a:r>
              <a:rPr lang="en-US" sz="2600" b="1" i="0" u="none" strike="noStrike" cap="none">
                <a:solidFill>
                  <a:srgbClr val="F94CAF"/>
                </a:solidFill>
                <a:latin typeface="Inconsolata"/>
                <a:ea typeface="Inconsolata"/>
                <a:cs typeface="Inconsolata"/>
                <a:sym typeface="Inconsolata"/>
              </a:rPr>
              <a:t>Technology and innovation: adoption and landscape</a:t>
            </a:r>
            <a:endParaRPr sz="2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39" name="Google Shape;139;p12" descr="preencoded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61475" y="2086372"/>
            <a:ext cx="766644" cy="766663"/>
          </a:xfrm>
          <a:prstGeom prst="rect">
            <a:avLst/>
          </a:prstGeom>
          <a:noFill/>
          <a:ln>
            <a:noFill/>
          </a:ln>
        </p:spPr>
      </p:pic>
      <p:sp>
        <p:nvSpPr>
          <p:cNvPr id="140" name="Google Shape;140;p12"/>
          <p:cNvSpPr/>
          <p:nvPr/>
        </p:nvSpPr>
        <p:spPr>
          <a:xfrm>
            <a:off x="1634786" y="2086372"/>
            <a:ext cx="2511759" cy="2584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600"/>
              <a:buFont typeface="Inconsolata"/>
              <a:buNone/>
            </a:pPr>
            <a:r>
              <a:rPr lang="en-US" sz="1600" b="1" i="0" u="none" strike="noStrike" cap="none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Assistive devices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1" name="Google Shape;141;p12"/>
          <p:cNvSpPr/>
          <p:nvPr/>
        </p:nvSpPr>
        <p:spPr>
          <a:xfrm>
            <a:off x="1634775" y="2444047"/>
            <a:ext cx="2511900" cy="91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None/>
            </a:pPr>
            <a:r>
              <a:rPr lang="en-US" sz="150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Personal alarms, medication reminders. 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2" name="Google Shape;142;p12" descr="preencoded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4353213" y="2086372"/>
            <a:ext cx="766644" cy="766663"/>
          </a:xfrm>
          <a:prstGeom prst="rect">
            <a:avLst/>
          </a:prstGeom>
          <a:noFill/>
          <a:ln>
            <a:noFill/>
          </a:ln>
        </p:spPr>
      </p:pic>
      <p:sp>
        <p:nvSpPr>
          <p:cNvPr id="143" name="Google Shape;143;p12"/>
          <p:cNvSpPr/>
          <p:nvPr/>
        </p:nvSpPr>
        <p:spPr>
          <a:xfrm>
            <a:off x="5326525" y="2086372"/>
            <a:ext cx="2511858" cy="2584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600"/>
              <a:buFont typeface="Inconsolata"/>
              <a:buNone/>
            </a:pPr>
            <a:r>
              <a:rPr lang="en-US" sz="1600" b="1" i="0" u="none" strike="noStrike" cap="none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Monitoring &amp; sensors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4" name="Google Shape;144;p12"/>
          <p:cNvSpPr/>
          <p:nvPr/>
        </p:nvSpPr>
        <p:spPr>
          <a:xfrm>
            <a:off x="5326525" y="2444045"/>
            <a:ext cx="2511900" cy="101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None/>
            </a:pPr>
            <a:r>
              <a:rPr lang="en-US" sz="150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Falls sensors, movement monitoring, early intervention. 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5" name="Google Shape;145;p12" descr="preencoded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8045050" y="2086372"/>
            <a:ext cx="766644" cy="766663"/>
          </a:xfrm>
          <a:prstGeom prst="rect">
            <a:avLst/>
          </a:prstGeom>
          <a:noFill/>
          <a:ln>
            <a:noFill/>
          </a:ln>
        </p:spPr>
      </p:pic>
      <p:sp>
        <p:nvSpPr>
          <p:cNvPr id="146" name="Google Shape;146;p12"/>
          <p:cNvSpPr/>
          <p:nvPr/>
        </p:nvSpPr>
        <p:spPr>
          <a:xfrm>
            <a:off x="9018362" y="2086372"/>
            <a:ext cx="2511858" cy="2584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600"/>
              <a:buFont typeface="Inconsolata"/>
              <a:buNone/>
            </a:pPr>
            <a:r>
              <a:rPr lang="en-US" sz="1600" b="1" i="0" u="none" strike="noStrike" cap="none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Digital health &amp; records</a:t>
            </a: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7" name="Google Shape;147;p12"/>
          <p:cNvSpPr/>
          <p:nvPr/>
        </p:nvSpPr>
        <p:spPr>
          <a:xfrm>
            <a:off x="9018350" y="2444048"/>
            <a:ext cx="2511900" cy="111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None/>
            </a:pPr>
            <a:r>
              <a:rPr lang="en-US" sz="150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Remote consultations, digital social care records (80% adoption by July 2025). </a:t>
            </a:r>
            <a:r>
              <a:rPr lang="en-US" sz="1500" b="0" i="0" u="none" strike="noStrike" cap="none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.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8" name="Google Shape;148;p12"/>
          <p:cNvSpPr/>
          <p:nvPr/>
        </p:nvSpPr>
        <p:spPr>
          <a:xfrm>
            <a:off x="661475" y="4099829"/>
            <a:ext cx="11478300" cy="41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None/>
            </a:pPr>
            <a:r>
              <a:rPr lang="en-US" sz="1300" b="0" i="0" u="none" strike="noStrike" cap="none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2025 survey: 27% of providers reported using no care technologies; 43% used monitoring equipment with sensors (DHSC, 2026).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9" name="Google Shape;149;p12"/>
          <p:cNvSpPr/>
          <p:nvPr/>
        </p:nvSpPr>
        <p:spPr>
          <a:xfrm>
            <a:off x="51900" y="5356520"/>
            <a:ext cx="11478300" cy="76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r" rtl="0">
              <a:lnSpc>
                <a:spcPct val="133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300"/>
              <a:buFont typeface="Fira Sans"/>
              <a:buNone/>
            </a:pPr>
            <a:r>
              <a:rPr lang="en-US" sz="1300" b="0" i="0" u="none" strike="noStrike" cap="none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(Department of Health and Social Care, 2026)</a:t>
            </a:r>
            <a:endParaRPr sz="1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0" name="Google Shape;150;p12"/>
          <p:cNvSpPr/>
          <p:nvPr/>
        </p:nvSpPr>
        <p:spPr>
          <a:xfrm>
            <a:off x="11046350" y="6396700"/>
            <a:ext cx="1145400" cy="4614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F5B4101F-DF92-4046-E41F-60D8DE80B9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974"/>
    </mc:Choice>
    <mc:Fallback>
      <p:transition spd="slow" advTm="829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13"/>
          <p:cNvSpPr/>
          <p:nvPr/>
        </p:nvSpPr>
        <p:spPr>
          <a:xfrm>
            <a:off x="661475" y="454819"/>
            <a:ext cx="10868745" cy="2066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4000"/>
              </a:lnSpc>
              <a:spcBef>
                <a:spcPts val="0"/>
              </a:spcBef>
              <a:spcAft>
                <a:spcPts val="0"/>
              </a:spcAft>
              <a:buClr>
                <a:srgbClr val="F94CAF"/>
              </a:buClr>
              <a:buSzPts val="1300"/>
              <a:buFont typeface="Inconsolata"/>
              <a:buNone/>
            </a:pPr>
            <a:r>
              <a:rPr lang="en-US" sz="1700" b="1">
                <a:solidFill>
                  <a:srgbClr val="F94CAF"/>
                </a:solidFill>
                <a:latin typeface="Inconsolata"/>
                <a:ea typeface="Inconsolata"/>
                <a:cs typeface="Inconsolata"/>
                <a:sym typeface="Inconsolata"/>
              </a:rPr>
              <a:t>Does Technology Genuinely Empower? </a:t>
            </a:r>
            <a:endParaRPr sz="1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7" name="Google Shape;157;p13"/>
          <p:cNvSpPr/>
          <p:nvPr/>
        </p:nvSpPr>
        <p:spPr>
          <a:xfrm>
            <a:off x="661475" y="6877149"/>
            <a:ext cx="11478330" cy="991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650"/>
              <a:buFont typeface="Fira Sans"/>
              <a:buNone/>
            </a:pPr>
            <a:r>
              <a:rPr lang="en-US" sz="650" b="0" i="0" u="none" strike="noStrike" cap="none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Systematic review: reduced fall incidence but no significant reduction in fear of falling; hospitalisation evidence inconclusive (Lui et al., 2025). Welsh examples: SMART Home Lab; Supporting Care Circles (Welsh Government, 2025).</a:t>
            </a:r>
            <a:endParaRPr sz="65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58" name="Google Shape;158;p13" descr="preencoded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44122" y="7084616"/>
            <a:ext cx="103284" cy="82649"/>
          </a:xfrm>
          <a:prstGeom prst="rect">
            <a:avLst/>
          </a:prstGeom>
          <a:noFill/>
          <a:ln>
            <a:noFill/>
          </a:ln>
        </p:spPr>
      </p:pic>
      <p:sp>
        <p:nvSpPr>
          <p:cNvPr id="159" name="Google Shape;159;p13"/>
          <p:cNvSpPr/>
          <p:nvPr/>
        </p:nvSpPr>
        <p:spPr>
          <a:xfrm>
            <a:off x="11142950" y="6477200"/>
            <a:ext cx="1048800" cy="3807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0" name="Google Shape;160;p13"/>
          <p:cNvSpPr txBox="1"/>
          <p:nvPr/>
        </p:nvSpPr>
        <p:spPr>
          <a:xfrm>
            <a:off x="507025" y="1672225"/>
            <a:ext cx="11023200" cy="3666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238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500"/>
              <a:buChar char="●"/>
            </a:pPr>
            <a:r>
              <a:rPr lang="en-US" sz="1500" b="1">
                <a:solidFill>
                  <a:schemeClr val="lt1"/>
                </a:solidFill>
              </a:rPr>
              <a:t>Falls: Smart-home technology may help reduce the number of falls and enhance safety in the home.</a:t>
            </a:r>
            <a:endParaRPr sz="1500" b="1">
              <a:solidFill>
                <a:schemeClr val="lt1"/>
              </a:solidFill>
            </a:endParaRPr>
          </a:p>
          <a:p>
            <a:pPr marL="457200" lvl="0" indent="-3238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●"/>
            </a:pPr>
            <a:r>
              <a:rPr lang="en-US" sz="1500" b="1">
                <a:solidFill>
                  <a:schemeClr val="lt1"/>
                </a:solidFill>
              </a:rPr>
              <a:t>Fear of falling: Available evidence suggests no clear significant benefit.</a:t>
            </a:r>
            <a:endParaRPr sz="1500" b="1">
              <a:solidFill>
                <a:schemeClr val="lt1"/>
              </a:solidFill>
            </a:endParaRPr>
          </a:p>
          <a:p>
            <a:pPr marL="457200" lvl="0" indent="-3238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●"/>
            </a:pPr>
            <a:r>
              <a:rPr lang="en-US" sz="1500" b="1">
                <a:solidFill>
                  <a:schemeClr val="lt1"/>
                </a:solidFill>
              </a:rPr>
              <a:t>Hospitalisation: The evidence is still limited and not conclusive.</a:t>
            </a:r>
            <a:endParaRPr sz="1500" b="1">
              <a:solidFill>
                <a:schemeClr val="lt1"/>
              </a:solidFill>
            </a:endParaRPr>
          </a:p>
          <a:p>
            <a:pPr marL="457200" lvl="0" indent="-3238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●"/>
            </a:pPr>
            <a:r>
              <a:rPr lang="en-US" sz="1500" b="1">
                <a:solidFill>
                  <a:schemeClr val="lt1"/>
                </a:solidFill>
              </a:rPr>
              <a:t>Benefits: Technology can promote independence, early intervention and living at home for longer.</a:t>
            </a:r>
            <a:endParaRPr sz="1500" b="1">
              <a:solidFill>
                <a:schemeClr val="lt1"/>
              </a:solidFill>
            </a:endParaRPr>
          </a:p>
          <a:p>
            <a:pPr marL="457200" lvl="0" indent="-3238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●"/>
            </a:pPr>
            <a:r>
              <a:rPr lang="en-US" sz="1500" b="1">
                <a:solidFill>
                  <a:schemeClr val="lt1"/>
                </a:solidFill>
              </a:rPr>
              <a:t>Limitations: Its value may be limited by concerns about privacy and consent, digital exclusion, and reduced human contact.</a:t>
            </a:r>
            <a:endParaRPr sz="1500" b="1">
              <a:solidFill>
                <a:schemeClr val="lt1"/>
              </a:solidFill>
            </a:endParaRPr>
          </a:p>
          <a:p>
            <a:pPr marL="457200" lvl="0" indent="-3238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●"/>
            </a:pPr>
            <a:r>
              <a:rPr lang="en-US" sz="1500" b="1">
                <a:solidFill>
                  <a:schemeClr val="lt1"/>
                </a:solidFill>
              </a:rPr>
              <a:t>Key message Technology is a tool that should enhance, rather than replace, person-centred human care. </a:t>
            </a:r>
            <a:endParaRPr sz="1500" b="1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sz="1500" b="1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1500" b="1">
                <a:solidFill>
                  <a:schemeClr val="lt1"/>
                </a:solidFill>
              </a:rPr>
              <a:t> </a:t>
            </a:r>
            <a:endParaRPr sz="1500" b="1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sz="1500" i="1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sz="1500" i="1">
              <a:solidFill>
                <a:schemeClr val="lt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500" i="1">
                <a:solidFill>
                  <a:schemeClr val="lt1"/>
                </a:solidFill>
              </a:rPr>
              <a:t>          (Lui et al., 2025; Welsh Government, 2025)</a:t>
            </a:r>
            <a:endParaRPr sz="1500" i="1">
              <a:solidFill>
                <a:schemeClr val="lt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245E665-47E4-32B9-782F-053DE8C7FE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1393"/>
    </mc:Choice>
    <mc:Fallback>
      <p:transition spd="slow" advTm="1013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4"/>
          <p:cNvSpPr txBox="1"/>
          <p:nvPr/>
        </p:nvSpPr>
        <p:spPr>
          <a:xfrm>
            <a:off x="190550" y="294350"/>
            <a:ext cx="11574600" cy="75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>
                <a:solidFill>
                  <a:srgbClr val="F94CAF"/>
                </a:solidFill>
              </a:rPr>
              <a:t>   Challenges to Independence and Functional Ability </a:t>
            </a:r>
            <a:endParaRPr sz="2400" b="1">
              <a:solidFill>
                <a:srgbClr val="F94CAF"/>
              </a:solidFill>
            </a:endParaRPr>
          </a:p>
        </p:txBody>
      </p:sp>
      <p:sp>
        <p:nvSpPr>
          <p:cNvPr id="167" name="Google Shape;167;p14"/>
          <p:cNvSpPr txBox="1"/>
          <p:nvPr/>
        </p:nvSpPr>
        <p:spPr>
          <a:xfrm>
            <a:off x="509600" y="1046750"/>
            <a:ext cx="11152800" cy="532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238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Microsoft Yahei"/>
              <a:buChar char="●"/>
            </a:pPr>
            <a:r>
              <a:rPr lang="en-US" sz="1500">
                <a:solidFill>
                  <a:schemeClr val="lt1"/>
                </a:solidFill>
                <a:latin typeface="Microsoft Yahei"/>
                <a:ea typeface="Microsoft Yahei"/>
                <a:cs typeface="Microsoft Yahei"/>
                <a:sym typeface="Microsoft Yahei"/>
              </a:rPr>
              <a:t>Low mobility, multimorbidity and falls can reduce the level of activity and confidence.</a:t>
            </a:r>
            <a:endParaRPr sz="1500">
              <a:solidFill>
                <a:schemeClr val="lt1"/>
              </a:solidFill>
              <a:latin typeface="Microsoft Yahei"/>
              <a:ea typeface="Microsoft Yahei"/>
              <a:cs typeface="Microsoft Yahei"/>
              <a:sym typeface="Microsoft Yahei"/>
            </a:endParaRPr>
          </a:p>
          <a:p>
            <a:pPr marL="457200" lvl="0" indent="-3238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Microsoft Yahei"/>
              <a:buChar char="●"/>
            </a:pPr>
            <a:r>
              <a:rPr lang="en-US" sz="1500">
                <a:solidFill>
                  <a:schemeClr val="lt1"/>
                </a:solidFill>
                <a:latin typeface="Microsoft Yahei"/>
                <a:ea typeface="Microsoft Yahei"/>
                <a:cs typeface="Microsoft Yahei"/>
                <a:sym typeface="Microsoft Yahei"/>
              </a:rPr>
              <a:t>Poor housing and transport can limit daily living and community involvement.</a:t>
            </a:r>
            <a:endParaRPr sz="1500">
              <a:solidFill>
                <a:schemeClr val="lt1"/>
              </a:solidFill>
              <a:latin typeface="Microsoft Yahei"/>
              <a:ea typeface="Microsoft Yahei"/>
              <a:cs typeface="Microsoft Yahei"/>
              <a:sym typeface="Microsoft Yahei"/>
            </a:endParaRPr>
          </a:p>
          <a:p>
            <a:pPr marL="457200" lvl="0" indent="-3238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Microsoft Yahei"/>
              <a:buChar char="●"/>
            </a:pPr>
            <a:r>
              <a:rPr lang="en-US" sz="1500">
                <a:solidFill>
                  <a:schemeClr val="lt1"/>
                </a:solidFill>
                <a:latin typeface="Microsoft Yahei"/>
                <a:ea typeface="Microsoft Yahei"/>
                <a:cs typeface="Microsoft Yahei"/>
                <a:sym typeface="Microsoft Yahei"/>
              </a:rPr>
              <a:t>Loneliness and social isolation can reduce wellbeing and cognition.</a:t>
            </a:r>
            <a:endParaRPr sz="1500">
              <a:solidFill>
                <a:schemeClr val="lt1"/>
              </a:solidFill>
              <a:latin typeface="Microsoft Yahei"/>
              <a:ea typeface="Microsoft Yahei"/>
              <a:cs typeface="Microsoft Yahei"/>
              <a:sym typeface="Microsoft Yahei"/>
            </a:endParaRPr>
          </a:p>
          <a:p>
            <a:pPr marL="457200" lvl="0" indent="-3238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Microsoft Yahei"/>
              <a:buChar char="●"/>
            </a:pPr>
            <a:r>
              <a:rPr lang="en-US" sz="1500">
                <a:solidFill>
                  <a:schemeClr val="lt1"/>
                </a:solidFill>
                <a:latin typeface="Microsoft Yahei"/>
                <a:ea typeface="Microsoft Yahei"/>
                <a:cs typeface="Microsoft Yahei"/>
                <a:sym typeface="Microsoft Yahei"/>
              </a:rPr>
              <a:t>Financial and socioeconomic inequalities impact access to timely care and support.</a:t>
            </a:r>
            <a:endParaRPr sz="1500">
              <a:solidFill>
                <a:schemeClr val="lt1"/>
              </a:solidFill>
              <a:latin typeface="Microsoft Yahei"/>
              <a:ea typeface="Microsoft Yahei"/>
              <a:cs typeface="Microsoft Yahei"/>
              <a:sym typeface="Microsoft Yahei"/>
            </a:endParaRPr>
          </a:p>
          <a:p>
            <a:pPr marL="457200" lvl="0" indent="-3238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Microsoft Yahei"/>
              <a:buChar char="●"/>
            </a:pPr>
            <a:r>
              <a:rPr lang="en-US" sz="1500">
                <a:solidFill>
                  <a:schemeClr val="lt1"/>
                </a:solidFill>
                <a:latin typeface="Microsoft Yahei"/>
                <a:ea typeface="Microsoft Yahei"/>
                <a:cs typeface="Microsoft Yahei"/>
                <a:sym typeface="Microsoft Yahei"/>
              </a:rPr>
              <a:t>Services are often siloed and workforce pressures can result in delayed care coordination.</a:t>
            </a:r>
            <a:endParaRPr sz="1500">
              <a:solidFill>
                <a:schemeClr val="lt1"/>
              </a:solidFill>
              <a:latin typeface="Microsoft Yahei"/>
              <a:ea typeface="Microsoft Yahei"/>
              <a:cs typeface="Microsoft Yahei"/>
              <a:sym typeface="Microsoft Yahei"/>
            </a:endParaRPr>
          </a:p>
          <a:p>
            <a:pPr marL="457200" lvl="0" indent="-32385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Font typeface="Microsoft Yahei"/>
              <a:buChar char="●"/>
            </a:pPr>
            <a:r>
              <a:rPr lang="en-US" sz="1500">
                <a:solidFill>
                  <a:schemeClr val="lt1"/>
                </a:solidFill>
                <a:latin typeface="Microsoft Yahei"/>
                <a:ea typeface="Microsoft Yahei"/>
                <a:cs typeface="Microsoft Yahei"/>
                <a:sym typeface="Microsoft Yahei"/>
              </a:rPr>
              <a:t>Digital exclusion and ageism can be a barrier to equal access to services and technology.</a:t>
            </a:r>
            <a:endParaRPr sz="1500">
              <a:solidFill>
                <a:schemeClr val="lt1"/>
              </a:solidFill>
              <a:latin typeface="Microsoft Yahei"/>
              <a:ea typeface="Microsoft Yahei"/>
              <a:cs typeface="Microsoft Yahei"/>
              <a:sym typeface="Microsoft Yahei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500">
              <a:solidFill>
                <a:schemeClr val="lt1"/>
              </a:solidFill>
              <a:latin typeface="Microsoft Yahei"/>
              <a:ea typeface="Microsoft Yahei"/>
              <a:cs typeface="Microsoft Yahei"/>
              <a:sym typeface="Microsoft Yahei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500">
              <a:solidFill>
                <a:schemeClr val="lt1"/>
              </a:solidFill>
              <a:latin typeface="Microsoft Yahei"/>
              <a:ea typeface="Microsoft Yahei"/>
              <a:cs typeface="Microsoft Yahei"/>
              <a:sym typeface="Microsoft Yahei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500">
              <a:solidFill>
                <a:schemeClr val="lt1"/>
              </a:solidFill>
              <a:latin typeface="Microsoft Yahei"/>
              <a:ea typeface="Microsoft Yahei"/>
              <a:cs typeface="Microsoft Yahei"/>
              <a:sym typeface="Microsoft Yahei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500">
              <a:solidFill>
                <a:schemeClr val="lt1"/>
              </a:solidFill>
              <a:latin typeface="Microsoft Yahei"/>
              <a:ea typeface="Microsoft Yahei"/>
              <a:cs typeface="Microsoft Yahei"/>
              <a:sym typeface="Microsoft Yahei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500">
              <a:solidFill>
                <a:schemeClr val="lt1"/>
              </a:solidFill>
              <a:latin typeface="Microsoft Yahei"/>
              <a:ea typeface="Microsoft Yahei"/>
              <a:cs typeface="Microsoft Yahei"/>
              <a:sym typeface="Microsoft Yahei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500">
                <a:solidFill>
                  <a:schemeClr val="lt1"/>
                </a:solidFill>
                <a:latin typeface="Microsoft Yahei"/>
                <a:ea typeface="Microsoft Yahei"/>
                <a:cs typeface="Microsoft Yahei"/>
                <a:sym typeface="Microsoft Yahei"/>
              </a:rPr>
              <a:t>Key message: Independence is not only shaped by individual health, but also by social, environmental and service-related barriers</a:t>
            </a:r>
            <a:endParaRPr sz="1500">
              <a:solidFill>
                <a:schemeClr val="lt1"/>
              </a:solidFill>
              <a:latin typeface="Microsoft Yahei"/>
              <a:ea typeface="Microsoft Yahei"/>
              <a:cs typeface="Microsoft Yahei"/>
              <a:sym typeface="Microsoft Yahei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500">
              <a:solidFill>
                <a:schemeClr val="lt1"/>
              </a:solidFill>
              <a:latin typeface="Microsoft Yahei"/>
              <a:ea typeface="Microsoft Yahei"/>
              <a:cs typeface="Microsoft Yahei"/>
              <a:sym typeface="Microsoft Yahei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500">
                <a:solidFill>
                  <a:schemeClr val="lt1"/>
                </a:solidFill>
                <a:latin typeface="Microsoft Yahei"/>
                <a:ea typeface="Microsoft Yahei"/>
                <a:cs typeface="Microsoft Yahei"/>
                <a:sym typeface="Microsoft Yahei"/>
              </a:rPr>
              <a:t>(WHO, 2020; Health Foundation, 2025; Health Foundation, 2026; Fernández-Puerta et al., 2024)</a:t>
            </a:r>
            <a:r>
              <a:rPr lang="en-US">
                <a:solidFill>
                  <a:schemeClr val="dk1"/>
                </a:solidFill>
                <a:latin typeface="Microsoft Yahei"/>
                <a:ea typeface="Microsoft Yahei"/>
                <a:cs typeface="Microsoft Yahei"/>
                <a:sym typeface="Microsoft Yahei"/>
              </a:rPr>
              <a:t> . </a:t>
            </a:r>
            <a:endParaRPr>
              <a:solidFill>
                <a:schemeClr val="dk1"/>
              </a:solidFill>
              <a:latin typeface="Microsoft Yahei"/>
              <a:ea typeface="Microsoft Yahei"/>
              <a:cs typeface="Microsoft Yahei"/>
              <a:sym typeface="Microsoft Yahei"/>
            </a:endParaRPr>
          </a:p>
        </p:txBody>
      </p:sp>
      <p:sp>
        <p:nvSpPr>
          <p:cNvPr id="168" name="Google Shape;168;p14"/>
          <p:cNvSpPr/>
          <p:nvPr/>
        </p:nvSpPr>
        <p:spPr>
          <a:xfrm>
            <a:off x="11014150" y="6380600"/>
            <a:ext cx="1177500" cy="4773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0A48057B-AAF9-B18B-8270-B5DFEA590C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4147"/>
    </mc:Choice>
    <mc:Fallback>
      <p:transition spd="slow" advTm="941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15"/>
          <p:cNvSpPr txBox="1"/>
          <p:nvPr/>
        </p:nvSpPr>
        <p:spPr>
          <a:xfrm>
            <a:off x="533975" y="1019775"/>
            <a:ext cx="11130300" cy="107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600" b="1">
                <a:solidFill>
                  <a:srgbClr val="F94CAF"/>
                </a:solidFill>
              </a:rPr>
              <a:t>Recommendations for improvement </a:t>
            </a:r>
            <a:endParaRPr/>
          </a:p>
        </p:txBody>
      </p:sp>
      <p:sp>
        <p:nvSpPr>
          <p:cNvPr id="175" name="Google Shape;175;p15"/>
          <p:cNvSpPr txBox="1"/>
          <p:nvPr/>
        </p:nvSpPr>
        <p:spPr>
          <a:xfrm>
            <a:off x="262900" y="2661825"/>
            <a:ext cx="11589300" cy="354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 b="1">
                <a:solidFill>
                  <a:schemeClr val="lt1"/>
                </a:solidFill>
              </a:rPr>
              <a:t>Enhance person-centred care to engage older adults in decisions about how they are supported and the goals of their care.</a:t>
            </a:r>
            <a:endParaRPr b="1">
              <a:solidFill>
                <a:schemeClr val="lt1"/>
              </a:solidFill>
            </a:endParaRPr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 b="1">
                <a:solidFill>
                  <a:schemeClr val="lt1"/>
                </a:solidFill>
              </a:rPr>
              <a:t>Broaden preventative services, such as falls prevention, reablement and early intervention.</a:t>
            </a:r>
            <a:endParaRPr b="1">
              <a:solidFill>
                <a:schemeClr val="lt1"/>
              </a:solidFill>
            </a:endParaRPr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 b="1">
                <a:solidFill>
                  <a:schemeClr val="lt1"/>
                </a:solidFill>
              </a:rPr>
              <a:t>Enhance the health and social care interface to minimise disjointed and protracted assistance.</a:t>
            </a:r>
            <a:endParaRPr b="1">
              <a:solidFill>
                <a:schemeClr val="lt1"/>
              </a:solidFill>
            </a:endParaRPr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 b="1">
                <a:solidFill>
                  <a:schemeClr val="lt1"/>
                </a:solidFill>
              </a:rPr>
              <a:t>Improve access to home adaptations, transport and local services to enable people to live independently.</a:t>
            </a:r>
            <a:endParaRPr b="1">
              <a:solidFill>
                <a:schemeClr val="lt1"/>
              </a:solidFill>
            </a:endParaRPr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 b="1">
                <a:solidFill>
                  <a:schemeClr val="lt1"/>
                </a:solidFill>
              </a:rPr>
              <a:t>Encourage digital inclusion with training, the provision of easy-to-use technology, and non-digital alternatives.</a:t>
            </a:r>
            <a:endParaRPr b="1">
              <a:solidFill>
                <a:schemeClr val="lt1"/>
              </a:solidFill>
            </a:endParaRPr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 b="1">
                <a:solidFill>
                  <a:schemeClr val="lt1"/>
                </a:solidFill>
              </a:rPr>
              <a:t>Care for carers and the workforce with improved training, support and multidisciplinary collaboration.</a:t>
            </a:r>
            <a:endParaRPr b="1">
              <a:solidFill>
                <a:schemeClr val="lt1"/>
              </a:solidFill>
            </a:endParaRPr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 b="1">
                <a:solidFill>
                  <a:schemeClr val="lt1"/>
                </a:solidFill>
              </a:rPr>
              <a:t>Focus rather on aspects of life that older people deem important – independence, well-being, participation and quality of life. </a:t>
            </a:r>
            <a:endParaRPr b="1">
              <a:solidFill>
                <a:schemeClr val="lt1"/>
              </a:solidFill>
            </a:endParaRPr>
          </a:p>
          <a:p>
            <a:pPr marL="4572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b="1">
              <a:solidFill>
                <a:schemeClr val="lt1"/>
              </a:solidFill>
            </a:endParaRPr>
          </a:p>
          <a:p>
            <a:pPr marL="4572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b="1">
              <a:solidFill>
                <a:schemeClr val="lt1"/>
              </a:solidFill>
            </a:endParaRPr>
          </a:p>
        </p:txBody>
      </p:sp>
      <p:sp>
        <p:nvSpPr>
          <p:cNvPr id="176" name="Google Shape;176;p15"/>
          <p:cNvSpPr/>
          <p:nvPr/>
        </p:nvSpPr>
        <p:spPr>
          <a:xfrm>
            <a:off x="11046350" y="6428900"/>
            <a:ext cx="1145400" cy="4290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9037C92-4417-F240-923A-C022B76176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110"/>
    </mc:Choice>
    <mc:Fallback>
      <p:transition spd="slow" advTm="351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16"/>
          <p:cNvSpPr txBox="1"/>
          <p:nvPr/>
        </p:nvSpPr>
        <p:spPr>
          <a:xfrm>
            <a:off x="398800" y="585100"/>
            <a:ext cx="10981500" cy="88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600" b="1">
                <a:solidFill>
                  <a:srgbClr val="F94CAF"/>
                </a:solidFill>
              </a:rPr>
              <a:t>Conclusion</a:t>
            </a:r>
            <a:endParaRPr/>
          </a:p>
        </p:txBody>
      </p:sp>
      <p:sp>
        <p:nvSpPr>
          <p:cNvPr id="183" name="Google Shape;183;p16"/>
          <p:cNvSpPr txBox="1"/>
          <p:nvPr/>
        </p:nvSpPr>
        <p:spPr>
          <a:xfrm>
            <a:off x="398800" y="2178875"/>
            <a:ext cx="11589300" cy="383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500">
                <a:solidFill>
                  <a:schemeClr val="lt1"/>
                </a:solidFill>
              </a:rPr>
              <a:t>In conclusion, empowering older people is not just about providing basic care; it is about promoting independence, autonomy, dignity, meaningful choice and continued involvement in daily life. Research indicates that interventions like reablement, falls prevention, person-centred care, community support and assistive technology can help preserve functional ability and improve wellbeing. But their impact can be weakened by inequalities, fragmented services, workforce pressures, an older-person unfriendly environment and digital exclusion. In the end, technology should be used to augment, not replace, human support. Effective care is ultimately person-centred, outcomes-focused and geared towards supporting older people to live safe, meaningful lives that align with their values and aspirations. </a:t>
            </a:r>
            <a:endParaRPr sz="1500">
              <a:solidFill>
                <a:schemeClr val="lt1"/>
              </a:solidFill>
            </a:endParaRPr>
          </a:p>
        </p:txBody>
      </p:sp>
      <p:sp>
        <p:nvSpPr>
          <p:cNvPr id="184" name="Google Shape;184;p16"/>
          <p:cNvSpPr/>
          <p:nvPr/>
        </p:nvSpPr>
        <p:spPr>
          <a:xfrm>
            <a:off x="11094650" y="6396700"/>
            <a:ext cx="1097100" cy="4614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76578783-DA26-3AFF-F4A0-CAD1A17F1C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695"/>
    </mc:Choice>
    <mc:Fallback>
      <p:transition spd="slow" advTm="746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17"/>
          <p:cNvSpPr txBox="1"/>
          <p:nvPr/>
        </p:nvSpPr>
        <p:spPr>
          <a:xfrm>
            <a:off x="494225" y="435500"/>
            <a:ext cx="11068500" cy="126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600" b="1">
                <a:solidFill>
                  <a:srgbClr val="F94CAF"/>
                </a:solidFill>
              </a:rPr>
              <a:t>References</a:t>
            </a:r>
            <a:endParaRPr sz="2600" b="1">
              <a:solidFill>
                <a:srgbClr val="F94CAF"/>
              </a:solidFill>
            </a:endParaRPr>
          </a:p>
        </p:txBody>
      </p:sp>
      <p:sp>
        <p:nvSpPr>
          <p:cNvPr id="191" name="Google Shape;191;p17"/>
          <p:cNvSpPr txBox="1"/>
          <p:nvPr/>
        </p:nvSpPr>
        <p:spPr>
          <a:xfrm>
            <a:off x="228100" y="1470525"/>
            <a:ext cx="11565900" cy="5030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 b="1">
                <a:solidFill>
                  <a:schemeClr val="lt1"/>
                </a:solidFill>
              </a:rPr>
              <a:t>Baptista, C., Silva, A.R., Lima, M.P. and Afonso, R.M. (2024)</a:t>
            </a:r>
            <a:r>
              <a:rPr lang="en-US">
                <a:solidFill>
                  <a:schemeClr val="lt1"/>
                </a:solidFill>
              </a:rPr>
              <a:t> ‘Evaluating the cognitive effects of interventions to reduce social isolation and loneliness in older adults: a systematic review’, </a:t>
            </a:r>
            <a:r>
              <a:rPr lang="en-US" i="1">
                <a:solidFill>
                  <a:schemeClr val="lt1"/>
                </a:solidFill>
              </a:rPr>
              <a:t>Aging &amp; Mental Health</a:t>
            </a:r>
            <a:r>
              <a:rPr lang="en-US">
                <a:solidFill>
                  <a:schemeClr val="lt1"/>
                </a:solidFill>
              </a:rPr>
              <a:t>, 28(12), pp. 1767–1776. doi: 10.1080/13607863.2024.2374933.</a:t>
            </a:r>
            <a:endParaRPr>
              <a:solidFill>
                <a:schemeClr val="lt1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 b="1">
                <a:solidFill>
                  <a:schemeClr val="lt1"/>
                </a:solidFill>
              </a:rPr>
              <a:t>Bennett, C., Allen, F., Hodge, S. and Logan, P. (2022)</a:t>
            </a:r>
            <a:r>
              <a:rPr lang="en-US">
                <a:solidFill>
                  <a:schemeClr val="lt1"/>
                </a:solidFill>
              </a:rPr>
              <a:t> ‘An investigation of Reablement or restorative homecare interventions and outcome effects: A systematic review of randomised control trials’, </a:t>
            </a:r>
            <a:r>
              <a:rPr lang="en-US" i="1">
                <a:solidFill>
                  <a:schemeClr val="lt1"/>
                </a:solidFill>
              </a:rPr>
              <a:t>Health &amp; Social Care in the Community</a:t>
            </a:r>
            <a:r>
              <a:rPr lang="en-US">
                <a:solidFill>
                  <a:schemeClr val="lt1"/>
                </a:solidFill>
              </a:rPr>
              <a:t>, 30(6), pp. e6586–e6600. doi: 10.1111/hsc.14108.</a:t>
            </a:r>
            <a:endParaRPr>
              <a:solidFill>
                <a:schemeClr val="lt1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 b="1">
                <a:solidFill>
                  <a:schemeClr val="lt1"/>
                </a:solidFill>
              </a:rPr>
              <a:t>Berkovic, D., Macrae, A., Gulline, H., Horsman, P., Soh, S-E., Skouteris, H. and Ayton, D. (2024)</a:t>
            </a:r>
            <a:r>
              <a:rPr lang="en-US">
                <a:solidFill>
                  <a:schemeClr val="lt1"/>
                </a:solidFill>
              </a:rPr>
              <a:t> ‘The Delivery of Person-Centered Care for People Living With Dementia in Residential Aged Care: A Systematic Review and Meta-Analysis’, </a:t>
            </a:r>
            <a:r>
              <a:rPr lang="en-US" i="1">
                <a:solidFill>
                  <a:schemeClr val="lt1"/>
                </a:solidFill>
              </a:rPr>
              <a:t>The Gerontologist</a:t>
            </a:r>
            <a:r>
              <a:rPr lang="en-US">
                <a:solidFill>
                  <a:schemeClr val="lt1"/>
                </a:solidFill>
              </a:rPr>
              <a:t>, 64(5), gnad052. doi: 10.1093/geront/gnad052.</a:t>
            </a:r>
            <a:endParaRPr>
              <a:solidFill>
                <a:schemeClr val="lt1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 b="1">
                <a:solidFill>
                  <a:schemeClr val="lt1"/>
                </a:solidFill>
              </a:rPr>
              <a:t>Department of Health and Social Care (2026)</a:t>
            </a:r>
            <a:r>
              <a:rPr lang="en-US">
                <a:solidFill>
                  <a:schemeClr val="lt1"/>
                </a:solidFill>
              </a:rPr>
              <a:t> </a:t>
            </a:r>
            <a:r>
              <a:rPr lang="en-US" i="1">
                <a:solidFill>
                  <a:schemeClr val="lt1"/>
                </a:solidFill>
              </a:rPr>
              <a:t>Findings from the 2025 adult social care provider technology survey</a:t>
            </a:r>
            <a:r>
              <a:rPr lang="en-US">
                <a:solidFill>
                  <a:schemeClr val="lt1"/>
                </a:solidFill>
              </a:rPr>
              <a:t>. GOV.UK. Published 6 March 2026. Accessed 20 September 2026.</a:t>
            </a:r>
            <a:r>
              <a:rPr lang="en-US">
                <a:solidFill>
                  <a:schemeClr val="lt1"/>
                </a:solidFill>
                <a:uFill>
                  <a:noFill/>
                </a:u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u="sng">
                <a:solidFill>
                  <a:schemeClr val="lt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Technology use in adult social care: 2025 survey results</a:t>
            </a:r>
            <a:endParaRPr u="sng">
              <a:solidFill>
                <a:schemeClr val="lt1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 b="1">
                <a:solidFill>
                  <a:schemeClr val="lt1"/>
                </a:solidFill>
              </a:rPr>
              <a:t>Department of Health and Social Care (2025)</a:t>
            </a:r>
            <a:r>
              <a:rPr lang="en-US">
                <a:solidFill>
                  <a:schemeClr val="lt1"/>
                </a:solidFill>
              </a:rPr>
              <a:t> </a:t>
            </a:r>
            <a:r>
              <a:rPr lang="en-US" i="1">
                <a:solidFill>
                  <a:schemeClr val="lt1"/>
                </a:solidFill>
              </a:rPr>
              <a:t>Care and support statutory guidance</a:t>
            </a:r>
            <a:r>
              <a:rPr lang="en-US">
                <a:solidFill>
                  <a:schemeClr val="lt1"/>
                </a:solidFill>
              </a:rPr>
              <a:t>. GOV.UK. Accessed 20 September 2026.</a:t>
            </a:r>
            <a:r>
              <a:rPr lang="en-US">
                <a:solidFill>
                  <a:schemeClr val="lt1"/>
                </a:solidFill>
                <a:uFill>
                  <a:noFill/>
                </a:u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u="sng">
                <a:solidFill>
                  <a:schemeClr val="lt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Care and support statutory guidance</a:t>
            </a:r>
            <a:endParaRPr u="sng">
              <a:solidFill>
                <a:schemeClr val="lt1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 b="1">
                <a:solidFill>
                  <a:schemeClr val="lt1"/>
                </a:solidFill>
              </a:rPr>
              <a:t>Fernández-Puerta, L. et al. (2024)</a:t>
            </a:r>
            <a:r>
              <a:rPr lang="en-US">
                <a:solidFill>
                  <a:schemeClr val="lt1"/>
                </a:solidFill>
              </a:rPr>
              <a:t> ‘Ageism and Associated Factors in Healthcare Workers: A Systematic Review’, </a:t>
            </a:r>
            <a:r>
              <a:rPr lang="en-US" i="1">
                <a:solidFill>
                  <a:schemeClr val="lt1"/>
                </a:solidFill>
              </a:rPr>
              <a:t>Nursing Reports</a:t>
            </a:r>
            <a:r>
              <a:rPr lang="en-US">
                <a:solidFill>
                  <a:schemeClr val="lt1"/>
                </a:solidFill>
              </a:rPr>
              <a:t>, 14(4). doi: 10.3390/nursrep14040295.</a:t>
            </a:r>
            <a:endParaRPr>
              <a:solidFill>
                <a:schemeClr val="lt1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 b="1">
                <a:solidFill>
                  <a:schemeClr val="lt1"/>
                </a:solidFill>
              </a:rPr>
              <a:t>Health Foundation (2025)</a:t>
            </a:r>
            <a:r>
              <a:rPr lang="en-US">
                <a:solidFill>
                  <a:schemeClr val="lt1"/>
                </a:solidFill>
              </a:rPr>
              <a:t> </a:t>
            </a:r>
            <a:r>
              <a:rPr lang="en-US" i="1">
                <a:solidFill>
                  <a:schemeClr val="lt1"/>
                </a:solidFill>
              </a:rPr>
              <a:t>Adult social care funding pressures: 2023–35</a:t>
            </a:r>
            <a:r>
              <a:rPr lang="en-US">
                <a:solidFill>
                  <a:schemeClr val="lt1"/>
                </a:solidFill>
              </a:rPr>
              <a:t>. Published 15 May 2025. Accessed 20 September 2026.</a:t>
            </a:r>
            <a:r>
              <a:rPr lang="en-US">
                <a:solidFill>
                  <a:schemeClr val="lt1"/>
                </a:solidFill>
                <a:uFill>
                  <a:noFill/>
                </a:u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u="sng">
                <a:solidFill>
                  <a:schemeClr val="lt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Adult social care funding pressures</a:t>
            </a:r>
            <a:endParaRPr u="sng">
              <a:solidFill>
                <a:schemeClr val="lt1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 b="1">
                <a:solidFill>
                  <a:schemeClr val="lt1"/>
                </a:solidFill>
              </a:rPr>
              <a:t>Health Foundation (2026)</a:t>
            </a:r>
            <a:r>
              <a:rPr lang="en-US">
                <a:solidFill>
                  <a:schemeClr val="lt1"/>
                </a:solidFill>
              </a:rPr>
              <a:t> </a:t>
            </a:r>
            <a:r>
              <a:rPr lang="en-US" i="1">
                <a:solidFill>
                  <a:schemeClr val="lt1"/>
                </a:solidFill>
              </a:rPr>
              <a:t>Social care funding: three key questions about funding in England</a:t>
            </a:r>
            <a:r>
              <a:rPr lang="en-US">
                <a:solidFill>
                  <a:schemeClr val="lt1"/>
                </a:solidFill>
              </a:rPr>
              <a:t>. Updated 18 June 2026. Accessed 20 September 2026.</a:t>
            </a:r>
            <a:r>
              <a:rPr lang="en-US">
                <a:solidFill>
                  <a:schemeClr val="lt1"/>
                </a:solidFill>
                <a:uFill>
                  <a:noFill/>
                </a:u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u="sng">
                <a:solidFill>
                  <a:schemeClr val="lt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Social care funding analysis</a:t>
            </a:r>
            <a:endParaRPr u="sng">
              <a:solidFill>
                <a:schemeClr val="lt1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 b="1">
                <a:solidFill>
                  <a:schemeClr val="lt1"/>
                </a:solidFill>
              </a:rPr>
              <a:t>Lektip, C., Chaovalit, S., Wattanapisit, A., Lapmanee, S., Nawarat, J. and Yaemrattanakul, W. (2023)</a:t>
            </a:r>
            <a:r>
              <a:rPr lang="en-US">
                <a:solidFill>
                  <a:schemeClr val="lt1"/>
                </a:solidFill>
              </a:rPr>
              <a:t> ‘Home hazard modification programs for reducing falls in older adults: a systematic review and meta-analysis’, </a:t>
            </a:r>
            <a:r>
              <a:rPr lang="en-US" i="1">
                <a:solidFill>
                  <a:schemeClr val="lt1"/>
                </a:solidFill>
              </a:rPr>
              <a:t>PeerJ</a:t>
            </a:r>
            <a:r>
              <a:rPr lang="en-US">
                <a:solidFill>
                  <a:schemeClr val="lt1"/>
                </a:solidFill>
              </a:rPr>
              <a:t>, 11, e15699. doi: 10.7717/peerj.15699.</a:t>
            </a:r>
            <a:endParaRPr>
              <a:solidFill>
                <a:schemeClr val="lt1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lt1"/>
              </a:solidFill>
            </a:endParaRPr>
          </a:p>
        </p:txBody>
      </p:sp>
      <p:sp>
        <p:nvSpPr>
          <p:cNvPr id="192" name="Google Shape;192;p17"/>
          <p:cNvSpPr/>
          <p:nvPr/>
        </p:nvSpPr>
        <p:spPr>
          <a:xfrm>
            <a:off x="10933675" y="6380600"/>
            <a:ext cx="1257900" cy="3864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6C738A75-C3F0-02B4-2018-7E43D9DD74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588"/>
    </mc:Choice>
    <mc:Fallback>
      <p:transition spd="slow" advTm="195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18"/>
          <p:cNvSpPr txBox="1"/>
          <p:nvPr/>
        </p:nvSpPr>
        <p:spPr>
          <a:xfrm>
            <a:off x="682475" y="453500"/>
            <a:ext cx="10981500" cy="143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600" b="1">
                <a:solidFill>
                  <a:srgbClr val="F94CAF"/>
                </a:solidFill>
              </a:rPr>
              <a:t>References</a:t>
            </a:r>
            <a:endParaRPr/>
          </a:p>
        </p:txBody>
      </p:sp>
      <p:sp>
        <p:nvSpPr>
          <p:cNvPr id="199" name="Google Shape;199;p18"/>
          <p:cNvSpPr txBox="1"/>
          <p:nvPr/>
        </p:nvSpPr>
        <p:spPr>
          <a:xfrm>
            <a:off x="262900" y="1631525"/>
            <a:ext cx="11572200" cy="492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 b="1">
                <a:solidFill>
                  <a:schemeClr val="lt1"/>
                </a:solidFill>
              </a:rPr>
              <a:t>Lui, C.X.Y., Yang, N., Tang, A. and Tam, W.W.S. (2025)</a:t>
            </a:r>
            <a:r>
              <a:rPr lang="en-US">
                <a:solidFill>
                  <a:schemeClr val="lt1"/>
                </a:solidFill>
              </a:rPr>
              <a:t> ‘Effectiveness Evaluation of Smart Home Technology in Preventing and Detecting Falls in Community and Residential Care Settings for Older Adults: A Systematic Review and Meta-Analysis’, </a:t>
            </a:r>
            <a:r>
              <a:rPr lang="en-US" i="1">
                <a:solidFill>
                  <a:schemeClr val="lt1"/>
                </a:solidFill>
              </a:rPr>
              <a:t>Journal of the American Medical Directors Association</a:t>
            </a:r>
            <a:r>
              <a:rPr lang="en-US">
                <a:solidFill>
                  <a:schemeClr val="lt1"/>
                </a:solidFill>
              </a:rPr>
              <a:t>, 26(1), 105347. doi: 10.1016/j.jamda.2024.105347.</a:t>
            </a:r>
            <a:endParaRPr>
              <a:solidFill>
                <a:schemeClr val="lt1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 b="1">
                <a:solidFill>
                  <a:schemeClr val="lt1"/>
                </a:solidFill>
              </a:rPr>
              <a:t>National Institute for Health and Care Excellence (2015)</a:t>
            </a:r>
            <a:r>
              <a:rPr lang="en-US">
                <a:solidFill>
                  <a:schemeClr val="lt1"/>
                </a:solidFill>
              </a:rPr>
              <a:t> </a:t>
            </a:r>
            <a:r>
              <a:rPr lang="en-US" i="1">
                <a:solidFill>
                  <a:schemeClr val="lt1"/>
                </a:solidFill>
              </a:rPr>
              <a:t>Older people: independence and mental wellbeing</a:t>
            </a:r>
            <a:r>
              <a:rPr lang="en-US">
                <a:solidFill>
                  <a:schemeClr val="lt1"/>
                </a:solidFill>
              </a:rPr>
              <a:t>. NICE Guideline NG32. London: NICE.</a:t>
            </a:r>
            <a:r>
              <a:rPr lang="en-US">
                <a:solidFill>
                  <a:schemeClr val="lt1"/>
                </a:solidFill>
                <a:uFill>
                  <a:noFill/>
                </a:u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u="sng">
                <a:solidFill>
                  <a:schemeClr val="lt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NICE NG32</a:t>
            </a:r>
            <a:endParaRPr u="sng">
              <a:solidFill>
                <a:schemeClr val="lt1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 b="1">
                <a:solidFill>
                  <a:schemeClr val="lt1"/>
                </a:solidFill>
              </a:rPr>
              <a:t>National Institute for Health and Care Excellence (2021)</a:t>
            </a:r>
            <a:r>
              <a:rPr lang="en-US">
                <a:solidFill>
                  <a:schemeClr val="lt1"/>
                </a:solidFill>
              </a:rPr>
              <a:t> </a:t>
            </a:r>
            <a:r>
              <a:rPr lang="en-US" i="1">
                <a:solidFill>
                  <a:schemeClr val="lt1"/>
                </a:solidFill>
              </a:rPr>
              <a:t>Shared decision making</a:t>
            </a:r>
            <a:r>
              <a:rPr lang="en-US">
                <a:solidFill>
                  <a:schemeClr val="lt1"/>
                </a:solidFill>
              </a:rPr>
              <a:t>. NICE Guideline NG197. London: NICE.</a:t>
            </a:r>
            <a:r>
              <a:rPr lang="en-US">
                <a:solidFill>
                  <a:schemeClr val="lt1"/>
                </a:solidFill>
                <a:uFill>
                  <a:noFill/>
                </a:u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u="sng">
                <a:solidFill>
                  <a:schemeClr val="lt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NICE NG197 recommendations</a:t>
            </a:r>
            <a:endParaRPr u="sng">
              <a:solidFill>
                <a:schemeClr val="lt1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 b="1">
                <a:solidFill>
                  <a:schemeClr val="lt1"/>
                </a:solidFill>
              </a:rPr>
              <a:t>National Institute for Health and Care Excellence (2025)</a:t>
            </a:r>
            <a:r>
              <a:rPr lang="en-US">
                <a:solidFill>
                  <a:schemeClr val="lt1"/>
                </a:solidFill>
              </a:rPr>
              <a:t> </a:t>
            </a:r>
            <a:r>
              <a:rPr lang="en-US" i="1">
                <a:solidFill>
                  <a:schemeClr val="lt1"/>
                </a:solidFill>
              </a:rPr>
              <a:t>Falls: assessment and prevention in older people and in people 50 and over at higher risk</a:t>
            </a:r>
            <a:r>
              <a:rPr lang="en-US">
                <a:solidFill>
                  <a:schemeClr val="lt1"/>
                </a:solidFill>
              </a:rPr>
              <a:t>. NICE Guideline NG249. London: NICE.</a:t>
            </a:r>
            <a:r>
              <a:rPr lang="en-US">
                <a:solidFill>
                  <a:schemeClr val="lt1"/>
                </a:solidFill>
                <a:uFill>
                  <a:noFill/>
                </a:u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u="sng">
                <a:solidFill>
                  <a:schemeClr val="lt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NICE NG249 recommendations</a:t>
            </a:r>
            <a:endParaRPr u="sng">
              <a:solidFill>
                <a:schemeClr val="lt1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 b="1">
                <a:solidFill>
                  <a:schemeClr val="lt1"/>
                </a:solidFill>
              </a:rPr>
              <a:t>NHS England (2026)</a:t>
            </a:r>
            <a:r>
              <a:rPr lang="en-US">
                <a:solidFill>
                  <a:schemeClr val="lt1"/>
                </a:solidFill>
              </a:rPr>
              <a:t> </a:t>
            </a:r>
            <a:r>
              <a:rPr lang="en-US" i="1">
                <a:solidFill>
                  <a:schemeClr val="lt1"/>
                </a:solidFill>
              </a:rPr>
              <a:t>Providing proactive care for people living in care homes – Enhanced health in care homes framework</a:t>
            </a:r>
            <a:r>
              <a:rPr lang="en-US">
                <a:solidFill>
                  <a:schemeClr val="lt1"/>
                </a:solidFill>
              </a:rPr>
              <a:t>. Version 4. London: NHS England.</a:t>
            </a:r>
            <a:r>
              <a:rPr lang="en-US">
                <a:solidFill>
                  <a:schemeClr val="lt1"/>
                </a:solidFill>
                <a:uFill>
                  <a:noFill/>
                </a:u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u="sng">
                <a:solidFill>
                  <a:schemeClr val="lt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Enhanced Health in Care Homes framework</a:t>
            </a:r>
            <a:endParaRPr u="sng">
              <a:solidFill>
                <a:schemeClr val="lt1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 b="1">
                <a:solidFill>
                  <a:schemeClr val="lt1"/>
                </a:solidFill>
              </a:rPr>
              <a:t>NHS England (2026)</a:t>
            </a:r>
            <a:r>
              <a:rPr lang="en-US">
                <a:solidFill>
                  <a:schemeClr val="lt1"/>
                </a:solidFill>
              </a:rPr>
              <a:t> </a:t>
            </a:r>
            <a:r>
              <a:rPr lang="en-US" i="1">
                <a:solidFill>
                  <a:schemeClr val="lt1"/>
                </a:solidFill>
              </a:rPr>
              <a:t>Proactive care</a:t>
            </a:r>
            <a:r>
              <a:rPr lang="en-US">
                <a:solidFill>
                  <a:schemeClr val="lt1"/>
                </a:solidFill>
              </a:rPr>
              <a:t>. London: NHS England. Accessed 20 September 2026.</a:t>
            </a:r>
            <a:r>
              <a:rPr lang="en-US">
                <a:solidFill>
                  <a:schemeClr val="lt1"/>
                </a:solidFill>
                <a:uFill>
                  <a:noFill/>
                </a:u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u="sng">
                <a:solidFill>
                  <a:schemeClr val="lt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NHS proactive care</a:t>
            </a:r>
            <a:endParaRPr u="sng">
              <a:solidFill>
                <a:schemeClr val="lt1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 b="1">
                <a:solidFill>
                  <a:schemeClr val="lt1"/>
                </a:solidFill>
              </a:rPr>
              <a:t>NHS England (2026)</a:t>
            </a:r>
            <a:r>
              <a:rPr lang="en-US">
                <a:solidFill>
                  <a:schemeClr val="lt1"/>
                </a:solidFill>
              </a:rPr>
              <a:t> </a:t>
            </a:r>
            <a:r>
              <a:rPr lang="en-US" i="1">
                <a:solidFill>
                  <a:schemeClr val="lt1"/>
                </a:solidFill>
              </a:rPr>
              <a:t>Urgent community response services</a:t>
            </a:r>
            <a:r>
              <a:rPr lang="en-US">
                <a:solidFill>
                  <a:schemeClr val="lt1"/>
                </a:solidFill>
              </a:rPr>
              <a:t>. London: NHS England. Accessed 20 September 2026.</a:t>
            </a:r>
            <a:r>
              <a:rPr lang="en-US">
                <a:solidFill>
                  <a:schemeClr val="lt1"/>
                </a:solidFill>
                <a:uFill>
                  <a:noFill/>
                </a:u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u="sng">
                <a:solidFill>
                  <a:schemeClr val="lt1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Urgent Community Response services</a:t>
            </a:r>
            <a:endParaRPr u="sng">
              <a:solidFill>
                <a:schemeClr val="lt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 b="1">
                <a:solidFill>
                  <a:schemeClr val="lt1"/>
                </a:solidFill>
              </a:rPr>
              <a:t>Welsh Government (2021)</a:t>
            </a:r>
            <a:r>
              <a:rPr lang="en-US">
                <a:solidFill>
                  <a:schemeClr val="lt1"/>
                </a:solidFill>
              </a:rPr>
              <a:t> </a:t>
            </a:r>
            <a:r>
              <a:rPr lang="en-US" i="1">
                <a:solidFill>
                  <a:schemeClr val="lt1"/>
                </a:solidFill>
              </a:rPr>
              <a:t>Age Friendly Wales: Our Strategy for an Ageing Society</a:t>
            </a:r>
            <a:r>
              <a:rPr lang="en-US">
                <a:solidFill>
                  <a:schemeClr val="lt1"/>
                </a:solidFill>
              </a:rPr>
              <a:t>. Cardiff: Welsh Government.</a:t>
            </a:r>
            <a:r>
              <a:rPr lang="en-US">
                <a:solidFill>
                  <a:schemeClr val="lt1"/>
                </a:solidFill>
                <a:uFill>
                  <a:noFill/>
                </a:u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u="sng">
                <a:solidFill>
                  <a:schemeClr val="lt1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Age Friendly Wales strategy</a:t>
            </a:r>
            <a:endParaRPr u="sng">
              <a:solidFill>
                <a:schemeClr val="lt1"/>
              </a:solidFill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</a:pPr>
            <a:r>
              <a:rPr lang="en-US" sz="1500">
                <a:solidFill>
                  <a:schemeClr val="lt1"/>
                </a:solidFill>
              </a:rPr>
              <a:t>Welsh Government (2025) </a:t>
            </a:r>
            <a:r>
              <a:rPr lang="en-US" sz="1500" i="1">
                <a:solidFill>
                  <a:schemeClr val="lt1"/>
                </a:solidFill>
              </a:rPr>
              <a:t>Smart technology to help people stay at home</a:t>
            </a:r>
            <a:r>
              <a:rPr lang="en-US" sz="1500">
                <a:solidFill>
                  <a:schemeClr val="lt1"/>
                </a:solidFill>
              </a:rPr>
              <a:t>. Cardiff: Welsh Government. </a:t>
            </a:r>
            <a:endParaRPr u="sng">
              <a:solidFill>
                <a:schemeClr val="lt1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</a:endParaRPr>
          </a:p>
        </p:txBody>
      </p:sp>
      <p:sp>
        <p:nvSpPr>
          <p:cNvPr id="200" name="Google Shape;200;p18"/>
          <p:cNvSpPr/>
          <p:nvPr/>
        </p:nvSpPr>
        <p:spPr>
          <a:xfrm>
            <a:off x="11046350" y="6477200"/>
            <a:ext cx="1145400" cy="3807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EE40495-5936-4171-7934-D11FBA3306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041"/>
    </mc:Choice>
    <mc:Fallback>
      <p:transition spd="slow" advTm="190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19"/>
          <p:cNvSpPr txBox="1"/>
          <p:nvPr/>
        </p:nvSpPr>
        <p:spPr>
          <a:xfrm>
            <a:off x="2028050" y="1697800"/>
            <a:ext cx="8319300" cy="316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 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                                                     </a:t>
            </a:r>
            <a:r>
              <a:rPr lang="en-US" sz="3200">
                <a:solidFill>
                  <a:srgbClr val="F94CAF"/>
                </a:solidFill>
              </a:rPr>
              <a:t>  Thank You :)</a:t>
            </a:r>
            <a:endParaRPr sz="3200">
              <a:solidFill>
                <a:srgbClr val="F94CAF"/>
              </a:solidFill>
            </a:endParaRP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6AB3C539-E3DA-D2CB-02C4-994D61EDFF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047"/>
    </mc:Choice>
    <mc:Fallback>
      <p:transition spd="slow" advTm="240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1957</Words>
  <Application>Microsoft Office PowerPoint</Application>
  <PresentationFormat>Widescreen</PresentationFormat>
  <Paragraphs>150</Paragraphs>
  <Slides>16</Slides>
  <Notes>16</Notes>
  <HiddenSlides>0</HiddenSlides>
  <MMClips>16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Microsoft Yahei</vt:lpstr>
      <vt:lpstr>Inconsolata</vt:lpstr>
      <vt:lpstr>Fira Sans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Majida Waseem (2321115)</cp:lastModifiedBy>
  <cp:revision>1</cp:revision>
  <dcterms:modified xsi:type="dcterms:W3CDTF">2026-10-22T09:42:41Z</dcterms:modified>
</cp:coreProperties>
</file>