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notesMasterIdLst>
    <p:notesMasterId r:id="rId15"/>
  </p:notesMasterIdLst>
  <p:sldIdLst>
    <p:sldId id="256" r:id="rId2"/>
    <p:sldId id="258" r:id="rId3"/>
    <p:sldId id="259" r:id="rId4"/>
    <p:sldId id="260" r:id="rId5"/>
    <p:sldId id="261" r:id="rId6"/>
    <p:sldId id="268" r:id="rId7"/>
    <p:sldId id="266" r:id="rId8"/>
    <p:sldId id="270" r:id="rId9"/>
    <p:sldId id="271" r:id="rId10"/>
    <p:sldId id="272" r:id="rId11"/>
    <p:sldId id="263" r:id="rId12"/>
    <p:sldId id="265" r:id="rId13"/>
    <p:sldId id="27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385736-B64F-6ED0-6B56-97FFF5DB780E}" v="52" dt="2026-03-15T23:38:42.8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472" autoAdjust="0"/>
  </p:normalViewPr>
  <p:slideViewPr>
    <p:cSldViewPr snapToGrid="0">
      <p:cViewPr varScale="1">
        <p:scale>
          <a:sx n="54" d="100"/>
          <a:sy n="54" d="100"/>
        </p:scale>
        <p:origin x="979"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shan Mirza (2214807)" userId="S::2214807@student.uwtsd.ac.uk::5e5d46a5-cc56-4966-9232-2abe9e942186" providerId="AD" clId="Web-{30385736-B64F-6ED0-6B56-97FFF5DB780E}"/>
    <pc:docChg chg="modSld">
      <pc:chgData name="Afshan Mirza (2214807)" userId="S::2214807@student.uwtsd.ac.uk::5e5d46a5-cc56-4966-9232-2abe9e942186" providerId="AD" clId="Web-{30385736-B64F-6ED0-6B56-97FFF5DB780E}" dt="2026-03-15T23:38:42.841" v="25" actId="20577"/>
      <pc:docMkLst>
        <pc:docMk/>
      </pc:docMkLst>
      <pc:sldChg chg="modSp">
        <pc:chgData name="Afshan Mirza (2214807)" userId="S::2214807@student.uwtsd.ac.uk::5e5d46a5-cc56-4966-9232-2abe9e942186" providerId="AD" clId="Web-{30385736-B64F-6ED0-6B56-97FFF5DB780E}" dt="2026-03-15T23:38:42.841" v="25" actId="20577"/>
        <pc:sldMkLst>
          <pc:docMk/>
          <pc:sldMk cId="1245466822" sldId="256"/>
        </pc:sldMkLst>
        <pc:spChg chg="mod">
          <ac:chgData name="Afshan Mirza (2214807)" userId="S::2214807@student.uwtsd.ac.uk::5e5d46a5-cc56-4966-9232-2abe9e942186" providerId="AD" clId="Web-{30385736-B64F-6ED0-6B56-97FFF5DB780E}" dt="2026-03-15T23:38:42.841" v="25" actId="20577"/>
          <ac:spMkLst>
            <pc:docMk/>
            <pc:sldMk cId="1245466822" sldId="256"/>
            <ac:spMk id="4" creationId="{18B5FB5D-1DDA-342D-3688-17FD0E2EE02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6F4241-617D-4036-9B23-A9522E5312A6}"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772C04-0E4B-45F6-AD9D-B011475FC5FC}" type="slidenum">
              <a:rPr lang="en-GB" smtClean="0"/>
              <a:t>‹#›</a:t>
            </a:fld>
            <a:endParaRPr lang="en-GB"/>
          </a:p>
        </p:txBody>
      </p:sp>
    </p:spTree>
    <p:extLst>
      <p:ext uri="{BB962C8B-B14F-4D97-AF65-F5344CB8AC3E}">
        <p14:creationId xmlns:p14="http://schemas.microsoft.com/office/powerpoint/2010/main" val="3402599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1</a:t>
            </a:fld>
            <a:endParaRPr lang="en-GB"/>
          </a:p>
        </p:txBody>
      </p:sp>
    </p:spTree>
    <p:extLst>
      <p:ext uri="{BB962C8B-B14F-4D97-AF65-F5344CB8AC3E}">
        <p14:creationId xmlns:p14="http://schemas.microsoft.com/office/powerpoint/2010/main" val="3670251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The presentation will show an overview of digital health technology for the intervention, reasons for choosing the target group and consequences for not addressing the issue. The health promotion intervention, the planning model and the way this model will be used to deliver the digital health promotion intervention will be stated in the presentation. The presentation will articulate stakeholders, barriers, issues, benefits, and implications of the health promotion intervention.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2</a:t>
            </a:fld>
            <a:endParaRPr lang="en-GB"/>
          </a:p>
        </p:txBody>
      </p:sp>
    </p:spTree>
    <p:extLst>
      <p:ext uri="{BB962C8B-B14F-4D97-AF65-F5344CB8AC3E}">
        <p14:creationId xmlns:p14="http://schemas.microsoft.com/office/powerpoint/2010/main" val="3406621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app will support engaging people with dementia with social groups, help them to maintain their cognitive function, offer digital brain games and provide a link to call via app using WhatsApp to connect with community groups (Davies and Mueller, 2020). The app will also give constant therapy, showing exercise, photos, and messages of the past and assisting people to regain memories. This intervention will support elderly people to boost their memory and ensure their well-being.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Aft>
                <a:spcPts val="800"/>
              </a:spcAf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0772C04-0E4B-45F6-AD9D-B011475FC5FC}" type="slidenum">
              <a:rPr lang="en-GB" smtClean="0"/>
              <a:t>3</a:t>
            </a:fld>
            <a:endParaRPr lang="en-GB"/>
          </a:p>
        </p:txBody>
      </p:sp>
    </p:spTree>
    <p:extLst>
      <p:ext uri="{BB962C8B-B14F-4D97-AF65-F5344CB8AC3E}">
        <p14:creationId xmlns:p14="http://schemas.microsoft.com/office/powerpoint/2010/main" val="759698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Target group</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According to Public Health England (2019), around 88% people have dementia at 75, 12% people have dementia between the ages of 6 and 74 years. The author added that on average, 35% male and 65% female have dementia in the UK (Public Health England, 2019). The result from the statistics shows a high number of elderly people in the UK suffer from dementia, for which this target group is chosen to help them with digital health interventions.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Consequences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If this rising dementia issue has not been addressed properly, then it can lead to consequences of increased healthcare needs of elderly people, which can block hospital beds (Ritz and Yu, 2021). This can create a gap in admitting emergency patients to the NHS and other hospitals. High time of primary care for demographic patients can lead to overload at hospitals (Tan and Juan, 2019). Also, the health issue can increase the financial burden of elderly people, increasing care and medical costs (Davies and Mueller, 2020). It can increase economic pressure and increase the burden for families. The health issue is also a consequence of reducing the quality of living, which is not beneficial, slows diagnosis outcomes and caregiver emotional fatigue.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0772C04-0E4B-45F6-AD9D-B011475FC5FC}" type="slidenum">
              <a:rPr lang="en-GB" smtClean="0"/>
              <a:t>4</a:t>
            </a:fld>
            <a:endParaRPr lang="en-GB"/>
          </a:p>
        </p:txBody>
      </p:sp>
    </p:spTree>
    <p:extLst>
      <p:ext uri="{BB962C8B-B14F-4D97-AF65-F5344CB8AC3E}">
        <p14:creationId xmlns:p14="http://schemas.microsoft.com/office/powerpoint/2010/main" val="1824256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Intervention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Digital Cognitive Training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Socialising</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Apps for community groups is the intervention to help elderly people in the UK manage their health with dementia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Igi</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Global and Information Resources Management Association, 2021). The digital app will offer training to elderly people to increase brain functioning, get connected with a community group, give exercises, and get health management education from healthcare professionals using the app (Ritz and Yu, 2021). By giving suggestions on quitting smoking and reducing high blood pressure or diabetes, the app can support people's health promotion intervention. This can help people to reduce emergency hospital admissions and ensure their health and well-being.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0772C04-0E4B-45F6-AD9D-B011475FC5FC}" type="slidenum">
              <a:rPr lang="en-GB" smtClean="0"/>
              <a:t>5</a:t>
            </a:fld>
            <a:endParaRPr lang="en-GB"/>
          </a:p>
        </p:txBody>
      </p:sp>
    </p:spTree>
    <p:extLst>
      <p:ext uri="{BB962C8B-B14F-4D97-AF65-F5344CB8AC3E}">
        <p14:creationId xmlns:p14="http://schemas.microsoft.com/office/powerpoint/2010/main" val="1852603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Input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logic model’s input factors will support delivering digital health interventions for people with dementia by showing evidence-based content that shows ways to manage dementia regularly, prevent it in early stages, and brain games to conserve functioning (Tan and Juan, 2019).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Activities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healthcare professionals use daily assessments, activity tracking of people who have dementia, give automated reminders to join live classes and give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personalised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health support to drive engagement at the app (Davies and Mueller, 2020).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Output</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people who have dementia are able to adopt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exercise, and mental simulation to support well-being (Mensah, 2023).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Outcome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app can help many people to detect dementia early, which can increase access to better services, improve living quality, and manage health with dementia effectively (Tan and Juan, 2019).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Impacts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app’s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personalised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service and automated reminder to get participants engaged can enable users to use it consistently, which can support delivering the digital health promotion intervention efficiently (Ratnayake and Lederer, 2023).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0772C04-0E4B-45F6-AD9D-B011475FC5FC}" type="slidenum">
              <a:rPr lang="en-GB" smtClean="0"/>
              <a:t>6</a:t>
            </a:fld>
            <a:endParaRPr lang="en-GB"/>
          </a:p>
        </p:txBody>
      </p:sp>
    </p:spTree>
    <p:extLst>
      <p:ext uri="{BB962C8B-B14F-4D97-AF65-F5344CB8AC3E}">
        <p14:creationId xmlns:p14="http://schemas.microsoft.com/office/powerpoint/2010/main" val="627012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Social worker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social worker can refer high-risk patients to the digital intervention app (Van Zyl, Kloppers and Bezuidenhout, 2025). It can support the health check, get engaged with the NHS service and facilitate implementation and delivery of the health promotion intervention.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NHS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NHS can prescribe a care system and suggest people to participate in developing brain functioning, which can help to facilitate the implementation and delivery of the health promotion intervention (Davies and Mueller, 2020).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MedTech Companies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This concept can be a potential stakeholder, and their AI-based screening tools can help to assess dementia risks and give suggestions to people (Van Zyl, Kloppers and Bezuidenhout, 2025). It can facilitate the implementation and delivery of the health promotion intervention.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Charitable </a:t>
            </a:r>
            <a:r>
              <a:rPr lang="en-US" sz="1200" b="1"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charitable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such as Alzheimer’s Society, Age UK and Dementia UK, can be potential investors as their funds can help to implement the digital app. This can support the delivery of the detailed health intervention properly.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7</a:t>
            </a:fld>
            <a:endParaRPr lang="en-GB"/>
          </a:p>
        </p:txBody>
      </p:sp>
    </p:spTree>
    <p:extLst>
      <p:ext uri="{BB962C8B-B14F-4D97-AF65-F5344CB8AC3E}">
        <p14:creationId xmlns:p14="http://schemas.microsoft.com/office/powerpoint/2010/main" val="2569973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Potential barriers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Technology limitation of the app, where people with dementia suffering people might face complexity in using the app independently, can be a barrier to implementation and delivery of the intervention (Davies and Mueller, 2020). The need for caregiver support to use the app for people who have dementia can work as a barrier to the implementation and delivery of the intervention.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Legal issues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The app must be required to strictly comply with the Data Security and Privacy (GDPR) act to protect the sensitive data of patients with dementia (Yasuhara, 2020).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Unauthorised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access to data can increase legal issues of data breach, which can lead to legal issues in the implementation and delivery of the intervention. The app must take informed consent of the user; without consent, it can generate legal issues.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Ethical issues</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 Algorithm Bias of the app and showing less accurate results can increase ethical issues in the implementation and delivery of the intervention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Igi</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Global and Information Resources Management Association, 2021).</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8</a:t>
            </a:fld>
            <a:endParaRPr lang="en-GB"/>
          </a:p>
        </p:txBody>
      </p:sp>
    </p:spTree>
    <p:extLst>
      <p:ext uri="{BB962C8B-B14F-4D97-AF65-F5344CB8AC3E}">
        <p14:creationId xmlns:p14="http://schemas.microsoft.com/office/powerpoint/2010/main" val="25442316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digital app will support promoting intervention for managing dementia by improving brain health. It will give suggestions on brain activity, games, and exercise, which will improve brain functioning and health (Ratnayake and Lederer, 2023). Also, an automated reminder for the app will increase independence of the patient to do work on their own, which will increase well-being, and the app will help to connect with peers, family and finally, which will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minimise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cognitive decline (Davies and Mueller, 2020). It will increase access to healthcare, which will benefit patients to lead a quality life.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9</a:t>
            </a:fld>
            <a:endParaRPr lang="en-GB"/>
          </a:p>
        </p:txBody>
      </p:sp>
    </p:spTree>
    <p:extLst>
      <p:ext uri="{BB962C8B-B14F-4D97-AF65-F5344CB8AC3E}">
        <p14:creationId xmlns:p14="http://schemas.microsoft.com/office/powerpoint/2010/main" val="1451856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Implication for policies of the app-based digital health promotion intervention to manage dementia among elderly people is developing a policy to ensure 100% data security for patients and ensure access to all patients without a payment-based subscription (Yasuhara, 2020). The Implication for research is that it can help to investigate whether the app supports the analysis of medical data to detect emergencies early with cost-effective suggestions (Ritz and Yu, 2021). Implication for education of the intervention is that the caregiver and health professional must attend training to develop digital skills and raise awareness about dementia management using the app.</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10</a:t>
            </a:fld>
            <a:endParaRPr lang="en-GB"/>
          </a:p>
        </p:txBody>
      </p:sp>
    </p:spTree>
    <p:extLst>
      <p:ext uri="{BB962C8B-B14F-4D97-AF65-F5344CB8AC3E}">
        <p14:creationId xmlns:p14="http://schemas.microsoft.com/office/powerpoint/2010/main" val="23811411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elderly people who are aged are the target group for the digital health interventions, as it can increase the consequences of financial burden. Health promotion intervention for community groups is a digital cognitive training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socialising</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app. The planning model that is chosen to use to deliver the health promotion intervention is the logic model. Social workers in the NHS are stakeholders, limited technology cases can increase barriers, and the app can improve social connections for patients. The implication can ensure data security and raise public awareness.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0772C04-0E4B-45F6-AD9D-B011475FC5FC}" type="slidenum">
              <a:rPr lang="en-GB" smtClean="0"/>
              <a:t>11</a:t>
            </a:fld>
            <a:endParaRPr lang="en-GB"/>
          </a:p>
        </p:txBody>
      </p:sp>
    </p:spTree>
    <p:extLst>
      <p:ext uri="{BB962C8B-B14F-4D97-AF65-F5344CB8AC3E}">
        <p14:creationId xmlns:p14="http://schemas.microsoft.com/office/powerpoint/2010/main" val="39360108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772C04-0E4B-45F6-AD9D-B011475FC5FC}" type="slidenum">
              <a:rPr lang="en-GB" smtClean="0"/>
              <a:t>12</a:t>
            </a:fld>
            <a:endParaRPr lang="en-GB"/>
          </a:p>
        </p:txBody>
      </p:sp>
    </p:spTree>
    <p:extLst>
      <p:ext uri="{BB962C8B-B14F-4D97-AF65-F5344CB8AC3E}">
        <p14:creationId xmlns:p14="http://schemas.microsoft.com/office/powerpoint/2010/main" val="1546079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79EF67-9D33-4B35-A347-A7D208CB767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21CE49-0AC6-4169-BD84-DF422063133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6416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79EF67-9D33-4B35-A347-A7D208CB767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1926435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79EF67-9D33-4B35-A347-A7D208CB767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21CE49-0AC6-4169-BD84-DF422063133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803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79EF67-9D33-4B35-A347-A7D208CB767C}"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381577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79EF67-9D33-4B35-A347-A7D208CB767C}"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260288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79EF67-9D33-4B35-A347-A7D208CB767C}"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169289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579EF67-9D33-4B35-A347-A7D208CB767C}" type="datetimeFigureOut">
              <a:rPr lang="en-GB" smtClean="0"/>
              <a:t>15/03/2026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2258535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579EF67-9D33-4B35-A347-A7D208CB767C}" type="datetimeFigureOut">
              <a:rPr lang="en-GB" smtClean="0"/>
              <a:t>15/03/2026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A21CE49-0AC6-4169-BD84-DF4220631331}" type="slidenum">
              <a:rPr lang="en-GB" smtClean="0"/>
              <a:t>‹#›</a:t>
            </a:fld>
            <a:endParaRPr lang="en-GB"/>
          </a:p>
        </p:txBody>
      </p:sp>
    </p:spTree>
    <p:extLst>
      <p:ext uri="{BB962C8B-B14F-4D97-AF65-F5344CB8AC3E}">
        <p14:creationId xmlns:p14="http://schemas.microsoft.com/office/powerpoint/2010/main" val="3947920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79EF67-9D33-4B35-A347-A7D208CB767C}"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3033649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79EF67-9D33-4B35-A347-A7D208CB767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3306040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79EF67-9D33-4B35-A347-A7D208CB767C}"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21CE49-0AC6-4169-BD84-DF4220631331}" type="slidenum">
              <a:rPr lang="en-GB" smtClean="0"/>
              <a:t>‹#›</a:t>
            </a:fld>
            <a:endParaRPr lang="en-GB"/>
          </a:p>
        </p:txBody>
      </p:sp>
    </p:spTree>
    <p:extLst>
      <p:ext uri="{BB962C8B-B14F-4D97-AF65-F5344CB8AC3E}">
        <p14:creationId xmlns:p14="http://schemas.microsoft.com/office/powerpoint/2010/main" val="768460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579EF67-9D33-4B35-A347-A7D208CB767C}" type="datetimeFigureOut">
              <a:rPr lang="en-GB" smtClean="0"/>
              <a:t>15/03/2026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A21CE49-0AC6-4169-BD84-DF422063133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6818113"/>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989FC-27A7-5841-1A4C-E2E402C6639B}"/>
              </a:ext>
            </a:extLst>
          </p:cNvPr>
          <p:cNvSpPr>
            <a:spLocks noGrp="1"/>
          </p:cNvSpPr>
          <p:nvPr>
            <p:ph type="ctrTitle"/>
          </p:nvPr>
        </p:nvSpPr>
        <p:spPr>
          <a:xfrm>
            <a:off x="1540384" y="528351"/>
            <a:ext cx="9111232" cy="2454730"/>
          </a:xfrm>
        </p:spPr>
        <p:txBody>
          <a:bodyPr>
            <a:normAutofit/>
          </a:bodyPr>
          <a:lstStyle/>
          <a:p>
            <a:pPr algn="ctr"/>
            <a:r>
              <a:rPr lang="en-US" sz="4400" cap="none" dirty="0">
                <a:latin typeface="Arial" panose="020B0604020202020204" pitchFamily="34" charset="0"/>
                <a:cs typeface="Arial" panose="020B0604020202020204" pitchFamily="34" charset="0"/>
              </a:rPr>
              <a:t>Module Code &amp; Title: LCHS7009 - Population Health and Digital Health Promotion </a:t>
            </a:r>
            <a:endParaRPr lang="en-GB" sz="4400" cap="none"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8B5FB5D-1DDA-342D-3688-17FD0E2EE021}"/>
              </a:ext>
            </a:extLst>
          </p:cNvPr>
          <p:cNvSpPr txBox="1"/>
          <p:nvPr/>
        </p:nvSpPr>
        <p:spPr>
          <a:xfrm>
            <a:off x="2345635" y="3136256"/>
            <a:ext cx="7851913" cy="1477328"/>
          </a:xfrm>
          <a:prstGeom prst="rect">
            <a:avLst/>
          </a:prstGeom>
          <a:noFill/>
        </p:spPr>
        <p:txBody>
          <a:bodyPr wrap="square" lIns="91440" tIns="45720" rIns="91440" bIns="45720" rtlCol="0" anchor="t">
            <a:spAutoFit/>
          </a:bodyPr>
          <a:lstStyle/>
          <a:p>
            <a:pPr algn="ctr"/>
            <a:r>
              <a:rPr lang="en-US" dirty="0">
                <a:latin typeface="Arial"/>
                <a:cs typeface="Arial"/>
              </a:rPr>
              <a:t>Assignment Title: Component 3. Group Project Presentation  </a:t>
            </a:r>
          </a:p>
          <a:p>
            <a:pPr algn="ctr"/>
            <a:r>
              <a:rPr lang="en-US" dirty="0">
                <a:latin typeface="Arial" panose="020B0604020202020204" pitchFamily="34" charset="0"/>
                <a:cs typeface="Arial" panose="020B0604020202020204" pitchFamily="34" charset="0"/>
              </a:rPr>
              <a:t>Title: Resolving Health Issues of Cognitive Decline and Dementia in the Elderly People in the UK using Digital Cognitive Training and </a:t>
            </a:r>
            <a:r>
              <a:rPr lang="en-US" dirty="0" err="1">
                <a:latin typeface="Arial" panose="020B0604020202020204" pitchFamily="34" charset="0"/>
                <a:cs typeface="Arial" panose="020B0604020202020204" pitchFamily="34" charset="0"/>
              </a:rPr>
              <a:t>Socialising</a:t>
            </a:r>
            <a:r>
              <a:rPr lang="en-US" dirty="0">
                <a:latin typeface="Arial" panose="020B0604020202020204" pitchFamily="34" charset="0"/>
                <a:cs typeface="Arial" panose="020B0604020202020204" pitchFamily="34" charset="0"/>
              </a:rPr>
              <a:t> Apps for community groups.</a:t>
            </a:r>
          </a:p>
          <a:p>
            <a:pPr algn="ctr"/>
            <a:r>
              <a:rPr lang="en-US">
                <a:latin typeface="Arial"/>
                <a:cs typeface="Arial"/>
              </a:rPr>
              <a:t> Student's ID: 2214807     Afshan Mirza</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5466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9A2FB-8ECD-4BB6-A451-814A1029080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a:t>
            </a:r>
          </a:p>
        </p:txBody>
      </p:sp>
      <p:sp>
        <p:nvSpPr>
          <p:cNvPr id="5" name="Content Placeholder 3">
            <a:extLst>
              <a:ext uri="{FF2B5EF4-FFF2-40B4-BE49-F238E27FC236}">
                <a16:creationId xmlns:a16="http://schemas.microsoft.com/office/drawing/2014/main" id="{DA0C6223-83C6-82E4-78AA-EC0B3C562B57}"/>
              </a:ext>
            </a:extLst>
          </p:cNvPr>
          <p:cNvSpPr>
            <a:spLocks noGrp="1"/>
          </p:cNvSpPr>
          <p:nvPr>
            <p:ph sz="half" idx="1"/>
          </p:nvPr>
        </p:nvSpPr>
        <p:spPr>
          <a:xfrm>
            <a:off x="1066800" y="2124211"/>
            <a:ext cx="4283660" cy="3101975"/>
          </a:xfrm>
        </p:spPr>
        <p:txBody>
          <a:bodyPr>
            <a:noAutofit/>
          </a:bodyPr>
          <a:lstStyle/>
          <a:p>
            <a:pPr algn="just"/>
            <a:r>
              <a:rPr lang="en-US" sz="1800" dirty="0">
                <a:latin typeface="Arial" panose="020B0604020202020204" pitchFamily="34" charset="0"/>
                <a:cs typeface="Arial" panose="020B0604020202020204" pitchFamily="34" charset="0"/>
              </a:rPr>
              <a:t>The assessment aims to develop a group presentation on the digital health intervention of the public health problem of the UK, which is Cognitive Decline and Dementia among elderly people.</a:t>
            </a:r>
          </a:p>
        </p:txBody>
      </p:sp>
      <p:pic>
        <p:nvPicPr>
          <p:cNvPr id="4" name="Picture 3">
            <a:extLst>
              <a:ext uri="{FF2B5EF4-FFF2-40B4-BE49-F238E27FC236}">
                <a16:creationId xmlns:a16="http://schemas.microsoft.com/office/drawing/2014/main" id="{65380D0D-4DB4-4C0C-A3DD-7D4229EA313D}"/>
              </a:ext>
            </a:extLst>
          </p:cNvPr>
          <p:cNvPicPr>
            <a:picLocks noChangeAspect="1"/>
          </p:cNvPicPr>
          <p:nvPr/>
        </p:nvPicPr>
        <p:blipFill>
          <a:blip r:embed="rId3"/>
          <a:stretch>
            <a:fillRect/>
          </a:stretch>
        </p:blipFill>
        <p:spPr>
          <a:xfrm>
            <a:off x="6677025" y="1770198"/>
            <a:ext cx="3810000" cy="3810000"/>
          </a:xfrm>
          <a:prstGeom prst="rect">
            <a:avLst/>
          </a:prstGeom>
        </p:spPr>
      </p:pic>
    </p:spTree>
    <p:extLst>
      <p:ext uri="{BB962C8B-B14F-4D97-AF65-F5344CB8AC3E}">
        <p14:creationId xmlns:p14="http://schemas.microsoft.com/office/powerpoint/2010/main" val="3816976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30E79-C28F-3F36-43D4-5C6176CBF9A1}"/>
              </a:ext>
            </a:extLst>
          </p:cNvPr>
          <p:cNvSpPr>
            <a:spLocks noGrp="1"/>
          </p:cNvSpPr>
          <p:nvPr>
            <p:ph type="title"/>
          </p:nvPr>
        </p:nvSpPr>
        <p:spPr>
          <a:xfrm>
            <a:off x="700088" y="485572"/>
            <a:ext cx="11244262" cy="1188720"/>
          </a:xfrm>
        </p:spPr>
        <p:txBody>
          <a:bodyPr>
            <a:normAutofit fontScale="90000"/>
          </a:bodyPr>
          <a:lstStyle/>
          <a:p>
            <a:r>
              <a:rPr lang="en-US" dirty="0">
                <a:latin typeface="Arial" panose="020B0604020202020204" pitchFamily="34" charset="0"/>
                <a:cs typeface="Arial" panose="020B0604020202020204" pitchFamily="34" charset="0"/>
              </a:rPr>
              <a:t>Chosen digital health technology for the intervention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450A9B4-F58C-BD5C-DFB6-A40619074C2E}"/>
              </a:ext>
            </a:extLst>
          </p:cNvPr>
          <p:cNvSpPr>
            <a:spLocks noGrp="1"/>
          </p:cNvSpPr>
          <p:nvPr>
            <p:ph sz="half" idx="1"/>
          </p:nvPr>
        </p:nvSpPr>
        <p:spPr>
          <a:xfrm>
            <a:off x="1824229" y="2340776"/>
            <a:ext cx="4271771" cy="3101982"/>
          </a:xfrm>
        </p:spPr>
        <p:txBody>
          <a:bodyPr>
            <a:normAutofit/>
          </a:bodyPr>
          <a:lstStyle/>
          <a:p>
            <a:pPr algn="just"/>
            <a:r>
              <a:rPr lang="en-US" sz="1800" dirty="0">
                <a:latin typeface="Arial" panose="020B0604020202020204" pitchFamily="34" charset="0"/>
                <a:cs typeface="Arial" panose="020B0604020202020204" pitchFamily="34" charset="0"/>
              </a:rPr>
              <a:t>The UK’s large elderly population suffers from cognitive decline and dementia issues, and digital apps are chosen to use for the intervention (Ritz and Yu, 2021).</a:t>
            </a:r>
            <a:endParaRPr lang="en-GB" sz="1800"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7328EED7-5128-429B-8F41-9EB5DA265D9F}"/>
              </a:ext>
            </a:extLst>
          </p:cNvPr>
          <p:cNvPicPr>
            <a:picLocks noGrp="1" noChangeAspect="1"/>
          </p:cNvPicPr>
          <p:nvPr>
            <p:ph sz="half" idx="2"/>
          </p:nvPr>
        </p:nvPicPr>
        <p:blipFill>
          <a:blip r:embed="rId3"/>
          <a:stretch>
            <a:fillRect/>
          </a:stretch>
        </p:blipFill>
        <p:spPr>
          <a:xfrm>
            <a:off x="6600825" y="2197901"/>
            <a:ext cx="5119674" cy="3071804"/>
          </a:xfrm>
          <a:prstGeom prst="rect">
            <a:avLst/>
          </a:prstGeom>
        </p:spPr>
      </p:pic>
    </p:spTree>
    <p:extLst>
      <p:ext uri="{BB962C8B-B14F-4D97-AF65-F5344CB8AC3E}">
        <p14:creationId xmlns:p14="http://schemas.microsoft.com/office/powerpoint/2010/main" val="776063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E8B3E-138E-FE8E-211D-C57CC72C0A8A}"/>
              </a:ext>
            </a:extLst>
          </p:cNvPr>
          <p:cNvSpPr>
            <a:spLocks noGrp="1"/>
          </p:cNvSpPr>
          <p:nvPr>
            <p:ph type="title"/>
          </p:nvPr>
        </p:nvSpPr>
        <p:spPr>
          <a:xfrm>
            <a:off x="0" y="286603"/>
            <a:ext cx="12192000" cy="1450757"/>
          </a:xfrm>
        </p:spPr>
        <p:txBody>
          <a:bodyPr>
            <a:normAutofit fontScale="90000"/>
          </a:bodyPr>
          <a:lstStyle/>
          <a:p>
            <a:r>
              <a:rPr lang="en-US" sz="4000" dirty="0">
                <a:latin typeface="Arial" panose="020B0604020202020204" pitchFamily="34" charset="0"/>
                <a:cs typeface="Arial" panose="020B0604020202020204" pitchFamily="34" charset="0"/>
              </a:rPr>
              <a:t>The reason why the target group is chosen and the possible consequences of not addressing this public health concern</a:t>
            </a:r>
            <a:endParaRPr lang="en-GB" sz="40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04742F5A-0493-4BE0-795B-313BCEF8834B}"/>
              </a:ext>
            </a:extLst>
          </p:cNvPr>
          <p:cNvSpPr>
            <a:spLocks noGrp="1"/>
          </p:cNvSpPr>
          <p:nvPr>
            <p:ph sz="half" idx="1"/>
          </p:nvPr>
        </p:nvSpPr>
        <p:spPr>
          <a:xfrm>
            <a:off x="452931" y="2011066"/>
            <a:ext cx="4754880" cy="3749040"/>
          </a:xfrm>
        </p:spPr>
        <p:txBody>
          <a:bodyPr/>
          <a:lstStyle/>
          <a:p>
            <a:pPr algn="just"/>
            <a:r>
              <a:rPr lang="en-US" sz="1800" b="1" dirty="0">
                <a:latin typeface="Arial" panose="020B0604020202020204" pitchFamily="34" charset="0"/>
                <a:cs typeface="Arial" panose="020B0604020202020204" pitchFamily="34" charset="0"/>
              </a:rPr>
              <a:t>Target group: </a:t>
            </a:r>
            <a:r>
              <a:rPr lang="en-US" sz="1800" dirty="0">
                <a:latin typeface="Arial" panose="020B0604020202020204" pitchFamily="34" charset="0"/>
                <a:cs typeface="Arial" panose="020B0604020202020204" pitchFamily="34" charset="0"/>
              </a:rPr>
              <a:t>The elderly people aged 65 years and above who get dementia in the UK, and so elderly people are chosen to highlight the public health issue (Alzheimer's Research UK, 2024). </a:t>
            </a:r>
          </a:p>
          <a:p>
            <a:pPr algn="just"/>
            <a:r>
              <a:rPr lang="en-US" sz="1800" b="1" dirty="0">
                <a:latin typeface="Arial" panose="020B0604020202020204" pitchFamily="34" charset="0"/>
                <a:cs typeface="Arial" panose="020B0604020202020204" pitchFamily="34" charset="0"/>
              </a:rPr>
              <a:t>Consequences</a:t>
            </a:r>
            <a:r>
              <a:rPr lang="en-US" sz="1800" dirty="0">
                <a:latin typeface="Arial" panose="020B0604020202020204" pitchFamily="34" charset="0"/>
                <a:cs typeface="Arial" panose="020B0604020202020204" pitchFamily="34" charset="0"/>
              </a:rPr>
              <a:t>: Increased need for healthcare services, financial burden and reduced quality of life.</a:t>
            </a:r>
          </a:p>
          <a:p>
            <a:endParaRPr lang="en-US" dirty="0"/>
          </a:p>
        </p:txBody>
      </p:sp>
      <p:sp>
        <p:nvSpPr>
          <p:cNvPr id="6" name="TextBox 5">
            <a:extLst>
              <a:ext uri="{FF2B5EF4-FFF2-40B4-BE49-F238E27FC236}">
                <a16:creationId xmlns:a16="http://schemas.microsoft.com/office/drawing/2014/main" id="{9085B291-01D5-458B-26D3-9586C833FDBB}"/>
              </a:ext>
            </a:extLst>
          </p:cNvPr>
          <p:cNvSpPr txBox="1"/>
          <p:nvPr/>
        </p:nvSpPr>
        <p:spPr>
          <a:xfrm>
            <a:off x="6282304" y="5679123"/>
            <a:ext cx="4519046"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Source: (Public Health England, 2019).</a:t>
            </a:r>
            <a:endParaRPr lang="en-GB"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03CBAA69-EBB4-4B45-956A-4ACBD0251D35}"/>
              </a:ext>
            </a:extLst>
          </p:cNvPr>
          <p:cNvPicPr>
            <a:picLocks noGrp="1" noChangeAspect="1"/>
          </p:cNvPicPr>
          <p:nvPr>
            <p:ph sz="half" idx="2"/>
          </p:nvPr>
        </p:nvPicPr>
        <p:blipFill>
          <a:blip r:embed="rId3"/>
          <a:stretch>
            <a:fillRect/>
          </a:stretch>
        </p:blipFill>
        <p:spPr>
          <a:xfrm>
            <a:off x="5462588" y="1845046"/>
            <a:ext cx="6400800" cy="3726391"/>
          </a:xfrm>
          <a:prstGeom prst="rect">
            <a:avLst/>
          </a:prstGeom>
        </p:spPr>
      </p:pic>
    </p:spTree>
    <p:extLst>
      <p:ext uri="{BB962C8B-B14F-4D97-AF65-F5344CB8AC3E}">
        <p14:creationId xmlns:p14="http://schemas.microsoft.com/office/powerpoint/2010/main" val="426406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C11A9-C602-F8DA-FD3F-F68EC02B3E0D}"/>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Health promotion intervention for community groups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B0CEA39-9229-968C-86DC-C8A202CA212A}"/>
              </a:ext>
            </a:extLst>
          </p:cNvPr>
          <p:cNvSpPr>
            <a:spLocks noGrp="1"/>
          </p:cNvSpPr>
          <p:nvPr>
            <p:ph sz="half" idx="1"/>
          </p:nvPr>
        </p:nvSpPr>
        <p:spPr>
          <a:xfrm>
            <a:off x="655954" y="2114206"/>
            <a:ext cx="5440045" cy="3749040"/>
          </a:xfrm>
        </p:spPr>
        <p:txBody>
          <a:bodyPr>
            <a:normAutofit/>
          </a:bodyPr>
          <a:lstStyle/>
          <a:p>
            <a:pPr algn="just"/>
            <a:r>
              <a:rPr lang="en-US" sz="1800" dirty="0">
                <a:latin typeface="Arial" panose="020B0604020202020204" pitchFamily="34" charset="0"/>
                <a:cs typeface="Arial" panose="020B0604020202020204" pitchFamily="34" charset="0"/>
              </a:rPr>
              <a:t>Digital Cognitive Training and </a:t>
            </a:r>
            <a:r>
              <a:rPr lang="en-US" sz="1800" dirty="0" err="1">
                <a:latin typeface="Arial" panose="020B0604020202020204" pitchFamily="34" charset="0"/>
                <a:cs typeface="Arial" panose="020B0604020202020204" pitchFamily="34" charset="0"/>
              </a:rPr>
              <a:t>Socialising</a:t>
            </a:r>
            <a:r>
              <a:rPr lang="en-US" sz="1800" dirty="0">
                <a:latin typeface="Arial" panose="020B0604020202020204" pitchFamily="34" charset="0"/>
                <a:cs typeface="Arial" panose="020B0604020202020204" pitchFamily="34" charset="0"/>
              </a:rPr>
              <a:t> Apps </a:t>
            </a:r>
            <a:endParaRPr lang="en-US" sz="1800" dirty="0"/>
          </a:p>
        </p:txBody>
      </p:sp>
      <p:pic>
        <p:nvPicPr>
          <p:cNvPr id="7" name="Content Placeholder 6">
            <a:extLst>
              <a:ext uri="{FF2B5EF4-FFF2-40B4-BE49-F238E27FC236}">
                <a16:creationId xmlns:a16="http://schemas.microsoft.com/office/drawing/2014/main" id="{12F66E6F-C717-4273-AA19-0418DFC65997}"/>
              </a:ext>
            </a:extLst>
          </p:cNvPr>
          <p:cNvPicPr>
            <a:picLocks noGrp="1" noChangeAspect="1"/>
          </p:cNvPicPr>
          <p:nvPr>
            <p:ph sz="half" idx="2"/>
          </p:nvPr>
        </p:nvPicPr>
        <p:blipFill>
          <a:blip r:embed="rId3"/>
          <a:stretch>
            <a:fillRect/>
          </a:stretch>
        </p:blipFill>
        <p:spPr>
          <a:xfrm>
            <a:off x="6953884" y="2223257"/>
            <a:ext cx="4201796" cy="2618725"/>
          </a:xfrm>
          <a:prstGeom prst="rect">
            <a:avLst/>
          </a:prstGeom>
        </p:spPr>
      </p:pic>
    </p:spTree>
    <p:extLst>
      <p:ext uri="{BB962C8B-B14F-4D97-AF65-F5344CB8AC3E}">
        <p14:creationId xmlns:p14="http://schemas.microsoft.com/office/powerpoint/2010/main" val="1014155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4D86B-9E2E-999D-6CC9-CB3919EF99D6}"/>
              </a:ext>
            </a:extLst>
          </p:cNvPr>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Planning model and the way this model will be used to deliver the digital health promotion intervention. </a:t>
            </a:r>
          </a:p>
        </p:txBody>
      </p:sp>
      <p:sp>
        <p:nvSpPr>
          <p:cNvPr id="3" name="Content Placeholder 2">
            <a:extLst>
              <a:ext uri="{FF2B5EF4-FFF2-40B4-BE49-F238E27FC236}">
                <a16:creationId xmlns:a16="http://schemas.microsoft.com/office/drawing/2014/main" id="{6C141372-520B-CB4E-DB74-E586752F8695}"/>
              </a:ext>
            </a:extLst>
          </p:cNvPr>
          <p:cNvSpPr>
            <a:spLocks noGrp="1"/>
          </p:cNvSpPr>
          <p:nvPr>
            <p:ph sz="half" idx="1"/>
          </p:nvPr>
        </p:nvSpPr>
        <p:spPr>
          <a:xfrm>
            <a:off x="297178" y="2130614"/>
            <a:ext cx="10389871" cy="4023360"/>
          </a:xfrm>
        </p:spPr>
        <p:txBody>
          <a:bodyPr>
            <a:normAutofit/>
          </a:bodyPr>
          <a:lstStyle/>
          <a:p>
            <a:pPr algn="just"/>
            <a:r>
              <a:rPr lang="en-US" sz="1800" dirty="0">
                <a:latin typeface="Arial" panose="020B0604020202020204" pitchFamily="34" charset="0"/>
                <a:cs typeface="Arial" panose="020B0604020202020204" pitchFamily="34" charset="0"/>
              </a:rPr>
              <a:t>The planning model that is chosen to use to deliver the health promotion intervention is the logic model. </a:t>
            </a:r>
          </a:p>
          <a:p>
            <a:pPr algn="just"/>
            <a:r>
              <a:rPr lang="en-US" sz="1800" dirty="0">
                <a:latin typeface="Arial" panose="020B0604020202020204" pitchFamily="34" charset="0"/>
                <a:cs typeface="Arial" panose="020B0604020202020204" pitchFamily="34" charset="0"/>
              </a:rPr>
              <a:t>The factors of the model are input, activities, output, outcome and impacts (Mensah, 2023). </a:t>
            </a:r>
          </a:p>
        </p:txBody>
      </p:sp>
      <p:sp>
        <p:nvSpPr>
          <p:cNvPr id="6" name="Content Placeholder 5">
            <a:extLst>
              <a:ext uri="{FF2B5EF4-FFF2-40B4-BE49-F238E27FC236}">
                <a16:creationId xmlns:a16="http://schemas.microsoft.com/office/drawing/2014/main" id="{E2ABA6FC-044C-4B6E-8671-72F09E2E302D}"/>
              </a:ext>
            </a:extLst>
          </p:cNvPr>
          <p:cNvSpPr>
            <a:spLocks noGrp="1"/>
          </p:cNvSpPr>
          <p:nvPr>
            <p:ph sz="half" idx="2"/>
          </p:nvPr>
        </p:nvSpPr>
        <p:spPr>
          <a:xfrm>
            <a:off x="3857625" y="5496297"/>
            <a:ext cx="4937760" cy="511282"/>
          </a:xfrm>
        </p:spPr>
        <p:txBody>
          <a:bodyPr>
            <a:normAutofit/>
          </a:bodyPr>
          <a:lstStyle/>
          <a:p>
            <a:r>
              <a:rPr lang="en-US" sz="1800" dirty="0">
                <a:latin typeface="Arial" panose="020B0604020202020204" pitchFamily="34" charset="0"/>
                <a:cs typeface="Arial" panose="020B0604020202020204" pitchFamily="34" charset="0"/>
              </a:rPr>
              <a:t>Source: (Mensah, 2023).</a:t>
            </a:r>
          </a:p>
        </p:txBody>
      </p:sp>
      <p:pic>
        <p:nvPicPr>
          <p:cNvPr id="7" name="Picture 6">
            <a:extLst>
              <a:ext uri="{FF2B5EF4-FFF2-40B4-BE49-F238E27FC236}">
                <a16:creationId xmlns:a16="http://schemas.microsoft.com/office/drawing/2014/main" id="{F97A5872-A110-49BA-A139-2BD75DC0F965}"/>
              </a:ext>
            </a:extLst>
          </p:cNvPr>
          <p:cNvPicPr>
            <a:picLocks noChangeAspect="1"/>
          </p:cNvPicPr>
          <p:nvPr/>
        </p:nvPicPr>
        <p:blipFill>
          <a:blip r:embed="rId3"/>
          <a:stretch>
            <a:fillRect/>
          </a:stretch>
        </p:blipFill>
        <p:spPr>
          <a:xfrm>
            <a:off x="1504951" y="3374414"/>
            <a:ext cx="8199951" cy="1984270"/>
          </a:xfrm>
          <a:prstGeom prst="rect">
            <a:avLst/>
          </a:prstGeom>
        </p:spPr>
      </p:pic>
    </p:spTree>
    <p:extLst>
      <p:ext uri="{BB962C8B-B14F-4D97-AF65-F5344CB8AC3E}">
        <p14:creationId xmlns:p14="http://schemas.microsoft.com/office/powerpoint/2010/main" val="970782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43F27-CD0D-F695-2814-BABD0F570098}"/>
              </a:ext>
            </a:extLst>
          </p:cNvPr>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Potential stakeholders that can facilitate the implementation and delivery of the health promotion intervention</a:t>
            </a:r>
          </a:p>
        </p:txBody>
      </p:sp>
      <p:sp>
        <p:nvSpPr>
          <p:cNvPr id="3" name="Content Placeholder 2">
            <a:extLst>
              <a:ext uri="{FF2B5EF4-FFF2-40B4-BE49-F238E27FC236}">
                <a16:creationId xmlns:a16="http://schemas.microsoft.com/office/drawing/2014/main" id="{54025599-2991-A0A3-F010-941D9BBA4F05}"/>
              </a:ext>
            </a:extLst>
          </p:cNvPr>
          <p:cNvSpPr>
            <a:spLocks noGrp="1"/>
          </p:cNvSpPr>
          <p:nvPr>
            <p:ph sz="half" idx="1"/>
          </p:nvPr>
        </p:nvSpPr>
        <p:spPr/>
        <p:txBody>
          <a:bodyPr/>
          <a:lstStyle/>
          <a:p>
            <a:pPr algn="just"/>
            <a:r>
              <a:rPr lang="en-US" sz="1800" dirty="0">
                <a:latin typeface="Arial" panose="020B0604020202020204" pitchFamily="34" charset="0"/>
                <a:cs typeface="Arial" panose="020B0604020202020204" pitchFamily="34" charset="0"/>
              </a:rPr>
              <a:t>Social worker</a:t>
            </a:r>
          </a:p>
          <a:p>
            <a:pPr algn="just"/>
            <a:r>
              <a:rPr lang="en-US" sz="1800" dirty="0">
                <a:latin typeface="Arial" panose="020B0604020202020204" pitchFamily="34" charset="0"/>
                <a:cs typeface="Arial" panose="020B0604020202020204" pitchFamily="34" charset="0"/>
              </a:rPr>
              <a:t>NHS</a:t>
            </a:r>
          </a:p>
          <a:p>
            <a:pPr algn="just"/>
            <a:r>
              <a:rPr lang="en-US" sz="1800" dirty="0">
                <a:latin typeface="Arial" panose="020B0604020202020204" pitchFamily="34" charset="0"/>
                <a:cs typeface="Arial" panose="020B0604020202020204" pitchFamily="34" charset="0"/>
              </a:rPr>
              <a:t>MedTech Companies</a:t>
            </a:r>
          </a:p>
          <a:p>
            <a:pPr algn="just"/>
            <a:r>
              <a:rPr lang="en-US" sz="1800" dirty="0">
                <a:latin typeface="Arial" panose="020B0604020202020204" pitchFamily="34" charset="0"/>
                <a:cs typeface="Arial" panose="020B0604020202020204" pitchFamily="34" charset="0"/>
              </a:rPr>
              <a:t>Charitable </a:t>
            </a:r>
            <a:r>
              <a:rPr lang="en-US" sz="1800" dirty="0" err="1">
                <a:latin typeface="Arial" panose="020B0604020202020204" pitchFamily="34" charset="0"/>
                <a:cs typeface="Arial" panose="020B0604020202020204" pitchFamily="34" charset="0"/>
              </a:rPr>
              <a:t>organisation</a:t>
            </a:r>
            <a:endParaRPr lang="en-US" sz="1800" dirty="0">
              <a:latin typeface="Arial" panose="020B0604020202020204" pitchFamily="34" charset="0"/>
              <a:cs typeface="Arial" panose="020B0604020202020204" pitchFamily="34" charset="0"/>
            </a:endParaRPr>
          </a:p>
          <a:p>
            <a:endParaRPr lang="en-US" dirty="0"/>
          </a:p>
        </p:txBody>
      </p:sp>
      <p:pic>
        <p:nvPicPr>
          <p:cNvPr id="14" name="Content Placeholder 13">
            <a:extLst>
              <a:ext uri="{FF2B5EF4-FFF2-40B4-BE49-F238E27FC236}">
                <a16:creationId xmlns:a16="http://schemas.microsoft.com/office/drawing/2014/main" id="{F815FA02-B148-49C5-A228-AF05E34B976F}"/>
              </a:ext>
            </a:extLst>
          </p:cNvPr>
          <p:cNvPicPr>
            <a:picLocks noGrp="1" noChangeAspect="1"/>
          </p:cNvPicPr>
          <p:nvPr>
            <p:ph sz="half" idx="2"/>
          </p:nvPr>
        </p:nvPicPr>
        <p:blipFill>
          <a:blip r:embed="rId3"/>
          <a:stretch>
            <a:fillRect/>
          </a:stretch>
        </p:blipFill>
        <p:spPr>
          <a:xfrm>
            <a:off x="5543867" y="1971874"/>
            <a:ext cx="5611813" cy="3507383"/>
          </a:xfrm>
          <a:prstGeom prst="rect">
            <a:avLst/>
          </a:prstGeom>
        </p:spPr>
      </p:pic>
    </p:spTree>
    <p:extLst>
      <p:ext uri="{BB962C8B-B14F-4D97-AF65-F5344CB8AC3E}">
        <p14:creationId xmlns:p14="http://schemas.microsoft.com/office/powerpoint/2010/main" val="1287638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E539-9F2E-4B02-8F2D-72AD22756682}"/>
              </a:ext>
            </a:extLst>
          </p:cNvPr>
          <p:cNvSpPr>
            <a:spLocks noGrp="1"/>
          </p:cNvSpPr>
          <p:nvPr>
            <p:ph type="title"/>
          </p:nvPr>
        </p:nvSpPr>
        <p:spPr>
          <a:xfrm>
            <a:off x="1097279" y="394977"/>
            <a:ext cx="10058400" cy="1450757"/>
          </a:xfrm>
        </p:spPr>
        <p:txBody>
          <a:bodyPr>
            <a:normAutofit fontScale="90000"/>
          </a:bodyPr>
          <a:lstStyle/>
          <a:p>
            <a:r>
              <a:rPr lang="en-US" dirty="0">
                <a:latin typeface="Arial" panose="020B0604020202020204" pitchFamily="34" charset="0"/>
                <a:cs typeface="Arial" panose="020B0604020202020204" pitchFamily="34" charset="0"/>
              </a:rPr>
              <a:t>Potential barriers, legal and ethical issues associated with the implementation and delivery of the intervention</a:t>
            </a:r>
          </a:p>
        </p:txBody>
      </p:sp>
      <p:sp>
        <p:nvSpPr>
          <p:cNvPr id="3" name="Content Placeholder 2">
            <a:extLst>
              <a:ext uri="{FF2B5EF4-FFF2-40B4-BE49-F238E27FC236}">
                <a16:creationId xmlns:a16="http://schemas.microsoft.com/office/drawing/2014/main" id="{5330C3FB-FB9A-4922-9660-AD0C8A2CCA33}"/>
              </a:ext>
            </a:extLst>
          </p:cNvPr>
          <p:cNvSpPr>
            <a:spLocks noGrp="1"/>
          </p:cNvSpPr>
          <p:nvPr>
            <p:ph sz="half" idx="1"/>
          </p:nvPr>
        </p:nvSpPr>
        <p:spPr>
          <a:xfrm>
            <a:off x="1158240" y="2174347"/>
            <a:ext cx="4937760" cy="4023360"/>
          </a:xfrm>
        </p:spPr>
        <p:txBody>
          <a:bodyPr/>
          <a:lstStyle/>
          <a:p>
            <a:pPr algn="just"/>
            <a:r>
              <a:rPr lang="en-US" sz="1800" b="1" dirty="0">
                <a:latin typeface="Arial" panose="020B0604020202020204" pitchFamily="34" charset="0"/>
                <a:cs typeface="Arial" panose="020B0604020202020204" pitchFamily="34" charset="0"/>
              </a:rPr>
              <a:t>Potential barriers </a:t>
            </a:r>
            <a:r>
              <a:rPr lang="en-US" sz="1800" dirty="0">
                <a:latin typeface="Arial" panose="020B0604020202020204" pitchFamily="34" charset="0"/>
                <a:cs typeface="Arial" panose="020B0604020202020204" pitchFamily="34" charset="0"/>
              </a:rPr>
              <a:t>– Technology limitations, and caregiver support </a:t>
            </a:r>
          </a:p>
          <a:p>
            <a:pPr algn="just"/>
            <a:r>
              <a:rPr lang="en-US" sz="1800" b="1" dirty="0">
                <a:latin typeface="Arial" panose="020B0604020202020204" pitchFamily="34" charset="0"/>
                <a:cs typeface="Arial" panose="020B0604020202020204" pitchFamily="34" charset="0"/>
              </a:rPr>
              <a:t>Legal issues </a:t>
            </a:r>
            <a:r>
              <a:rPr lang="en-US" sz="1800" dirty="0">
                <a:latin typeface="Arial" panose="020B0604020202020204" pitchFamily="34" charset="0"/>
                <a:cs typeface="Arial" panose="020B0604020202020204" pitchFamily="34" charset="0"/>
              </a:rPr>
              <a:t>– Strict compliance with Data Security and Privacy (GDPR) and informed consent (Yasuhara, 2020).</a:t>
            </a:r>
          </a:p>
          <a:p>
            <a:pPr algn="just"/>
            <a:r>
              <a:rPr lang="en-US" sz="1800" b="1" dirty="0">
                <a:latin typeface="Arial" panose="020B0604020202020204" pitchFamily="34" charset="0"/>
                <a:cs typeface="Arial" panose="020B0604020202020204" pitchFamily="34" charset="0"/>
              </a:rPr>
              <a:t>Ethical issues </a:t>
            </a:r>
            <a:r>
              <a:rPr lang="en-US" sz="1800" dirty="0">
                <a:latin typeface="Arial" panose="020B0604020202020204" pitchFamily="34" charset="0"/>
                <a:cs typeface="Arial" panose="020B0604020202020204" pitchFamily="34" charset="0"/>
              </a:rPr>
              <a:t>- Algorithm Bias</a:t>
            </a:r>
          </a:p>
          <a:p>
            <a:endParaRPr lang="en-US" dirty="0"/>
          </a:p>
        </p:txBody>
      </p:sp>
      <p:pic>
        <p:nvPicPr>
          <p:cNvPr id="5" name="Content Placeholder 4">
            <a:extLst>
              <a:ext uri="{FF2B5EF4-FFF2-40B4-BE49-F238E27FC236}">
                <a16:creationId xmlns:a16="http://schemas.microsoft.com/office/drawing/2014/main" id="{8655F4DF-D0DB-47DE-A9AC-2E2E0F937471}"/>
              </a:ext>
            </a:extLst>
          </p:cNvPr>
          <p:cNvPicPr>
            <a:picLocks noGrp="1" noChangeAspect="1"/>
          </p:cNvPicPr>
          <p:nvPr>
            <p:ph sz="half" idx="2"/>
          </p:nvPr>
        </p:nvPicPr>
        <p:blipFill>
          <a:blip r:embed="rId3"/>
          <a:stretch>
            <a:fillRect/>
          </a:stretch>
        </p:blipFill>
        <p:spPr>
          <a:xfrm>
            <a:off x="6432551" y="1951795"/>
            <a:ext cx="5540375" cy="3183285"/>
          </a:xfrm>
          <a:prstGeom prst="rect">
            <a:avLst/>
          </a:prstGeom>
        </p:spPr>
      </p:pic>
    </p:spTree>
    <p:extLst>
      <p:ext uri="{BB962C8B-B14F-4D97-AF65-F5344CB8AC3E}">
        <p14:creationId xmlns:p14="http://schemas.microsoft.com/office/powerpoint/2010/main" val="3724812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622BF-CF12-4A10-9070-C64D09A05EAC}"/>
              </a:ext>
            </a:extLst>
          </p:cNvPr>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Benefits that will be generated from the digital health promotion intervention to the target group</a:t>
            </a:r>
          </a:p>
        </p:txBody>
      </p:sp>
      <p:sp>
        <p:nvSpPr>
          <p:cNvPr id="3" name="Content Placeholder 2">
            <a:extLst>
              <a:ext uri="{FF2B5EF4-FFF2-40B4-BE49-F238E27FC236}">
                <a16:creationId xmlns:a16="http://schemas.microsoft.com/office/drawing/2014/main" id="{A857CA83-3BD4-4271-8612-953074B38EE7}"/>
              </a:ext>
            </a:extLst>
          </p:cNvPr>
          <p:cNvSpPr>
            <a:spLocks noGrp="1"/>
          </p:cNvSpPr>
          <p:nvPr>
            <p:ph sz="half" idx="1"/>
          </p:nvPr>
        </p:nvSpPr>
        <p:spPr/>
        <p:txBody>
          <a:bodyPr/>
          <a:lstStyle/>
          <a:p>
            <a:pPr algn="just"/>
            <a:r>
              <a:rPr lang="en-US" sz="1800" dirty="0">
                <a:latin typeface="Arial" panose="020B0604020202020204" pitchFamily="34" charset="0"/>
                <a:cs typeface="Arial" panose="020B0604020202020204" pitchFamily="34" charset="0"/>
              </a:rPr>
              <a:t>Improve brain health</a:t>
            </a:r>
          </a:p>
          <a:p>
            <a:pPr algn="just"/>
            <a:r>
              <a:rPr lang="en-US" sz="1800" dirty="0">
                <a:latin typeface="Arial" panose="020B0604020202020204" pitchFamily="34" charset="0"/>
                <a:cs typeface="Arial" panose="020B0604020202020204" pitchFamily="34" charset="0"/>
              </a:rPr>
              <a:t>Increases independence and well-being</a:t>
            </a:r>
          </a:p>
          <a:p>
            <a:pPr algn="just"/>
            <a:r>
              <a:rPr lang="en-US" sz="1800" dirty="0">
                <a:latin typeface="Arial" panose="020B0604020202020204" pitchFamily="34" charset="0"/>
                <a:cs typeface="Arial" panose="020B0604020202020204" pitchFamily="34" charset="0"/>
              </a:rPr>
              <a:t>Support social connection</a:t>
            </a:r>
          </a:p>
          <a:p>
            <a:endParaRPr lang="en-US" dirty="0"/>
          </a:p>
        </p:txBody>
      </p:sp>
      <p:pic>
        <p:nvPicPr>
          <p:cNvPr id="5" name="Content Placeholder 4">
            <a:extLst>
              <a:ext uri="{FF2B5EF4-FFF2-40B4-BE49-F238E27FC236}">
                <a16:creationId xmlns:a16="http://schemas.microsoft.com/office/drawing/2014/main" id="{D3B4D2E1-B288-45E1-8331-B456B7DB78F8}"/>
              </a:ext>
            </a:extLst>
          </p:cNvPr>
          <p:cNvPicPr>
            <a:picLocks noGrp="1" noChangeAspect="1"/>
          </p:cNvPicPr>
          <p:nvPr>
            <p:ph sz="half" idx="2"/>
          </p:nvPr>
        </p:nvPicPr>
        <p:blipFill>
          <a:blip r:embed="rId3"/>
          <a:stretch>
            <a:fillRect/>
          </a:stretch>
        </p:blipFill>
        <p:spPr>
          <a:xfrm>
            <a:off x="6286500" y="1997643"/>
            <a:ext cx="5086350" cy="3522096"/>
          </a:xfrm>
          <a:prstGeom prst="rect">
            <a:avLst/>
          </a:prstGeom>
        </p:spPr>
      </p:pic>
    </p:spTree>
    <p:extLst>
      <p:ext uri="{BB962C8B-B14F-4D97-AF65-F5344CB8AC3E}">
        <p14:creationId xmlns:p14="http://schemas.microsoft.com/office/powerpoint/2010/main" val="2638487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2B9D1-E412-4E66-A921-A8446A254F8C}"/>
              </a:ext>
            </a:extLst>
          </p:cNvPr>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Implication of the chosen digital health promotion intervention on policies, research and education </a:t>
            </a:r>
          </a:p>
        </p:txBody>
      </p:sp>
      <p:sp>
        <p:nvSpPr>
          <p:cNvPr id="3" name="Content Placeholder 2">
            <a:extLst>
              <a:ext uri="{FF2B5EF4-FFF2-40B4-BE49-F238E27FC236}">
                <a16:creationId xmlns:a16="http://schemas.microsoft.com/office/drawing/2014/main" id="{10EC9A94-A10E-4070-9041-0716597EA28D}"/>
              </a:ext>
            </a:extLst>
          </p:cNvPr>
          <p:cNvSpPr>
            <a:spLocks noGrp="1"/>
          </p:cNvSpPr>
          <p:nvPr>
            <p:ph sz="half" idx="1"/>
          </p:nvPr>
        </p:nvSpPr>
        <p:spPr/>
        <p:txBody>
          <a:bodyPr/>
          <a:lstStyle/>
          <a:p>
            <a:pPr algn="just"/>
            <a:r>
              <a:rPr lang="en-US" sz="1800" dirty="0">
                <a:latin typeface="Arial" panose="020B0604020202020204" pitchFamily="34" charset="0"/>
                <a:cs typeface="Arial" panose="020B0604020202020204" pitchFamily="34" charset="0"/>
              </a:rPr>
              <a:t>Implications for policies are data security and equitable access.</a:t>
            </a:r>
          </a:p>
          <a:p>
            <a:pPr algn="just"/>
            <a:r>
              <a:rPr lang="en-US" sz="1800" dirty="0">
                <a:latin typeface="Arial" panose="020B0604020202020204" pitchFamily="34" charset="0"/>
                <a:cs typeface="Arial" panose="020B0604020202020204" pitchFamily="34" charset="0"/>
              </a:rPr>
              <a:t>Implications for research are biomarker integration and long-term efficacy (Tan and Juan, 2019).</a:t>
            </a:r>
          </a:p>
          <a:p>
            <a:pPr algn="just"/>
            <a:r>
              <a:rPr lang="en-US" sz="1800" dirty="0">
                <a:latin typeface="Arial" panose="020B0604020202020204" pitchFamily="34" charset="0"/>
                <a:cs typeface="Arial" panose="020B0604020202020204" pitchFamily="34" charset="0"/>
              </a:rPr>
              <a:t>Implications for education are professional training and skill development, with public awareness</a:t>
            </a:r>
          </a:p>
          <a:p>
            <a:endParaRPr lang="en-US" dirty="0"/>
          </a:p>
        </p:txBody>
      </p:sp>
      <p:pic>
        <p:nvPicPr>
          <p:cNvPr id="5" name="Content Placeholder 4">
            <a:extLst>
              <a:ext uri="{FF2B5EF4-FFF2-40B4-BE49-F238E27FC236}">
                <a16:creationId xmlns:a16="http://schemas.microsoft.com/office/drawing/2014/main" id="{BFDC9FA9-CF2C-4B11-BEA8-E1B138831F81}"/>
              </a:ext>
            </a:extLst>
          </p:cNvPr>
          <p:cNvPicPr>
            <a:picLocks noGrp="1" noChangeAspect="1"/>
          </p:cNvPicPr>
          <p:nvPr>
            <p:ph sz="half" idx="2"/>
          </p:nvPr>
        </p:nvPicPr>
        <p:blipFill>
          <a:blip r:embed="rId3"/>
          <a:stretch>
            <a:fillRect/>
          </a:stretch>
        </p:blipFill>
        <p:spPr>
          <a:xfrm>
            <a:off x="6972299" y="1952625"/>
            <a:ext cx="3814763" cy="4238626"/>
          </a:xfrm>
          <a:prstGeom prst="rect">
            <a:avLst/>
          </a:prstGeom>
        </p:spPr>
      </p:pic>
    </p:spTree>
    <p:extLst>
      <p:ext uri="{BB962C8B-B14F-4D97-AF65-F5344CB8AC3E}">
        <p14:creationId xmlns:p14="http://schemas.microsoft.com/office/powerpoint/2010/main" val="2451661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B245D-BE58-DABF-3E8C-C8E38AF5734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90E4DECB-2D16-5364-3E14-300D02EE1C48}"/>
              </a:ext>
            </a:extLst>
          </p:cNvPr>
          <p:cNvSpPr>
            <a:spLocks noGrp="1"/>
          </p:cNvSpPr>
          <p:nvPr>
            <p:ph sz="half" idx="1"/>
          </p:nvPr>
        </p:nvSpPr>
        <p:spPr>
          <a:xfrm>
            <a:off x="769865" y="2266569"/>
            <a:ext cx="7366145" cy="3101982"/>
          </a:xfrm>
        </p:spPr>
        <p:txBody>
          <a:bodyPr>
            <a:normAutofit/>
          </a:bodyPr>
          <a:lstStyle/>
          <a:p>
            <a:pPr algn="just"/>
            <a:r>
              <a:rPr lang="en-US" sz="1800" dirty="0">
                <a:latin typeface="Arial" panose="020B0604020202020204" pitchFamily="34" charset="0"/>
                <a:cs typeface="Arial" panose="020B0604020202020204" pitchFamily="34" charset="0"/>
              </a:rPr>
              <a:t>In conclusion, the group presentation is completed to show the digital health intervention of the public health problem of the UK, which is Cognitive Decline and Dementia among elderly people.</a:t>
            </a:r>
          </a:p>
        </p:txBody>
      </p:sp>
      <p:pic>
        <p:nvPicPr>
          <p:cNvPr id="4" name="Picture 3">
            <a:extLst>
              <a:ext uri="{FF2B5EF4-FFF2-40B4-BE49-F238E27FC236}">
                <a16:creationId xmlns:a16="http://schemas.microsoft.com/office/drawing/2014/main" id="{99DE4030-43EE-4E18-8657-30440CA1163C}"/>
              </a:ext>
            </a:extLst>
          </p:cNvPr>
          <p:cNvPicPr>
            <a:picLocks noChangeAspect="1"/>
          </p:cNvPicPr>
          <p:nvPr/>
        </p:nvPicPr>
        <p:blipFill>
          <a:blip r:embed="rId3"/>
          <a:stretch>
            <a:fillRect/>
          </a:stretch>
        </p:blipFill>
        <p:spPr>
          <a:xfrm>
            <a:off x="7215188" y="2953065"/>
            <a:ext cx="4414836" cy="2944695"/>
          </a:xfrm>
          <a:prstGeom prst="rect">
            <a:avLst/>
          </a:prstGeom>
        </p:spPr>
      </p:pic>
    </p:spTree>
    <p:extLst>
      <p:ext uri="{BB962C8B-B14F-4D97-AF65-F5344CB8AC3E}">
        <p14:creationId xmlns:p14="http://schemas.microsoft.com/office/powerpoint/2010/main" val="3880304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F7F3-66C1-B07C-AC3D-4D11A11FEB6F}"/>
              </a:ext>
            </a:extLst>
          </p:cNvPr>
          <p:cNvSpPr>
            <a:spLocks noGrp="1"/>
          </p:cNvSpPr>
          <p:nvPr>
            <p:ph type="title"/>
          </p:nvPr>
        </p:nvSpPr>
        <p:spPr>
          <a:xfrm>
            <a:off x="1066800" y="100012"/>
            <a:ext cx="10058400" cy="685800"/>
          </a:xfrm>
        </p:spPr>
        <p:txBody>
          <a:bodyPr>
            <a:normAutofit fontScale="90000"/>
          </a:bodyPr>
          <a:lstStyle/>
          <a:p>
            <a:r>
              <a:rPr lang="en-GB" sz="4900" dirty="0">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13011DC1-EB50-9ACE-856F-967BA96FC921}"/>
              </a:ext>
            </a:extLst>
          </p:cNvPr>
          <p:cNvSpPr>
            <a:spLocks noGrp="1"/>
          </p:cNvSpPr>
          <p:nvPr>
            <p:ph idx="1"/>
          </p:nvPr>
        </p:nvSpPr>
        <p:spPr>
          <a:xfrm>
            <a:off x="0" y="1042987"/>
            <a:ext cx="12192000" cy="4229101"/>
          </a:xfrm>
        </p:spPr>
        <p:txBody>
          <a:bodyPr>
            <a:normAutofit fontScale="25000" lnSpcReduction="20000"/>
          </a:bodyPr>
          <a:lstStyle/>
          <a:p>
            <a:pPr marL="0" marR="0" algn="just">
              <a:lnSpc>
                <a:spcPct val="150000"/>
              </a:lnSpc>
              <a:spcBef>
                <a:spcPts val="0"/>
              </a:spcBef>
              <a:spcAft>
                <a:spcPts val="800"/>
              </a:spcAft>
              <a:tabLst>
                <a:tab pos="2009775"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lgn="just">
              <a:lnSpc>
                <a:spcPct val="150000"/>
              </a:lnSpc>
              <a:spcBef>
                <a:spcPts val="0"/>
              </a:spcBef>
              <a:spcAft>
                <a:spcPts val="0"/>
              </a:spcAft>
            </a:pPr>
            <a:r>
              <a:rPr lang="en-US" sz="7200" dirty="0">
                <a:effectLst/>
                <a:latin typeface="Arial" panose="020B0604020202020204" pitchFamily="34" charset="0"/>
                <a:ea typeface="Times New Roman" panose="02020603050405020304" pitchFamily="18" charset="0"/>
                <a:cs typeface="Arial" panose="020B0604020202020204" pitchFamily="34" charset="0"/>
              </a:rPr>
              <a:t>Alzheimer's Research UK (2024). Prevalence and Incidence. [online] Dementia Statistics Hub. Available at: https://dementiastatistics.org/about-dementia/prevalence-and-incidence/ [Accessed 13 Mar. 2026].</a:t>
            </a:r>
          </a:p>
          <a:p>
            <a:pPr marL="457200" marR="0" indent="-457200" algn="just">
              <a:lnSpc>
                <a:spcPct val="150000"/>
              </a:lnSpc>
              <a:spcBef>
                <a:spcPts val="0"/>
              </a:spcBef>
              <a:spcAft>
                <a:spcPts val="0"/>
              </a:spcAft>
            </a:pPr>
            <a:r>
              <a:rPr lang="en-US" sz="7200" dirty="0">
                <a:effectLst/>
                <a:latin typeface="Arial" panose="020B0604020202020204" pitchFamily="34" charset="0"/>
                <a:ea typeface="Times New Roman" panose="02020603050405020304" pitchFamily="18" charset="0"/>
                <a:cs typeface="Arial" panose="020B0604020202020204" pitchFamily="34" charset="0"/>
              </a:rPr>
              <a:t>Davies, A. and Mueller, J. (2020). Developing Medical Apps and mHealth Interventions. Springer Nature.</a:t>
            </a:r>
          </a:p>
          <a:p>
            <a:pPr marL="457200" marR="0" indent="-457200" algn="just">
              <a:lnSpc>
                <a:spcPct val="150000"/>
              </a:lnSpc>
              <a:spcBef>
                <a:spcPts val="0"/>
              </a:spcBef>
              <a:spcAft>
                <a:spcPts val="0"/>
              </a:spcAft>
            </a:pPr>
            <a:r>
              <a:rPr lang="en-US" sz="7200" dirty="0" err="1">
                <a:effectLst/>
                <a:latin typeface="Arial" panose="020B0604020202020204" pitchFamily="34" charset="0"/>
                <a:ea typeface="Times New Roman" panose="02020603050405020304" pitchFamily="18" charset="0"/>
                <a:cs typeface="Arial" panose="020B0604020202020204" pitchFamily="34" charset="0"/>
              </a:rPr>
              <a:t>Igi</a:t>
            </a:r>
            <a:r>
              <a:rPr lang="en-US" sz="7200" dirty="0">
                <a:effectLst/>
                <a:latin typeface="Arial" panose="020B0604020202020204" pitchFamily="34" charset="0"/>
                <a:ea typeface="Times New Roman" panose="02020603050405020304" pitchFamily="18" charset="0"/>
                <a:cs typeface="Arial" panose="020B0604020202020204" pitchFamily="34" charset="0"/>
              </a:rPr>
              <a:t> Global and Information Resources Management Association (2021). Research anthology on mental health stigma, education, and treatment. Hershey, Pennsylvania (701 E. Chocolate Avenue, Hershey, Pennsylvania, 17033, </a:t>
            </a:r>
            <a:r>
              <a:rPr lang="en-US" sz="7200" dirty="0" err="1">
                <a:effectLst/>
                <a:latin typeface="Arial" panose="020B0604020202020204" pitchFamily="34" charset="0"/>
                <a:ea typeface="Times New Roman" panose="02020603050405020304" pitchFamily="18" charset="0"/>
                <a:cs typeface="Arial" panose="020B0604020202020204" pitchFamily="34" charset="0"/>
              </a:rPr>
              <a:t>Usa</a:t>
            </a:r>
            <a:r>
              <a:rPr lang="en-US" sz="7200" dirty="0">
                <a:effectLst/>
                <a:latin typeface="Arial" panose="020B0604020202020204" pitchFamily="34" charset="0"/>
                <a:ea typeface="Times New Roman" panose="02020603050405020304" pitchFamily="18" charset="0"/>
                <a:cs typeface="Arial" panose="020B0604020202020204" pitchFamily="34" charset="0"/>
              </a:rPr>
              <a:t>): </a:t>
            </a:r>
            <a:r>
              <a:rPr lang="en-US" sz="7200" dirty="0" err="1">
                <a:effectLst/>
                <a:latin typeface="Arial" panose="020B0604020202020204" pitchFamily="34" charset="0"/>
                <a:ea typeface="Times New Roman" panose="02020603050405020304" pitchFamily="18" charset="0"/>
                <a:cs typeface="Arial" panose="020B0604020202020204" pitchFamily="34" charset="0"/>
              </a:rPr>
              <a:t>Igi</a:t>
            </a:r>
            <a:r>
              <a:rPr lang="en-US" sz="7200" dirty="0">
                <a:effectLst/>
                <a:latin typeface="Arial" panose="020B0604020202020204" pitchFamily="34" charset="0"/>
                <a:ea typeface="Times New Roman" panose="02020603050405020304" pitchFamily="18" charset="0"/>
                <a:cs typeface="Arial" panose="020B0604020202020204" pitchFamily="34" charset="0"/>
              </a:rPr>
              <a:t> Global.</a:t>
            </a:r>
          </a:p>
          <a:p>
            <a:pPr marL="457200" marR="0" indent="-457200" algn="just">
              <a:lnSpc>
                <a:spcPct val="150000"/>
              </a:lnSpc>
              <a:spcBef>
                <a:spcPts val="0"/>
              </a:spcBef>
              <a:spcAft>
                <a:spcPts val="0"/>
              </a:spcAft>
            </a:pPr>
            <a:r>
              <a:rPr lang="en-US" sz="7200" dirty="0">
                <a:effectLst/>
                <a:latin typeface="Arial" panose="020B0604020202020204" pitchFamily="34" charset="0"/>
                <a:ea typeface="Times New Roman" panose="02020603050405020304" pitchFamily="18" charset="0"/>
                <a:cs typeface="Arial" panose="020B0604020202020204" pitchFamily="34" charset="0"/>
              </a:rPr>
              <a:t>Mensah, A.N. - (2023). Leveraging the Program Logic Model. [online] Ama Nyame-Mensah. Available at: https://www.anyamemensah.com/blog/leveraging-the-logic-model [Accessed 13 Mar. 2026].</a:t>
            </a:r>
          </a:p>
          <a:p>
            <a:pPr marL="457200" marR="0" indent="-457200" algn="just">
              <a:lnSpc>
                <a:spcPct val="150000"/>
              </a:lnSpc>
              <a:spcBef>
                <a:spcPts val="0"/>
              </a:spcBef>
              <a:spcAft>
                <a:spcPts val="0"/>
              </a:spcAft>
            </a:pPr>
            <a:r>
              <a:rPr lang="en-US" sz="7200" dirty="0">
                <a:effectLst/>
                <a:latin typeface="Arial" panose="020B0604020202020204" pitchFamily="34" charset="0"/>
                <a:ea typeface="Times New Roman" panose="02020603050405020304" pitchFamily="18" charset="0"/>
                <a:cs typeface="Arial" panose="020B0604020202020204" pitchFamily="34" charset="0"/>
              </a:rPr>
              <a:t>Public Health England (2019). Dementia: comorbidities in patients - data briefing. [online] GOV.UK. Available at: https://www.gov.uk/government/publications/dementia-comorbidities-in-patients/dementia-comorbidities-in-patients-data-briefing [Accessed 13 Mar. 2026].</a:t>
            </a:r>
          </a:p>
          <a:p>
            <a:pPr marL="457200" marR="0" indent="-457200" algn="just">
              <a:lnSpc>
                <a:spcPct val="150000"/>
              </a:lnSpc>
              <a:spcBef>
                <a:spcPts val="0"/>
              </a:spcBef>
              <a:spcAft>
                <a:spcPts val="0"/>
              </a:spcAft>
            </a:pPr>
            <a:r>
              <a:rPr lang="en-US" sz="7200" dirty="0">
                <a:effectLst/>
                <a:latin typeface="Arial" panose="020B0604020202020204" pitchFamily="34" charset="0"/>
                <a:ea typeface="Times New Roman" panose="02020603050405020304" pitchFamily="18" charset="0"/>
                <a:cs typeface="Arial" panose="020B0604020202020204" pitchFamily="34" charset="0"/>
              </a:rPr>
              <a:t>Ratnayake, A. and Lederer, A. (2023). Service Learning in Public Health: A Critical Assessment of Potential Benefits and Unintended Consequences. Pedagogy in Health Promotion, 10(1), pp.11–15. </a:t>
            </a:r>
          </a:p>
          <a:p>
            <a:pPr marL="0" indent="0">
              <a:buNone/>
            </a:pPr>
            <a:endParaRPr lang="en-GB" dirty="0"/>
          </a:p>
        </p:txBody>
      </p:sp>
    </p:spTree>
    <p:extLst>
      <p:ext uri="{BB962C8B-B14F-4D97-AF65-F5344CB8AC3E}">
        <p14:creationId xmlns:p14="http://schemas.microsoft.com/office/powerpoint/2010/main" val="1703539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08E65-A8F7-4441-B0C1-BC1CB7761C18}"/>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References (Continued)</a:t>
            </a:r>
          </a:p>
        </p:txBody>
      </p:sp>
      <p:sp>
        <p:nvSpPr>
          <p:cNvPr id="3" name="Content Placeholder 2">
            <a:extLst>
              <a:ext uri="{FF2B5EF4-FFF2-40B4-BE49-F238E27FC236}">
                <a16:creationId xmlns:a16="http://schemas.microsoft.com/office/drawing/2014/main" id="{EDB21AFB-7787-4421-A9C7-5E4E1207A019}"/>
              </a:ext>
            </a:extLst>
          </p:cNvPr>
          <p:cNvSpPr>
            <a:spLocks noGrp="1"/>
          </p:cNvSpPr>
          <p:nvPr>
            <p:ph idx="1"/>
          </p:nvPr>
        </p:nvSpPr>
        <p:spPr/>
        <p:txBody>
          <a:bodyPr/>
          <a:lstStyle/>
          <a:p>
            <a:pPr algn="just"/>
            <a:r>
              <a:rPr lang="en-US" sz="1800" dirty="0">
                <a:latin typeface="Arial" panose="020B0604020202020204" pitchFamily="34" charset="0"/>
                <a:cs typeface="Arial" panose="020B0604020202020204" pitchFamily="34" charset="0"/>
              </a:rPr>
              <a:t>Ritz, B. and Yu, Y. (2021). Noise exposure and dementia: a rising concern in ageing populations. BMJ, p.n2120. </a:t>
            </a:r>
          </a:p>
          <a:p>
            <a:pPr algn="just"/>
            <a:r>
              <a:rPr lang="en-US" sz="1800" dirty="0">
                <a:latin typeface="Arial" panose="020B0604020202020204" pitchFamily="34" charset="0"/>
                <a:cs typeface="Arial" panose="020B0604020202020204" pitchFamily="34" charset="0"/>
              </a:rPr>
              <a:t>Tan, H. and Juan, L.Y. (2019). Finance transformation for healthcare: A structured model for planning and action. International Journal of Healthcare, 5(1), p.42. </a:t>
            </a:r>
          </a:p>
          <a:p>
            <a:pPr algn="just"/>
            <a:r>
              <a:rPr lang="en-US" sz="1800" dirty="0">
                <a:latin typeface="Arial" panose="020B0604020202020204" pitchFamily="34" charset="0"/>
                <a:cs typeface="Arial" panose="020B0604020202020204" pitchFamily="34" charset="0"/>
              </a:rPr>
              <a:t>Van Zyl, M., Kloppers, E. (</a:t>
            </a:r>
            <a:r>
              <a:rPr lang="en-US" sz="1800" dirty="0" err="1">
                <a:latin typeface="Arial" panose="020B0604020202020204" pitchFamily="34" charset="0"/>
                <a:cs typeface="Arial" panose="020B0604020202020204" pitchFamily="34" charset="0"/>
              </a:rPr>
              <a:t>Elbé</a:t>
            </a:r>
            <a:r>
              <a:rPr lang="en-US" sz="1800" dirty="0">
                <a:latin typeface="Arial" panose="020B0604020202020204" pitchFamily="34" charset="0"/>
                <a:cs typeface="Arial" panose="020B0604020202020204" pitchFamily="34" charset="0"/>
              </a:rPr>
              <a:t>) and Bezuidenhout, L. (2025). A communication framework for community-based </a:t>
            </a:r>
            <a:r>
              <a:rPr lang="en-US" sz="1800" dirty="0" err="1">
                <a:latin typeface="Arial" panose="020B0604020202020204" pitchFamily="34" charset="0"/>
                <a:cs typeface="Arial" panose="020B0604020202020204" pitchFamily="34" charset="0"/>
              </a:rPr>
              <a:t>organisations</a:t>
            </a:r>
            <a:r>
              <a:rPr lang="en-US" sz="1800" dirty="0">
                <a:latin typeface="Arial" panose="020B0604020202020204" pitchFamily="34" charset="0"/>
                <a:cs typeface="Arial" panose="020B0604020202020204" pitchFamily="34" charset="0"/>
              </a:rPr>
              <a:t> to facilitate mutually beneficial long-term relationships with supporting stakeholders. </a:t>
            </a:r>
            <a:r>
              <a:rPr lang="en-US" sz="1800" dirty="0" err="1">
                <a:latin typeface="Arial" panose="020B0604020202020204" pitchFamily="34" charset="0"/>
                <a:cs typeface="Arial" panose="020B0604020202020204" pitchFamily="34" charset="0"/>
              </a:rPr>
              <a:t>Communitas</a:t>
            </a:r>
            <a:r>
              <a:rPr lang="en-US" sz="1800" dirty="0">
                <a:latin typeface="Arial" panose="020B0604020202020204" pitchFamily="34" charset="0"/>
                <a:cs typeface="Arial" panose="020B0604020202020204" pitchFamily="34" charset="0"/>
              </a:rPr>
              <a:t>, 30. </a:t>
            </a:r>
          </a:p>
          <a:p>
            <a:pPr algn="just"/>
            <a:r>
              <a:rPr lang="en-US" sz="1800" dirty="0">
                <a:latin typeface="Arial" panose="020B0604020202020204" pitchFamily="34" charset="0"/>
                <a:cs typeface="Arial" panose="020B0604020202020204" pitchFamily="34" charset="0"/>
              </a:rPr>
              <a:t>Yasuhara, Y. (2020). Potential legal/ethical issues from nurse’s perspective on healthcare conversation robot using in hospital setting. The Proceedings of Mechanical Engineering Congress, Japan, 2020(0), p.F11301. </a:t>
            </a:r>
          </a:p>
          <a:p>
            <a:endParaRPr lang="en-US" dirty="0"/>
          </a:p>
        </p:txBody>
      </p:sp>
    </p:spTree>
    <p:extLst>
      <p:ext uri="{BB962C8B-B14F-4D97-AF65-F5344CB8AC3E}">
        <p14:creationId xmlns:p14="http://schemas.microsoft.com/office/powerpoint/2010/main" val="87985468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825</TotalTime>
  <Words>2254</Words>
  <Application>Microsoft Office PowerPoint</Application>
  <PresentationFormat>Widescreen</PresentationFormat>
  <Paragraphs>82</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Retrospect</vt:lpstr>
      <vt:lpstr>Module Code &amp; Title: LCHS7009 - Population Health and Digital Health Promotion </vt:lpstr>
      <vt:lpstr>Introduction</vt:lpstr>
      <vt:lpstr>Chosen digital health technology for the intervention</vt:lpstr>
      <vt:lpstr>The reason why the target group is chosen and the possible consequences of not addressing this public health concern</vt:lpstr>
      <vt:lpstr>Health promotion intervention for community groups</vt:lpstr>
      <vt:lpstr>Planning model and the way this model will be used to deliver the digital health promotion intervention. </vt:lpstr>
      <vt:lpstr>Potential stakeholders that can facilitate the implementation and delivery of the health promotion intervention</vt:lpstr>
      <vt:lpstr>Potential barriers, legal and ethical issues associated with the implementation and delivery of the intervention</vt:lpstr>
      <vt:lpstr>Benefits that will be generated from the digital health promotion intervention to the target group</vt:lpstr>
      <vt:lpstr>Implication of the chosen digital health promotion intervention on policies, research and education </vt:lpstr>
      <vt:lpstr>Conclusion</vt:lpstr>
      <vt:lpstr>References </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&amp; Title: LCHS7009 - Population Health and Digital Health Promotion </dc:title>
  <cp:lastModifiedBy>MOHAMMAD JAHED SHAH</cp:lastModifiedBy>
  <cp:revision>10</cp:revision>
  <dcterms:created xsi:type="dcterms:W3CDTF">2024-11-04T04:23:32Z</dcterms:created>
  <dcterms:modified xsi:type="dcterms:W3CDTF">2026-03-15T23:38:47Z</dcterms:modified>
</cp:coreProperties>
</file>