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4" r:id="rId2"/>
    <p:sldId id="257" r:id="rId3"/>
    <p:sldId id="259" r:id="rId4"/>
    <p:sldId id="271" r:id="rId5"/>
    <p:sldId id="261" r:id="rId6"/>
    <p:sldId id="276" r:id="rId7"/>
    <p:sldId id="262" r:id="rId8"/>
    <p:sldId id="263" r:id="rId9"/>
    <p:sldId id="273" r:id="rId10"/>
    <p:sldId id="256" r:id="rId11"/>
    <p:sldId id="275" r:id="rId12"/>
    <p:sldId id="272" r:id="rId13"/>
    <p:sldId id="270" r:id="rId14"/>
    <p:sldId id="264"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63" autoAdjust="0"/>
    <p:restoredTop sz="59508" autoAdjust="0"/>
  </p:normalViewPr>
  <p:slideViewPr>
    <p:cSldViewPr>
      <p:cViewPr varScale="1">
        <p:scale>
          <a:sx n="52" d="100"/>
          <a:sy n="52" d="100"/>
        </p:scale>
        <p:origin x="150"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875750-AAD3-4FCF-9C32-F05A2CEB3EFC}" type="datetimeFigureOut">
              <a:rPr lang="en-US" smtClean="0"/>
              <a:t>12/14/2017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B6258-DA16-4260-89C3-D71324F8770F}" type="slidenum">
              <a:rPr lang="en-US" smtClean="0"/>
              <a:t>‹#›</a:t>
            </a:fld>
            <a:endParaRPr lang="en-US"/>
          </a:p>
        </p:txBody>
      </p:sp>
    </p:spTree>
    <p:extLst>
      <p:ext uri="{BB962C8B-B14F-4D97-AF65-F5344CB8AC3E}">
        <p14:creationId xmlns:p14="http://schemas.microsoft.com/office/powerpoint/2010/main" val="1819700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a:t>
            </a:fld>
            <a:endParaRPr lang="en-US"/>
          </a:p>
        </p:txBody>
      </p:sp>
    </p:spTree>
    <p:extLst>
      <p:ext uri="{BB962C8B-B14F-4D97-AF65-F5344CB8AC3E}">
        <p14:creationId xmlns:p14="http://schemas.microsoft.com/office/powerpoint/2010/main" val="61120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Air Wisconsin was founded</a:t>
            </a:r>
            <a:r>
              <a:rPr lang="en-US" baseline="0" dirty="0" smtClean="0"/>
              <a:t> in 1965 and </a:t>
            </a:r>
            <a:r>
              <a:rPr lang="en-US" dirty="0" smtClean="0"/>
              <a:t>is the largest privately held regional airline company</a:t>
            </a:r>
          </a:p>
          <a:p>
            <a:r>
              <a:rPr lang="en-US" dirty="0" smtClean="0"/>
              <a:t> operating from the United States </a:t>
            </a:r>
          </a:p>
          <a:p>
            <a:r>
              <a:rPr lang="en-US" dirty="0" smtClean="0"/>
              <a:t>In the last 52 years, they have placed firmly themselves in the </a:t>
            </a:r>
            <a:r>
              <a:rPr lang="en-US" dirty="0" err="1" smtClean="0"/>
              <a:t>horison</a:t>
            </a:r>
            <a:r>
              <a:rPr lang="en-US" dirty="0" smtClean="0"/>
              <a:t> of Airlines business </a:t>
            </a:r>
          </a:p>
          <a:p>
            <a:r>
              <a:rPr lang="en-US" dirty="0" smtClean="0"/>
              <a:t>Presently they are successfully catering to more than 70 cities with 350 take offs per day (Airwis.com) </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2</a:t>
            </a:fld>
            <a:endParaRPr lang="en-US"/>
          </a:p>
        </p:txBody>
      </p:sp>
    </p:spTree>
    <p:extLst>
      <p:ext uri="{BB962C8B-B14F-4D97-AF65-F5344CB8AC3E}">
        <p14:creationId xmlns:p14="http://schemas.microsoft.com/office/powerpoint/2010/main" val="2382913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Strategic approach to offer best services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Punctual and sincere services reflect with extra adherence towards corporate responsibilities.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Despite the challenging situations, Air Wisconsin has displayed the courage to continue their services (Airwis.com).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During the challenging climatic conditions, they did not deter from serving their passengers. </a:t>
            </a:r>
            <a:endParaRPr kumimoji="0" lang="en-US" sz="3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24EB6258-DA16-4260-89C3-D71324F8770F}" type="slidenum">
              <a:rPr lang="en-US" smtClean="0"/>
              <a:t>3</a:t>
            </a:fld>
            <a:endParaRPr lang="en-US"/>
          </a:p>
        </p:txBody>
      </p:sp>
    </p:spTree>
    <p:extLst>
      <p:ext uri="{BB962C8B-B14F-4D97-AF65-F5344CB8AC3E}">
        <p14:creationId xmlns:p14="http://schemas.microsoft.com/office/powerpoint/2010/main" val="3151781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Air Wisconsin maintains their ethical values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Offers best amenities and facilities on and off board passengers (</a:t>
            </a:r>
            <a:r>
              <a:rPr kumimoji="0" lang="en-US" sz="3200" b="0" i="0" u="none" strike="noStrike" kern="1200" cap="none" spc="0" normalizeH="0" baseline="0" noProof="0" dirty="0" err="1" smtClean="0">
                <a:ln>
                  <a:noFill/>
                </a:ln>
                <a:solidFill>
                  <a:prstClr val="black"/>
                </a:solidFill>
                <a:effectLst/>
                <a:uLnTx/>
                <a:uFillTx/>
                <a:latin typeface="+mn-lt"/>
                <a:ea typeface="+mn-ea"/>
                <a:cs typeface="+mn-cs"/>
              </a:rPr>
              <a:t>Visser</a:t>
            </a:r>
            <a:r>
              <a:rPr kumimoji="0" lang="en-US" sz="3200" b="0" i="0" u="none" strike="noStrike" kern="1200" cap="none" spc="0" normalizeH="0" baseline="0" noProof="0" dirty="0" smtClean="0">
                <a:ln>
                  <a:noFill/>
                </a:ln>
                <a:solidFill>
                  <a:prstClr val="black"/>
                </a:solidFill>
                <a:effectLst/>
                <a:uLnTx/>
                <a:uFillTx/>
                <a:latin typeface="+mn-lt"/>
                <a:ea typeface="+mn-ea"/>
                <a:cs typeface="+mn-cs"/>
              </a:rPr>
              <a:t>, 2014)</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smtClean="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prstClr val="black"/>
                </a:solidFill>
                <a:effectLst/>
                <a:uLnTx/>
                <a:uFillTx/>
                <a:latin typeface="+mn-lt"/>
                <a:ea typeface="+mn-ea"/>
                <a:cs typeface="+mn-cs"/>
              </a:rPr>
              <a:t>Their dedication to provide best services to the varied range of consumers reflects the best practices in the fields of social responsibilities and corporate sustainability</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4</a:t>
            </a:fld>
            <a:endParaRPr lang="en-US"/>
          </a:p>
        </p:txBody>
      </p:sp>
    </p:spTree>
    <p:extLst>
      <p:ext uri="{BB962C8B-B14F-4D97-AF65-F5344CB8AC3E}">
        <p14:creationId xmlns:p14="http://schemas.microsoft.com/office/powerpoint/2010/main" val="2079482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They maintain high standard of safe and comfortable environment for their consumers. All the staffs of the Air Wisconsin airlines are trained in such a manner that they maintain strong integrity to their services</a:t>
            </a:r>
          </a:p>
          <a:p>
            <a:r>
              <a:rPr lang="en-US" dirty="0" smtClean="0"/>
              <a:t>The value added transparency in the operational system helps them to convince the consumers ethically (</a:t>
            </a:r>
            <a:r>
              <a:rPr lang="en-US" dirty="0" err="1" smtClean="0"/>
              <a:t>Biggemann</a:t>
            </a:r>
            <a:r>
              <a:rPr lang="en-US" dirty="0" smtClean="0"/>
              <a:t>, Williams &amp; </a:t>
            </a:r>
            <a:r>
              <a:rPr lang="en-US" dirty="0" err="1" smtClean="0"/>
              <a:t>Kro</a:t>
            </a:r>
            <a:r>
              <a:rPr lang="en-US" dirty="0" smtClean="0"/>
              <a:t>, 2014) </a:t>
            </a:r>
          </a:p>
          <a:p>
            <a:r>
              <a:rPr lang="en-US" dirty="0" smtClean="0"/>
              <a:t>The aircrafts of Air Wisconsin are operated in such a manner that they offer minimum impact of the environment</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5</a:t>
            </a:fld>
            <a:endParaRPr lang="en-US"/>
          </a:p>
        </p:txBody>
      </p:sp>
    </p:spTree>
    <p:extLst>
      <p:ext uri="{BB962C8B-B14F-4D97-AF65-F5344CB8AC3E}">
        <p14:creationId xmlns:p14="http://schemas.microsoft.com/office/powerpoint/2010/main" val="964411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They’re</a:t>
            </a:r>
            <a:r>
              <a:rPr lang="en-GB" baseline="0" dirty="0" smtClean="0"/>
              <a:t> </a:t>
            </a:r>
            <a:r>
              <a:rPr lang="en-GB" dirty="0" smtClean="0"/>
              <a:t> goal is to make every flight a positive experience for they</a:t>
            </a:r>
            <a:r>
              <a:rPr lang="en-GB" baseline="0" dirty="0" smtClean="0"/>
              <a:t> are</a:t>
            </a:r>
            <a:r>
              <a:rPr lang="en-GB" dirty="0" smtClean="0"/>
              <a:t> </a:t>
            </a:r>
            <a:endParaRPr lang="en-GB" dirty="0" smtClean="0"/>
          </a:p>
          <a:p>
            <a:endParaRPr lang="en-GB" dirty="0" smtClean="0"/>
          </a:p>
          <a:p>
            <a:r>
              <a:rPr lang="en-GB" dirty="0" smtClean="0"/>
              <a:t>customers</a:t>
            </a:r>
            <a:r>
              <a:rPr lang="en-GB" dirty="0" smtClean="0"/>
              <a:t>. the customer commitment explains of</a:t>
            </a:r>
            <a:r>
              <a:rPr lang="en-GB" baseline="0" dirty="0" smtClean="0"/>
              <a:t> </a:t>
            </a:r>
            <a:r>
              <a:rPr lang="en-GB" dirty="0" smtClean="0"/>
              <a:t>specific service commitments so</a:t>
            </a:r>
          </a:p>
          <a:p>
            <a:r>
              <a:rPr lang="en-GB" dirty="0" smtClean="0"/>
              <a:t> they can continue a high level of performance and improve wherever possible. </a:t>
            </a:r>
            <a:endParaRPr lang="en-GB" dirty="0" smtClean="0"/>
          </a:p>
          <a:p>
            <a:endParaRPr lang="en-GB" dirty="0" smtClean="0"/>
          </a:p>
          <a:p>
            <a:r>
              <a:rPr lang="en-GB" dirty="0" smtClean="0"/>
              <a:t>There </a:t>
            </a:r>
            <a:r>
              <a:rPr lang="en-GB" dirty="0" smtClean="0"/>
              <a:t>commitment also there policies in a clear, consistent, and understandable fashion. </a:t>
            </a:r>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6</a:t>
            </a:fld>
            <a:endParaRPr lang="en-US"/>
          </a:p>
        </p:txBody>
      </p:sp>
    </p:spTree>
    <p:extLst>
      <p:ext uri="{BB962C8B-B14F-4D97-AF65-F5344CB8AC3E}">
        <p14:creationId xmlns:p14="http://schemas.microsoft.com/office/powerpoint/2010/main" val="2532171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prstClr val="black"/>
                </a:solidFill>
                <a:effectLst/>
                <a:uLnTx/>
                <a:uFillTx/>
                <a:latin typeface="+mn-lt"/>
                <a:ea typeface="+mn-ea"/>
                <a:cs typeface="+mn-cs"/>
              </a:rPr>
              <a:t>They senior professionals are relentlessly trying to figure out how the flights can be more fuel-efficient (Chan, 2017). Thus, the impact on the environment can be least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prstClr val="black"/>
                </a:solidFill>
                <a:effectLst/>
                <a:uLnTx/>
                <a:uFillTx/>
                <a:latin typeface="+mn-lt"/>
                <a:ea typeface="+mn-ea"/>
                <a:cs typeface="+mn-cs"/>
              </a:rPr>
              <a:t>The online ticketing and web checking services are intended to </a:t>
            </a:r>
            <a:r>
              <a:rPr kumimoji="0" lang="en-US" sz="2400" b="0" i="0" u="none" strike="noStrike" kern="1200" cap="none" spc="0" normalizeH="0" baseline="0" noProof="0" dirty="0" err="1" smtClean="0">
                <a:ln>
                  <a:noFill/>
                </a:ln>
                <a:solidFill>
                  <a:prstClr val="black"/>
                </a:solidFill>
                <a:effectLst/>
                <a:uLnTx/>
                <a:uFillTx/>
                <a:latin typeface="+mn-lt"/>
                <a:ea typeface="+mn-ea"/>
                <a:cs typeface="+mn-cs"/>
              </a:rPr>
              <a:t>minimise</a:t>
            </a:r>
            <a:r>
              <a:rPr kumimoji="0" lang="en-US" sz="2400" b="0" i="0" u="none" strike="noStrike" kern="1200" cap="none" spc="0" normalizeH="0" baseline="0" noProof="0" dirty="0" smtClean="0">
                <a:ln>
                  <a:noFill/>
                </a:ln>
                <a:solidFill>
                  <a:prstClr val="black"/>
                </a:solidFill>
                <a:effectLst/>
                <a:uLnTx/>
                <a:uFillTx/>
                <a:latin typeface="+mn-lt"/>
                <a:ea typeface="+mn-ea"/>
                <a:cs typeface="+mn-cs"/>
              </a:rPr>
              <a:t> the use of papers and consumables. People now can book </a:t>
            </a:r>
            <a:r>
              <a:rPr kumimoji="0" lang="en-US" sz="2400" b="0" i="0" u="none" strike="noStrike" kern="1200" cap="none" spc="0" normalizeH="0" baseline="0" noProof="0" dirty="0" smtClean="0">
                <a:ln>
                  <a:noFill/>
                </a:ln>
                <a:solidFill>
                  <a:prstClr val="black"/>
                </a:solidFill>
                <a:effectLst/>
                <a:uLnTx/>
                <a:uFillTx/>
                <a:latin typeface="+mn-lt"/>
                <a:ea typeface="+mn-ea"/>
                <a:cs typeface="+mn-cs"/>
              </a:rPr>
              <a:t>the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2400" b="0" i="0" u="none" strike="noStrike" kern="1200" cap="none" spc="0" normalizeH="0" baseline="0" noProof="0" dirty="0" smtClean="0">
                <a:ln>
                  <a:noFill/>
                </a:ln>
                <a:solidFill>
                  <a:prstClr val="black"/>
                </a:solidFill>
                <a:effectLst/>
                <a:uLnTx/>
                <a:uFillTx/>
                <a:latin typeface="+mn-lt"/>
                <a:ea typeface="+mn-ea"/>
                <a:cs typeface="+mn-cs"/>
              </a:rPr>
              <a:t>desired flights from their cell phones and even do the payments through web portals. Consumers can select the seat in the aircraft even before reaching the airport. They can do this from their mobile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prstClr val="black"/>
                </a:solidFill>
                <a:effectLst/>
                <a:uLnTx/>
                <a:uFillTx/>
                <a:latin typeface="+mn-lt"/>
                <a:ea typeface="+mn-ea"/>
                <a:cs typeface="+mn-cs"/>
              </a:rPr>
              <a:t>Through internet, also they can order their food even before checking in. The Air Wisconsin is exploring the possibility of the sustainable alternative fuel replacement processes also. The organisation as a whole maintains strong environment friendly policies</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7</a:t>
            </a:fld>
            <a:endParaRPr lang="en-US"/>
          </a:p>
        </p:txBody>
      </p:sp>
    </p:spTree>
    <p:extLst>
      <p:ext uri="{BB962C8B-B14F-4D97-AF65-F5344CB8AC3E}">
        <p14:creationId xmlns:p14="http://schemas.microsoft.com/office/powerpoint/2010/main" val="1928040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smtClean="0">
                <a:ln>
                  <a:noFill/>
                </a:ln>
                <a:solidFill>
                  <a:prstClr val="black"/>
                </a:solidFill>
                <a:effectLst/>
                <a:uLnTx/>
                <a:uFillTx/>
                <a:latin typeface="+mn-lt"/>
                <a:ea typeface="+mn-ea"/>
                <a:cs typeface="+mn-cs"/>
              </a:rPr>
              <a:t>Smart synchronisation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2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smtClean="0">
                <a:ln>
                  <a:noFill/>
                </a:ln>
                <a:solidFill>
                  <a:prstClr val="black"/>
                </a:solidFill>
                <a:effectLst/>
                <a:uLnTx/>
                <a:uFillTx/>
                <a:latin typeface="+mn-lt"/>
                <a:ea typeface="+mn-ea"/>
                <a:cs typeface="+mn-cs"/>
              </a:rPr>
              <a:t>Advanced technological communications helps to keep everyone in touch with others (Landry, 2017)</a:t>
            </a:r>
          </a:p>
          <a:p>
            <a:r>
              <a:rPr lang="en-US" dirty="0" smtClean="0"/>
              <a:t> </a:t>
            </a:r>
          </a:p>
          <a:p>
            <a:r>
              <a:rPr lang="en-US" smtClean="0"/>
              <a:t>Strong</a:t>
            </a:r>
            <a:r>
              <a:rPr lang="en-US" baseline="0" smtClean="0"/>
              <a:t> coon</a:t>
            </a:r>
            <a:endParaRPr lang="en-US" dirty="0"/>
          </a:p>
        </p:txBody>
      </p:sp>
      <p:sp>
        <p:nvSpPr>
          <p:cNvPr id="4" name="Slide Number Placeholder 3"/>
          <p:cNvSpPr>
            <a:spLocks noGrp="1"/>
          </p:cNvSpPr>
          <p:nvPr>
            <p:ph type="sldNum" sz="quarter" idx="10"/>
          </p:nvPr>
        </p:nvSpPr>
        <p:spPr/>
        <p:txBody>
          <a:bodyPr/>
          <a:lstStyle/>
          <a:p>
            <a:fld id="{24EB6258-DA16-4260-89C3-D71324F8770F}" type="slidenum">
              <a:rPr lang="en-US" smtClean="0"/>
              <a:t>8</a:t>
            </a:fld>
            <a:endParaRPr lang="en-US"/>
          </a:p>
        </p:txBody>
      </p:sp>
    </p:spTree>
    <p:extLst>
      <p:ext uri="{BB962C8B-B14F-4D97-AF65-F5344CB8AC3E}">
        <p14:creationId xmlns:p14="http://schemas.microsoft.com/office/powerpoint/2010/main" val="3134906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Effective bonding within the employees</a:t>
            </a:r>
          </a:p>
          <a:p>
            <a:pPr>
              <a:buNone/>
            </a:pPr>
            <a:endParaRPr lang="en-US" sz="1200" dirty="0" smtClean="0"/>
          </a:p>
          <a:p>
            <a:r>
              <a:rPr lang="en-US" sz="1200" dirty="0" smtClean="0"/>
              <a:t>Well connected with each other (</a:t>
            </a:r>
            <a:r>
              <a:rPr lang="en-US" sz="1200" dirty="0" err="1" smtClean="0"/>
              <a:t>Schaltegger</a:t>
            </a:r>
            <a:r>
              <a:rPr lang="en-US" sz="1200" dirty="0" smtClean="0"/>
              <a:t>,  Burritt &amp; Petersen 2017)</a:t>
            </a:r>
          </a:p>
          <a:p>
            <a:endParaRPr lang="en-US" sz="1200" dirty="0" smtClean="0"/>
          </a:p>
          <a:p>
            <a:r>
              <a:rPr lang="en-US" sz="1200" dirty="0" smtClean="0"/>
              <a:t>Passion for offering flawless service to the consumers</a:t>
            </a:r>
            <a:endParaRPr lang="en-US" sz="1200" dirty="0"/>
          </a:p>
        </p:txBody>
      </p:sp>
      <p:sp>
        <p:nvSpPr>
          <p:cNvPr id="4" name="Slide Number Placeholder 3"/>
          <p:cNvSpPr>
            <a:spLocks noGrp="1"/>
          </p:cNvSpPr>
          <p:nvPr>
            <p:ph type="sldNum" sz="quarter" idx="10"/>
          </p:nvPr>
        </p:nvSpPr>
        <p:spPr/>
        <p:txBody>
          <a:bodyPr/>
          <a:lstStyle/>
          <a:p>
            <a:fld id="{24EB6258-DA16-4260-89C3-D71324F8770F}" type="slidenum">
              <a:rPr lang="en-US" smtClean="0"/>
              <a:t>9</a:t>
            </a:fld>
            <a:endParaRPr lang="en-US"/>
          </a:p>
        </p:txBody>
      </p:sp>
    </p:spTree>
    <p:extLst>
      <p:ext uri="{BB962C8B-B14F-4D97-AF65-F5344CB8AC3E}">
        <p14:creationId xmlns:p14="http://schemas.microsoft.com/office/powerpoint/2010/main" val="650349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schemeClr val="tx1"/>
                </a:solidFill>
                <a:effectLst/>
                <a:uLnTx/>
                <a:uFillTx/>
                <a:latin typeface="+mn-lt"/>
                <a:ea typeface="+mn-ea"/>
                <a:cs typeface="+mn-cs"/>
              </a:rPr>
              <a:t>The group is maintaining strong ethical values to sustain the minimum most carbon footprint by their optimised services and devices (</a:t>
            </a:r>
            <a:r>
              <a:rPr kumimoji="0" lang="en-US" sz="1200" b="0" i="0" u="none" strike="noStrike" kern="1200" cap="none" spc="0" normalizeH="0" baseline="0" noProof="0" dirty="0" err="1" smtClean="0">
                <a:ln>
                  <a:noFill/>
                </a:ln>
                <a:solidFill>
                  <a:schemeClr val="tx1"/>
                </a:solidFill>
                <a:effectLst/>
                <a:uLnTx/>
                <a:uFillTx/>
                <a:latin typeface="+mn-lt"/>
                <a:ea typeface="+mn-ea"/>
                <a:cs typeface="+mn-cs"/>
              </a:rPr>
              <a:t>Bharadwaj</a:t>
            </a:r>
            <a:r>
              <a:rPr kumimoji="0" lang="en-US" sz="1200" b="0" i="0" u="none" strike="noStrike" kern="1200" cap="none" spc="0" normalizeH="0" baseline="0" noProof="0" dirty="0" smtClean="0">
                <a:ln>
                  <a:noFill/>
                </a:ln>
                <a:solidFill>
                  <a:schemeClr val="tx1"/>
                </a:solidFill>
                <a:effectLst/>
                <a:uLnTx/>
                <a:uFillTx/>
                <a:latin typeface="+mn-lt"/>
                <a:ea typeface="+mn-ea"/>
                <a:cs typeface="+mn-cs"/>
              </a:rPr>
              <a:t>, Varadarajan &amp; Fahy, 2015)</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10</a:t>
            </a:fld>
            <a:endParaRPr lang="en-US"/>
          </a:p>
        </p:txBody>
      </p:sp>
    </p:spTree>
    <p:extLst>
      <p:ext uri="{BB962C8B-B14F-4D97-AF65-F5344CB8AC3E}">
        <p14:creationId xmlns:p14="http://schemas.microsoft.com/office/powerpoint/2010/main" val="3963114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Their punctual and sincere services reflect their corporate responsibilities. Despite the challenging situations, they have displayed their courage to </a:t>
            </a:r>
            <a:endParaRPr lang="en-US" dirty="0" smtClean="0"/>
          </a:p>
          <a:p>
            <a:r>
              <a:rPr lang="en-US" dirty="0" smtClean="0"/>
              <a:t>continue </a:t>
            </a:r>
            <a:r>
              <a:rPr lang="en-US" dirty="0" smtClean="0"/>
              <a:t>services. During the challenging climatic </a:t>
            </a:r>
            <a:r>
              <a:rPr lang="en-US" dirty="0" smtClean="0"/>
              <a:t>their on </a:t>
            </a:r>
            <a:r>
              <a:rPr lang="en-US" dirty="0" err="1" smtClean="0"/>
              <a:t>ditions</a:t>
            </a:r>
            <a:r>
              <a:rPr lang="en-US" dirty="0" smtClean="0"/>
              <a:t>, they did not deter from serving their passengers. </a:t>
            </a:r>
          </a:p>
          <a:p>
            <a:r>
              <a:rPr lang="en-US" dirty="0" smtClean="0"/>
              <a:t>They maintain their ethical values by offering best amenities and facilities on and off board passengers (</a:t>
            </a:r>
            <a:r>
              <a:rPr lang="en-US" dirty="0" err="1" smtClean="0"/>
              <a:t>Visser</a:t>
            </a:r>
            <a:r>
              <a:rPr lang="en-US" dirty="0" smtClean="0"/>
              <a:t>, 2014). </a:t>
            </a:r>
          </a:p>
          <a:p>
            <a:r>
              <a:rPr lang="en-US" dirty="0" smtClean="0"/>
              <a:t>Their dedication to provide best services to the varied range of consumers reflects the best practices in the fields of social responsibilities and corporate sustainability.</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11</a:t>
            </a:fld>
            <a:endParaRPr lang="en-US"/>
          </a:p>
        </p:txBody>
      </p:sp>
    </p:spTree>
    <p:extLst>
      <p:ext uri="{BB962C8B-B14F-4D97-AF65-F5344CB8AC3E}">
        <p14:creationId xmlns:p14="http://schemas.microsoft.com/office/powerpoint/2010/main" val="572150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They are keen in handling the garbage in more scientific manner</a:t>
            </a:r>
          </a:p>
          <a:p>
            <a:r>
              <a:rPr lang="en-US" sz="1200" dirty="0" smtClean="0"/>
              <a:t>The in flight and off flight garbage and dirt management processes are of international standard</a:t>
            </a:r>
          </a:p>
          <a:p>
            <a:endParaRPr lang="en-US" dirty="0" smtClean="0"/>
          </a:p>
        </p:txBody>
      </p:sp>
      <p:sp>
        <p:nvSpPr>
          <p:cNvPr id="4" name="Slide Number Placeholder 3"/>
          <p:cNvSpPr>
            <a:spLocks noGrp="1"/>
          </p:cNvSpPr>
          <p:nvPr>
            <p:ph type="sldNum" sz="quarter" idx="10"/>
          </p:nvPr>
        </p:nvSpPr>
        <p:spPr/>
        <p:txBody>
          <a:bodyPr/>
          <a:lstStyle/>
          <a:p>
            <a:fld id="{24EB6258-DA16-4260-89C3-D71324F8770F}" type="slidenum">
              <a:rPr lang="en-US" smtClean="0"/>
              <a:t>12</a:t>
            </a:fld>
            <a:endParaRPr lang="en-US"/>
          </a:p>
        </p:txBody>
      </p:sp>
    </p:spTree>
    <p:extLst>
      <p:ext uri="{BB962C8B-B14F-4D97-AF65-F5344CB8AC3E}">
        <p14:creationId xmlns:p14="http://schemas.microsoft.com/office/powerpoint/2010/main" val="38464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organisation is focusing on the support of the long-term interests and its people by offering steady and effective services</a:t>
            </a:r>
          </a:p>
          <a:p>
            <a:r>
              <a:rPr lang="en-US" dirty="0" smtClean="0"/>
              <a:t>The Air Wisconsin is strongly going ahead with high standard of domestic aviation services to the millions of passengers in the USA</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13</a:t>
            </a:fld>
            <a:endParaRPr lang="en-US"/>
          </a:p>
        </p:txBody>
      </p:sp>
    </p:spTree>
    <p:extLst>
      <p:ext uri="{BB962C8B-B14F-4D97-AF65-F5344CB8AC3E}">
        <p14:creationId xmlns:p14="http://schemas.microsoft.com/office/powerpoint/2010/main" val="2205160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organisation is focusing on the support of the long-term interests and its people by offering steady and effective services</a:t>
            </a:r>
          </a:p>
          <a:p>
            <a:r>
              <a:rPr lang="en-US" dirty="0" smtClean="0"/>
              <a:t>The Air Wisconsin is strongly going ahead with high standard of domestic aviation services to the millions of passengers in the USA</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14</a:t>
            </a:fld>
            <a:endParaRPr lang="en-US"/>
          </a:p>
        </p:txBody>
      </p:sp>
    </p:spTree>
    <p:extLst>
      <p:ext uri="{BB962C8B-B14F-4D97-AF65-F5344CB8AC3E}">
        <p14:creationId xmlns:p14="http://schemas.microsoft.com/office/powerpoint/2010/main" val="1348947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2D243B-C7D9-4989-94C9-E96270B25FAC}" type="datetimeFigureOut">
              <a:rPr lang="en-US" smtClean="0"/>
              <a:pPr/>
              <a:t>12/14/2017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F085F7-2D2B-4E39-AC69-1288AF6409C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4343400"/>
          </a:xfrm>
        </p:spPr>
        <p:txBody>
          <a:bodyPr/>
          <a:lstStyle/>
          <a:p>
            <a:pPr marL="0" indent="0">
              <a:buNone/>
            </a:pPr>
            <a:r>
              <a:rPr lang="en-GB" dirty="0"/>
              <a:t>Contemporary Management Approaches (BMSP4002)</a:t>
            </a:r>
          </a:p>
          <a:p>
            <a:pPr marL="0" indent="0">
              <a:buNone/>
            </a:pPr>
            <a:r>
              <a:rPr lang="en-GB" dirty="0"/>
              <a:t>Ishag Osman Ishag</a:t>
            </a:r>
          </a:p>
          <a:p>
            <a:pPr marL="0" indent="0">
              <a:buNone/>
            </a:pPr>
            <a:r>
              <a:rPr lang="en-GB" dirty="0"/>
              <a:t>Professor Anthony Burns / Professor Davina Evans</a:t>
            </a:r>
          </a:p>
          <a:p>
            <a:pPr marL="0" indent="0">
              <a:buNone/>
            </a:pPr>
            <a:r>
              <a:rPr lang="en-GB" dirty="0"/>
              <a:t>14</a:t>
            </a:r>
            <a:r>
              <a:rPr lang="en-GB" baseline="30000" dirty="0"/>
              <a:t>th</a:t>
            </a:r>
            <a:r>
              <a:rPr lang="en-GB" dirty="0"/>
              <a:t> December 2017</a:t>
            </a:r>
          </a:p>
          <a:p>
            <a:endParaRPr lang="en-GB" dirty="0"/>
          </a:p>
        </p:txBody>
      </p:sp>
    </p:spTree>
    <p:extLst>
      <p:ext uri="{BB962C8B-B14F-4D97-AF65-F5344CB8AC3E}">
        <p14:creationId xmlns:p14="http://schemas.microsoft.com/office/powerpoint/2010/main" val="1058330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374" y="228600"/>
            <a:ext cx="8229600" cy="1143000"/>
          </a:xfrm>
        </p:spPr>
        <p:txBody>
          <a:bodyPr/>
          <a:lstStyle/>
          <a:p>
            <a:r>
              <a:rPr lang="en-US" b="1" dirty="0"/>
              <a:t>Introduction </a:t>
            </a:r>
            <a:endParaRPr lang="en-US" dirty="0"/>
          </a:p>
        </p:txBody>
      </p:sp>
      <p:sp>
        <p:nvSpPr>
          <p:cNvPr id="3" name="Content Placeholder 2"/>
          <p:cNvSpPr>
            <a:spLocks noGrp="1"/>
          </p:cNvSpPr>
          <p:nvPr>
            <p:ph idx="1"/>
          </p:nvPr>
        </p:nvSpPr>
        <p:spPr>
          <a:xfrm>
            <a:off x="457200" y="1600200"/>
            <a:ext cx="7848600" cy="4525963"/>
          </a:xfrm>
          <a:solidFill>
            <a:schemeClr val="tx2">
              <a:lumMod val="20000"/>
              <a:lumOff val="80000"/>
              <a:alpha val="60000"/>
            </a:schemeClr>
          </a:solidFill>
        </p:spPr>
        <p:txBody>
          <a:bodyPr>
            <a:normAutofit fontScale="92500"/>
          </a:bodyPr>
          <a:lstStyle/>
          <a:p>
            <a:r>
              <a:rPr lang="en-US" dirty="0"/>
              <a:t>The Air Wisconsin </a:t>
            </a:r>
            <a:r>
              <a:rPr lang="en-US" dirty="0" smtClean="0"/>
              <a:t>airline was founded in 1965 and is </a:t>
            </a:r>
            <a:r>
              <a:rPr lang="en-US" dirty="0"/>
              <a:t>the largest privately held regional airline company operating from the United States </a:t>
            </a:r>
          </a:p>
          <a:p>
            <a:r>
              <a:rPr lang="en-US" dirty="0"/>
              <a:t>In the last 52 years, they have placed firmly themselves in the </a:t>
            </a:r>
            <a:r>
              <a:rPr lang="en-US" dirty="0" err="1"/>
              <a:t>horison</a:t>
            </a:r>
            <a:r>
              <a:rPr lang="en-US" dirty="0"/>
              <a:t> of Airlines business </a:t>
            </a:r>
          </a:p>
          <a:p>
            <a:r>
              <a:rPr lang="en-US" dirty="0"/>
              <a:t>Presently they are successfully catering to more than 70 cities with 350 take offs per day (Airwis.com) </a:t>
            </a:r>
          </a:p>
          <a:p>
            <a:endParaRPr lang="en-US" dirty="0"/>
          </a:p>
        </p:txBody>
      </p:sp>
      <p:pic>
        <p:nvPicPr>
          <p:cNvPr id="5" name="Picture 4"/>
          <p:cNvPicPr>
            <a:picLocks noChangeAspect="1"/>
          </p:cNvPicPr>
          <p:nvPr/>
        </p:nvPicPr>
        <p:blipFill>
          <a:blip r:embed="rId3"/>
          <a:stretch>
            <a:fillRect/>
          </a:stretch>
        </p:blipFill>
        <p:spPr>
          <a:xfrm>
            <a:off x="8273143" y="0"/>
            <a:ext cx="4267200" cy="4267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Approach to strategy</a:t>
            </a:r>
          </a:p>
        </p:txBody>
      </p:sp>
      <p:sp>
        <p:nvSpPr>
          <p:cNvPr id="3" name="Content Placeholder 2"/>
          <p:cNvSpPr>
            <a:spLocks noGrp="1"/>
          </p:cNvSpPr>
          <p:nvPr>
            <p:ph idx="1"/>
          </p:nvPr>
        </p:nvSpPr>
        <p:spPr>
          <a:xfrm>
            <a:off x="533400" y="1219200"/>
            <a:ext cx="8077200" cy="5334000"/>
          </a:xfrm>
          <a:solidFill>
            <a:schemeClr val="tx2">
              <a:lumMod val="20000"/>
              <a:lumOff val="80000"/>
              <a:alpha val="60000"/>
            </a:schemeClr>
          </a:solidFill>
        </p:spPr>
        <p:txBody>
          <a:bodyPr>
            <a:normAutofit/>
          </a:bodyPr>
          <a:lstStyle/>
          <a:p>
            <a:r>
              <a:rPr lang="en-US" dirty="0"/>
              <a:t>Strategic approach to offer best services</a:t>
            </a:r>
          </a:p>
          <a:p>
            <a:r>
              <a:rPr lang="en-US" dirty="0"/>
              <a:t>Punctual and sincere services reflect with extra adherence towards corporate responsibilities.</a:t>
            </a:r>
          </a:p>
          <a:p>
            <a:r>
              <a:rPr lang="en-US" dirty="0"/>
              <a:t>Despite the challenging situations, Air Wisconsin has displayed the courage to continue their services (Airwis.com). </a:t>
            </a:r>
          </a:p>
          <a:p>
            <a:r>
              <a:rPr lang="en-US" dirty="0"/>
              <a:t>During the challenging climatic conditions, they did not deter from serving their passengers.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Approach to strategy</a:t>
            </a:r>
          </a:p>
        </p:txBody>
      </p:sp>
      <p:sp>
        <p:nvSpPr>
          <p:cNvPr id="3" name="Content Placeholder 2"/>
          <p:cNvSpPr>
            <a:spLocks noGrp="1"/>
          </p:cNvSpPr>
          <p:nvPr>
            <p:ph idx="1"/>
          </p:nvPr>
        </p:nvSpPr>
        <p:spPr>
          <a:xfrm>
            <a:off x="304800" y="1448118"/>
            <a:ext cx="8077200" cy="5181600"/>
          </a:xfrm>
          <a:solidFill>
            <a:schemeClr val="tx2">
              <a:lumMod val="20000"/>
              <a:lumOff val="80000"/>
              <a:alpha val="60000"/>
            </a:schemeClr>
          </a:solidFill>
        </p:spPr>
        <p:txBody>
          <a:bodyPr>
            <a:normAutofit/>
          </a:bodyPr>
          <a:lstStyle/>
          <a:p>
            <a:r>
              <a:rPr lang="en-US" dirty="0"/>
              <a:t>Air Wisconsin maintains their ethical values</a:t>
            </a:r>
          </a:p>
          <a:p>
            <a:pPr>
              <a:buNone/>
            </a:pPr>
            <a:r>
              <a:rPr lang="en-US" dirty="0"/>
              <a:t> </a:t>
            </a:r>
          </a:p>
          <a:p>
            <a:r>
              <a:rPr lang="en-US" dirty="0"/>
              <a:t>Offers best amenities and facilities on and off board passengers (Visser, 2014)</a:t>
            </a:r>
          </a:p>
          <a:p>
            <a:pPr>
              <a:buNone/>
            </a:pPr>
            <a:endParaRPr lang="en-US" dirty="0"/>
          </a:p>
          <a:p>
            <a:r>
              <a:rPr lang="en-US" dirty="0"/>
              <a:t>Their dedication to provide best services to the varied range of consumers reflects the best practices in the fields of social responsibilities and corporate sustainability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Approaches to organisations and management</a:t>
            </a:r>
            <a:r>
              <a:rPr lang="en-US" dirty="0"/>
              <a:t/>
            </a:r>
            <a:br>
              <a:rPr lang="en-US" dirty="0"/>
            </a:br>
            <a:endParaRPr lang="en-US" dirty="0"/>
          </a:p>
        </p:txBody>
      </p:sp>
      <p:sp>
        <p:nvSpPr>
          <p:cNvPr id="3" name="Content Placeholder 2"/>
          <p:cNvSpPr>
            <a:spLocks noGrp="1"/>
          </p:cNvSpPr>
          <p:nvPr>
            <p:ph idx="1"/>
          </p:nvPr>
        </p:nvSpPr>
        <p:spPr>
          <a:xfrm>
            <a:off x="457200" y="1600200"/>
            <a:ext cx="8153400" cy="4953000"/>
          </a:xfrm>
          <a:solidFill>
            <a:schemeClr val="tx2">
              <a:lumMod val="20000"/>
              <a:lumOff val="80000"/>
              <a:alpha val="60000"/>
            </a:schemeClr>
          </a:solidFill>
        </p:spPr>
        <p:txBody>
          <a:bodyPr>
            <a:normAutofit fontScale="92500" lnSpcReduction="10000"/>
          </a:bodyPr>
          <a:lstStyle/>
          <a:p>
            <a:r>
              <a:rPr lang="en-US" dirty="0"/>
              <a:t>They maintain high standard of safe and comfortable environment for their consumers. All the staffs of the Air Wisconsin airlines are trained in such a manner that they maintain strong integrity to their services</a:t>
            </a:r>
          </a:p>
          <a:p>
            <a:r>
              <a:rPr lang="en-US" dirty="0"/>
              <a:t>The value added transparency in the operational system helps them to convince the consumers ethically (Biggemann, Williams &amp; Kro, 2014) </a:t>
            </a:r>
          </a:p>
          <a:p>
            <a:r>
              <a:rPr lang="en-US" dirty="0"/>
              <a:t>The aircrafts of Air Wisconsin are operated in such a manner that they offer minimum impact of the environment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7800" y="4133850"/>
            <a:ext cx="6172200" cy="2031325"/>
          </a:xfrm>
          <a:prstGeom prst="rect">
            <a:avLst/>
          </a:prstGeom>
        </p:spPr>
        <p:txBody>
          <a:bodyPr wrap="square">
            <a:spAutoFit/>
          </a:bodyPr>
          <a:lstStyle/>
          <a:p>
            <a:r>
              <a:rPr lang="en-GB" dirty="0" smtClean="0">
                <a:solidFill>
                  <a:srgbClr val="000000"/>
                </a:solidFill>
                <a:latin typeface="Open Sans"/>
              </a:rPr>
              <a:t>Air Wisconsin </a:t>
            </a:r>
            <a:r>
              <a:rPr lang="en-GB" dirty="0" smtClean="0">
                <a:solidFill>
                  <a:srgbClr val="000000"/>
                </a:solidFill>
                <a:latin typeface="Open Sans"/>
              </a:rPr>
              <a:t>corporate management </a:t>
            </a:r>
            <a:r>
              <a:rPr lang="en-GB" dirty="0" smtClean="0">
                <a:solidFill>
                  <a:srgbClr val="000000"/>
                </a:solidFill>
                <a:latin typeface="Open Sans"/>
              </a:rPr>
              <a:t> </a:t>
            </a:r>
            <a:r>
              <a:rPr lang="en-GB" dirty="0" smtClean="0">
                <a:solidFill>
                  <a:srgbClr val="000000"/>
                </a:solidFill>
                <a:latin typeface="Open Sans"/>
              </a:rPr>
              <a:t>they’re </a:t>
            </a:r>
            <a:r>
              <a:rPr lang="en-GB" dirty="0" smtClean="0">
                <a:solidFill>
                  <a:srgbClr val="000000"/>
                </a:solidFill>
                <a:latin typeface="Open Sans"/>
              </a:rPr>
              <a:t>creating  an </a:t>
            </a:r>
          </a:p>
          <a:p>
            <a:r>
              <a:rPr lang="en-GB" dirty="0" smtClean="0">
                <a:solidFill>
                  <a:srgbClr val="000000"/>
                </a:solidFill>
                <a:latin typeface="Open Sans"/>
              </a:rPr>
              <a:t>environment where there employees enjoy working, trust and respect their coworkers and satisfied that their efforts are recognised. To they’re customers by delivering on and product and providing outstanding customer And they’re working individuals supporting company’s values, create a positive and fun work environment for everyone.</a:t>
            </a:r>
            <a:endParaRPr lang="en-GB" dirty="0"/>
          </a:p>
        </p:txBody>
      </p:sp>
      <p:pic>
        <p:nvPicPr>
          <p:cNvPr id="1026" name="Picture 2" descr="http://www.airwis.com/media/salaried/salaried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0"/>
            <a:ext cx="7924800" cy="4133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59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airwis.com/media/flight_attendants/flight_attendant2.png"/>
          <p:cNvPicPr>
            <a:picLocks noChangeAspect="1" noChangeArrowheads="1"/>
          </p:cNvPicPr>
          <p:nvPr/>
        </p:nvPicPr>
        <p:blipFill>
          <a:blip r:embed="rId3">
            <a:lum bright="20000" contrast="-80000"/>
          </a:blip>
          <a:srcRect/>
          <a:stretch>
            <a:fillRect/>
          </a:stretch>
        </p:blipFill>
        <p:spPr bwMode="auto">
          <a:xfrm>
            <a:off x="-16042" y="1143000"/>
            <a:ext cx="11417643" cy="5486400"/>
          </a:xfrm>
          <a:prstGeom prst="rect">
            <a:avLst/>
          </a:prstGeom>
          <a:noFill/>
        </p:spPr>
      </p:pic>
      <p:sp>
        <p:nvSpPr>
          <p:cNvPr id="2" name="Title 1"/>
          <p:cNvSpPr>
            <a:spLocks noGrp="1"/>
          </p:cNvSpPr>
          <p:nvPr>
            <p:ph type="title"/>
          </p:nvPr>
        </p:nvSpPr>
        <p:spPr/>
        <p:txBody>
          <a:bodyPr/>
          <a:lstStyle/>
          <a:p>
            <a:r>
              <a:rPr lang="en-US" b="1" dirty="0"/>
              <a:t>Facilities and Value Additions</a:t>
            </a:r>
            <a:endParaRPr lang="en-US" dirty="0"/>
          </a:p>
        </p:txBody>
      </p:sp>
      <p:sp>
        <p:nvSpPr>
          <p:cNvPr id="3" name="Content Placeholder 2"/>
          <p:cNvSpPr>
            <a:spLocks noGrp="1"/>
          </p:cNvSpPr>
          <p:nvPr>
            <p:ph idx="1"/>
          </p:nvPr>
        </p:nvSpPr>
        <p:spPr>
          <a:xfrm>
            <a:off x="457200" y="1219200"/>
            <a:ext cx="8305800" cy="5334000"/>
          </a:xfrm>
          <a:solidFill>
            <a:schemeClr val="tx2">
              <a:lumMod val="20000"/>
              <a:lumOff val="80000"/>
              <a:alpha val="60000"/>
            </a:schemeClr>
          </a:solidFill>
        </p:spPr>
        <p:txBody>
          <a:bodyPr>
            <a:noAutofit/>
          </a:bodyPr>
          <a:lstStyle/>
          <a:p>
            <a:r>
              <a:rPr lang="en-US" sz="2400" dirty="0"/>
              <a:t>They senior professionals are relentlessly trying to figure out how the flights can be more fuel-efficient (Chan, 2017). Thus, the impact on the environment can be least</a:t>
            </a:r>
          </a:p>
          <a:p>
            <a:r>
              <a:rPr lang="en-US" sz="2400" dirty="0"/>
              <a:t>The online ticketing and web checking services are intended to </a:t>
            </a:r>
            <a:r>
              <a:rPr lang="en-US" sz="2400" dirty="0" smtClean="0"/>
              <a:t>minimise </a:t>
            </a:r>
            <a:r>
              <a:rPr lang="en-US" sz="2400" dirty="0"/>
              <a:t>the use of papers and consumables. People now can book the desired flights from their cell phones and even do the payments through web portals. Consumers can select the seat in the aircraft even before reaching the airport. They can do this from their mobile</a:t>
            </a:r>
          </a:p>
          <a:p>
            <a:r>
              <a:rPr lang="en-US" sz="2400" dirty="0"/>
              <a:t>Through internet, also they can order their food even before checking in. The Air Wisconsin is exploring the possibility of the sustainable alternative fuel replacement processes also. The </a:t>
            </a:r>
            <a:r>
              <a:rPr lang="en-US" sz="2400" dirty="0" smtClean="0"/>
              <a:t>organisation </a:t>
            </a:r>
            <a:r>
              <a:rPr lang="en-US" sz="2400" dirty="0"/>
              <a:t>as a whole maintains strong environment friendly policies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Group and Teamwork</a:t>
            </a:r>
            <a:endParaRPr lang="en-US" dirty="0"/>
          </a:p>
        </p:txBody>
      </p:sp>
      <p:pic>
        <p:nvPicPr>
          <p:cNvPr id="7170" name="Picture 2" descr="https://corporateteambuilding.files.wordpress.com/2009/02/flightcrew.jpg?w=672&amp;h=312&amp;crop=1"/>
          <p:cNvPicPr>
            <a:picLocks noChangeAspect="1" noChangeArrowheads="1"/>
          </p:cNvPicPr>
          <p:nvPr/>
        </p:nvPicPr>
        <p:blipFill>
          <a:blip r:embed="rId3"/>
          <a:srcRect/>
          <a:stretch>
            <a:fillRect/>
          </a:stretch>
        </p:blipFill>
        <p:spPr bwMode="auto">
          <a:xfrm>
            <a:off x="-1752600" y="1706560"/>
            <a:ext cx="10668000" cy="4953002"/>
          </a:xfrm>
          <a:prstGeom prst="rect">
            <a:avLst/>
          </a:prstGeom>
          <a:noFill/>
        </p:spPr>
      </p:pic>
      <p:sp>
        <p:nvSpPr>
          <p:cNvPr id="3" name="Content Placeholder 2"/>
          <p:cNvSpPr>
            <a:spLocks noGrp="1"/>
          </p:cNvSpPr>
          <p:nvPr>
            <p:ph idx="1"/>
          </p:nvPr>
        </p:nvSpPr>
        <p:spPr>
          <a:xfrm>
            <a:off x="-381000" y="1706560"/>
            <a:ext cx="5410200" cy="4876800"/>
          </a:xfrm>
          <a:solidFill>
            <a:schemeClr val="tx2">
              <a:lumMod val="20000"/>
              <a:lumOff val="80000"/>
              <a:alpha val="60000"/>
            </a:schemeClr>
          </a:solidFill>
        </p:spPr>
        <p:txBody>
          <a:bodyPr>
            <a:noAutofit/>
          </a:bodyPr>
          <a:lstStyle/>
          <a:p>
            <a:endParaRPr lang="en-US" sz="2800" dirty="0"/>
          </a:p>
          <a:p>
            <a:endParaRPr lang="en-US" sz="2800" dirty="0"/>
          </a:p>
          <a:p>
            <a:r>
              <a:rPr lang="en-US" sz="2800" dirty="0"/>
              <a:t>Smart synchronisation</a:t>
            </a:r>
          </a:p>
          <a:p>
            <a:pPr>
              <a:buNone/>
            </a:pPr>
            <a:endParaRPr lang="en-US" sz="2800" dirty="0"/>
          </a:p>
          <a:p>
            <a:r>
              <a:rPr lang="en-US" sz="2800" dirty="0"/>
              <a:t>Advanced technological communications helps to keep everyone in touch with others (Landry, 2017)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Group and Teamwork</a:t>
            </a:r>
            <a:endParaRPr lang="en-US" dirty="0"/>
          </a:p>
        </p:txBody>
      </p:sp>
      <p:sp>
        <p:nvSpPr>
          <p:cNvPr id="6148" name="AutoShape 4" descr="https://www.thesun.co.uk/wp-content/uploads/2016/03/2639489.main_image.jpg?strip=all&amp;w=1200&amp;h=800&amp;crop=1"/>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50" name="Picture 6" descr="https://www.thesun.co.uk/wp-content/uploads/2016/03/2639489.main_image.jpg?strip=all&amp;w=1200&amp;h=800&amp;crop=1"/>
          <p:cNvPicPr>
            <a:picLocks noChangeAspect="1" noChangeArrowheads="1"/>
          </p:cNvPicPr>
          <p:nvPr/>
        </p:nvPicPr>
        <p:blipFill>
          <a:blip r:embed="rId3">
            <a:lum/>
          </a:blip>
          <a:srcRect l="37501" r="18353"/>
          <a:stretch>
            <a:fillRect/>
          </a:stretch>
        </p:blipFill>
        <p:spPr bwMode="auto">
          <a:xfrm>
            <a:off x="5914572" y="1600200"/>
            <a:ext cx="3229428" cy="4876800"/>
          </a:xfrm>
          <a:prstGeom prst="rect">
            <a:avLst/>
          </a:prstGeom>
          <a:noFill/>
        </p:spPr>
      </p:pic>
      <p:sp>
        <p:nvSpPr>
          <p:cNvPr id="3" name="Content Placeholder 2"/>
          <p:cNvSpPr>
            <a:spLocks noGrp="1"/>
          </p:cNvSpPr>
          <p:nvPr>
            <p:ph idx="1"/>
          </p:nvPr>
        </p:nvSpPr>
        <p:spPr>
          <a:xfrm>
            <a:off x="457200" y="1600200"/>
            <a:ext cx="5410200" cy="4876800"/>
          </a:xfrm>
          <a:solidFill>
            <a:schemeClr val="tx2">
              <a:lumMod val="20000"/>
              <a:lumOff val="80000"/>
              <a:alpha val="60000"/>
            </a:schemeClr>
          </a:solidFill>
        </p:spPr>
        <p:txBody>
          <a:bodyPr>
            <a:noAutofit/>
          </a:bodyPr>
          <a:lstStyle/>
          <a:p>
            <a:endParaRPr lang="en-US" sz="2800" dirty="0"/>
          </a:p>
          <a:p>
            <a:r>
              <a:rPr lang="en-US" sz="2800" dirty="0"/>
              <a:t>Effective bonding within the employees</a:t>
            </a:r>
          </a:p>
          <a:p>
            <a:pPr>
              <a:buNone/>
            </a:pPr>
            <a:endParaRPr lang="en-US" sz="2800" dirty="0"/>
          </a:p>
          <a:p>
            <a:r>
              <a:rPr lang="en-US" sz="2800" dirty="0"/>
              <a:t>Well connected with each other (Schaltegger,  Burritt &amp; Petersen 2017)</a:t>
            </a:r>
          </a:p>
          <a:p>
            <a:endParaRPr lang="en-US" sz="2800" dirty="0"/>
          </a:p>
          <a:p>
            <a:r>
              <a:rPr lang="en-US" sz="2800" dirty="0"/>
              <a:t>Passion for offering flawless service to the consumers</a:t>
            </a:r>
          </a:p>
          <a:p>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H="1">
            <a:off x="13335000" y="6324600"/>
            <a:ext cx="304800" cy="762000"/>
          </a:xfrm>
        </p:spPr>
        <p:txBody>
          <a:bodyPr>
            <a:normAutofit/>
          </a:bodyPr>
          <a:lstStyle/>
          <a:p>
            <a:endParaRPr lang="en-US" dirty="0">
              <a:solidFill>
                <a:schemeClr val="tx2">
                  <a:lumMod val="75000"/>
                </a:schemeClr>
              </a:solidFill>
            </a:endParaRPr>
          </a:p>
        </p:txBody>
      </p:sp>
      <p:pic>
        <p:nvPicPr>
          <p:cNvPr id="13314" name="Picture 2" descr="https://www.aerocrewnews.com/wp-content/uploads/2016/09/2014-08-13-11.53.15.jpg"/>
          <p:cNvPicPr>
            <a:picLocks noChangeAspect="1" noChangeArrowheads="1"/>
          </p:cNvPicPr>
          <p:nvPr/>
        </p:nvPicPr>
        <p:blipFill>
          <a:blip r:embed="rId3" cstate="print">
            <a:lum bright="60000" contrast="-60000"/>
          </a:blip>
          <a:srcRect l="13164" r="11902"/>
          <a:stretch>
            <a:fillRect/>
          </a:stretch>
        </p:blipFill>
        <p:spPr bwMode="auto">
          <a:xfrm>
            <a:off x="11723" y="-152400"/>
            <a:ext cx="5638800" cy="6858000"/>
          </a:xfrm>
          <a:prstGeom prst="rect">
            <a:avLst/>
          </a:prstGeom>
          <a:noFill/>
        </p:spPr>
      </p:pic>
      <p:sp>
        <p:nvSpPr>
          <p:cNvPr id="2" name="Title 1"/>
          <p:cNvSpPr>
            <a:spLocks noGrp="1"/>
          </p:cNvSpPr>
          <p:nvPr>
            <p:ph type="ctrTitle"/>
          </p:nvPr>
        </p:nvSpPr>
        <p:spPr>
          <a:xfrm>
            <a:off x="2286000" y="0"/>
            <a:ext cx="6858000" cy="3581400"/>
          </a:xfrm>
        </p:spPr>
        <p:txBody>
          <a:bodyPr>
            <a:normAutofit/>
          </a:bodyPr>
          <a:lstStyle/>
          <a:p>
            <a:r>
              <a:rPr lang="en-US" sz="5000" b="1" dirty="0">
                <a:solidFill>
                  <a:schemeClr val="tx2">
                    <a:lumMod val="75000"/>
                  </a:schemeClr>
                </a:solidFill>
                <a:effectLst>
                  <a:outerShdw blurRad="38100" dist="38100" dir="2700000" algn="tl">
                    <a:srgbClr val="000000">
                      <a:alpha val="43137"/>
                    </a:srgbClr>
                  </a:outerShdw>
                </a:effectLst>
              </a:rPr>
              <a:t>Ethical</a:t>
            </a:r>
            <a:r>
              <a:rPr lang="en-US" sz="5400" dirty="0"/>
              <a:t> </a:t>
            </a:r>
            <a:r>
              <a:rPr lang="en-US" sz="5000" b="1" dirty="0">
                <a:solidFill>
                  <a:schemeClr val="tx2">
                    <a:lumMod val="75000"/>
                  </a:schemeClr>
                </a:solidFill>
                <a:effectLst>
                  <a:outerShdw blurRad="38100" dist="38100" dir="2700000" algn="tl">
                    <a:srgbClr val="000000">
                      <a:alpha val="43137"/>
                    </a:srgbClr>
                  </a:outerShdw>
                </a:effectLst>
              </a:rPr>
              <a:t>Sustainability </a:t>
            </a:r>
            <a:br>
              <a:rPr lang="en-US" sz="5000" b="1" dirty="0">
                <a:solidFill>
                  <a:schemeClr val="tx2">
                    <a:lumMod val="75000"/>
                  </a:schemeClr>
                </a:solidFill>
                <a:effectLst>
                  <a:outerShdw blurRad="38100" dist="38100" dir="2700000" algn="tl">
                    <a:srgbClr val="000000">
                      <a:alpha val="43137"/>
                    </a:srgbClr>
                  </a:outerShdw>
                </a:effectLst>
              </a:rPr>
            </a:br>
            <a:r>
              <a:rPr lang="en-US" sz="5000" b="1" dirty="0">
                <a:solidFill>
                  <a:schemeClr val="tx2">
                    <a:lumMod val="75000"/>
                  </a:schemeClr>
                </a:solidFill>
                <a:effectLst>
                  <a:outerShdw blurRad="38100" dist="38100" dir="2700000" algn="tl">
                    <a:srgbClr val="000000">
                      <a:alpha val="43137"/>
                    </a:srgbClr>
                  </a:outerShdw>
                </a:effectLst>
              </a:rPr>
              <a:t>and </a:t>
            </a:r>
            <a:br>
              <a:rPr lang="en-US" sz="5000" b="1" dirty="0">
                <a:solidFill>
                  <a:schemeClr val="tx2">
                    <a:lumMod val="75000"/>
                  </a:schemeClr>
                </a:solidFill>
                <a:effectLst>
                  <a:outerShdw blurRad="38100" dist="38100" dir="2700000" algn="tl">
                    <a:srgbClr val="000000">
                      <a:alpha val="43137"/>
                    </a:srgbClr>
                  </a:outerShdw>
                </a:effectLst>
              </a:rPr>
            </a:br>
            <a:r>
              <a:rPr lang="en-US" sz="5000" b="1" dirty="0">
                <a:solidFill>
                  <a:schemeClr val="tx2">
                    <a:lumMod val="75000"/>
                  </a:schemeClr>
                </a:solidFill>
                <a:effectLst>
                  <a:outerShdw blurRad="38100" dist="38100" dir="2700000" algn="tl">
                    <a:srgbClr val="000000">
                      <a:alpha val="43137"/>
                    </a:srgbClr>
                  </a:outerShdw>
                </a:effectLst>
              </a:rPr>
              <a:t>Responsibility</a:t>
            </a:r>
          </a:p>
        </p:txBody>
      </p:sp>
      <p:pic>
        <p:nvPicPr>
          <p:cNvPr id="13318" name="Picture 6" descr="https://prnewswire2-a.akamaihd.net/p/1893751/sp/189375100/thumbnail/entry_id/1_orq0pybr/def_height/1149/def_width/2195/version/100011/type/2/q/100"/>
          <p:cNvPicPr>
            <a:picLocks noChangeAspect="1" noChangeArrowheads="1"/>
          </p:cNvPicPr>
          <p:nvPr/>
        </p:nvPicPr>
        <p:blipFill>
          <a:blip r:embed="rId4" cstate="print"/>
          <a:srcRect/>
          <a:stretch>
            <a:fillRect/>
          </a:stretch>
        </p:blipFill>
        <p:spPr bwMode="auto">
          <a:xfrm>
            <a:off x="2371868" y="4570601"/>
            <a:ext cx="3343132" cy="175399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B1B5-BFB6-4608-8D21-571DCD0DF37F}"/>
              </a:ext>
            </a:extLst>
          </p:cNvPr>
          <p:cNvSpPr txBox="1">
            <a:spLocks/>
          </p:cNvSpPr>
          <p:nvPr/>
        </p:nvSpPr>
        <p:spPr>
          <a:xfrm>
            <a:off x="284747" y="218491"/>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The Corporate Responsibilities </a:t>
            </a:r>
            <a:endParaRPr lang="en-US" b="1" dirty="0"/>
          </a:p>
        </p:txBody>
      </p:sp>
      <p:sp>
        <p:nvSpPr>
          <p:cNvPr id="3" name="Rectangle 2">
            <a:extLst>
              <a:ext uri="{FF2B5EF4-FFF2-40B4-BE49-F238E27FC236}">
                <a16:creationId xmlns:a16="http://schemas.microsoft.com/office/drawing/2014/main" id="{0EE2AE28-817D-4CBC-A0B2-DBB41719CFC4}"/>
              </a:ext>
            </a:extLst>
          </p:cNvPr>
          <p:cNvSpPr/>
          <p:nvPr/>
        </p:nvSpPr>
        <p:spPr>
          <a:xfrm>
            <a:off x="4450813" y="3244334"/>
            <a:ext cx="242374" cy="369332"/>
          </a:xfrm>
          <a:prstGeom prst="rect">
            <a:avLst/>
          </a:prstGeom>
        </p:spPr>
        <p:txBody>
          <a:bodyPr wrap="none">
            <a:spAutoFit/>
          </a:bodyPr>
          <a:lstStyle/>
          <a:p>
            <a:r>
              <a:rPr lang="en-US" dirty="0"/>
              <a:t>,</a:t>
            </a:r>
          </a:p>
        </p:txBody>
      </p:sp>
      <p:sp>
        <p:nvSpPr>
          <p:cNvPr id="5" name="Content Placeholder 2">
            <a:extLst>
              <a:ext uri="{FF2B5EF4-FFF2-40B4-BE49-F238E27FC236}">
                <a16:creationId xmlns:a16="http://schemas.microsoft.com/office/drawing/2014/main" id="{6E13BB57-F24F-4F6F-83B7-6B2FF65BF50D}"/>
              </a:ext>
            </a:extLst>
          </p:cNvPr>
          <p:cNvSpPr txBox="1">
            <a:spLocks/>
          </p:cNvSpPr>
          <p:nvPr/>
        </p:nvSpPr>
        <p:spPr>
          <a:xfrm>
            <a:off x="381000" y="1066800"/>
            <a:ext cx="8229600" cy="5486400"/>
          </a:xfrm>
          <a:prstGeom prst="rect">
            <a:avLst/>
          </a:prstGeom>
          <a:solidFill>
            <a:schemeClr val="tx2">
              <a:lumMod val="20000"/>
              <a:lumOff val="80000"/>
              <a:alpha val="60000"/>
            </a:schemeClr>
          </a:solidFill>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Their punctual and sincere services reflect their corporate responsibilities. Despite the challenging situations, they have displayed their courage to continue services. During the challenging climatic ctheironditions, they did not deter from serving their passengers. </a:t>
            </a:r>
          </a:p>
          <a:p>
            <a:r>
              <a:rPr lang="en-US" dirty="0"/>
              <a:t>They maintain their ethical values by offering best amenities and facilities on and off board passengers (Visser, 2014). </a:t>
            </a:r>
          </a:p>
          <a:p>
            <a:r>
              <a:rPr lang="en-US" dirty="0"/>
              <a:t>Their dedication to provide best services to the varied range of consumers reflects the best practices in the fields of social responsibilities and corporate sustainability.</a:t>
            </a:r>
          </a:p>
        </p:txBody>
      </p:sp>
    </p:spTree>
    <p:extLst>
      <p:ext uri="{BB962C8B-B14F-4D97-AF65-F5344CB8AC3E}">
        <p14:creationId xmlns:p14="http://schemas.microsoft.com/office/powerpoint/2010/main" val="1083389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Corporate social responsibility</a:t>
            </a:r>
            <a:endParaRPr lang="en-US" dirty="0"/>
          </a:p>
        </p:txBody>
      </p:sp>
      <p:sp>
        <p:nvSpPr>
          <p:cNvPr id="3" name="Content Placeholder 2"/>
          <p:cNvSpPr>
            <a:spLocks noGrp="1"/>
          </p:cNvSpPr>
          <p:nvPr>
            <p:ph idx="1"/>
          </p:nvPr>
        </p:nvSpPr>
        <p:spPr>
          <a:xfrm>
            <a:off x="457200" y="1600200"/>
            <a:ext cx="8229600" cy="2209800"/>
          </a:xfrm>
          <a:solidFill>
            <a:schemeClr val="tx2">
              <a:lumMod val="20000"/>
              <a:lumOff val="80000"/>
              <a:alpha val="60000"/>
            </a:schemeClr>
          </a:solidFill>
        </p:spPr>
        <p:txBody>
          <a:bodyPr>
            <a:noAutofit/>
          </a:bodyPr>
          <a:lstStyle/>
          <a:p>
            <a:r>
              <a:rPr lang="en-US" sz="2800" dirty="0"/>
              <a:t>They are keen in handling the garbage in more scientific manner</a:t>
            </a:r>
          </a:p>
          <a:p>
            <a:r>
              <a:rPr lang="en-US" sz="2800" dirty="0"/>
              <a:t>The in flight and off flight garbage and dirt management processes are of international standard</a:t>
            </a:r>
          </a:p>
        </p:txBody>
      </p:sp>
      <p:pic>
        <p:nvPicPr>
          <p:cNvPr id="5" name="Picture 2" descr="https://www.aerocrewnews.com/wp-content/uploads/2017/02/Airman-trainee-WIA.jpg"/>
          <p:cNvPicPr>
            <a:picLocks noChangeAspect="1" noChangeArrowheads="1"/>
          </p:cNvPicPr>
          <p:nvPr/>
        </p:nvPicPr>
        <p:blipFill>
          <a:blip r:embed="rId3" cstate="print"/>
          <a:srcRect l="1402" r="1845" b="32900"/>
          <a:stretch>
            <a:fillRect/>
          </a:stretch>
        </p:blipFill>
        <p:spPr bwMode="auto">
          <a:xfrm>
            <a:off x="6023487" y="3886200"/>
            <a:ext cx="2968113" cy="2667000"/>
          </a:xfrm>
          <a:prstGeom prst="rect">
            <a:avLst/>
          </a:prstGeom>
          <a:noFill/>
        </p:spPr>
      </p:pic>
      <p:sp>
        <p:nvSpPr>
          <p:cNvPr id="7" name="Content Placeholder 2"/>
          <p:cNvSpPr txBox="1">
            <a:spLocks/>
          </p:cNvSpPr>
          <p:nvPr/>
        </p:nvSpPr>
        <p:spPr>
          <a:xfrm>
            <a:off x="152400" y="4169229"/>
            <a:ext cx="5562600" cy="2667000"/>
          </a:xfrm>
          <a:prstGeom prst="rect">
            <a:avLst/>
          </a:prstGeom>
          <a:solidFill>
            <a:schemeClr val="tx2">
              <a:lumMod val="20000"/>
              <a:lumOff val="80000"/>
              <a:alpha val="60000"/>
            </a:schemeClr>
          </a:solidFill>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The group is maintaining strong ethical values to sustain the minimum most carbon footprint by their optimised services and devices (Bharadwaj, Varadarajan &amp; Fahy, 2015)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http://www.airwis.com/media/global/cover/cover_leadership_new.jpg"/>
          <p:cNvPicPr>
            <a:picLocks noChangeAspect="1" noChangeArrowheads="1"/>
          </p:cNvPicPr>
          <p:nvPr/>
        </p:nvPicPr>
        <p:blipFill>
          <a:blip r:embed="rId3"/>
          <a:srcRect b="16667"/>
          <a:stretch>
            <a:fillRect/>
          </a:stretch>
        </p:blipFill>
        <p:spPr bwMode="auto">
          <a:xfrm>
            <a:off x="0" y="3810000"/>
            <a:ext cx="9144000" cy="3048000"/>
          </a:xfrm>
          <a:prstGeom prst="rect">
            <a:avLst/>
          </a:prstGeom>
          <a:noFill/>
        </p:spPr>
      </p:pic>
      <p:sp>
        <p:nvSpPr>
          <p:cNvPr id="2" name="Title 1"/>
          <p:cNvSpPr>
            <a:spLocks noGrp="1"/>
          </p:cNvSpPr>
          <p:nvPr>
            <p:ph type="title"/>
          </p:nvPr>
        </p:nvSpPr>
        <p:spPr/>
        <p:txBody>
          <a:bodyPr>
            <a:normAutofit/>
          </a:bodyPr>
          <a:lstStyle/>
          <a:p>
            <a:r>
              <a:rPr lang="en-US" b="1" dirty="0"/>
              <a:t>Corporate social responsibility</a:t>
            </a:r>
            <a:endParaRPr lang="en-US" dirty="0"/>
          </a:p>
        </p:txBody>
      </p:sp>
      <p:sp>
        <p:nvSpPr>
          <p:cNvPr id="3" name="Content Placeholder 2"/>
          <p:cNvSpPr>
            <a:spLocks noGrp="1"/>
          </p:cNvSpPr>
          <p:nvPr>
            <p:ph idx="1"/>
          </p:nvPr>
        </p:nvSpPr>
        <p:spPr>
          <a:xfrm>
            <a:off x="457200" y="1219200"/>
            <a:ext cx="7772400" cy="2133600"/>
          </a:xfrm>
          <a:solidFill>
            <a:schemeClr val="tx2">
              <a:lumMod val="20000"/>
              <a:lumOff val="80000"/>
              <a:alpha val="60000"/>
            </a:schemeClr>
          </a:solidFill>
        </p:spPr>
        <p:txBody>
          <a:bodyPr>
            <a:noAutofit/>
          </a:bodyPr>
          <a:lstStyle/>
          <a:p>
            <a:r>
              <a:rPr lang="en-US" sz="2800" dirty="0"/>
              <a:t>The team is very much concerned about the minimum usage of the water too. </a:t>
            </a:r>
          </a:p>
          <a:p>
            <a:r>
              <a:rPr lang="en-US" sz="2800" dirty="0"/>
              <a:t>The organisation is deeply involved in various corporate social activities (David Mc, 2013)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Conclusion</a:t>
            </a:r>
            <a:endParaRPr lang="en-US" dirty="0"/>
          </a:p>
        </p:txBody>
      </p:sp>
      <p:sp>
        <p:nvSpPr>
          <p:cNvPr id="3" name="Content Placeholder 2"/>
          <p:cNvSpPr>
            <a:spLocks noGrp="1"/>
          </p:cNvSpPr>
          <p:nvPr>
            <p:ph idx="1"/>
          </p:nvPr>
        </p:nvSpPr>
        <p:spPr>
          <a:xfrm>
            <a:off x="457200" y="1600200"/>
            <a:ext cx="8229600" cy="4648200"/>
          </a:xfrm>
          <a:solidFill>
            <a:schemeClr val="tx2">
              <a:lumMod val="40000"/>
              <a:lumOff val="60000"/>
              <a:alpha val="60000"/>
            </a:schemeClr>
          </a:solidFill>
        </p:spPr>
        <p:txBody>
          <a:bodyPr>
            <a:normAutofit/>
          </a:bodyPr>
          <a:lstStyle/>
          <a:p>
            <a:r>
              <a:rPr lang="en-US" dirty="0"/>
              <a:t>The organisation is focusing on the support of the long-term interests and its people by offering steady and effective services</a:t>
            </a:r>
          </a:p>
          <a:p>
            <a:r>
              <a:rPr lang="en-US" dirty="0"/>
              <a:t>The Air Wisconsin is strongly going ahead with high standard of domestic aviation services to the millions of passengers in the USA</a:t>
            </a:r>
          </a:p>
        </p:txBody>
      </p:sp>
      <p:pic>
        <p:nvPicPr>
          <p:cNvPr id="6" name="Picture 2" descr="https://upload.wikimedia.org/wikipedia/commons/thumb/e/ed/Beech_99_N7888R_Midstate_ORD_02.12.73_edited-2.jpg/220px-Beech_99_N7888R_Midstate_ORD_02.12.73_edited-2.jpg"/>
          <p:cNvPicPr>
            <a:picLocks noChangeAspect="1" noChangeArrowheads="1"/>
          </p:cNvPicPr>
          <p:nvPr/>
        </p:nvPicPr>
        <p:blipFill>
          <a:blip r:embed="rId3"/>
          <a:srcRect/>
          <a:stretch>
            <a:fillRect/>
          </a:stretch>
        </p:blipFill>
        <p:spPr bwMode="auto">
          <a:xfrm>
            <a:off x="3352800" y="4724400"/>
            <a:ext cx="2095500" cy="1438275"/>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b="1" dirty="0"/>
              <a:t>References</a:t>
            </a:r>
          </a:p>
        </p:txBody>
      </p:sp>
      <p:sp>
        <p:nvSpPr>
          <p:cNvPr id="3" name="Content Placeholder 2"/>
          <p:cNvSpPr>
            <a:spLocks noGrp="1"/>
          </p:cNvSpPr>
          <p:nvPr>
            <p:ph idx="1"/>
          </p:nvPr>
        </p:nvSpPr>
        <p:spPr>
          <a:xfrm>
            <a:off x="457200" y="1295400"/>
            <a:ext cx="8229600" cy="5334000"/>
          </a:xfrm>
        </p:spPr>
        <p:txBody>
          <a:bodyPr>
            <a:noAutofit/>
          </a:bodyPr>
          <a:lstStyle/>
          <a:p>
            <a:r>
              <a:rPr lang="en-US" sz="1600" dirty="0"/>
              <a:t>Bharadwaj, S. G., Varadarajan, P. R., &amp; Fahy, J. (2015). Sustainable competitive advantage in service industries: a conceptual model and research propositions. In </a:t>
            </a:r>
            <a:r>
              <a:rPr lang="en-US" sz="1600" i="1" dirty="0"/>
              <a:t>Proceedings of the 1992 Academy of Marketing Science (AMS) annual conference, Springer International Publishing</a:t>
            </a:r>
            <a:r>
              <a:rPr lang="en-US" sz="1600" dirty="0"/>
              <a:t> (pp. 441-443).</a:t>
            </a:r>
          </a:p>
          <a:p>
            <a:r>
              <a:rPr lang="en-US" sz="1600" dirty="0"/>
              <a:t>Biggemann, S., Williams, M., &amp; Kro, G. (2014). Building in sustainability, social responsibility and value co-creation. </a:t>
            </a:r>
            <a:r>
              <a:rPr lang="en-US" sz="1600" i="1" dirty="0"/>
              <a:t>Journal of Business &amp; Industrial Marketing</a:t>
            </a:r>
            <a:r>
              <a:rPr lang="en-US" sz="1600" dirty="0"/>
              <a:t>, </a:t>
            </a:r>
            <a:r>
              <a:rPr lang="en-US" sz="1600" i="1" dirty="0"/>
              <a:t>29</a:t>
            </a:r>
            <a:r>
              <a:rPr lang="en-US" sz="1600" dirty="0"/>
              <a:t>(4), 304-312.</a:t>
            </a:r>
          </a:p>
          <a:p>
            <a:r>
              <a:rPr lang="en-US" sz="1600" dirty="0"/>
              <a:t>Chan, J. K. (2017). Design ethics: Reflecting on the ethical dimensions of technology, sustainability, and responsibility in the </a:t>
            </a:r>
            <a:r>
              <a:rPr lang="en-US" sz="1600" dirty="0" err="1"/>
              <a:t>Anthropocene</a:t>
            </a:r>
            <a:r>
              <a:rPr lang="en-US" sz="1600" dirty="0"/>
              <a:t>. </a:t>
            </a:r>
            <a:r>
              <a:rPr lang="en-US" sz="1600" i="1" dirty="0"/>
              <a:t>Design Studies</a:t>
            </a:r>
            <a:r>
              <a:rPr lang="en-US" sz="1600" dirty="0"/>
              <a:t>.</a:t>
            </a:r>
          </a:p>
          <a:p>
            <a:r>
              <a:rPr lang="en-US" sz="1600" dirty="0"/>
              <a:t>David Mc A, B. (2013). Service quality and customer satisfaction in the airline industry: A comparison between legacy airlines and low-cost airlines. </a:t>
            </a:r>
            <a:r>
              <a:rPr lang="en-US" sz="1600" i="1" dirty="0"/>
              <a:t>American Journal of Tourism Research</a:t>
            </a:r>
            <a:r>
              <a:rPr lang="en-US" sz="1600" dirty="0"/>
              <a:t>, </a:t>
            </a:r>
            <a:r>
              <a:rPr lang="en-US" sz="1600" i="1" dirty="0"/>
              <a:t>2</a:t>
            </a:r>
            <a:r>
              <a:rPr lang="en-US" sz="1600" dirty="0"/>
              <a:t>(1), 67-77.</a:t>
            </a:r>
          </a:p>
          <a:p>
            <a:r>
              <a:rPr lang="en-US" sz="1600" dirty="0"/>
              <a:t>Landry, S. J. (Ed.). (2017). </a:t>
            </a:r>
            <a:r>
              <a:rPr lang="en-US" sz="1600" i="1" dirty="0"/>
              <a:t>Handbook of Human Factors in Air Transportation Systems</a:t>
            </a:r>
            <a:r>
              <a:rPr lang="en-US" sz="1600" dirty="0"/>
              <a:t>. CRC Press.</a:t>
            </a:r>
          </a:p>
          <a:p>
            <a:r>
              <a:rPr lang="en-US" sz="1600" dirty="0"/>
              <a:t>Profile. (2017). Airwis.com. Retrieved 8 December 2017, from http://www.airwis.com/profile.html</a:t>
            </a:r>
          </a:p>
          <a:p>
            <a:r>
              <a:rPr lang="en-US" sz="1600" dirty="0"/>
              <a:t>Schaltegger, S., Burritt, R., &amp; Petersen, H. (2017). </a:t>
            </a:r>
            <a:r>
              <a:rPr lang="en-US" sz="1600" i="1" dirty="0"/>
              <a:t>An introduction to corporate environmental management: Striving for sustainability</a:t>
            </a:r>
            <a:r>
              <a:rPr lang="en-US" sz="1600" dirty="0"/>
              <a:t>. </a:t>
            </a:r>
            <a:r>
              <a:rPr lang="en-US" sz="1600" dirty="0" err="1"/>
              <a:t>Routledge</a:t>
            </a:r>
            <a:r>
              <a:rPr lang="en-US" sz="1600" dirty="0"/>
              <a:t>.</a:t>
            </a:r>
          </a:p>
          <a:p>
            <a:r>
              <a:rPr lang="en-US" sz="1600" dirty="0"/>
              <a:t>Visser, W. (2014). </a:t>
            </a:r>
            <a:r>
              <a:rPr lang="en-US" sz="1600" i="1" dirty="0"/>
              <a:t>CSR 2.0: Transforming corporate sustainability and responsibility</a:t>
            </a:r>
            <a:r>
              <a:rPr lang="en-US" sz="1600" dirty="0"/>
              <a:t>. New York, NY: Springer.</a:t>
            </a:r>
          </a:p>
          <a:p>
            <a:endParaRPr lang="en-US" sz="1600"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713</TotalTime>
  <Words>1475</Words>
  <Application>Microsoft Office PowerPoint</Application>
  <PresentationFormat>On-screen Show (4:3)</PresentationFormat>
  <Paragraphs>128</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Open Sans</vt:lpstr>
      <vt:lpstr>Office Theme</vt:lpstr>
      <vt:lpstr>PowerPoint Presentation</vt:lpstr>
      <vt:lpstr>Introduction </vt:lpstr>
      <vt:lpstr>Approach to strategy</vt:lpstr>
      <vt:lpstr>Approach to strategy</vt:lpstr>
      <vt:lpstr>Approaches to organisations and management </vt:lpstr>
      <vt:lpstr>PowerPoint Presentation</vt:lpstr>
      <vt:lpstr>Facilities and Value Additions</vt:lpstr>
      <vt:lpstr>Group and Teamwork</vt:lpstr>
      <vt:lpstr>Group and Teamwork</vt:lpstr>
      <vt:lpstr>Ethical Sustainability  and  Responsibility</vt:lpstr>
      <vt:lpstr>PowerPoint Presentation</vt:lpstr>
      <vt:lpstr>Corporate social responsibility</vt:lpstr>
      <vt:lpstr>Corporate social responsibility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moloy</dc:creator>
  <cp:lastModifiedBy>Ishag Ishag (1704734)</cp:lastModifiedBy>
  <cp:revision>74</cp:revision>
  <dcterms:created xsi:type="dcterms:W3CDTF">2017-12-06T06:03:03Z</dcterms:created>
  <dcterms:modified xsi:type="dcterms:W3CDTF">2017-12-14T16:58:27Z</dcterms:modified>
</cp:coreProperties>
</file>