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9"/>
  </p:notesMasterIdLst>
  <p:sldIdLst>
    <p:sldId id="268" r:id="rId2"/>
    <p:sldId id="279" r:id="rId3"/>
    <p:sldId id="280" r:id="rId4"/>
    <p:sldId id="270" r:id="rId5"/>
    <p:sldId id="257" r:id="rId6"/>
    <p:sldId id="258" r:id="rId7"/>
    <p:sldId id="259" r:id="rId8"/>
    <p:sldId id="281" r:id="rId9"/>
    <p:sldId id="272" r:id="rId10"/>
    <p:sldId id="276" r:id="rId11"/>
    <p:sldId id="274" r:id="rId12"/>
    <p:sldId id="278" r:id="rId13"/>
    <p:sldId id="275" r:id="rId14"/>
    <p:sldId id="277" r:id="rId15"/>
    <p:sldId id="283" r:id="rId16"/>
    <p:sldId id="284" r:id="rId17"/>
    <p:sldId id="28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14" autoAdjust="0"/>
    <p:restoredTop sz="94660"/>
  </p:normalViewPr>
  <p:slideViewPr>
    <p:cSldViewPr>
      <p:cViewPr>
        <p:scale>
          <a:sx n="100" d="100"/>
          <a:sy n="100" d="100"/>
        </p:scale>
        <p:origin x="174" y="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DD99B1-5E4C-441D-8FFD-752F5D240BCA}" type="datetimeFigureOut">
              <a:rPr lang="en-GB" smtClean="0"/>
              <a:pPr/>
              <a:t>23/11/2011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AC87FB-D45F-4F45-8C42-62FDC1699ED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AC87FB-D45F-4F45-8C42-62FDC1699ED0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AC87FB-D45F-4F45-8C42-62FDC1699ED0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CE5D-5890-4714-8E90-9F2A08217C18}" type="datetimeFigureOut">
              <a:rPr lang="en-US" smtClean="0"/>
              <a:pPr/>
              <a:t>11/23/2011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0C922-D900-45C7-81AF-54837422CFE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CE5D-5890-4714-8E90-9F2A08217C18}" type="datetimeFigureOut">
              <a:rPr lang="en-US" smtClean="0"/>
              <a:pPr/>
              <a:t>11/23/2011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0C922-D900-45C7-81AF-54837422CFE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CE5D-5890-4714-8E90-9F2A08217C18}" type="datetimeFigureOut">
              <a:rPr lang="en-US" smtClean="0"/>
              <a:pPr/>
              <a:t>11/23/2011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0C922-D900-45C7-81AF-54837422CFE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CE5D-5890-4714-8E90-9F2A08217C18}" type="datetimeFigureOut">
              <a:rPr lang="en-US" smtClean="0"/>
              <a:pPr/>
              <a:t>11/23/2011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0C922-D900-45C7-81AF-54837422CFE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CE5D-5890-4714-8E90-9F2A08217C18}" type="datetimeFigureOut">
              <a:rPr lang="en-US" smtClean="0"/>
              <a:pPr/>
              <a:t>11/23/2011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0C922-D900-45C7-81AF-54837422CFE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CE5D-5890-4714-8E90-9F2A08217C18}" type="datetimeFigureOut">
              <a:rPr lang="en-US" smtClean="0"/>
              <a:pPr/>
              <a:t>11/23/2011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0C922-D900-45C7-81AF-54837422CFE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CE5D-5890-4714-8E90-9F2A08217C18}" type="datetimeFigureOut">
              <a:rPr lang="en-US" smtClean="0"/>
              <a:pPr/>
              <a:t>11/23/2011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0C922-D900-45C7-81AF-54837422CFE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CE5D-5890-4714-8E90-9F2A08217C18}" type="datetimeFigureOut">
              <a:rPr lang="en-US" smtClean="0"/>
              <a:pPr/>
              <a:t>11/23/2011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0C922-D900-45C7-81AF-54837422CFE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CE5D-5890-4714-8E90-9F2A08217C18}" type="datetimeFigureOut">
              <a:rPr lang="en-US" smtClean="0"/>
              <a:pPr/>
              <a:t>11/23/2011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0C922-D900-45C7-81AF-54837422CFE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CE5D-5890-4714-8E90-9F2A08217C18}" type="datetimeFigureOut">
              <a:rPr lang="en-US" smtClean="0"/>
              <a:pPr/>
              <a:t>11/23/2011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0C922-D900-45C7-81AF-54837422CFE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CE5D-5890-4714-8E90-9F2A08217C18}" type="datetimeFigureOut">
              <a:rPr lang="en-US" smtClean="0"/>
              <a:pPr/>
              <a:t>11/23/2011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0C922-D900-45C7-81AF-54837422CFE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ACE5D-5890-4714-8E90-9F2A08217C18}" type="datetimeFigureOut">
              <a:rPr lang="en-US" smtClean="0"/>
              <a:pPr/>
              <a:t>11/23/2011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0C922-D900-45C7-81AF-54837422CFEC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GB" dirty="0" smtClean="0"/>
              <a:t>How Wheel Load Distribution  Affects </a:t>
            </a:r>
            <a:r>
              <a:rPr lang="en-GB" dirty="0"/>
              <a:t>C</a:t>
            </a:r>
            <a:r>
              <a:rPr lang="en-GB" dirty="0" smtClean="0"/>
              <a:t>ar </a:t>
            </a:r>
            <a:r>
              <a:rPr lang="en-GB" dirty="0"/>
              <a:t>H</a:t>
            </a:r>
            <a:r>
              <a:rPr lang="en-GB" dirty="0" smtClean="0"/>
              <a:t>andling </a:t>
            </a:r>
            <a:r>
              <a:rPr lang="en-GB" dirty="0"/>
              <a:t>B</a:t>
            </a:r>
            <a:r>
              <a:rPr lang="en-GB" dirty="0" smtClean="0"/>
              <a:t>alance 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1143000"/>
          </a:xfrm>
        </p:spPr>
        <p:txBody>
          <a:bodyPr/>
          <a:lstStyle/>
          <a:p>
            <a:r>
              <a:rPr lang="en-GB" dirty="0" smtClean="0"/>
              <a:t>A definition of handling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286000" y="1320731"/>
            <a:ext cx="4572000" cy="36009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 smtClean="0">
                <a:latin typeface="Arial" pitchFamily="34" charset="0"/>
                <a:cs typeface="Arial" pitchFamily="34" charset="0"/>
              </a:rPr>
              <a:t>“Handling” is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different to maximum steady state lateral acceleration (“grip”)  Slightly awkward to define</a:t>
            </a:r>
          </a:p>
          <a:p>
            <a:pPr lvl="1"/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2400" dirty="0" err="1" smtClean="0">
                <a:latin typeface="Arial" pitchFamily="34" charset="0"/>
                <a:cs typeface="Arial" pitchFamily="34" charset="0"/>
              </a:rPr>
              <a:t>Prodrive’s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 working definition</a:t>
            </a:r>
          </a:p>
          <a:p>
            <a:pPr lvl="1"/>
            <a:r>
              <a:rPr lang="en-GB" sz="2400" dirty="0" smtClean="0">
                <a:latin typeface="Arial" pitchFamily="34" charset="0"/>
                <a:cs typeface="Arial" pitchFamily="34" charset="0"/>
              </a:rPr>
              <a:t>“a quality of a vehicle that allows or even</a:t>
            </a:r>
            <a:br>
              <a:rPr lang="en-GB" sz="2400" dirty="0" smtClean="0">
                <a:latin typeface="Arial" pitchFamily="34" charset="0"/>
                <a:cs typeface="Arial" pitchFamily="34" charset="0"/>
              </a:rPr>
            </a:br>
            <a:r>
              <a:rPr lang="en-GB" sz="2400" dirty="0" smtClean="0">
                <a:latin typeface="Arial" pitchFamily="34" charset="0"/>
                <a:cs typeface="Arial" pitchFamily="34" charset="0"/>
              </a:rPr>
              <a:t>encourages the operator to make use of all</a:t>
            </a:r>
            <a:br>
              <a:rPr lang="en-GB" sz="2400" dirty="0" smtClean="0">
                <a:latin typeface="Arial" pitchFamily="34" charset="0"/>
                <a:cs typeface="Arial" pitchFamily="34" charset="0"/>
              </a:rPr>
            </a:br>
            <a:r>
              <a:rPr lang="en-GB" sz="2400" dirty="0" smtClean="0">
                <a:latin typeface="Arial" pitchFamily="34" charset="0"/>
                <a:cs typeface="Arial" pitchFamily="34" charset="0"/>
              </a:rPr>
              <a:t>the available grip”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714356"/>
            <a:ext cx="6400800" cy="5357850"/>
          </a:xfrm>
        </p:spPr>
        <p:txBody>
          <a:bodyPr/>
          <a:lstStyle/>
          <a:p>
            <a:r>
              <a:rPr lang="en-GB" b="1" dirty="0" smtClean="0"/>
              <a:t>Typical Tyre Behaviour</a:t>
            </a:r>
            <a:endParaRPr lang="en-GB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082818"/>
            <a:ext cx="6596071" cy="4057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786050" y="4929198"/>
            <a:ext cx="2571768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     </a:t>
            </a:r>
            <a:r>
              <a:rPr lang="en-GB" sz="1400" dirty="0" err="1" smtClean="0"/>
              <a:t>Fzi</a:t>
            </a:r>
            <a:r>
              <a:rPr lang="en-GB" sz="1400" dirty="0" smtClean="0"/>
              <a:t>             </a:t>
            </a:r>
            <a:r>
              <a:rPr lang="en-GB" sz="1400" dirty="0" err="1" smtClean="0"/>
              <a:t>Fzs</a:t>
            </a:r>
            <a:r>
              <a:rPr lang="en-GB" sz="1400" dirty="0" smtClean="0"/>
              <a:t>         </a:t>
            </a:r>
            <a:r>
              <a:rPr lang="en-GB" sz="1400" dirty="0" err="1" smtClean="0"/>
              <a:t>Fzo</a:t>
            </a:r>
            <a:endParaRPr lang="en-GB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Increasing Weight transfer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The greater the weight transfer the greater the difference in vertical loads between inner and outer wheels .</a:t>
            </a:r>
          </a:p>
          <a:p>
            <a:pPr marL="0" indent="0">
              <a:buNone/>
            </a:pPr>
            <a:r>
              <a:rPr lang="en-GB" dirty="0" smtClean="0"/>
              <a:t>This leads to a loss</a:t>
            </a:r>
          </a:p>
          <a:p>
            <a:pPr marL="0" indent="0">
              <a:buNone/>
            </a:pPr>
            <a:r>
              <a:rPr lang="en-GB" dirty="0" smtClean="0"/>
              <a:t>of lateral force </a:t>
            </a:r>
          </a:p>
          <a:p>
            <a:pPr marL="0" indent="0">
              <a:buNone/>
            </a:pPr>
            <a:r>
              <a:rPr lang="en-GB" dirty="0" smtClean="0"/>
              <a:t>and grip </a:t>
            </a:r>
          </a:p>
          <a:p>
            <a:pPr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3429000"/>
            <a:ext cx="4799455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4644008" y="6165304"/>
            <a:ext cx="172819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       </a:t>
            </a:r>
            <a:r>
              <a:rPr lang="en-GB" sz="1400" dirty="0" err="1" smtClean="0"/>
              <a:t>Fzi</a:t>
            </a:r>
            <a:r>
              <a:rPr lang="en-GB" sz="1400" dirty="0" smtClean="0"/>
              <a:t>         </a:t>
            </a:r>
            <a:r>
              <a:rPr lang="en-GB" sz="1400" dirty="0" err="1" smtClean="0"/>
              <a:t>Fzs</a:t>
            </a:r>
            <a:r>
              <a:rPr lang="en-GB" sz="1400" dirty="0" smtClean="0"/>
              <a:t>      </a:t>
            </a:r>
            <a:r>
              <a:rPr lang="en-GB" sz="1400" dirty="0" err="1" smtClean="0"/>
              <a:t>Fzo</a:t>
            </a:r>
            <a:endParaRPr lang="en-GB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Traction Circle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731000" y="1600200"/>
            <a:ext cx="768199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Traction Circle  (another version) </a:t>
            </a:r>
            <a:endParaRPr lang="en-GB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223829" y="1600200"/>
            <a:ext cx="669634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Straight Arrow Connector 5"/>
          <p:cNvCxnSpPr/>
          <p:nvPr/>
        </p:nvCxnSpPr>
        <p:spPr>
          <a:xfrm>
            <a:off x="4427984" y="4221088"/>
            <a:ext cx="1785950" cy="9286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4429124" y="3786190"/>
            <a:ext cx="178595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rot="5400000">
            <a:off x="5143504" y="4429132"/>
            <a:ext cx="21431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5400000">
            <a:off x="3604391" y="4684641"/>
            <a:ext cx="92869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347864" y="5157192"/>
            <a:ext cx="36433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643438" y="3214686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Lateral Force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2214546" y="4429132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Traction Force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82550"/>
            <a:ext cx="97536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1988840"/>
            <a:ext cx="676875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Review of  One Definition of </a:t>
            </a:r>
            <a:r>
              <a:rPr lang="en-GB" sz="4400" dirty="0" err="1" smtClean="0"/>
              <a:t>Oversteer</a:t>
            </a:r>
            <a:r>
              <a:rPr lang="en-GB" sz="4400" dirty="0" smtClean="0"/>
              <a:t> and </a:t>
            </a:r>
            <a:r>
              <a:rPr lang="en-GB" sz="4400" dirty="0" err="1" smtClean="0"/>
              <a:t>Understeer</a:t>
            </a:r>
            <a:r>
              <a:rPr lang="en-GB" sz="4400" dirty="0" smtClean="0"/>
              <a:t> 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 smtClean="0"/>
              <a:t>Neutral Steer 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GB" sz="4800" dirty="0" smtClean="0"/>
              <a:t>The SAE defines neutral steer as : </a:t>
            </a:r>
          </a:p>
          <a:p>
            <a:pPr marL="0" indent="0">
              <a:buNone/>
              <a:tabLst>
                <a:tab pos="0" algn="l"/>
              </a:tabLst>
            </a:pPr>
            <a:r>
              <a:rPr lang="en-GB" sz="5700" i="1" dirty="0" smtClean="0"/>
              <a:t>A vehicle is </a:t>
            </a:r>
            <a:r>
              <a:rPr lang="en-GB" sz="5700" i="1" dirty="0" smtClean="0">
                <a:solidFill>
                  <a:srgbClr val="FF0000"/>
                </a:solidFill>
              </a:rPr>
              <a:t>neutral steer </a:t>
            </a:r>
            <a:r>
              <a:rPr lang="en-GB" sz="5700" i="1" dirty="0" smtClean="0"/>
              <a:t>at a given trim if the ratio of the steering wheel  angle to the overall steering ratio [</a:t>
            </a:r>
            <a:r>
              <a:rPr lang="en-GB" sz="5700" i="1" dirty="0" err="1" smtClean="0"/>
              <a:t>ie</a:t>
            </a:r>
            <a:r>
              <a:rPr lang="en-GB" sz="5700" i="1" dirty="0" smtClean="0"/>
              <a:t> the actual steered wheel angle] equates to the Ackerman steering angle for a given radius of turn. </a:t>
            </a:r>
            <a:endParaRPr lang="en-GB" sz="5700" dirty="0" smtClean="0"/>
          </a:p>
          <a:p>
            <a:pPr>
              <a:buNone/>
            </a:pPr>
            <a:r>
              <a:rPr lang="en-GB" dirty="0" smtClean="0"/>
              <a:t> 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Which means ...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If the amount you have to turn the steering wheel to go round a particular corner at speed is the </a:t>
            </a:r>
            <a:r>
              <a:rPr lang="en-GB" dirty="0" smtClean="0">
                <a:solidFill>
                  <a:srgbClr val="FF0000"/>
                </a:solidFill>
              </a:rPr>
              <a:t>same as </a:t>
            </a:r>
            <a:r>
              <a:rPr lang="en-GB" dirty="0" smtClean="0"/>
              <a:t>when </a:t>
            </a:r>
            <a:r>
              <a:rPr lang="en-GB" dirty="0" err="1" smtClean="0"/>
              <a:t>travelliing</a:t>
            </a:r>
            <a:r>
              <a:rPr lang="en-GB" dirty="0" smtClean="0"/>
              <a:t> at very low speed  then that is </a:t>
            </a:r>
            <a:r>
              <a:rPr lang="en-GB" dirty="0" smtClean="0">
                <a:solidFill>
                  <a:srgbClr val="FF0000"/>
                </a:solidFill>
              </a:rPr>
              <a:t>neutral steer </a:t>
            </a:r>
            <a:endParaRPr lang="en-GB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en-GB" sz="6000" dirty="0" err="1" smtClean="0"/>
              <a:t>Understeer</a:t>
            </a:r>
            <a:r>
              <a:rPr lang="en-GB" sz="6000" dirty="0" smtClean="0"/>
              <a:t> 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en-GB" sz="4000" i="1" dirty="0" smtClean="0"/>
              <a:t>A vehicle is </a:t>
            </a:r>
            <a:r>
              <a:rPr lang="en-GB" sz="4000" i="1" dirty="0" err="1" smtClean="0">
                <a:solidFill>
                  <a:srgbClr val="FF0000"/>
                </a:solidFill>
              </a:rPr>
              <a:t>understeer</a:t>
            </a:r>
            <a:r>
              <a:rPr lang="en-GB" sz="4000" i="1" dirty="0" smtClean="0"/>
              <a:t> at a given trim if the ratio of the steering wheel angle to the overall steering ratio is greater than the Ackerman steering angle for a given radius of turn</a:t>
            </a:r>
            <a:endParaRPr lang="en-GB" sz="4000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Which means....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   If the amount you have to turn the steering wheel to go round a particular corner at speed is </a:t>
            </a:r>
            <a:r>
              <a:rPr lang="en-GB" dirty="0" smtClean="0">
                <a:solidFill>
                  <a:srgbClr val="FF0000"/>
                </a:solidFill>
              </a:rPr>
              <a:t>greater than </a:t>
            </a:r>
            <a:r>
              <a:rPr lang="en-GB" dirty="0" smtClean="0"/>
              <a:t>when travelling at very low speed  then the car is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understeering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 err="1" smtClean="0"/>
              <a:t>Oversteer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4000" i="1" dirty="0" smtClean="0"/>
              <a:t>A vehicle is </a:t>
            </a:r>
            <a:r>
              <a:rPr lang="en-GB" sz="4000" i="1" dirty="0" err="1" smtClean="0"/>
              <a:t>oversteer</a:t>
            </a:r>
            <a:r>
              <a:rPr lang="en-GB" sz="4000" i="1" dirty="0" smtClean="0"/>
              <a:t> at a given trim if the ratio of the steering wheel angle to the overall steering ratio is less than  the Ackerman steering  angle for a given radius of turn </a:t>
            </a:r>
            <a:endParaRPr lang="en-GB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Which means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000" dirty="0" smtClean="0"/>
              <a:t>If the amount you have to turn the steering wheel to go round a particular corner at speed is </a:t>
            </a:r>
            <a:r>
              <a:rPr lang="en-GB" sz="4000" dirty="0" smtClean="0">
                <a:solidFill>
                  <a:srgbClr val="FF0000"/>
                </a:solidFill>
              </a:rPr>
              <a:t>less than </a:t>
            </a:r>
            <a:r>
              <a:rPr lang="en-GB" sz="4000" dirty="0" smtClean="0"/>
              <a:t>when travelling at very low speed  then that is </a:t>
            </a:r>
            <a:r>
              <a:rPr lang="en-GB" sz="4000" dirty="0" smtClean="0">
                <a:solidFill>
                  <a:srgbClr val="FF0000"/>
                </a:solidFill>
              </a:rPr>
              <a:t>neutral steer 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34076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Wheel load distribution as a guide to potential handling behaviour</a:t>
            </a:r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t="36182" b="31988"/>
          <a:stretch>
            <a:fillRect/>
          </a:stretch>
        </p:blipFill>
        <p:spPr bwMode="auto">
          <a:xfrm>
            <a:off x="-91775" y="948064"/>
            <a:ext cx="9170136" cy="48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691680" y="332656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Rowley Load Split Calculator  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611560" y="1210883"/>
            <a:ext cx="817528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GB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GB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The car will behave in the same way on left and right hand turns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n-GB" sz="20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Straight line braking and acceleration are achieved best due to equal wheel loads when travelling straight</a:t>
            </a:r>
            <a:r>
              <a:rPr kumimoji="0" lang="en-GB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 handling  balance of the car will be influenced by the </a:t>
            </a:r>
            <a:r>
              <a:rPr kumimoji="0" lang="en-GB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difference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between Front and Rear Splits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 this symmetrical case the Front Split is1097 N and the rear Split is 1307 N for both left and right hand turns. The difference between front and rear splits</a:t>
            </a:r>
            <a:r>
              <a:rPr kumimoji="0" lang="en-GB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 210 N in each case indicating </a:t>
            </a:r>
            <a:r>
              <a:rPr kumimoji="0" lang="en-GB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oversteer</a:t>
            </a:r>
            <a:r>
              <a:rPr kumimoji="0" lang="en-GB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The overall grip of the car will be influenced by the magnitude of the difference between Left and Right splits. In this case  the difference is </a:t>
            </a:r>
            <a:r>
              <a:rPr kumimoji="0" lang="en-GB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31.8 %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(34.1% and 65.9% in each direction of turn )  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332656"/>
            <a:ext cx="7416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/>
              <a:t>Summary of behaviour that could be predicted from the Rowley Load Split Calculator  </a:t>
            </a:r>
            <a:endParaRPr lang="en-GB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532</TotalTime>
  <Words>492</Words>
  <Application>Microsoft Office PowerPoint</Application>
  <PresentationFormat>On-screen Show (4:3)</PresentationFormat>
  <Paragraphs>52</Paragraphs>
  <Slides>17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How Wheel Load Distribution  Affects Car Handling Balance  </vt:lpstr>
      <vt:lpstr>A definition of handling </vt:lpstr>
      <vt:lpstr>Slide 3</vt:lpstr>
      <vt:lpstr>Increasing Weight transfer </vt:lpstr>
      <vt:lpstr>Traction Circle</vt:lpstr>
      <vt:lpstr>Traction Circle  (another version) </vt:lpstr>
      <vt:lpstr>Slide 7</vt:lpstr>
      <vt:lpstr>Slide 8</vt:lpstr>
      <vt:lpstr>Neutral Steer </vt:lpstr>
      <vt:lpstr>Which means ...</vt:lpstr>
      <vt:lpstr>Understeer </vt:lpstr>
      <vt:lpstr>Which means.... </vt:lpstr>
      <vt:lpstr>Oversteer</vt:lpstr>
      <vt:lpstr>Which means </vt:lpstr>
      <vt:lpstr>Wheel load distribution as a guide to potential handling behaviour</vt:lpstr>
      <vt:lpstr>Slide 16</vt:lpstr>
      <vt:lpstr>Slide 17</vt:lpstr>
    </vt:vector>
  </TitlesOfParts>
  <Company>Swansea Metropolitan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Roger Dowden</dc:creator>
  <cp:lastModifiedBy>Roger Dowden</cp:lastModifiedBy>
  <cp:revision>41</cp:revision>
  <dcterms:created xsi:type="dcterms:W3CDTF">2009-11-01T21:29:09Z</dcterms:created>
  <dcterms:modified xsi:type="dcterms:W3CDTF">2011-11-23T13:05:49Z</dcterms:modified>
</cp:coreProperties>
</file>