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6"/>
  </p:notesMasterIdLst>
  <p:sldIdLst>
    <p:sldId id="256" r:id="rId5"/>
  </p:sldIdLst>
  <p:sldSz cx="18288000" cy="10287000"/>
  <p:notesSz cx="6858000" cy="9144000"/>
  <p:embeddedFontLst>
    <p:embeddedFont>
      <p:font typeface="Arial Bold" panose="020B0704020202020204" pitchFamily="34" charset="0"/>
      <p:regular r:id="rId7"/>
      <p:bold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22" autoAdjust="0"/>
    <p:restoredTop sz="94622" autoAdjust="0"/>
  </p:normalViewPr>
  <p:slideViewPr>
    <p:cSldViewPr>
      <p:cViewPr>
        <p:scale>
          <a:sx n="33" d="100"/>
          <a:sy n="33" d="100"/>
        </p:scale>
        <p:origin x="1656" y="2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font" Target="fonts/font1.fntdata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vyana Nikolova (2111481)" userId="8dc33964-0a98-4fcd-9ff3-f28bcfb04ab6" providerId="ADAL" clId="{0BA9135F-5DD9-4679-8571-518831DF9658}"/>
    <pc:docChg chg="undo custSel modSld">
      <pc:chgData name="Nevyana Nikolova (2111481)" userId="8dc33964-0a98-4fcd-9ff3-f28bcfb04ab6" providerId="ADAL" clId="{0BA9135F-5DD9-4679-8571-518831DF9658}" dt="2026-03-05T18:25:48.229" v="76" actId="1035"/>
      <pc:docMkLst>
        <pc:docMk/>
      </pc:docMkLst>
      <pc:sldChg chg="modSp mod">
        <pc:chgData name="Nevyana Nikolova (2111481)" userId="8dc33964-0a98-4fcd-9ff3-f28bcfb04ab6" providerId="ADAL" clId="{0BA9135F-5DD9-4679-8571-518831DF9658}" dt="2026-03-05T18:25:48.229" v="76" actId="1035"/>
        <pc:sldMkLst>
          <pc:docMk/>
          <pc:sldMk cId="0" sldId="256"/>
        </pc:sldMkLst>
        <pc:spChg chg="mod">
          <ac:chgData name="Nevyana Nikolova (2111481)" userId="8dc33964-0a98-4fcd-9ff3-f28bcfb04ab6" providerId="ADAL" clId="{0BA9135F-5DD9-4679-8571-518831DF9658}" dt="2026-03-05T11:43:54.982" v="19" actId="14100"/>
          <ac:spMkLst>
            <pc:docMk/>
            <pc:sldMk cId="0" sldId="256"/>
            <ac:spMk id="47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1:57:55.363" v="66" actId="1037"/>
          <ac:spMkLst>
            <pc:docMk/>
            <pc:sldMk cId="0" sldId="256"/>
            <ac:spMk id="49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1:42:00.448" v="6" actId="1036"/>
          <ac:spMkLst>
            <pc:docMk/>
            <pc:sldMk cId="0" sldId="256"/>
            <ac:spMk id="56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1:46:30.071" v="50" actId="1037"/>
          <ac:spMkLst>
            <pc:docMk/>
            <pc:sldMk cId="0" sldId="256"/>
            <ac:spMk id="6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8:25:48.229" v="76" actId="1035"/>
          <ac:spMkLst>
            <pc:docMk/>
            <pc:sldMk cId="0" sldId="256"/>
            <ac:spMk id="71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1:44:23.939" v="27" actId="1036"/>
          <ac:spMkLst>
            <pc:docMk/>
            <pc:sldMk cId="0" sldId="256"/>
            <ac:spMk id="72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1:44:18.605" v="26" actId="1035"/>
          <ac:spMkLst>
            <pc:docMk/>
            <pc:sldMk cId="0" sldId="256"/>
            <ac:spMk id="73" creationId="{00000000-0000-0000-0000-000000000000}"/>
          </ac:spMkLst>
        </pc:spChg>
        <pc:spChg chg="mod">
          <ac:chgData name="Nevyana Nikolova (2111481)" userId="8dc33964-0a98-4fcd-9ff3-f28bcfb04ab6" providerId="ADAL" clId="{0BA9135F-5DD9-4679-8571-518831DF9658}" dt="2026-03-05T11:46:39.862" v="57" actId="1037"/>
          <ac:spMkLst>
            <pc:docMk/>
            <pc:sldMk cId="0" sldId="256"/>
            <ac:spMk id="74" creationId="{00000000-0000-0000-0000-000000000000}"/>
          </ac:spMkLst>
        </pc:spChg>
        <pc:grpChg chg="mod">
          <ac:chgData name="Nevyana Nikolova (2111481)" userId="8dc33964-0a98-4fcd-9ff3-f28bcfb04ab6" providerId="ADAL" clId="{0BA9135F-5DD9-4679-8571-518831DF9658}" dt="2026-03-05T11:41:30.674" v="3" actId="14100"/>
          <ac:grpSpMkLst>
            <pc:docMk/>
            <pc:sldMk cId="0" sldId="256"/>
            <ac:grpSpMk id="8" creationId="{00000000-0000-0000-0000-000000000000}"/>
          </ac:grpSpMkLst>
        </pc:grpChg>
        <pc:grpChg chg="mod">
          <ac:chgData name="Nevyana Nikolova (2111481)" userId="8dc33964-0a98-4fcd-9ff3-f28bcfb04ab6" providerId="ADAL" clId="{0BA9135F-5DD9-4679-8571-518831DF9658}" dt="2026-03-05T18:25:40.194" v="72" actId="1036"/>
          <ac:grpSpMkLst>
            <pc:docMk/>
            <pc:sldMk cId="0" sldId="256"/>
            <ac:grpSpMk id="46" creationId="{00000000-0000-0000-0000-000000000000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30FFB0-1D84-4E11-9E0B-7CA6F777E355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AF7CB-8730-444F-9CBC-C9B46A2F73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92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AF7CB-8730-444F-9CBC-C9B46A2F73C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514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2.svg"/><Relationship Id="rId9" Type="http://schemas.openxmlformats.org/officeDocument/2006/relationships/image" Target="../media/image7.sv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49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710" y="1189045"/>
            <a:ext cx="7463086" cy="2071924"/>
            <a:chOff x="0" y="0"/>
            <a:chExt cx="1445033" cy="40117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45033" cy="401174"/>
            </a:xfrm>
            <a:custGeom>
              <a:avLst/>
              <a:gdLst/>
              <a:ahLst/>
              <a:cxnLst/>
              <a:rect l="l" t="t" r="r" b="b"/>
              <a:pathLst>
                <a:path w="1445033" h="401174">
                  <a:moveTo>
                    <a:pt x="20747" y="0"/>
                  </a:moveTo>
                  <a:lnTo>
                    <a:pt x="1424286" y="0"/>
                  </a:lnTo>
                  <a:cubicBezTo>
                    <a:pt x="1429789" y="0"/>
                    <a:pt x="1435066" y="2186"/>
                    <a:pt x="1438957" y="6077"/>
                  </a:cubicBezTo>
                  <a:cubicBezTo>
                    <a:pt x="1442847" y="9968"/>
                    <a:pt x="1445033" y="15245"/>
                    <a:pt x="1445033" y="20747"/>
                  </a:cubicBezTo>
                  <a:lnTo>
                    <a:pt x="1445033" y="380427"/>
                  </a:lnTo>
                  <a:cubicBezTo>
                    <a:pt x="1445033" y="385930"/>
                    <a:pt x="1442847" y="391207"/>
                    <a:pt x="1438957" y="395098"/>
                  </a:cubicBezTo>
                  <a:cubicBezTo>
                    <a:pt x="1435066" y="398989"/>
                    <a:pt x="1429789" y="401174"/>
                    <a:pt x="1424286" y="401174"/>
                  </a:cubicBezTo>
                  <a:lnTo>
                    <a:pt x="20747" y="401174"/>
                  </a:lnTo>
                  <a:cubicBezTo>
                    <a:pt x="15245" y="401174"/>
                    <a:pt x="9968" y="398989"/>
                    <a:pt x="6077" y="395098"/>
                  </a:cubicBezTo>
                  <a:cubicBezTo>
                    <a:pt x="2186" y="391207"/>
                    <a:pt x="0" y="385930"/>
                    <a:pt x="0" y="380427"/>
                  </a:cubicBezTo>
                  <a:lnTo>
                    <a:pt x="0" y="20747"/>
                  </a:lnTo>
                  <a:cubicBezTo>
                    <a:pt x="0" y="15245"/>
                    <a:pt x="2186" y="9968"/>
                    <a:pt x="6077" y="6077"/>
                  </a:cubicBezTo>
                  <a:cubicBezTo>
                    <a:pt x="9968" y="2186"/>
                    <a:pt x="15245" y="0"/>
                    <a:pt x="20747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45033" cy="4392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6448" y="3160272"/>
            <a:ext cx="10078306" cy="1811187"/>
            <a:chOff x="0" y="0"/>
            <a:chExt cx="1951403" cy="35068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51403" cy="350689"/>
            </a:xfrm>
            <a:custGeom>
              <a:avLst/>
              <a:gdLst/>
              <a:ahLst/>
              <a:cxnLst/>
              <a:rect l="l" t="t" r="r" b="b"/>
              <a:pathLst>
                <a:path w="1951403" h="350689">
                  <a:moveTo>
                    <a:pt x="15364" y="0"/>
                  </a:moveTo>
                  <a:lnTo>
                    <a:pt x="1936039" y="0"/>
                  </a:lnTo>
                  <a:cubicBezTo>
                    <a:pt x="1940114" y="0"/>
                    <a:pt x="1944022" y="1619"/>
                    <a:pt x="1946903" y="4500"/>
                  </a:cubicBezTo>
                  <a:cubicBezTo>
                    <a:pt x="1949784" y="7381"/>
                    <a:pt x="1951403" y="11289"/>
                    <a:pt x="1951403" y="15364"/>
                  </a:cubicBezTo>
                  <a:lnTo>
                    <a:pt x="1951403" y="335326"/>
                  </a:lnTo>
                  <a:cubicBezTo>
                    <a:pt x="1951403" y="343811"/>
                    <a:pt x="1944525" y="350689"/>
                    <a:pt x="1936039" y="350689"/>
                  </a:cubicBezTo>
                  <a:lnTo>
                    <a:pt x="15364" y="350689"/>
                  </a:lnTo>
                  <a:cubicBezTo>
                    <a:pt x="6878" y="350689"/>
                    <a:pt x="0" y="343811"/>
                    <a:pt x="0" y="335326"/>
                  </a:cubicBezTo>
                  <a:lnTo>
                    <a:pt x="0" y="15364"/>
                  </a:lnTo>
                  <a:cubicBezTo>
                    <a:pt x="0" y="6878"/>
                    <a:pt x="6878" y="0"/>
                    <a:pt x="15364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951403" cy="3887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525" y="38730"/>
            <a:ext cx="18278475" cy="1216323"/>
            <a:chOff x="0" y="0"/>
            <a:chExt cx="5266764" cy="52513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266764" cy="525135"/>
            </a:xfrm>
            <a:custGeom>
              <a:avLst/>
              <a:gdLst/>
              <a:ahLst/>
              <a:cxnLst/>
              <a:rect l="l" t="t" r="r" b="b"/>
              <a:pathLst>
                <a:path w="5266764" h="525135">
                  <a:moveTo>
                    <a:pt x="38715" y="0"/>
                  </a:moveTo>
                  <a:lnTo>
                    <a:pt x="5228049" y="0"/>
                  </a:lnTo>
                  <a:cubicBezTo>
                    <a:pt x="5249431" y="0"/>
                    <a:pt x="5266764" y="17333"/>
                    <a:pt x="5266764" y="38715"/>
                  </a:cubicBezTo>
                  <a:lnTo>
                    <a:pt x="5266764" y="486420"/>
                  </a:lnTo>
                  <a:cubicBezTo>
                    <a:pt x="5266764" y="496688"/>
                    <a:pt x="5262685" y="506535"/>
                    <a:pt x="5255425" y="513796"/>
                  </a:cubicBezTo>
                  <a:cubicBezTo>
                    <a:pt x="5248165" y="521056"/>
                    <a:pt x="5238317" y="525135"/>
                    <a:pt x="5228049" y="525135"/>
                  </a:cubicBezTo>
                  <a:lnTo>
                    <a:pt x="38715" y="525135"/>
                  </a:lnTo>
                  <a:cubicBezTo>
                    <a:pt x="28447" y="525135"/>
                    <a:pt x="18600" y="521056"/>
                    <a:pt x="11339" y="513796"/>
                  </a:cubicBezTo>
                  <a:cubicBezTo>
                    <a:pt x="4079" y="506535"/>
                    <a:pt x="0" y="496688"/>
                    <a:pt x="0" y="486420"/>
                  </a:cubicBezTo>
                  <a:lnTo>
                    <a:pt x="0" y="38715"/>
                  </a:lnTo>
                  <a:cubicBezTo>
                    <a:pt x="0" y="28447"/>
                    <a:pt x="4079" y="18600"/>
                    <a:pt x="11339" y="11339"/>
                  </a:cubicBezTo>
                  <a:cubicBezTo>
                    <a:pt x="18600" y="4079"/>
                    <a:pt x="28447" y="0"/>
                    <a:pt x="38715" y="0"/>
                  </a:cubicBezTo>
                  <a:close/>
                </a:path>
              </a:pathLst>
            </a:custGeom>
            <a:solidFill>
              <a:srgbClr val="2E499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266764" cy="5727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8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5662606" y="1103499"/>
            <a:ext cx="2164066" cy="2164066"/>
          </a:xfrm>
          <a:custGeom>
            <a:avLst/>
            <a:gdLst/>
            <a:ahLst/>
            <a:cxnLst/>
            <a:rect l="l" t="t" r="r" b="b"/>
            <a:pathLst>
              <a:path w="2164066" h="2164066">
                <a:moveTo>
                  <a:pt x="0" y="0"/>
                </a:moveTo>
                <a:lnTo>
                  <a:pt x="2164065" y="0"/>
                </a:lnTo>
                <a:lnTo>
                  <a:pt x="2164065" y="2164065"/>
                </a:lnTo>
                <a:lnTo>
                  <a:pt x="0" y="216406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9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201202" y="-25726"/>
            <a:ext cx="2356109" cy="981712"/>
          </a:xfrm>
          <a:custGeom>
            <a:avLst/>
            <a:gdLst/>
            <a:ahLst/>
            <a:cxnLst/>
            <a:rect l="l" t="t" r="r" b="b"/>
            <a:pathLst>
              <a:path w="2356109" h="981712">
                <a:moveTo>
                  <a:pt x="0" y="0"/>
                </a:moveTo>
                <a:lnTo>
                  <a:pt x="2356108" y="0"/>
                </a:lnTo>
                <a:lnTo>
                  <a:pt x="2356108" y="981712"/>
                </a:lnTo>
                <a:lnTo>
                  <a:pt x="0" y="98171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9986458" y="848743"/>
            <a:ext cx="3250004" cy="243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6"/>
              </a:lnSpc>
              <a:spcBef>
                <a:spcPct val="0"/>
              </a:spcBef>
            </a:pPr>
            <a:r>
              <a:rPr lang="en-US" sz="129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Supervisor: Dr. Oluwadamilola Tayo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572286" y="848743"/>
            <a:ext cx="4996548" cy="243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Programme: Public Health and Social Care in Practice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12147" y="1776230"/>
            <a:ext cx="2311920" cy="1122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51"/>
              </a:lnSpc>
            </a:pPr>
            <a:r>
              <a:rPr lang="en-US" sz="160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Patients waiting</a:t>
            </a:r>
          </a:p>
          <a:p>
            <a:pPr algn="ctr">
              <a:lnSpc>
                <a:spcPts val="2251"/>
              </a:lnSpc>
            </a:pPr>
            <a:r>
              <a:rPr lang="en-US" sz="160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 weeks</a:t>
            </a:r>
          </a:p>
          <a:p>
            <a:pPr algn="ctr">
              <a:lnSpc>
                <a:spcPts val="2251"/>
              </a:lnSpc>
            </a:pPr>
            <a:r>
              <a:rPr lang="en-US" sz="160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for GP Appointment  (2024/25)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67197" y="1786281"/>
            <a:ext cx="2181815" cy="1151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67"/>
              </a:lnSpc>
            </a:pPr>
            <a:r>
              <a:rPr lang="en-US" sz="161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ED attendances</a:t>
            </a:r>
          </a:p>
          <a:p>
            <a:pPr algn="ctr">
              <a:lnSpc>
                <a:spcPts val="2267"/>
              </a:lnSpc>
            </a:pPr>
            <a:r>
              <a:rPr lang="en-US" sz="161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potentially</a:t>
            </a:r>
          </a:p>
          <a:p>
            <a:pPr algn="ctr">
              <a:lnSpc>
                <a:spcPts val="2267"/>
              </a:lnSpc>
            </a:pPr>
            <a:r>
              <a:rPr lang="en-US" sz="161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manageable in</a:t>
            </a:r>
          </a:p>
          <a:p>
            <a:pPr algn="ctr">
              <a:lnSpc>
                <a:spcPts val="2267"/>
              </a:lnSpc>
            </a:pPr>
            <a:r>
              <a:rPr lang="en-US" sz="161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primary care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56938" y="1290981"/>
            <a:ext cx="1635396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60"/>
              </a:lnSpc>
            </a:pPr>
            <a:r>
              <a:rPr lang="en-US" sz="33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£5.2bn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476968" y="1776756"/>
            <a:ext cx="2220141" cy="889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7"/>
              </a:lnSpc>
            </a:pPr>
            <a:r>
              <a:rPr lang="en-US" sz="164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Annual cost of avoidable ED attendances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86923" y="7274294"/>
            <a:ext cx="8146393" cy="2955450"/>
            <a:chOff x="0" y="0"/>
            <a:chExt cx="1577338" cy="57224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577338" cy="572246"/>
            </a:xfrm>
            <a:custGeom>
              <a:avLst/>
              <a:gdLst/>
              <a:ahLst/>
              <a:cxnLst/>
              <a:rect l="l" t="t" r="r" b="b"/>
              <a:pathLst>
                <a:path w="1577338" h="572246">
                  <a:moveTo>
                    <a:pt x="19007" y="0"/>
                  </a:moveTo>
                  <a:lnTo>
                    <a:pt x="1558331" y="0"/>
                  </a:lnTo>
                  <a:cubicBezTo>
                    <a:pt x="1568828" y="0"/>
                    <a:pt x="1577338" y="8510"/>
                    <a:pt x="1577338" y="19007"/>
                  </a:cubicBezTo>
                  <a:lnTo>
                    <a:pt x="1577338" y="553239"/>
                  </a:lnTo>
                  <a:cubicBezTo>
                    <a:pt x="1577338" y="558280"/>
                    <a:pt x="1575336" y="563115"/>
                    <a:pt x="1571771" y="566679"/>
                  </a:cubicBezTo>
                  <a:cubicBezTo>
                    <a:pt x="1568207" y="570244"/>
                    <a:pt x="1563372" y="572246"/>
                    <a:pt x="1558331" y="572246"/>
                  </a:cubicBezTo>
                  <a:lnTo>
                    <a:pt x="19007" y="572246"/>
                  </a:lnTo>
                  <a:cubicBezTo>
                    <a:pt x="8510" y="572246"/>
                    <a:pt x="0" y="563737"/>
                    <a:pt x="0" y="553239"/>
                  </a:cubicBezTo>
                  <a:lnTo>
                    <a:pt x="0" y="19007"/>
                  </a:lnTo>
                  <a:cubicBezTo>
                    <a:pt x="0" y="8510"/>
                    <a:pt x="8510" y="0"/>
                    <a:pt x="19007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577338" cy="6103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8689836" y="1153324"/>
            <a:ext cx="9421239" cy="3197765"/>
            <a:chOff x="0" y="0"/>
            <a:chExt cx="1824179" cy="61916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824179" cy="619164"/>
            </a:xfrm>
            <a:custGeom>
              <a:avLst/>
              <a:gdLst/>
              <a:ahLst/>
              <a:cxnLst/>
              <a:rect l="l" t="t" r="r" b="b"/>
              <a:pathLst>
                <a:path w="1824179" h="619164">
                  <a:moveTo>
                    <a:pt x="16435" y="0"/>
                  </a:moveTo>
                  <a:lnTo>
                    <a:pt x="1807744" y="0"/>
                  </a:lnTo>
                  <a:cubicBezTo>
                    <a:pt x="1812103" y="0"/>
                    <a:pt x="1816283" y="1732"/>
                    <a:pt x="1819365" y="4814"/>
                  </a:cubicBezTo>
                  <a:cubicBezTo>
                    <a:pt x="1822447" y="7896"/>
                    <a:pt x="1824179" y="12076"/>
                    <a:pt x="1824179" y="16435"/>
                  </a:cubicBezTo>
                  <a:lnTo>
                    <a:pt x="1824179" y="602729"/>
                  </a:lnTo>
                  <a:cubicBezTo>
                    <a:pt x="1824179" y="607088"/>
                    <a:pt x="1822447" y="611268"/>
                    <a:pt x="1819365" y="614351"/>
                  </a:cubicBezTo>
                  <a:cubicBezTo>
                    <a:pt x="1816283" y="617433"/>
                    <a:pt x="1812103" y="619164"/>
                    <a:pt x="1807744" y="619164"/>
                  </a:cubicBezTo>
                  <a:lnTo>
                    <a:pt x="16435" y="619164"/>
                  </a:lnTo>
                  <a:cubicBezTo>
                    <a:pt x="12076" y="619164"/>
                    <a:pt x="7896" y="617433"/>
                    <a:pt x="4814" y="614351"/>
                  </a:cubicBezTo>
                  <a:cubicBezTo>
                    <a:pt x="1732" y="611268"/>
                    <a:pt x="0" y="607088"/>
                    <a:pt x="0" y="602729"/>
                  </a:cubicBezTo>
                  <a:lnTo>
                    <a:pt x="0" y="16435"/>
                  </a:lnTo>
                  <a:cubicBezTo>
                    <a:pt x="0" y="12076"/>
                    <a:pt x="1732" y="7896"/>
                    <a:pt x="4814" y="4814"/>
                  </a:cubicBezTo>
                  <a:cubicBezTo>
                    <a:pt x="7896" y="1732"/>
                    <a:pt x="12076" y="0"/>
                    <a:pt x="16435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1824179" cy="6572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 flipH="1">
            <a:off x="12532870" y="1200949"/>
            <a:ext cx="2991320" cy="3150140"/>
          </a:xfrm>
          <a:custGeom>
            <a:avLst/>
            <a:gdLst/>
            <a:ahLst/>
            <a:cxnLst/>
            <a:rect l="l" t="t" r="r" b="b"/>
            <a:pathLst>
              <a:path w="2991320" h="3150140">
                <a:moveTo>
                  <a:pt x="2991320" y="0"/>
                </a:moveTo>
                <a:lnTo>
                  <a:pt x="0" y="0"/>
                </a:lnTo>
                <a:lnTo>
                  <a:pt x="0" y="3150140"/>
                </a:lnTo>
                <a:lnTo>
                  <a:pt x="2991320" y="3150140"/>
                </a:lnTo>
                <a:lnTo>
                  <a:pt x="2991320" y="0"/>
                </a:lnTo>
                <a:close/>
              </a:path>
            </a:pathLst>
          </a:custGeom>
          <a:blipFill>
            <a:blip r:embed="rId6">
              <a:alphaModFix amt="14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8680311" y="2769658"/>
            <a:ext cx="5803454" cy="1900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31"/>
              </a:lnSpc>
            </a:pPr>
            <a:r>
              <a:rPr lang="en-US" sz="18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Health Policy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Informing NHS workforce policy development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Supporting the NHS Long Term Workforce Plan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Demonstrating return on investment in primary care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Informing Integrated Care System (ICS) planning</a:t>
            </a:r>
          </a:p>
          <a:p>
            <a:pPr algn="just">
              <a:lnSpc>
                <a:spcPts val="2079"/>
              </a:lnSpc>
            </a:pPr>
            <a:endParaRPr lang="en-US" sz="16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just">
              <a:lnSpc>
                <a:spcPts val="2331"/>
              </a:lnSpc>
            </a:pPr>
            <a:endParaRPr lang="en-US" sz="16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7" name="Group 27"/>
          <p:cNvGrpSpPr/>
          <p:nvPr/>
        </p:nvGrpSpPr>
        <p:grpSpPr>
          <a:xfrm>
            <a:off x="106461" y="4961066"/>
            <a:ext cx="10081632" cy="1210467"/>
            <a:chOff x="0" y="0"/>
            <a:chExt cx="1952047" cy="234376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952047" cy="234376"/>
            </a:xfrm>
            <a:custGeom>
              <a:avLst/>
              <a:gdLst/>
              <a:ahLst/>
              <a:cxnLst/>
              <a:rect l="l" t="t" r="r" b="b"/>
              <a:pathLst>
                <a:path w="1952047" h="234376">
                  <a:moveTo>
                    <a:pt x="15358" y="0"/>
                  </a:moveTo>
                  <a:lnTo>
                    <a:pt x="1936689" y="0"/>
                  </a:lnTo>
                  <a:cubicBezTo>
                    <a:pt x="1940762" y="0"/>
                    <a:pt x="1944668" y="1618"/>
                    <a:pt x="1947549" y="4498"/>
                  </a:cubicBezTo>
                  <a:cubicBezTo>
                    <a:pt x="1950429" y="7379"/>
                    <a:pt x="1952047" y="11285"/>
                    <a:pt x="1952047" y="15358"/>
                  </a:cubicBezTo>
                  <a:lnTo>
                    <a:pt x="1952047" y="219017"/>
                  </a:lnTo>
                  <a:cubicBezTo>
                    <a:pt x="1952047" y="223090"/>
                    <a:pt x="1950429" y="226997"/>
                    <a:pt x="1947549" y="229877"/>
                  </a:cubicBezTo>
                  <a:cubicBezTo>
                    <a:pt x="1944668" y="232757"/>
                    <a:pt x="1940762" y="234376"/>
                    <a:pt x="1936689" y="234376"/>
                  </a:cubicBezTo>
                  <a:lnTo>
                    <a:pt x="15358" y="234376"/>
                  </a:lnTo>
                  <a:cubicBezTo>
                    <a:pt x="11285" y="234376"/>
                    <a:pt x="7379" y="232757"/>
                    <a:pt x="4498" y="229877"/>
                  </a:cubicBezTo>
                  <a:cubicBezTo>
                    <a:pt x="1618" y="226997"/>
                    <a:pt x="0" y="223090"/>
                    <a:pt x="0" y="219017"/>
                  </a:cubicBezTo>
                  <a:lnTo>
                    <a:pt x="0" y="15358"/>
                  </a:lnTo>
                  <a:cubicBezTo>
                    <a:pt x="0" y="11285"/>
                    <a:pt x="1618" y="7379"/>
                    <a:pt x="4498" y="4498"/>
                  </a:cubicBezTo>
                  <a:cubicBezTo>
                    <a:pt x="7379" y="1618"/>
                    <a:pt x="11285" y="0"/>
                    <a:pt x="15358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1952047" cy="2724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663358" y="5404602"/>
            <a:ext cx="9148167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3"/>
              </a:lnSpc>
            </a:pPr>
            <a:r>
              <a:rPr lang="en-US" sz="18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“Do longer GP appointment waiting times increase Emergency Department use in England's most deprived communities?”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106461" y="6117930"/>
            <a:ext cx="10081632" cy="1223039"/>
            <a:chOff x="0" y="0"/>
            <a:chExt cx="1952047" cy="23681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952047" cy="236810"/>
            </a:xfrm>
            <a:custGeom>
              <a:avLst/>
              <a:gdLst/>
              <a:ahLst/>
              <a:cxnLst/>
              <a:rect l="l" t="t" r="r" b="b"/>
              <a:pathLst>
                <a:path w="1952047" h="236810">
                  <a:moveTo>
                    <a:pt x="15358" y="0"/>
                  </a:moveTo>
                  <a:lnTo>
                    <a:pt x="1936689" y="0"/>
                  </a:lnTo>
                  <a:cubicBezTo>
                    <a:pt x="1940762" y="0"/>
                    <a:pt x="1944668" y="1618"/>
                    <a:pt x="1947549" y="4498"/>
                  </a:cubicBezTo>
                  <a:cubicBezTo>
                    <a:pt x="1950429" y="7379"/>
                    <a:pt x="1952047" y="11285"/>
                    <a:pt x="1952047" y="15358"/>
                  </a:cubicBezTo>
                  <a:lnTo>
                    <a:pt x="1952047" y="221451"/>
                  </a:lnTo>
                  <a:cubicBezTo>
                    <a:pt x="1952047" y="225525"/>
                    <a:pt x="1950429" y="229431"/>
                    <a:pt x="1947549" y="232312"/>
                  </a:cubicBezTo>
                  <a:cubicBezTo>
                    <a:pt x="1944668" y="235192"/>
                    <a:pt x="1940762" y="236810"/>
                    <a:pt x="1936689" y="236810"/>
                  </a:cubicBezTo>
                  <a:lnTo>
                    <a:pt x="15358" y="236810"/>
                  </a:lnTo>
                  <a:cubicBezTo>
                    <a:pt x="11285" y="236810"/>
                    <a:pt x="7379" y="235192"/>
                    <a:pt x="4498" y="232312"/>
                  </a:cubicBezTo>
                  <a:cubicBezTo>
                    <a:pt x="1618" y="229431"/>
                    <a:pt x="0" y="225525"/>
                    <a:pt x="0" y="221451"/>
                  </a:cubicBezTo>
                  <a:lnTo>
                    <a:pt x="0" y="15358"/>
                  </a:lnTo>
                  <a:cubicBezTo>
                    <a:pt x="0" y="11285"/>
                    <a:pt x="1618" y="7379"/>
                    <a:pt x="4498" y="4498"/>
                  </a:cubicBezTo>
                  <a:cubicBezTo>
                    <a:pt x="7379" y="1618"/>
                    <a:pt x="11285" y="0"/>
                    <a:pt x="15358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38100"/>
              <a:ext cx="1952047" cy="2749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625258" y="6257258"/>
            <a:ext cx="8649429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RESEARCH AIM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5278" y="6117930"/>
            <a:ext cx="632356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4.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79375" y="6583121"/>
            <a:ext cx="9754709" cy="595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78"/>
              </a:lnSpc>
            </a:pPr>
            <a:r>
              <a:rPr lang="en-US" sz="1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 assess how GP waiting times affect ED attendance in deprived areas of England, informing targeted primary care interventions to reduce inequalities and improve efficiency.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49275" y="3198941"/>
            <a:ext cx="568477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2.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79375" y="3546719"/>
            <a:ext cx="8210501" cy="1391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9" lvl="1" indent="-183514" algn="l">
              <a:lnSpc>
                <a:spcPts val="2141"/>
              </a:lnSpc>
              <a:buFont typeface="Arial"/>
              <a:buChar char="•"/>
            </a:pPr>
            <a:r>
              <a:rPr lang="en-US" sz="1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Poorer health drives higher need, but limited GP access blocks early care.</a:t>
            </a:r>
          </a:p>
          <a:p>
            <a:pPr marL="367029" lvl="1" indent="-183514" algn="l">
              <a:lnSpc>
                <a:spcPts val="2141"/>
              </a:lnSpc>
              <a:buFont typeface="Arial"/>
              <a:buChar char="•"/>
            </a:pPr>
            <a:r>
              <a:rPr lang="en-US" sz="1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 visits (£195) cost over four times more than GP appointments (£42), adding avoidable strain.</a:t>
            </a:r>
          </a:p>
          <a:p>
            <a:pPr marL="367029" lvl="1" indent="-183514" algn="l">
              <a:lnSpc>
                <a:spcPts val="2379"/>
              </a:lnSpc>
              <a:buFont typeface="Arial"/>
              <a:buChar char="•"/>
            </a:pPr>
            <a:r>
              <a:rPr lang="en-US" sz="1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research aims to ease ED pressure, reduce inequality, and deliver the right care at the right cost.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95677" y="4670236"/>
            <a:ext cx="1938406" cy="20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0"/>
              </a:lnSpc>
              <a:spcBef>
                <a:spcPct val="0"/>
              </a:spcBef>
            </a:pPr>
            <a:r>
              <a:rPr lang="en-US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Source: NHS UK(2024/25)</a:t>
            </a:r>
          </a:p>
        </p:txBody>
      </p:sp>
      <p:sp>
        <p:nvSpPr>
          <p:cNvPr id="40" name="Freeform 40"/>
          <p:cNvSpPr/>
          <p:nvPr/>
        </p:nvSpPr>
        <p:spPr>
          <a:xfrm>
            <a:off x="9255950" y="3388649"/>
            <a:ext cx="2762012" cy="2782884"/>
          </a:xfrm>
          <a:custGeom>
            <a:avLst/>
            <a:gdLst/>
            <a:ahLst/>
            <a:cxnLst/>
            <a:rect l="l" t="t" r="r" b="b"/>
            <a:pathLst>
              <a:path w="2762012" h="2782884">
                <a:moveTo>
                  <a:pt x="0" y="0"/>
                </a:moveTo>
                <a:lnTo>
                  <a:pt x="2762012" y="0"/>
                </a:lnTo>
                <a:lnTo>
                  <a:pt x="2762012" y="2782884"/>
                </a:lnTo>
                <a:lnTo>
                  <a:pt x="0" y="278288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6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Freeform 41"/>
          <p:cNvSpPr/>
          <p:nvPr/>
        </p:nvSpPr>
        <p:spPr>
          <a:xfrm flipH="1">
            <a:off x="7250779" y="1261404"/>
            <a:ext cx="1466300" cy="2047190"/>
          </a:xfrm>
          <a:custGeom>
            <a:avLst/>
            <a:gdLst/>
            <a:ahLst/>
            <a:cxnLst/>
            <a:rect l="l" t="t" r="r" b="b"/>
            <a:pathLst>
              <a:path w="1466300" h="2047190">
                <a:moveTo>
                  <a:pt x="1466300" y="0"/>
                </a:moveTo>
                <a:lnTo>
                  <a:pt x="0" y="0"/>
                </a:lnTo>
                <a:lnTo>
                  <a:pt x="0" y="2047190"/>
                </a:lnTo>
                <a:lnTo>
                  <a:pt x="1466300" y="2047190"/>
                </a:lnTo>
                <a:lnTo>
                  <a:pt x="146630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2" name="Freeform 42"/>
          <p:cNvSpPr/>
          <p:nvPr/>
        </p:nvSpPr>
        <p:spPr>
          <a:xfrm>
            <a:off x="15419490" y="110802"/>
            <a:ext cx="1123818" cy="632148"/>
          </a:xfrm>
          <a:custGeom>
            <a:avLst/>
            <a:gdLst/>
            <a:ahLst/>
            <a:cxnLst/>
            <a:rect l="l" t="t" r="r" b="b"/>
            <a:pathLst>
              <a:path w="1123818" h="632148">
                <a:moveTo>
                  <a:pt x="0" y="0"/>
                </a:moveTo>
                <a:lnTo>
                  <a:pt x="1123818" y="0"/>
                </a:lnTo>
                <a:lnTo>
                  <a:pt x="1123818" y="632148"/>
                </a:lnTo>
                <a:lnTo>
                  <a:pt x="0" y="63214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3" name="Freeform 43"/>
          <p:cNvSpPr/>
          <p:nvPr/>
        </p:nvSpPr>
        <p:spPr>
          <a:xfrm flipH="1">
            <a:off x="16973493" y="-90674"/>
            <a:ext cx="1304982" cy="1207108"/>
          </a:xfrm>
          <a:custGeom>
            <a:avLst/>
            <a:gdLst/>
            <a:ahLst/>
            <a:cxnLst/>
            <a:rect l="l" t="t" r="r" b="b"/>
            <a:pathLst>
              <a:path w="1304982" h="1207108">
                <a:moveTo>
                  <a:pt x="1304982" y="0"/>
                </a:moveTo>
                <a:lnTo>
                  <a:pt x="0" y="0"/>
                </a:lnTo>
                <a:lnTo>
                  <a:pt x="0" y="1207108"/>
                </a:lnTo>
                <a:lnTo>
                  <a:pt x="1304982" y="1207108"/>
                </a:lnTo>
                <a:lnTo>
                  <a:pt x="1304982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4" name="Freeform 44"/>
          <p:cNvSpPr/>
          <p:nvPr/>
        </p:nvSpPr>
        <p:spPr>
          <a:xfrm>
            <a:off x="8220026" y="6957772"/>
            <a:ext cx="1948741" cy="1878099"/>
          </a:xfrm>
          <a:custGeom>
            <a:avLst/>
            <a:gdLst/>
            <a:ahLst/>
            <a:cxnLst/>
            <a:rect l="l" t="t" r="r" b="b"/>
            <a:pathLst>
              <a:path w="1948741" h="1878099">
                <a:moveTo>
                  <a:pt x="0" y="0"/>
                </a:moveTo>
                <a:lnTo>
                  <a:pt x="1948740" y="0"/>
                </a:lnTo>
                <a:lnTo>
                  <a:pt x="1948740" y="1878098"/>
                </a:lnTo>
                <a:lnTo>
                  <a:pt x="0" y="187809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5" name="Freeform 45"/>
          <p:cNvSpPr/>
          <p:nvPr/>
        </p:nvSpPr>
        <p:spPr>
          <a:xfrm>
            <a:off x="8210501" y="8668293"/>
            <a:ext cx="1977593" cy="1594434"/>
          </a:xfrm>
          <a:custGeom>
            <a:avLst/>
            <a:gdLst/>
            <a:ahLst/>
            <a:cxnLst/>
            <a:rect l="l" t="t" r="r" b="b"/>
            <a:pathLst>
              <a:path w="1977593" h="1594434">
                <a:moveTo>
                  <a:pt x="0" y="0"/>
                </a:moveTo>
                <a:lnTo>
                  <a:pt x="1977592" y="0"/>
                </a:lnTo>
                <a:lnTo>
                  <a:pt x="1977592" y="1594434"/>
                </a:lnTo>
                <a:lnTo>
                  <a:pt x="0" y="1594434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6" name="Group 46"/>
          <p:cNvGrpSpPr/>
          <p:nvPr/>
        </p:nvGrpSpPr>
        <p:grpSpPr>
          <a:xfrm>
            <a:off x="10080615" y="4021684"/>
            <a:ext cx="8030460" cy="6455816"/>
            <a:chOff x="0" y="-38100"/>
            <a:chExt cx="1554891" cy="1185862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1554891" cy="1092416"/>
            </a:xfrm>
            <a:custGeom>
              <a:avLst/>
              <a:gdLst/>
              <a:ahLst/>
              <a:cxnLst/>
              <a:rect l="l" t="t" r="r" b="b"/>
              <a:pathLst>
                <a:path w="1554891" h="1147762">
                  <a:moveTo>
                    <a:pt x="19281" y="0"/>
                  </a:moveTo>
                  <a:lnTo>
                    <a:pt x="1535609" y="0"/>
                  </a:lnTo>
                  <a:cubicBezTo>
                    <a:pt x="1540723" y="0"/>
                    <a:pt x="1545627" y="2031"/>
                    <a:pt x="1549243" y="5647"/>
                  </a:cubicBezTo>
                  <a:cubicBezTo>
                    <a:pt x="1552859" y="9263"/>
                    <a:pt x="1554891" y="14168"/>
                    <a:pt x="1554891" y="19281"/>
                  </a:cubicBezTo>
                  <a:lnTo>
                    <a:pt x="1554891" y="1128481"/>
                  </a:lnTo>
                  <a:cubicBezTo>
                    <a:pt x="1554891" y="1133595"/>
                    <a:pt x="1552859" y="1138499"/>
                    <a:pt x="1549243" y="1142115"/>
                  </a:cubicBezTo>
                  <a:cubicBezTo>
                    <a:pt x="1545627" y="1145731"/>
                    <a:pt x="1540723" y="1147762"/>
                    <a:pt x="1535609" y="1147762"/>
                  </a:cubicBezTo>
                  <a:lnTo>
                    <a:pt x="19281" y="1147762"/>
                  </a:lnTo>
                  <a:cubicBezTo>
                    <a:pt x="14168" y="1147762"/>
                    <a:pt x="9263" y="1145731"/>
                    <a:pt x="5647" y="1142115"/>
                  </a:cubicBezTo>
                  <a:cubicBezTo>
                    <a:pt x="2031" y="1138499"/>
                    <a:pt x="0" y="1133595"/>
                    <a:pt x="0" y="1128481"/>
                  </a:cubicBezTo>
                  <a:lnTo>
                    <a:pt x="0" y="19281"/>
                  </a:lnTo>
                  <a:cubicBezTo>
                    <a:pt x="0" y="14168"/>
                    <a:pt x="2031" y="9263"/>
                    <a:pt x="5647" y="5647"/>
                  </a:cubicBezTo>
                  <a:cubicBezTo>
                    <a:pt x="9263" y="2031"/>
                    <a:pt x="14168" y="0"/>
                    <a:pt x="19281" y="0"/>
                  </a:cubicBezTo>
                  <a:close/>
                </a:path>
              </a:pathLst>
            </a:custGeom>
            <a:solidFill>
              <a:srgbClr val="F3ECFF"/>
            </a:solidFill>
            <a:ln w="38100" cap="sq">
              <a:solidFill>
                <a:srgbClr val="2E49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38100"/>
              <a:ext cx="1554891" cy="11858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9" name="Freeform 49"/>
          <p:cNvSpPr/>
          <p:nvPr/>
        </p:nvSpPr>
        <p:spPr>
          <a:xfrm>
            <a:off x="152400" y="1749452"/>
            <a:ext cx="1676039" cy="1412847"/>
          </a:xfrm>
          <a:custGeom>
            <a:avLst/>
            <a:gdLst/>
            <a:ahLst/>
            <a:cxnLst/>
            <a:rect l="l" t="t" r="r" b="b"/>
            <a:pathLst>
              <a:path w="1724855" h="1538714">
                <a:moveTo>
                  <a:pt x="0" y="0"/>
                </a:moveTo>
                <a:lnTo>
                  <a:pt x="1724855" y="0"/>
                </a:lnTo>
                <a:lnTo>
                  <a:pt x="1724855" y="1538714"/>
                </a:lnTo>
                <a:lnTo>
                  <a:pt x="0" y="1538714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TextBox 50"/>
          <p:cNvSpPr txBox="1"/>
          <p:nvPr/>
        </p:nvSpPr>
        <p:spPr>
          <a:xfrm>
            <a:off x="653833" y="1344430"/>
            <a:ext cx="3367251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PREVALENCE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269850" y="1217430"/>
            <a:ext cx="767967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1.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17710" y="7748293"/>
            <a:ext cx="7821990" cy="2330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56237" lvl="1" indent="-178118" algn="just">
              <a:lnSpc>
                <a:spcPts val="2079"/>
              </a:lnSpc>
              <a:buAutoNum type="arabicPeriod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 analyse the relationship between average GP appointment waiting times and monthly ED attendance rates across Integrated Care Systems (ICSs) in England (2020-2025).</a:t>
            </a:r>
          </a:p>
          <a:p>
            <a:pPr marL="356237" lvl="1" indent="-178118" algn="just">
              <a:lnSpc>
                <a:spcPts val="2079"/>
              </a:lnSpc>
              <a:buAutoNum type="arabicPeriod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 determine GP waiting time thresholds that trigger higher ED use in deprived populations, accounting for demographics, chronic disease, and healthcare infrastructure.</a:t>
            </a:r>
          </a:p>
          <a:p>
            <a:pPr marL="356237" lvl="1" indent="-178118" algn="just">
              <a:lnSpc>
                <a:spcPts val="2079"/>
              </a:lnSpc>
              <a:buAutoNum type="arabicPeriod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 assess if the link between GP waiting times and ED use varies by deprivation, testing interactions between waiting times and area-level deprivation. (NHS Confederation, 2024/25).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8657511" y="1630154"/>
            <a:ext cx="4459411" cy="1091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31"/>
              </a:lnSpc>
            </a:pPr>
            <a:r>
              <a:rPr lang="en-US" sz="18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Target Population Benefits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Reducing health inequalities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Improving timely access to appropriate care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Enabling early intervention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9145585" y="1330782"/>
            <a:ext cx="3186673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RESEARCH IMPACT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3514583" y="1504424"/>
            <a:ext cx="4427741" cy="2377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31"/>
              </a:lnSpc>
            </a:pPr>
            <a:r>
              <a:rPr lang="en-US" sz="18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Economic Impact</a:t>
            </a:r>
          </a:p>
          <a:p>
            <a:pPr algn="just">
              <a:lnSpc>
                <a:spcPts val="2079"/>
              </a:lnSpc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Potential in reducing GP waiting times in high-deprivation areas resulting in reduction to avoidable ED attendances, this could:</a:t>
            </a:r>
          </a:p>
          <a:p>
            <a:pPr algn="just">
              <a:lnSpc>
                <a:spcPts val="2079"/>
              </a:lnSpc>
            </a:pPr>
            <a:endParaRPr lang="en-US" sz="16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Save the NHS in direct costs</a:t>
            </a:r>
          </a:p>
          <a:p>
            <a:pPr marL="356237" lvl="1" indent="-178118" algn="just">
              <a:lnSpc>
                <a:spcPts val="2079"/>
              </a:lnSpc>
              <a:buFont typeface="Arial"/>
              <a:buChar char="•"/>
            </a:pPr>
            <a:r>
              <a:rPr lang="en-US" sz="16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Free up ED appointments for genuine emergencies</a:t>
            </a:r>
          </a:p>
          <a:p>
            <a:pPr algn="just">
              <a:lnSpc>
                <a:spcPts val="2079"/>
              </a:lnSpc>
            </a:pPr>
            <a:endParaRPr lang="en-US" sz="16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8799751" y="1162050"/>
            <a:ext cx="595605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 dirty="0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6.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093034" y="866277"/>
            <a:ext cx="3278773" cy="243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Student: Nevyana Nikolova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510204" y="883285"/>
            <a:ext cx="3876181" cy="243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20"/>
              </a:lnSpc>
              <a:spcBef>
                <a:spcPct val="0"/>
              </a:spcBef>
            </a:pPr>
            <a:r>
              <a:rPr lang="en-US" sz="13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Email: 2111481@student.uwtsd.ac.uk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17751" y="2947547"/>
            <a:ext cx="7872084" cy="1746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0"/>
              </a:lnSpc>
              <a:spcBef>
                <a:spcPct val="0"/>
              </a:spcBef>
            </a:pPr>
            <a:r>
              <a:rPr lang="en-US" sz="1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Source: NHS England (2025). A&amp;E Attendances and Emergency Admissions; Baker et al. (2024).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2547785" y="1310031"/>
            <a:ext cx="1666522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60"/>
              </a:lnSpc>
            </a:pPr>
            <a:r>
              <a:rPr lang="en-US" sz="33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2.5m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4486166" y="1290981"/>
            <a:ext cx="1084533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60"/>
              </a:lnSpc>
            </a:pPr>
            <a:r>
              <a:rPr lang="en-US" sz="33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41%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6096000" y="9868520"/>
            <a:ext cx="2433072" cy="165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99"/>
              </a:lnSpc>
              <a:spcBef>
                <a:spcPct val="0"/>
              </a:spcBef>
            </a:pPr>
            <a:r>
              <a:rPr lang="en-US" sz="9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Source: NHS  England  (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2024/25</a:t>
            </a:r>
            <a:r>
              <a:rPr lang="en-US" sz="9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7762693" y="825160"/>
            <a:ext cx="2130723" cy="332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qualitative method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225278" y="4990508"/>
            <a:ext cx="632356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3.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686242" y="5095283"/>
            <a:ext cx="5628873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RESEARCH QUESTION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249275" y="7321919"/>
            <a:ext cx="568477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5.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615733" y="7417169"/>
            <a:ext cx="4320020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RESEARCH OBJECTIVES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15524190" y="3835324"/>
            <a:ext cx="2586884" cy="20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0"/>
              </a:lnSpc>
              <a:spcBef>
                <a:spcPct val="0"/>
              </a:spcBef>
            </a:pPr>
            <a:r>
              <a:rPr lang="en-US"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NHS England (2025)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824347" y="90480"/>
            <a:ext cx="10354701" cy="70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Lengthy GP appointment waiting times as indicators</a:t>
            </a:r>
          </a:p>
          <a:p>
            <a:pPr algn="ctr">
              <a:lnSpc>
                <a:spcPts val="2800"/>
              </a:lnSpc>
            </a:pPr>
            <a:r>
              <a:rPr lang="en-US" sz="20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of emergency department usage among deprived communities in England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63358" y="3325941"/>
            <a:ext cx="2036944" cy="26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RATIONALE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10202850" y="4381500"/>
            <a:ext cx="7859872" cy="57629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792"/>
              </a:lnSpc>
              <a:spcBef>
                <a:spcPct val="0"/>
              </a:spcBef>
            </a:pPr>
            <a:endParaRPr dirty="0"/>
          </a:p>
          <a:p>
            <a:pPr algn="l">
              <a:lnSpc>
                <a:spcPts val="1792"/>
              </a:lnSpc>
              <a:spcBef>
                <a:spcPct val="0"/>
              </a:spcBef>
            </a:pPr>
            <a:endParaRPr dirty="0"/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Croxson, C.H.D., Ashdown, H.F. and Hobbs, F.D.R. (2020) 'GPs' perceptions of workload in England: a qualitative interview study', British Journal of General Practice, 70(696), pp. e507-e515.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Department of Health and Social Care (2023) Primary Care Recovery Plan. London: DHSC.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Fisher, R.F., Croxson, C.H.D., Ashdown, H.F. and Hobbs, F.D.R. (2022) 'GP views on strategies to cope with increasing workload: a qualitative interview study', British Journal of General Practice, 72(714), pp. e89-e98.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Gershlick</a:t>
            </a: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B. and Fisher, R. (2021) A worrying cycle of pressure: Understanding the growing problem in urgent and emergency care. London: The Health Foundation.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Greenhalgh, T., Rosen, R., Shaw, S.E., Byng, R., Faulkner, S., Finlay, T., Husain, L., Hughes, G., Kwan, I., Moore, L., Papoutsi, C., </a:t>
            </a:r>
            <a:r>
              <a:rPr lang="en-US" sz="128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Rybczynska</a:t>
            </a: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-Bunt, S., Rushforth, A., </a:t>
            </a:r>
            <a:r>
              <a:rPr lang="en-US" sz="128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Wherton</a:t>
            </a: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J. and May, C. (2022) 'Planning and evaluating remote consultation services: a new conceptual framework incorporating complexity and practical ethics', Frontiers in Digital Health, 4, 726095.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Healthwatch England (2024) Access to GP appointments: What do patients think? London: Healthwatch England.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Heaton, J. (2022) 'Secondary analysis of qualitative data: Methodological considerations and future directions', International Journal of Social Research Methodology, 25(6), pp. 773-786.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Marmot, M., Allen, J., Boyce, T., Goldblatt, P. and Morrison, J. (2020) Health equity in England: The Marmot Review 10 years on. London: Institute of Health Equity.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Confederation (2024) NHS at 76: Challenges and opportunities. London: NHS Confederation.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(2023) Delivery plan for recovering access to primary care. London: NHS England.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(2025) A&amp;E Attendances and Emergency Admissions 2024-25. London: NHS England.</a:t>
            </a:r>
          </a:p>
          <a:p>
            <a:pPr algn="l">
              <a:lnSpc>
                <a:spcPts val="1792"/>
              </a:lnSpc>
              <a:spcBef>
                <a:spcPct val="0"/>
              </a:spcBef>
            </a:pPr>
            <a:r>
              <a:rPr lang="en-US" sz="128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Nuffield Trust (2023) Emergency hospital admissions in England: which may be avoidable and how? London: Nuffield Trust.</a:t>
            </a:r>
          </a:p>
          <a:p>
            <a:pPr algn="l">
              <a:lnSpc>
                <a:spcPts val="1931"/>
              </a:lnSpc>
              <a:spcBef>
                <a:spcPct val="0"/>
              </a:spcBef>
            </a:pPr>
            <a:r>
              <a:rPr lang="en-US" sz="137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10282849" y="4286250"/>
            <a:ext cx="354107" cy="47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 dirty="0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7.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10659748" y="4381500"/>
            <a:ext cx="1809746" cy="256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00"/>
              </a:lnSpc>
            </a:pPr>
            <a:r>
              <a:rPr lang="en-US" sz="2000" b="1" dirty="0">
                <a:solidFill>
                  <a:srgbClr val="2E499D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5867400" y="10014570"/>
            <a:ext cx="2771109" cy="165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99"/>
              </a:lnSpc>
              <a:spcBef>
                <a:spcPct val="0"/>
              </a:spcBef>
            </a:pPr>
            <a:r>
              <a:rPr lang="en-US" sz="9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Images source: www.</a:t>
            </a:r>
            <a:r>
              <a:rPr lang="en-US" sz="9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istockphoto</a:t>
            </a:r>
            <a:r>
              <a:rPr lang="en-US" sz="9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5cd5c37f5ab7ce8cd72857bce919276b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4724f3e7993d6348900c1f0c7742233a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47B06546-F71D-4836-BB8F-0A0F9465E87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6D3F859-F625-4AD3-9D85-3F8438EB34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032F72C-BC48-431F-A168-B42162DA4FC7}">
  <ds:schemaRefs>
    <ds:schemaRef ds:uri="http://purl.org/dc/elements/1.1/"/>
    <ds:schemaRef ds:uri="http://purl.org/dc/terms/"/>
    <ds:schemaRef ds:uri="http://schemas.microsoft.com/office/2006/documentManagement/types"/>
    <ds:schemaRef ds:uri="9823f8e4-81f3-4a59-a026-c1a9717271f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95817cb9-f0eb-4f4d-892c-47ab9f8957c0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850</Words>
  <Application>Microsoft Office PowerPoint</Application>
  <PresentationFormat>Custom</PresentationFormat>
  <Paragraphs>75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 Bold</vt:lpstr>
      <vt:lpstr>Aptos</vt:lpstr>
      <vt:lpstr>Arial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Long GP Appointment Waits as a Predictor of Emergency Department Use in Deprived Communities in England</dc:title>
  <cp:lastModifiedBy>Nevyana Nikolova (2111481)</cp:lastModifiedBy>
  <cp:revision>2</cp:revision>
  <dcterms:created xsi:type="dcterms:W3CDTF">2006-08-16T00:00:00Z</dcterms:created>
  <dcterms:modified xsi:type="dcterms:W3CDTF">2026-03-05T18:25:57Z</dcterms:modified>
  <dc:identifier>DAHBUMFY868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