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4"/>
  </p:notesMasterIdLst>
  <p:sldIdLst>
    <p:sldId id="267" r:id="rId2"/>
    <p:sldId id="256" r:id="rId3"/>
    <p:sldId id="257" r:id="rId4"/>
    <p:sldId id="258" r:id="rId5"/>
    <p:sldId id="259" r:id="rId6"/>
    <p:sldId id="260" r:id="rId7"/>
    <p:sldId id="261" r:id="rId8"/>
    <p:sldId id="262" r:id="rId9"/>
    <p:sldId id="263" r:id="rId10"/>
    <p:sldId id="264" r:id="rId11"/>
    <p:sldId id="265" r:id="rId12"/>
    <p:sldId id="266" r:id="rId13"/>
  </p:sldIdLst>
  <p:sldSz cx="14630400" cy="8229600"/>
  <p:notesSz cx="8229600" cy="146304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8780" autoAdjust="0"/>
    <p:restoredTop sz="90769" autoAdjust="0"/>
  </p:normalViewPr>
  <p:slideViewPr>
    <p:cSldViewPr snapToGrid="0" snapToObjects="1">
      <p:cViewPr varScale="1">
        <p:scale>
          <a:sx n="84" d="100"/>
          <a:sy n="84" d="100"/>
        </p:scale>
        <p:origin x="816" y="-536"/>
      </p:cViewPr>
      <p:guideLst/>
    </p:cSldViewPr>
  </p:slideViewPr>
  <p:notesTextViewPr>
    <p:cViewPr>
      <p:scale>
        <a:sx n="1" d="1"/>
        <a:sy n="1" d="1"/>
      </p:scale>
      <p:origin x="0" y="-568"/>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4244683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b="1" i="0" dirty="0">
                <a:effectLst/>
                <a:latin typeface="Söhne"/>
              </a:rPr>
              <a:t>Cultural Preservation</a:t>
            </a:r>
            <a:endParaRPr lang="en-US" b="0" i="0" dirty="0">
              <a:effectLst/>
              <a:latin typeface="Söhne"/>
            </a:endParaRPr>
          </a:p>
          <a:p>
            <a:pPr algn="l">
              <a:buFont typeface="Arial" panose="020B0604020202020204" pitchFamily="34" charset="0"/>
              <a:buNone/>
            </a:pPr>
            <a:r>
              <a:rPr lang="en-US" b="0" i="0" dirty="0">
                <a:effectLst/>
                <a:latin typeface="Söhne"/>
              </a:rPr>
              <a:t>Beginning with cultural preservation, the occasion offers a lively platform for showcasing and appreciating the diverse range of cultural traditions, languages, and customs. It's more than just a celebration—it's a forum for kids to learn about and preserve their cultural history, so that the next generation can carry on with a varied range of cultural perspectives.</a:t>
            </a:r>
          </a:p>
          <a:p>
            <a:pPr algn="l">
              <a:buFont typeface="Arial" panose="020B0604020202020204" pitchFamily="34" charset="0"/>
              <a:buNone/>
            </a:pPr>
            <a:endParaRPr lang="en-US" b="0" i="0" dirty="0">
              <a:effectLst/>
              <a:latin typeface="Söhne"/>
            </a:endParaRPr>
          </a:p>
          <a:p>
            <a:pPr algn="l"/>
            <a:r>
              <a:rPr lang="en-US" b="1" i="0" dirty="0">
                <a:effectLst/>
                <a:latin typeface="Söhne"/>
              </a:rPr>
              <a:t>Promoting Diversity</a:t>
            </a:r>
          </a:p>
          <a:p>
            <a:pPr algn="l"/>
            <a:r>
              <a:rPr lang="en-US" b="0" i="0" dirty="0">
                <a:effectLst/>
                <a:latin typeface="Söhne"/>
              </a:rPr>
              <a:t>Moving on to Promoting Diversity, we actively promote inclusivity through this event. Children are encouraged by this festival to not just tolerate but also to recognize and value the beauty of other cultures in a world that celebrates differences. It's about bringing people together, dismantling barriers, and planting the seeds for a time when variety is embraced as a strength.</a:t>
            </a:r>
          </a:p>
          <a:p>
            <a:pPr algn="l"/>
            <a:endParaRPr lang="en-US" b="0" i="0" dirty="0">
              <a:effectLst/>
              <a:latin typeface="Söhne"/>
            </a:endParaRPr>
          </a:p>
          <a:p>
            <a:pPr algn="l"/>
            <a:r>
              <a:rPr lang="en-US" b="1" i="0" dirty="0">
                <a:effectLst/>
                <a:latin typeface="Söhne"/>
              </a:rPr>
              <a:t>Educational Significance</a:t>
            </a:r>
            <a:endParaRPr lang="en-US" b="0" i="0" dirty="0">
              <a:effectLst/>
              <a:latin typeface="Söhne"/>
            </a:endParaRPr>
          </a:p>
          <a:p>
            <a:pPr algn="l">
              <a:buFont typeface="Arial" panose="020B0604020202020204" pitchFamily="34" charset="0"/>
              <a:buNone/>
            </a:pPr>
            <a:r>
              <a:rPr lang="en-US" b="0" i="0" dirty="0">
                <a:effectLst/>
                <a:latin typeface="Söhne"/>
              </a:rPr>
              <a:t>The event is an immersive educational experience that goes beyond just entertainment. Our mission is to spread knowledge about environmental sustainability, cultural diversity, and global consciousness. This deliberate process produces well-rounded, knowledgeable people who possess the knowledge and compassion required for a society that cherishes cultural diversity and environmentally friendly living.</a:t>
            </a:r>
          </a:p>
          <a:p>
            <a:pPr algn="l">
              <a:buFont typeface="Arial" panose="020B0604020202020204" pitchFamily="34" charset="0"/>
              <a:buNone/>
            </a:pPr>
            <a:endParaRPr lang="en-US" b="0" i="0" dirty="0">
              <a:effectLst/>
              <a:latin typeface="Söhne"/>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b="1" i="0" dirty="0">
                <a:effectLst/>
                <a:latin typeface="Söhne"/>
              </a:rPr>
              <a:t>Event concept. </a:t>
            </a:r>
          </a:p>
          <a:p>
            <a:pPr algn="l"/>
            <a:r>
              <a:rPr lang="en-US" b="0" i="0" dirty="0">
                <a:effectLst/>
                <a:latin typeface="Söhne"/>
              </a:rPr>
              <a:t>Our event concept revolves around the idea of a joyful and educational day. London's Science Museum, which is well-known for its fascinating displays, serves as the backdrop for our celebration. Imagine a day when the hallways are filled with laughter, curiosity, and discovery, resulting in a special fusion of amusement and learning.</a:t>
            </a:r>
          </a:p>
          <a:p>
            <a:pPr algn="l"/>
            <a:endParaRPr lang="en-US" b="0" i="0" dirty="0">
              <a:effectLst/>
              <a:latin typeface="Söhne"/>
            </a:endParaRPr>
          </a:p>
          <a:p>
            <a:pPr algn="l"/>
            <a:r>
              <a:rPr lang="en-US" b="1" i="0" dirty="0">
                <a:effectLst/>
                <a:latin typeface="Söhne"/>
              </a:rPr>
              <a:t>Promoting Global Diversity and Sustainability</a:t>
            </a:r>
            <a:endParaRPr lang="en-US" b="0" i="0" dirty="0">
              <a:effectLst/>
              <a:latin typeface="Söhne"/>
            </a:endParaRPr>
          </a:p>
          <a:p>
            <a:pPr algn="l">
              <a:buFont typeface="Arial" panose="020B0604020202020204" pitchFamily="34" charset="0"/>
              <a:buNone/>
            </a:pPr>
            <a:endParaRPr lang="en-US" b="0" i="0" dirty="0">
              <a:effectLst/>
              <a:latin typeface="Söhne"/>
            </a:endParaRPr>
          </a:p>
          <a:p>
            <a:pPr algn="l">
              <a:buFont typeface="Arial" panose="020B0604020202020204" pitchFamily="34" charset="0"/>
              <a:buNone/>
            </a:pPr>
            <a:r>
              <a:rPr lang="en-US" b="0" i="0" dirty="0">
                <a:effectLst/>
                <a:latin typeface="Söhne"/>
              </a:rPr>
              <a:t>Our concept revolves around our twin commitment to advancing global sustainability and diversity. The Science Museum becomes an international </a:t>
            </a:r>
            <a:r>
              <a:rPr lang="en-US" b="0" i="0" dirty="0" err="1">
                <a:effectLst/>
                <a:latin typeface="Söhne"/>
              </a:rPr>
              <a:t>centre</a:t>
            </a:r>
            <a:r>
              <a:rPr lang="en-US" b="0" i="0" dirty="0">
                <a:effectLst/>
                <a:latin typeface="Söhne"/>
              </a:rPr>
              <a:t> of convergence where sustainability is </a:t>
            </a:r>
            <a:r>
              <a:rPr lang="en-US" b="0" i="0" dirty="0" err="1">
                <a:effectLst/>
                <a:latin typeface="Söhne"/>
              </a:rPr>
              <a:t>prioritised</a:t>
            </a:r>
            <a:r>
              <a:rPr lang="en-US" b="0" i="0" dirty="0">
                <a:effectLst/>
                <a:latin typeface="Söhne"/>
              </a:rPr>
              <a:t> and cultures mingle. It's a voyage across several universes that creates an immersive experience that has an enduring influence rather than merely an event.</a:t>
            </a:r>
          </a:p>
          <a:p>
            <a:pPr algn="l">
              <a:buFont typeface="Arial" panose="020B0604020202020204" pitchFamily="34" charset="0"/>
              <a:buNone/>
            </a:pPr>
            <a:endParaRPr lang="en-US" b="0" i="0" dirty="0">
              <a:effectLst/>
              <a:latin typeface="Söhne"/>
            </a:endParaRPr>
          </a:p>
          <a:p>
            <a:pPr algn="l"/>
            <a:r>
              <a:rPr lang="en-US" b="1" i="0" dirty="0">
                <a:effectLst/>
                <a:latin typeface="Söhne"/>
              </a:rPr>
              <a:t>Promotion of Interactive Learning</a:t>
            </a:r>
            <a:endParaRPr lang="en-US" b="0" i="0" dirty="0">
              <a:effectLst/>
              <a:latin typeface="Söhne"/>
            </a:endParaRPr>
          </a:p>
          <a:p>
            <a:pPr algn="l">
              <a:buFont typeface="Arial" panose="020B0604020202020204" pitchFamily="34" charset="0"/>
              <a:buNone/>
            </a:pPr>
            <a:r>
              <a:rPr lang="en-US" b="0" i="0" dirty="0">
                <a:effectLst/>
                <a:latin typeface="Söhne"/>
              </a:rPr>
              <a:t>Our event is intended to be more than just a passive experience in order to accomplish this. We're all about interactive learning, complete with entertaining courses, displays, and events. Imagine kids engaged in hands-on activities during workshops </a:t>
            </a:r>
            <a:r>
              <a:rPr lang="en-US" b="0" i="0" dirty="0" err="1">
                <a:effectLst/>
                <a:latin typeface="Söhne"/>
              </a:rPr>
              <a:t>honouring</a:t>
            </a:r>
            <a:r>
              <a:rPr lang="en-US" b="0" i="0" dirty="0">
                <a:effectLst/>
                <a:latin typeface="Söhne"/>
              </a:rPr>
              <a:t> environmental conservation and cultural sensitivity. Making learning enjoyable, enduring, and significant is the goal.</a:t>
            </a:r>
          </a:p>
          <a:p>
            <a:pPr algn="l">
              <a:buFont typeface="Arial" panose="020B0604020202020204" pitchFamily="34" charset="0"/>
              <a:buNone/>
            </a:pPr>
            <a:endParaRPr lang="en-US" b="0" i="0" dirty="0">
              <a:effectLst/>
              <a:latin typeface="Söhne"/>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b="1" i="0" dirty="0">
                <a:effectLst/>
                <a:latin typeface="Söhne"/>
              </a:rPr>
              <a:t>Target Market: Families, Schools, and Community Organizations (Aged 5-12):</a:t>
            </a:r>
            <a:endParaRPr lang="en-US" b="0" i="0" dirty="0">
              <a:effectLst/>
              <a:latin typeface="Söhne"/>
            </a:endParaRPr>
          </a:p>
          <a:p>
            <a:pPr algn="l">
              <a:buFont typeface="Arial" panose="020B0604020202020204" pitchFamily="34" charset="0"/>
              <a:buNone/>
            </a:pPr>
            <a:r>
              <a:rPr lang="en-US" b="0" i="0" dirty="0">
                <a:effectLst/>
                <a:latin typeface="Söhne"/>
              </a:rPr>
              <a:t>Our main area of interest is the growth and well-being of children ages 5 to 12, which unites families, schools, and community </a:t>
            </a:r>
            <a:r>
              <a:rPr lang="en-US" b="0" i="0" dirty="0" err="1">
                <a:effectLst/>
                <a:latin typeface="Söhne"/>
              </a:rPr>
              <a:t>organisations</a:t>
            </a:r>
            <a:r>
              <a:rPr lang="en-US" b="0" i="0" dirty="0">
                <a:effectLst/>
                <a:latin typeface="Söhne"/>
              </a:rPr>
              <a:t>. We make sure that our event reaches the very core of our society by serving these groups, who stand for the cornerstones of our community.</a:t>
            </a:r>
          </a:p>
          <a:p>
            <a:pPr algn="l"/>
            <a:r>
              <a:rPr lang="en-US" b="1" i="0" dirty="0">
                <a:effectLst/>
                <a:latin typeface="Söhne"/>
              </a:rPr>
              <a:t>Why this Target Market?</a:t>
            </a:r>
            <a:endParaRPr lang="en-US" b="0" i="0" dirty="0">
              <a:effectLst/>
              <a:latin typeface="Söhne"/>
            </a:endParaRPr>
          </a:p>
          <a:p>
            <a:pPr algn="l">
              <a:buFont typeface="Arial" panose="020B0604020202020204" pitchFamily="34" charset="0"/>
              <a:buNone/>
            </a:pPr>
            <a:r>
              <a:rPr lang="en-US" b="0" i="0" dirty="0">
                <a:effectLst/>
                <a:latin typeface="Söhne"/>
              </a:rPr>
              <a:t>Kids between the ages of five and twelve are in a critical developmental period wherein events can </a:t>
            </a:r>
            <a:r>
              <a:rPr lang="en-US" b="0" i="0" dirty="0" err="1">
                <a:effectLst/>
                <a:latin typeface="Söhne"/>
              </a:rPr>
              <a:t>mould</a:t>
            </a:r>
            <a:r>
              <a:rPr lang="en-US" b="0" i="0" dirty="0">
                <a:effectLst/>
                <a:latin typeface="Söhne"/>
              </a:rPr>
              <a:t> values that last a lifetime. These young brains need the care and education of their families, schools, and community </a:t>
            </a:r>
            <a:r>
              <a:rPr lang="en-US" b="0" i="0" dirty="0" err="1">
                <a:effectLst/>
                <a:latin typeface="Söhne"/>
              </a:rPr>
              <a:t>organisations</a:t>
            </a:r>
            <a:r>
              <a:rPr lang="en-US" b="0" i="0" dirty="0">
                <a:effectLst/>
                <a:latin typeface="Söhne"/>
              </a:rPr>
              <a:t>. At our event, families can connect, schools and </a:t>
            </a:r>
            <a:r>
              <a:rPr lang="en-US" b="0" i="0" dirty="0" err="1">
                <a:effectLst/>
                <a:latin typeface="Söhne"/>
              </a:rPr>
              <a:t>organisations</a:t>
            </a:r>
            <a:r>
              <a:rPr lang="en-US" b="0" i="0" dirty="0">
                <a:effectLst/>
                <a:latin typeface="Söhne"/>
              </a:rPr>
              <a:t> may support a wider educational initiative, and children can learn in a shared, experience-rich environment."</a:t>
            </a:r>
          </a:p>
          <a:p>
            <a:pPr algn="l">
              <a:buFont typeface="Arial" panose="020B0604020202020204" pitchFamily="34" charset="0"/>
              <a:buNone/>
            </a:pPr>
            <a:endParaRPr lang="en-US" b="0" i="0" dirty="0">
              <a:effectLst/>
              <a:latin typeface="Söhne"/>
            </a:endParaRPr>
          </a:p>
          <a:p>
            <a:pPr algn="l"/>
            <a:r>
              <a:rPr lang="en-US" b="1" i="0" dirty="0">
                <a:effectLst/>
                <a:latin typeface="Söhne"/>
              </a:rPr>
              <a:t>Growing Interest in Educational and Culturally Enriching Experiences</a:t>
            </a:r>
            <a:endParaRPr lang="en-US" b="0" i="0" dirty="0">
              <a:effectLst/>
              <a:latin typeface="Söhne"/>
            </a:endParaRPr>
          </a:p>
          <a:p>
            <a:pPr algn="l">
              <a:buFont typeface="Arial" panose="020B0604020202020204" pitchFamily="34" charset="0"/>
              <a:buNone/>
            </a:pPr>
            <a:r>
              <a:rPr lang="en-US" b="0" i="0" dirty="0">
                <a:effectLst/>
                <a:latin typeface="Söhne"/>
              </a:rPr>
              <a:t>Why this specific target market, then? A movement in society to value children's educational and culturally enriching experiences is gaining momentum. Families search out activities that have a significant impact on their children's development rather than merely providing enjoyment. The value of adding enriching experiences to classroom instruction is something that schools and community </a:t>
            </a:r>
            <a:r>
              <a:rPr lang="en-US" b="0" i="0" dirty="0" err="1">
                <a:effectLst/>
                <a:latin typeface="Söhne"/>
              </a:rPr>
              <a:t>organisations</a:t>
            </a:r>
            <a:r>
              <a:rPr lang="en-US" b="0" i="0" dirty="0">
                <a:effectLst/>
                <a:latin typeface="Söhne"/>
              </a:rPr>
              <a:t> alike are beginning to understand more and more.</a:t>
            </a:r>
          </a:p>
          <a:p>
            <a:pPr algn="l">
              <a:buFont typeface="Arial" panose="020B0604020202020204" pitchFamily="34" charset="0"/>
              <a:buNone/>
            </a:pPr>
            <a:endParaRPr lang="en-US" b="0" i="0" dirty="0">
              <a:effectLst/>
              <a:latin typeface="Söhne"/>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b="1" i="0" dirty="0">
                <a:effectLst/>
                <a:latin typeface="Söhne"/>
              </a:rPr>
              <a:t>The Science Museum in London:</a:t>
            </a:r>
            <a:endParaRPr lang="en-US" b="0" i="0" dirty="0">
              <a:effectLst/>
              <a:latin typeface="Söhne"/>
            </a:endParaRPr>
          </a:p>
          <a:p>
            <a:pPr algn="l">
              <a:buFont typeface="Arial" panose="020B0604020202020204" pitchFamily="34" charset="0"/>
              <a:buNone/>
            </a:pPr>
            <a:r>
              <a:rPr lang="en-US" b="0" i="0" dirty="0">
                <a:effectLst/>
                <a:latin typeface="Söhne"/>
              </a:rPr>
              <a:t>The Science Museum in London, which we have selected, is a treasure located in the </a:t>
            </a:r>
            <a:r>
              <a:rPr lang="en-US" b="0" i="0" dirty="0" err="1">
                <a:effectLst/>
                <a:latin typeface="Söhne"/>
              </a:rPr>
              <a:t>centre</a:t>
            </a:r>
            <a:r>
              <a:rPr lang="en-US" b="0" i="0" dirty="0">
                <a:effectLst/>
                <a:latin typeface="Söhne"/>
              </a:rPr>
              <a:t> of the city. Magnificent in size, this well-known </a:t>
            </a:r>
            <a:r>
              <a:rPr lang="en-US" b="0" i="0" dirty="0" err="1">
                <a:effectLst/>
                <a:latin typeface="Söhne"/>
              </a:rPr>
              <a:t>organisation</a:t>
            </a:r>
            <a:r>
              <a:rPr lang="en-US" b="0" i="0" dirty="0">
                <a:effectLst/>
                <a:latin typeface="Söhne"/>
              </a:rPr>
              <a:t> is a celebration of scientific advancement and human ingenuity rather than merely a place. We set the stage for an event that is not only aesthetically magnificent but also profoundly anchored in education and inquiry by selecting The Science Museum.</a:t>
            </a:r>
          </a:p>
          <a:p>
            <a:pPr algn="l"/>
            <a:r>
              <a:rPr lang="en-US" b="1" i="0" dirty="0">
                <a:effectLst/>
                <a:latin typeface="Söhne"/>
              </a:rPr>
              <a:t>Reservation Details:</a:t>
            </a:r>
            <a:endParaRPr lang="en-US" b="0" i="0" dirty="0">
              <a:effectLst/>
              <a:latin typeface="Söhne"/>
            </a:endParaRPr>
          </a:p>
          <a:p>
            <a:pPr algn="l">
              <a:buFont typeface="Arial" panose="020B0604020202020204" pitchFamily="34" charset="0"/>
              <a:buNone/>
            </a:pPr>
            <a:r>
              <a:rPr lang="en-US" b="0" i="0" dirty="0">
                <a:effectLst/>
                <a:latin typeface="Söhne"/>
              </a:rPr>
              <a:t>On February 19, 2024, the Science Museum has been reserved just for us. By making this thoughtful reservation, we can be confident that the entire museum is available to us, giving our celebration a private, supervised space.</a:t>
            </a:r>
          </a:p>
          <a:p>
            <a:pPr algn="l"/>
            <a:r>
              <a:rPr lang="en-US" b="1" i="0" dirty="0">
                <a:effectLst/>
                <a:latin typeface="Söhne"/>
              </a:rPr>
              <a:t>Why The Science Museum?</a:t>
            </a:r>
            <a:endParaRPr lang="en-US" b="0" i="0" dirty="0">
              <a:effectLst/>
              <a:latin typeface="Söhne"/>
            </a:endParaRPr>
          </a:p>
          <a:p>
            <a:pPr algn="l">
              <a:buFont typeface="Arial" panose="020B0604020202020204" pitchFamily="34" charset="0"/>
              <a:buNone/>
            </a:pPr>
            <a:r>
              <a:rPr lang="en-US" b="0" i="0" dirty="0">
                <a:effectLst/>
                <a:latin typeface="Söhne"/>
              </a:rPr>
              <a:t>Why did we select this famous location? The educational theme of our </a:t>
            </a:r>
            <a:r>
              <a:rPr lang="en-US" b="0" i="0" dirty="0" err="1">
                <a:effectLst/>
                <a:latin typeface="Söhne"/>
              </a:rPr>
              <a:t>programme</a:t>
            </a:r>
            <a:r>
              <a:rPr lang="en-US" b="0" i="0" dirty="0">
                <a:effectLst/>
                <a:latin typeface="Söhne"/>
              </a:rPr>
              <a:t> is perfectly aligned with the Science Museum. It's a place that piques curiosity, which makes it the perfect setting for a kid-focused </a:t>
            </a:r>
            <a:r>
              <a:rPr lang="en-US" b="0" i="0" dirty="0" err="1">
                <a:effectLst/>
                <a:latin typeface="Söhne"/>
              </a:rPr>
              <a:t>programme</a:t>
            </a:r>
            <a:r>
              <a:rPr lang="en-US" b="0" i="0" dirty="0">
                <a:effectLst/>
                <a:latin typeface="Söhne"/>
              </a:rPr>
              <a:t> that aims to inform, amuse, and inspire them. It's an immersive experience unto itself, not just a place..</a:t>
            </a:r>
          </a:p>
          <a:p>
            <a:pPr algn="ctr"/>
            <a:r>
              <a:rPr lang="en-US" b="1" i="0" dirty="0">
                <a:effectLst/>
                <a:latin typeface="Söhne"/>
              </a:rPr>
              <a:t>Skills and Resources - Trained Event Staff and Interactive Exhibits</a:t>
            </a:r>
            <a:endParaRPr lang="en-US" b="0" i="0" dirty="0">
              <a:effectLst/>
              <a:latin typeface="Söhne"/>
            </a:endParaRPr>
          </a:p>
          <a:p>
            <a:pPr algn="l"/>
            <a:r>
              <a:rPr lang="en-US" b="1" i="0" dirty="0">
                <a:effectLst/>
                <a:latin typeface="Söhne"/>
              </a:rPr>
              <a:t>Trained Event Staff:</a:t>
            </a:r>
            <a:endParaRPr lang="en-US" b="0" i="0" dirty="0">
              <a:effectLst/>
              <a:latin typeface="Söhne"/>
            </a:endParaRPr>
          </a:p>
          <a:p>
            <a:pPr algn="l">
              <a:buFont typeface="Arial" panose="020B0604020202020204" pitchFamily="34" charset="0"/>
              <a:buNone/>
            </a:pPr>
            <a:r>
              <a:rPr lang="en-US" b="0" i="0" dirty="0">
                <a:effectLst/>
                <a:latin typeface="Söhne"/>
              </a:rPr>
              <a:t>Every successful event has a group of skilled people working behind it. Not only is our event crew highly skilled, but they have received </a:t>
            </a:r>
            <a:r>
              <a:rPr lang="en-US" b="0" i="0" dirty="0" err="1">
                <a:effectLst/>
                <a:latin typeface="Söhne"/>
              </a:rPr>
              <a:t>specialised</a:t>
            </a:r>
            <a:r>
              <a:rPr lang="en-US" b="0" i="0" dirty="0">
                <a:effectLst/>
                <a:latin typeface="Söhne"/>
              </a:rPr>
              <a:t> training in planning events for children. Their knowledge guarantees that the celebration is appropriate for our young audience and safe in addition to being enjoyable.</a:t>
            </a:r>
          </a:p>
          <a:p>
            <a:pPr algn="l">
              <a:buFont typeface="Arial" panose="020B0604020202020204" pitchFamily="34" charset="0"/>
              <a:buNone/>
            </a:pPr>
            <a:endParaRPr lang="en-US" b="0" i="0" dirty="0">
              <a:effectLst/>
              <a:latin typeface="Söhne"/>
            </a:endParaRPr>
          </a:p>
          <a:p>
            <a:pPr algn="l"/>
            <a:r>
              <a:rPr lang="en-US" b="1" i="0" dirty="0">
                <a:effectLst/>
                <a:latin typeface="Söhne"/>
              </a:rPr>
              <a:t>Interactive Exhibits and Educational Materials</a:t>
            </a:r>
          </a:p>
          <a:p>
            <a:pPr algn="l">
              <a:buFont typeface="Arial" panose="020B0604020202020204" pitchFamily="34" charset="0"/>
              <a:buNone/>
            </a:pPr>
            <a:endParaRPr lang="en-US" b="0" i="0" dirty="0">
              <a:effectLst/>
              <a:latin typeface="Söhne"/>
            </a:endParaRPr>
          </a:p>
          <a:p>
            <a:pPr algn="l">
              <a:buFont typeface="Arial" panose="020B0604020202020204" pitchFamily="34" charset="0"/>
              <a:buNone/>
            </a:pPr>
            <a:r>
              <a:rPr lang="en-US" b="0" i="0" dirty="0">
                <a:effectLst/>
                <a:latin typeface="Söhne"/>
              </a:rPr>
              <a:t>The participant experience is significantly shaped by the resources available. There are a plethora of engaging displays and informative resources at our event. These materials are more than simply props; they are thoughtfully chosen components meant to pique interest, encourage education, and provide our younger guests an absolutely immersive experience..</a:t>
            </a:r>
          </a:p>
          <a:p>
            <a:pPr algn="l">
              <a:buFont typeface="Arial" panose="020B0604020202020204" pitchFamily="34" charset="0"/>
              <a:buNone/>
            </a:pPr>
            <a:endParaRPr lang="en-US" b="0" i="0" dirty="0">
              <a:effectLst/>
              <a:latin typeface="Söhne"/>
            </a:endParaRPr>
          </a:p>
          <a:p>
            <a:pPr algn="l"/>
            <a:r>
              <a:rPr lang="en-US" b="1" i="0" dirty="0">
                <a:effectLst/>
                <a:latin typeface="Söhne"/>
              </a:rPr>
              <a:t>Why These Resources?</a:t>
            </a:r>
            <a:endParaRPr lang="en-US" b="0" i="0" dirty="0">
              <a:effectLst/>
              <a:latin typeface="Söhne"/>
            </a:endParaRPr>
          </a:p>
          <a:p>
            <a:pPr algn="l">
              <a:buFont typeface="Arial" panose="020B0604020202020204" pitchFamily="34" charset="0"/>
              <a:buNone/>
            </a:pPr>
            <a:r>
              <a:rPr lang="en-US" b="0" i="0" dirty="0">
                <a:effectLst/>
                <a:latin typeface="Söhne"/>
              </a:rPr>
              <a:t>Why should we spend money on interactive resources and workers with training? The response is straightforward: we want our event to be more than just an experience that is passive. Our goals are to actively include kids, encourage a love of learning, and provide enduring memories from the event.</a:t>
            </a:r>
          </a:p>
          <a:p>
            <a:pPr algn="l">
              <a:buFont typeface="Arial" panose="020B0604020202020204" pitchFamily="34" charset="0"/>
              <a:buNone/>
            </a:pPr>
            <a:endParaRPr lang="en-US" b="0" i="0" dirty="0">
              <a:effectLst/>
              <a:latin typeface="Söhne"/>
            </a:endParaRPr>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ctr"/>
            <a:r>
              <a:rPr lang="en-US" b="1" i="0" dirty="0">
                <a:effectLst/>
                <a:latin typeface="Söhne"/>
              </a:rPr>
              <a:t>Costs Breakdown:</a:t>
            </a:r>
            <a:endParaRPr lang="en-US" b="0" i="0" dirty="0">
              <a:effectLst/>
              <a:latin typeface="Söhne"/>
            </a:endParaRPr>
          </a:p>
          <a:p>
            <a:pPr algn="l">
              <a:buFont typeface="+mj-lt"/>
              <a:buAutoNum type="arabicPeriod"/>
            </a:pPr>
            <a:r>
              <a:rPr lang="en-US" b="1" i="0" dirty="0">
                <a:effectLst/>
                <a:latin typeface="Söhne"/>
              </a:rPr>
              <a:t>Venue Rental: £15,000</a:t>
            </a:r>
            <a:endParaRPr lang="en-US" b="0" i="0" dirty="0">
              <a:effectLst/>
              <a:latin typeface="Söhne"/>
            </a:endParaRPr>
          </a:p>
          <a:p>
            <a:pPr marL="457200" lvl="1" indent="0" algn="l">
              <a:buFont typeface="+mj-lt"/>
              <a:buNone/>
            </a:pPr>
            <a:r>
              <a:rPr lang="en-US" b="0" i="0" dirty="0">
                <a:effectLst/>
                <a:latin typeface="Söhne"/>
              </a:rPr>
              <a:t>First, there is the £15,000 venue rental fee. Since the Science Museum is a well-known and in-demand destination, we must make the necessary investment to reserve the entire area for our exclusive usage..</a:t>
            </a:r>
          </a:p>
          <a:p>
            <a:pPr marL="457200" lvl="1" indent="0" algn="l">
              <a:buFont typeface="+mj-lt"/>
              <a:buNone/>
            </a:pPr>
            <a:endParaRPr lang="en-US" b="0" i="0" dirty="0">
              <a:effectLst/>
              <a:latin typeface="Söhne"/>
            </a:endParaRPr>
          </a:p>
          <a:p>
            <a:pPr algn="l">
              <a:buFont typeface="+mj-lt"/>
              <a:buAutoNum type="arabicPeriod"/>
            </a:pPr>
            <a:r>
              <a:rPr lang="en-US" b="1" i="0" dirty="0">
                <a:effectLst/>
                <a:latin typeface="Söhne"/>
              </a:rPr>
              <a:t>Staff Wages: £8,000</a:t>
            </a:r>
            <a:endParaRPr lang="en-US" b="0" i="0" dirty="0">
              <a:effectLst/>
              <a:latin typeface="Söhne"/>
            </a:endParaRPr>
          </a:p>
          <a:p>
            <a:pPr marL="457200" lvl="1" indent="0" algn="l">
              <a:buFont typeface="+mj-lt"/>
              <a:buNone/>
            </a:pPr>
            <a:r>
              <a:rPr lang="en-US" b="0" i="0" dirty="0">
                <a:effectLst/>
                <a:latin typeface="Söhne"/>
              </a:rPr>
              <a:t>Next, our skilled and trained event staff are crucial to the success of our event. Investing £8,000 in staff wages ensures that we have a dedicated team committed to the safety and enjoyment of our young attendees."</a:t>
            </a:r>
          </a:p>
          <a:p>
            <a:pPr algn="l">
              <a:buFont typeface="+mj-lt"/>
              <a:buAutoNum type="arabicPeriod"/>
            </a:pPr>
            <a:r>
              <a:rPr lang="en-US" b="1" i="0" dirty="0">
                <a:effectLst/>
                <a:latin typeface="Söhne"/>
              </a:rPr>
              <a:t>Educational Materials: £5,000</a:t>
            </a:r>
            <a:endParaRPr lang="en-US" b="0" i="0" dirty="0">
              <a:effectLst/>
              <a:latin typeface="Söhne"/>
            </a:endParaRPr>
          </a:p>
          <a:p>
            <a:pPr marL="457200" lvl="1" indent="0" algn="l">
              <a:buFont typeface="+mj-lt"/>
              <a:buNone/>
            </a:pPr>
            <a:r>
              <a:rPr lang="en-US" b="0" i="0" dirty="0">
                <a:effectLst/>
                <a:latin typeface="Söhne"/>
              </a:rPr>
              <a:t>Education is at the core of our event. £5,000 is allocated to educational materials, including interactive exhibits and learning resources. This investment is key to creating an enriching and informative experience for the children."</a:t>
            </a:r>
          </a:p>
          <a:p>
            <a:pPr algn="l">
              <a:buFont typeface="+mj-lt"/>
              <a:buAutoNum type="arabicPeriod"/>
            </a:pPr>
            <a:r>
              <a:rPr lang="en-US" b="1" i="0" dirty="0">
                <a:effectLst/>
                <a:latin typeface="Söhne"/>
              </a:rPr>
              <a:t>Entertainment and Workshops: £7,000</a:t>
            </a:r>
            <a:endParaRPr lang="en-US" b="0" i="0" dirty="0">
              <a:effectLst/>
              <a:latin typeface="Söhne"/>
            </a:endParaRPr>
          </a:p>
          <a:p>
            <a:pPr marL="457200" lvl="1" indent="0" algn="l">
              <a:buFont typeface="+mj-lt"/>
              <a:buNone/>
            </a:pPr>
            <a:r>
              <a:rPr lang="en-US" b="0" i="0" dirty="0">
                <a:effectLst/>
                <a:latin typeface="Söhne"/>
              </a:rPr>
              <a:t>To make our celebration truly memorable, we're allocating £7,000 for entertainment and workshops. This budget covers engaging performances, culturally enriching activities, and interactive workshops that align with our event's objectives."</a:t>
            </a:r>
          </a:p>
          <a:p>
            <a:pPr algn="l"/>
            <a:r>
              <a:rPr lang="en-US" b="1" i="0" dirty="0">
                <a:effectLst/>
                <a:latin typeface="Söhne"/>
              </a:rPr>
              <a:t>Total Costs: £35,000</a:t>
            </a:r>
            <a:endParaRPr lang="en-US" b="0" i="0" dirty="0">
              <a:effectLst/>
              <a:latin typeface="Söhne"/>
            </a:endParaRPr>
          </a:p>
          <a:p>
            <a:pPr algn="ctr"/>
            <a:r>
              <a:rPr lang="en-US" b="1" i="0" dirty="0">
                <a:effectLst/>
                <a:latin typeface="Söhne"/>
              </a:rPr>
              <a:t>Funding Sources</a:t>
            </a:r>
            <a:endParaRPr lang="en-US" b="0" i="0" dirty="0">
              <a:effectLst/>
              <a:latin typeface="Söhne"/>
            </a:endParaRPr>
          </a:p>
          <a:p>
            <a:pPr algn="l">
              <a:buFont typeface="+mj-lt"/>
              <a:buAutoNum type="arabicPeriod"/>
            </a:pPr>
            <a:r>
              <a:rPr lang="en-US" b="1" i="0" dirty="0">
                <a:effectLst/>
                <a:latin typeface="Söhne"/>
              </a:rPr>
              <a:t>Ticket Sales</a:t>
            </a:r>
            <a:endParaRPr lang="en-US" b="0" i="0" dirty="0">
              <a:effectLst/>
              <a:latin typeface="Söhne"/>
            </a:endParaRPr>
          </a:p>
          <a:p>
            <a:pPr marL="457200" lvl="1" indent="0" algn="l">
              <a:buFont typeface="+mj-lt"/>
              <a:buNone/>
            </a:pPr>
            <a:r>
              <a:rPr lang="en-US" b="0" i="0" dirty="0">
                <a:effectLst/>
                <a:latin typeface="Söhne"/>
              </a:rPr>
              <a:t>Our revenue will be largely derived from the selling of tickets. In order to guarantee family accessibility and defray some of our expenses, we have carefully considered the pricing of our tickets.</a:t>
            </a:r>
          </a:p>
          <a:p>
            <a:pPr marL="457200" lvl="1" indent="0" algn="l">
              <a:buFont typeface="+mj-lt"/>
              <a:buNone/>
            </a:pPr>
            <a:endParaRPr lang="en-US" b="0" i="0" dirty="0">
              <a:effectLst/>
              <a:latin typeface="Söhne"/>
            </a:endParaRPr>
          </a:p>
          <a:p>
            <a:pPr algn="l">
              <a:buFont typeface="+mj-lt"/>
              <a:buAutoNum type="arabicPeriod"/>
            </a:pPr>
            <a:r>
              <a:rPr lang="en-US" b="1" i="0" dirty="0">
                <a:effectLst/>
                <a:latin typeface="Söhne"/>
              </a:rPr>
              <a:t>Local Business Sponsorships</a:t>
            </a:r>
            <a:endParaRPr lang="en-US" b="0" i="0" dirty="0">
              <a:effectLst/>
              <a:latin typeface="Söhne"/>
            </a:endParaRPr>
          </a:p>
          <a:p>
            <a:pPr marL="457200" lvl="1" indent="0" algn="l">
              <a:buFont typeface="+mj-lt"/>
              <a:buNone/>
            </a:pPr>
            <a:r>
              <a:rPr lang="en-US" b="0" i="0" dirty="0">
                <a:effectLst/>
                <a:latin typeface="Söhne"/>
              </a:rPr>
              <a:t>We are actively looking for sponsorships from nearby companies who share our commitment to community involvement, education, and sustainability. These collaborations not only offer monetary assistance but also encourage a feeling of communal involvement.</a:t>
            </a:r>
          </a:p>
          <a:p>
            <a:pPr algn="l">
              <a:buFont typeface="+mj-lt"/>
              <a:buAutoNum type="arabicPeriod"/>
            </a:pPr>
            <a:r>
              <a:rPr lang="en-US" b="1" i="0" dirty="0">
                <a:effectLst/>
                <a:latin typeface="Söhne"/>
              </a:rPr>
              <a:t>Community Partnerships</a:t>
            </a:r>
            <a:endParaRPr lang="en-US" b="0" i="0" dirty="0">
              <a:effectLst/>
              <a:latin typeface="Söhne"/>
            </a:endParaRPr>
          </a:p>
          <a:p>
            <a:pPr marL="457200" lvl="1" indent="0" algn="l">
              <a:buFont typeface="+mj-lt"/>
              <a:buNone/>
            </a:pPr>
            <a:r>
              <a:rPr lang="en-US" b="0" i="0" dirty="0">
                <a:effectLst/>
                <a:latin typeface="Söhne"/>
              </a:rPr>
              <a:t>Our event aims to be a collaborative effort, and we're exploring community partnerships. These partnerships could include in-kind contributions, volunteer support, or additional financial backing from organizations that share our values.</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b="1" i="0" dirty="0">
                <a:effectLst/>
                <a:latin typeface="Söhne"/>
              </a:rPr>
              <a:t>Strengths:</a:t>
            </a:r>
            <a:endParaRPr lang="en-US" b="0" i="0" dirty="0">
              <a:effectLst/>
              <a:latin typeface="Söhne"/>
            </a:endParaRPr>
          </a:p>
          <a:p>
            <a:pPr algn="l">
              <a:buFont typeface="+mj-lt"/>
              <a:buAutoNum type="arabicPeriod"/>
            </a:pPr>
            <a:r>
              <a:rPr lang="en-US" b="1" i="0" dirty="0">
                <a:effectLst/>
                <a:latin typeface="Söhne"/>
              </a:rPr>
              <a:t>Prime Venue:</a:t>
            </a:r>
            <a:endParaRPr lang="en-US" b="0" i="0" dirty="0">
              <a:effectLst/>
              <a:latin typeface="Söhne"/>
            </a:endParaRPr>
          </a:p>
          <a:p>
            <a:pPr marL="457200" lvl="1" indent="0" algn="l">
              <a:buFont typeface="+mj-lt"/>
              <a:buNone/>
            </a:pPr>
            <a:r>
              <a:rPr lang="en-US" b="0" i="0" dirty="0">
                <a:effectLst/>
                <a:latin typeface="Söhne"/>
              </a:rPr>
              <a:t>Our first advantage is the location we chose, London's Science Museum. This famous spot makes a statement rather than merely serving as a backdrop. The location gives our gathering an air of distinction and wonder, generating an enthralling ambiance that elevates the whole experience.</a:t>
            </a:r>
          </a:p>
          <a:p>
            <a:pPr marL="457200" lvl="1" indent="0" algn="l">
              <a:buFont typeface="+mj-lt"/>
              <a:buNone/>
            </a:pPr>
            <a:endParaRPr lang="en-US" b="0" i="0" dirty="0">
              <a:effectLst/>
              <a:latin typeface="Söhne"/>
            </a:endParaRPr>
          </a:p>
          <a:p>
            <a:pPr algn="l">
              <a:buFont typeface="+mj-lt"/>
              <a:buAutoNum type="arabicPeriod"/>
            </a:pPr>
            <a:r>
              <a:rPr lang="en-US" b="1" i="0" dirty="0">
                <a:effectLst/>
                <a:latin typeface="Söhne"/>
              </a:rPr>
              <a:t>Educational Focus</a:t>
            </a:r>
            <a:endParaRPr lang="en-US" b="0" i="0" dirty="0">
              <a:effectLst/>
              <a:latin typeface="Söhne"/>
            </a:endParaRPr>
          </a:p>
          <a:p>
            <a:pPr marL="457200" lvl="1" indent="0" algn="l">
              <a:buFont typeface="+mj-lt"/>
              <a:buNone/>
            </a:pPr>
            <a:r>
              <a:rPr lang="en-US" b="0" i="0" dirty="0">
                <a:effectLst/>
                <a:latin typeface="Söhne"/>
              </a:rPr>
              <a:t>A key strength of our event is its unwavering commitment to education. By infusing an educational focus into every aspect – from exhibits to workshops – we position ourselves as not just entertainers but as contributors to the intellectual and cultural development of the children who attend.</a:t>
            </a:r>
          </a:p>
          <a:p>
            <a:pPr algn="l">
              <a:buFont typeface="+mj-lt"/>
              <a:buAutoNum type="arabicPeriod"/>
            </a:pPr>
            <a:r>
              <a:rPr lang="en-US" b="1" i="0" dirty="0">
                <a:effectLst/>
                <a:latin typeface="Söhne"/>
              </a:rPr>
              <a:t>Potential for Community Engagement</a:t>
            </a:r>
            <a:endParaRPr lang="en-US" b="0" i="0" dirty="0">
              <a:effectLst/>
              <a:latin typeface="Söhne"/>
            </a:endParaRPr>
          </a:p>
          <a:p>
            <a:pPr marL="457200" lvl="1" indent="0" algn="l">
              <a:buFont typeface="+mj-lt"/>
              <a:buNone/>
            </a:pPr>
            <a:r>
              <a:rPr lang="en-US" b="0" i="0" dirty="0">
                <a:effectLst/>
                <a:latin typeface="Söhne"/>
              </a:rPr>
              <a:t>Our occasion presents a special chance for community involvement. We establish a common area where </a:t>
            </a:r>
            <a:r>
              <a:rPr lang="en-US" b="0" i="0" dirty="0" err="1">
                <a:effectLst/>
                <a:latin typeface="Söhne"/>
              </a:rPr>
              <a:t>neighbours</a:t>
            </a:r>
            <a:r>
              <a:rPr lang="en-US" b="0" i="0" dirty="0">
                <a:effectLst/>
                <a:latin typeface="Söhne"/>
              </a:rPr>
              <a:t> may interact, exchange stories, and improve our </a:t>
            </a:r>
            <a:r>
              <a:rPr lang="en-US" b="0" i="0" dirty="0" err="1">
                <a:effectLst/>
                <a:latin typeface="Söhne"/>
              </a:rPr>
              <a:t>neighbourhood</a:t>
            </a:r>
            <a:r>
              <a:rPr lang="en-US" b="0" i="0" dirty="0">
                <a:effectLst/>
                <a:latin typeface="Söhne"/>
              </a:rPr>
              <a:t> as a whole by uniting families, schools, and </a:t>
            </a:r>
            <a:r>
              <a:rPr lang="en-US" b="0" i="0" dirty="0" err="1">
                <a:effectLst/>
                <a:latin typeface="Söhne"/>
              </a:rPr>
              <a:t>neighbourhood</a:t>
            </a:r>
            <a:r>
              <a:rPr lang="en-US" b="0" i="0" dirty="0">
                <a:effectLst/>
                <a:latin typeface="Söhne"/>
              </a:rPr>
              <a:t> </a:t>
            </a:r>
            <a:r>
              <a:rPr lang="en-US" b="0" i="0" dirty="0" err="1">
                <a:effectLst/>
                <a:latin typeface="Söhne"/>
              </a:rPr>
              <a:t>organisations</a:t>
            </a:r>
            <a:r>
              <a:rPr lang="en-US" b="0" i="0" dirty="0">
                <a:effectLst/>
                <a:latin typeface="Söhne"/>
              </a:rPr>
              <a:t>.</a:t>
            </a:r>
          </a:p>
          <a:p>
            <a:pPr marL="457200" lvl="1" indent="0" algn="l">
              <a:buFont typeface="+mj-lt"/>
              <a:buNone/>
            </a:pPr>
            <a:endParaRPr lang="en-US" b="0" i="0" dirty="0">
              <a:effectLst/>
              <a:latin typeface="Söhne"/>
            </a:endParaRPr>
          </a:p>
          <a:p>
            <a:pPr algn="l">
              <a:buFont typeface="+mj-lt"/>
              <a:buAutoNum type="arabicPeriod"/>
            </a:pPr>
            <a:r>
              <a:rPr lang="en-US" b="1" i="0" dirty="0">
                <a:effectLst/>
                <a:latin typeface="Söhne"/>
              </a:rPr>
              <a:t>Collaborations with Local Schools</a:t>
            </a:r>
            <a:endParaRPr lang="en-US" b="0" i="0" dirty="0">
              <a:effectLst/>
              <a:latin typeface="Söhne"/>
            </a:endParaRPr>
          </a:p>
          <a:p>
            <a:pPr marL="457200" lvl="1" indent="0" algn="l">
              <a:buFont typeface="+mj-lt"/>
              <a:buNone/>
            </a:pPr>
            <a:r>
              <a:rPr lang="en-US" b="0" i="0" dirty="0">
                <a:effectLst/>
                <a:latin typeface="Söhne"/>
              </a:rPr>
              <a:t>A strategic strength lies in our collaborations with local schools. These partnerships not only extend our reach to the target audience but also position our event as an integral part of the local educational landscape. It's a symbiotic relationship where we provide enriching experiences, and schools actively participate in shaping the event.</a:t>
            </a:r>
          </a:p>
          <a:p>
            <a:pPr algn="l">
              <a:buFont typeface="+mj-lt"/>
              <a:buAutoNum type="arabicPeriod"/>
            </a:pPr>
            <a:r>
              <a:rPr lang="en-US" b="1" i="0" dirty="0">
                <a:effectLst/>
                <a:latin typeface="Söhne"/>
              </a:rPr>
              <a:t>Exposure through Media Partnerships</a:t>
            </a:r>
            <a:endParaRPr lang="en-US" b="0" i="0" dirty="0">
              <a:effectLst/>
              <a:latin typeface="Söhne"/>
            </a:endParaRPr>
          </a:p>
          <a:p>
            <a:pPr marL="457200" lvl="1" indent="0" algn="l">
              <a:buFont typeface="+mj-lt"/>
              <a:buNone/>
            </a:pPr>
            <a:r>
              <a:rPr lang="en-US" b="0" i="0" dirty="0">
                <a:effectLst/>
                <a:latin typeface="Söhne"/>
              </a:rPr>
              <a:t>Our effect has been amplified through the use of media collaborations. This is a calculated action that broadens our influence outside the event space. We make sure the Sustainable Children's International Day UK Celebration is talked about, reaching a larger audience and encouraging community involvement through media exposure.</a:t>
            </a:r>
          </a:p>
          <a:p>
            <a:pPr marL="457200" lvl="1" indent="0" algn="l">
              <a:buFont typeface="+mj-lt"/>
              <a:buNone/>
            </a:pPr>
            <a:endParaRPr lang="en-US" b="0" i="0" dirty="0">
              <a:effectLst/>
              <a:latin typeface="Söhne"/>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b="1" i="0" dirty="0">
                <a:effectLst/>
                <a:latin typeface="Söhne"/>
              </a:rPr>
              <a:t>PESTLE Analysis:</a:t>
            </a:r>
            <a:endParaRPr lang="en-US" b="0" i="0" dirty="0">
              <a:effectLst/>
              <a:latin typeface="Söhne"/>
            </a:endParaRPr>
          </a:p>
          <a:p>
            <a:pPr algn="l">
              <a:buFont typeface="+mj-lt"/>
              <a:buAutoNum type="arabicPeriod"/>
            </a:pPr>
            <a:r>
              <a:rPr lang="en-US" b="1" i="0" dirty="0">
                <a:effectLst/>
                <a:latin typeface="Söhne"/>
              </a:rPr>
              <a:t>Political - Supportive Government Policies:</a:t>
            </a:r>
            <a:endParaRPr lang="en-US" b="0" i="0" dirty="0">
              <a:effectLst/>
              <a:latin typeface="Söhne"/>
            </a:endParaRPr>
          </a:p>
          <a:p>
            <a:pPr marL="457200" lvl="1" indent="0" algn="l">
              <a:buFont typeface="+mj-lt"/>
              <a:buNone/>
            </a:pPr>
            <a:r>
              <a:rPr lang="en-US" b="0" i="0" dirty="0">
                <a:effectLst/>
                <a:latin typeface="Söhne"/>
              </a:rPr>
              <a:t>We are in </a:t>
            </a:r>
            <a:r>
              <a:rPr lang="en-US" b="0" i="0" dirty="0" err="1">
                <a:effectLst/>
                <a:latin typeface="Söhne"/>
              </a:rPr>
              <a:t>favour</a:t>
            </a:r>
            <a:r>
              <a:rPr lang="en-US" b="0" i="0" dirty="0">
                <a:effectLst/>
                <a:latin typeface="Söhne"/>
              </a:rPr>
              <a:t> of government </a:t>
            </a:r>
            <a:r>
              <a:rPr lang="en-US" b="0" i="0" dirty="0" err="1">
                <a:effectLst/>
                <a:latin typeface="Söhne"/>
              </a:rPr>
              <a:t>programmes</a:t>
            </a:r>
            <a:r>
              <a:rPr lang="en-US" b="0" i="0" dirty="0">
                <a:effectLst/>
                <a:latin typeface="Söhne"/>
              </a:rPr>
              <a:t> that assist children's educational </a:t>
            </a:r>
            <a:r>
              <a:rPr lang="en-US" b="0" i="0" dirty="0" err="1">
                <a:effectLst/>
                <a:latin typeface="Söhne"/>
              </a:rPr>
              <a:t>endeavours</a:t>
            </a:r>
            <a:r>
              <a:rPr lang="en-US" b="0" i="0" dirty="0">
                <a:effectLst/>
                <a:latin typeface="Söhne"/>
              </a:rPr>
              <a:t>. Political </a:t>
            </a:r>
            <a:r>
              <a:rPr lang="en-US" b="0" i="0" dirty="0" err="1">
                <a:effectLst/>
                <a:latin typeface="Söhne"/>
              </a:rPr>
              <a:t>organisations'</a:t>
            </a:r>
            <a:r>
              <a:rPr lang="en-US" b="0" i="0" dirty="0">
                <a:effectLst/>
                <a:latin typeface="Söhne"/>
              </a:rPr>
              <a:t> dedication to education fosters an atmosphere that supports our objectives and may lead to further funding and recognition.</a:t>
            </a:r>
          </a:p>
          <a:p>
            <a:pPr marL="457200" lvl="1" indent="0" algn="l">
              <a:buFont typeface="+mj-lt"/>
              <a:buNone/>
            </a:pPr>
            <a:endParaRPr lang="en-US" b="0" i="0" dirty="0">
              <a:effectLst/>
              <a:latin typeface="Söhne"/>
            </a:endParaRPr>
          </a:p>
          <a:p>
            <a:pPr marL="457200" lvl="1" indent="0" algn="l">
              <a:buFont typeface="+mj-lt"/>
              <a:buNone/>
            </a:pPr>
            <a:endParaRPr lang="en-US" b="0" i="0" dirty="0">
              <a:effectLst/>
              <a:latin typeface="Söhne"/>
            </a:endParaRPr>
          </a:p>
          <a:p>
            <a:pPr algn="l">
              <a:buFont typeface="+mj-lt"/>
              <a:buAutoNum type="arabicPeriod"/>
            </a:pPr>
            <a:r>
              <a:rPr lang="en-US" b="1" i="0" dirty="0">
                <a:effectLst/>
                <a:latin typeface="Söhne"/>
              </a:rPr>
              <a:t>Technological - Integration of Interactive Technologies:</a:t>
            </a:r>
            <a:endParaRPr lang="en-US" b="0" i="0" dirty="0">
              <a:effectLst/>
              <a:latin typeface="Söhne"/>
            </a:endParaRPr>
          </a:p>
          <a:p>
            <a:pPr marL="457200" lvl="1" indent="0" algn="l">
              <a:buFont typeface="+mj-lt"/>
              <a:buNone/>
            </a:pPr>
            <a:r>
              <a:rPr lang="en-US" b="0" i="0" dirty="0">
                <a:effectLst/>
                <a:latin typeface="Söhne"/>
              </a:rPr>
              <a:t>We understand how technology affects engagement, particularly with our younger audience. By incorporating interactive technologies into exhibits, our event takes advantage of this. This meets the demands of a technologically informed generation while also improving the entire experience.</a:t>
            </a:r>
          </a:p>
          <a:p>
            <a:pPr marL="457200" lvl="1" indent="0" algn="l">
              <a:buFont typeface="+mj-lt"/>
              <a:buNone/>
            </a:pPr>
            <a:endParaRPr lang="en-US" b="0" i="0" dirty="0">
              <a:effectLst/>
              <a:latin typeface="Söhne"/>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ctr"/>
            <a:r>
              <a:rPr lang="en-US" b="1" i="0" dirty="0">
                <a:effectLst/>
                <a:latin typeface="Söhne"/>
              </a:rPr>
              <a:t>Key Findings</a:t>
            </a:r>
            <a:endParaRPr lang="en-US" b="0" i="0" dirty="0">
              <a:effectLst/>
              <a:latin typeface="Söhne"/>
            </a:endParaRPr>
          </a:p>
          <a:p>
            <a:pPr algn="l">
              <a:buFont typeface="+mj-lt"/>
              <a:buAutoNum type="arabicPeriod"/>
            </a:pPr>
            <a:r>
              <a:rPr lang="en-US" b="1" i="0" dirty="0">
                <a:effectLst/>
                <a:latin typeface="Söhne"/>
              </a:rPr>
              <a:t>Strong Demand for the Event:</a:t>
            </a:r>
            <a:endParaRPr lang="en-US" b="0" i="0" dirty="0">
              <a:effectLst/>
              <a:latin typeface="Söhne"/>
            </a:endParaRPr>
          </a:p>
          <a:p>
            <a:pPr marL="457200" lvl="1" indent="0" algn="l">
              <a:buFont typeface="+mj-lt"/>
              <a:buNone/>
            </a:pPr>
            <a:r>
              <a:rPr lang="en-US" b="0" i="0" dirty="0">
                <a:effectLst/>
                <a:latin typeface="Söhne"/>
              </a:rPr>
              <a:t>There is a strong desire for the Sustainable Children's International Day UK Celebration, according to our research. This is a crucial discovery that shows our event is a sought-after experience in our community rather than just another event on the calendar. The excitement and interest we've seen lay a solid basis for the celebration's success.</a:t>
            </a:r>
          </a:p>
          <a:p>
            <a:pPr marL="457200" lvl="1" indent="0" algn="l">
              <a:buFont typeface="+mj-lt"/>
              <a:buNone/>
            </a:pPr>
            <a:endParaRPr lang="en-US" b="0" i="0" dirty="0">
              <a:effectLst/>
              <a:latin typeface="Söhne"/>
            </a:endParaRPr>
          </a:p>
          <a:p>
            <a:pPr algn="l">
              <a:buFont typeface="+mj-lt"/>
              <a:buAutoNum type="arabicPeriod"/>
            </a:pPr>
            <a:r>
              <a:rPr lang="en-US" b="1" i="0" dirty="0">
                <a:effectLst/>
                <a:latin typeface="Söhne"/>
              </a:rPr>
              <a:t>Opportunity for Strategic Partnerships:</a:t>
            </a:r>
            <a:endParaRPr lang="en-US" b="0" i="0" dirty="0">
              <a:effectLst/>
              <a:latin typeface="Söhne"/>
            </a:endParaRPr>
          </a:p>
          <a:p>
            <a:pPr marL="457200" lvl="1" indent="0" algn="l">
              <a:buFont typeface="+mj-lt"/>
              <a:buNone/>
            </a:pPr>
            <a:r>
              <a:rPr lang="en-US" b="0" i="0" dirty="0">
                <a:effectLst/>
                <a:latin typeface="Söhne"/>
              </a:rPr>
              <a:t>An additional important discovery is the potential for strategic alliances. This involves more than just sponsorships; it's about developing deep partnerships with </a:t>
            </a:r>
            <a:r>
              <a:rPr lang="en-US" b="0" i="0" dirty="0" err="1">
                <a:effectLst/>
                <a:latin typeface="Söhne"/>
              </a:rPr>
              <a:t>neighbourhood</a:t>
            </a:r>
            <a:r>
              <a:rPr lang="en-US" b="0" i="0" dirty="0">
                <a:effectLst/>
                <a:latin typeface="Söhne"/>
              </a:rPr>
              <a:t> companies, educational institutions, and civic associations. These collaborations have the potential to increase our event's effect while also fostering the feeling of community involvement that we want to see.</a:t>
            </a:r>
          </a:p>
          <a:p>
            <a:pPr marL="457200" lvl="1" indent="0" algn="l">
              <a:buFont typeface="+mj-lt"/>
              <a:buNone/>
            </a:pPr>
            <a:endParaRPr lang="en-US" b="0" i="0" dirty="0">
              <a:effectLst/>
              <a:latin typeface="Söhne"/>
            </a:endParaRPr>
          </a:p>
          <a:p>
            <a:pPr algn="l">
              <a:buFont typeface="+mj-lt"/>
              <a:buAutoNum type="arabicPeriod"/>
            </a:pPr>
            <a:r>
              <a:rPr lang="en-US" b="1" i="0" dirty="0">
                <a:effectLst/>
                <a:latin typeface="Söhne"/>
              </a:rPr>
              <a:t>Well-Planned Educational Program:</a:t>
            </a:r>
            <a:endParaRPr lang="en-US" b="0" i="0" dirty="0">
              <a:effectLst/>
              <a:latin typeface="Söhne"/>
            </a:endParaRPr>
          </a:p>
          <a:p>
            <a:pPr marL="457200" lvl="1" indent="0" algn="l">
              <a:buFont typeface="+mj-lt"/>
              <a:buNone/>
            </a:pPr>
            <a:r>
              <a:rPr lang="en-US" b="0" i="0" dirty="0">
                <a:effectLst/>
                <a:latin typeface="Söhne"/>
              </a:rPr>
              <a:t>Our dedication to education is a noteworthy discovery. Our event's carefully thought-out educational </a:t>
            </a:r>
            <a:r>
              <a:rPr lang="en-US" b="0" i="0" dirty="0" err="1">
                <a:effectLst/>
                <a:latin typeface="Söhne"/>
              </a:rPr>
              <a:t>programme</a:t>
            </a:r>
            <a:r>
              <a:rPr lang="en-US" b="0" i="0" dirty="0">
                <a:effectLst/>
                <a:latin typeface="Söhne"/>
              </a:rPr>
              <a:t> isn't simply one of our features; it's what makes us unique. This research highlights how crucial it is that we concentrate on global awareness, sustainability, and cultural sensitivity. It presents our event as an important addition to the curriculum for kids in grades 5 through 12.</a:t>
            </a:r>
          </a:p>
          <a:p>
            <a:pPr marL="457200" lvl="1" indent="0" algn="l">
              <a:buFont typeface="+mj-lt"/>
              <a:buNone/>
            </a:pPr>
            <a:endParaRPr lang="en-US" b="0" i="0" dirty="0">
              <a:effectLst/>
              <a:latin typeface="Söhne"/>
            </a:endParaRPr>
          </a:p>
          <a:p>
            <a:pPr algn="ctr"/>
            <a:r>
              <a:rPr lang="en-US" b="1" i="0" dirty="0">
                <a:effectLst/>
                <a:latin typeface="Söhne"/>
              </a:rPr>
              <a:t>Feasibility</a:t>
            </a:r>
            <a:endParaRPr lang="en-US" b="0" i="0" dirty="0">
              <a:effectLst/>
              <a:latin typeface="Söhne"/>
            </a:endParaRPr>
          </a:p>
          <a:p>
            <a:pPr algn="l">
              <a:buFont typeface="Arial" panose="020B0604020202020204" pitchFamily="34" charset="0"/>
              <a:buNone/>
            </a:pPr>
            <a:r>
              <a:rPr lang="en-US" b="0" i="0" dirty="0">
                <a:effectLst/>
                <a:latin typeface="Söhne"/>
              </a:rPr>
              <a:t>The UK celebration of Children's International Day is ideally positioned for success. Our research suggests that the event is not only doable but also has the potential to provide kids with a memorable and enriching experience. </a:t>
            </a:r>
          </a:p>
          <a:p>
            <a:pPr algn="l">
              <a:buFont typeface="Arial" panose="020B0604020202020204" pitchFamily="34" charset="0"/>
              <a:buNone/>
            </a:pPr>
            <a:endParaRPr lang="en-US" b="0" i="0" dirty="0">
              <a:effectLst/>
              <a:latin typeface="Söhne"/>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b="1" i="0" dirty="0">
                <a:effectLst/>
                <a:latin typeface="Söhne"/>
              </a:rPr>
              <a:t>conclusion:</a:t>
            </a:r>
            <a:endParaRPr lang="en-US" b="0" i="0" dirty="0">
              <a:effectLst/>
              <a:latin typeface="Söhne"/>
            </a:endParaRPr>
          </a:p>
          <a:p>
            <a:pPr algn="l">
              <a:buFont typeface="Arial" panose="020B0604020202020204" pitchFamily="34" charset="0"/>
              <a:buChar char="•"/>
            </a:pPr>
            <a:r>
              <a:rPr lang="en-US" b="0" i="0" dirty="0">
                <a:effectLst/>
                <a:latin typeface="Söhne"/>
              </a:rPr>
              <a:t>"In conclusion, our in-depth analysis has revealed that the Children's International Day UK Celebration is not just a vision; it's a reality well-grounded in feasibility and strategic planning. The strong demand, opportunities for partnerships, and our well-crafted educational program collectively position our event as a memorable and enriching experience for children."</a:t>
            </a:r>
          </a:p>
          <a:p>
            <a:endParaRPr lang="en-US" dirty="0"/>
          </a:p>
          <a:p>
            <a:pPr algn="l"/>
            <a:r>
              <a:rPr lang="en-US" b="1" i="0" dirty="0">
                <a:effectLst/>
                <a:latin typeface="Söhne"/>
              </a:rPr>
              <a:t>Call to Action:</a:t>
            </a:r>
            <a:endParaRPr lang="en-US" b="0" i="0" dirty="0">
              <a:effectLst/>
              <a:latin typeface="Söhne"/>
            </a:endParaRPr>
          </a:p>
          <a:p>
            <a:pPr algn="l">
              <a:buFont typeface="Arial" panose="020B0604020202020204" pitchFamily="34" charset="0"/>
              <a:buChar char="•"/>
            </a:pPr>
            <a:r>
              <a:rPr lang="en-US" b="0" i="0" dirty="0">
                <a:effectLst/>
                <a:latin typeface="Söhne"/>
              </a:rPr>
              <a:t>"As we move forward, I invite you all to join hands in making this vision a reality. Let's come together to celebrate and educate, providing children with a global perspective at the Science Museum in London. Our call to action is not just to attend but to actively contribute, participate, and shape an event that leaves a lasting impact on our community."</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1.xml"/><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xml"/><Relationship Id="rId1" Type="http://schemas.openxmlformats.org/officeDocument/2006/relationships/slideLayout" Target="../slideLayouts/slideLayout1.xml"/><Relationship Id="rId4" Type="http://schemas.openxmlformats.org/officeDocument/2006/relationships/image" Target="../media/image5.png"/></Relationships>
</file>

<file path=ppt/slides/_rels/slide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5.xml"/><Relationship Id="rId1" Type="http://schemas.openxmlformats.org/officeDocument/2006/relationships/slideLayout" Target="../slideLayouts/slideLayout1.xml"/><Relationship Id="rId4" Type="http://schemas.openxmlformats.org/officeDocument/2006/relationships/image" Target="../media/image6.png"/></Relationships>
</file>

<file path=ppt/slides/_rels/slide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6.xml"/><Relationship Id="rId1" Type="http://schemas.openxmlformats.org/officeDocument/2006/relationships/slideLayout" Target="../slideLayouts/slideLayout1.xml"/><Relationship Id="rId4" Type="http://schemas.openxmlformats.org/officeDocument/2006/relationships/image" Target="../media/image7.png"/></Relationships>
</file>

<file path=ppt/slides/_rels/slide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7.xml"/><Relationship Id="rId1" Type="http://schemas.openxmlformats.org/officeDocument/2006/relationships/slideLayout" Target="../slideLayouts/slideLayout1.xml"/><Relationship Id="rId4" Type="http://schemas.openxmlformats.org/officeDocument/2006/relationships/image" Target="../media/image8.png"/></Relationships>
</file>

<file path=ppt/slides/_rels/slide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8.xml"/><Relationship Id="rId1" Type="http://schemas.openxmlformats.org/officeDocument/2006/relationships/slideLayout" Target="../slideLayouts/slideLayout1.xml"/><Relationship Id="rId4" Type="http://schemas.openxmlformats.org/officeDocument/2006/relationships/image" Target="../media/image9.png"/></Relationships>
</file>

<file path=ppt/slides/_rels/slide1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9.xml"/><Relationship Id="rId1" Type="http://schemas.openxmlformats.org/officeDocument/2006/relationships/slideLayout" Target="../slideLayouts/slideLayout1.xml"/><Relationship Id="rId4" Type="http://schemas.openxmlformats.org/officeDocument/2006/relationships/image" Target="../media/image10.png"/></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hyperlink" Target="https://www.alliedmarketresearch.com/MICE-industry-market" TargetMode="External"/><Relationship Id="rId2" Type="http://schemas.openxmlformats.org/officeDocument/2006/relationships/hyperlink" Target="https://www.business-live.co.uk/opinion-analysis/huge-economic-impact-uks-event-23563660" TargetMode="External"/><Relationship Id="rId1" Type="http://schemas.openxmlformats.org/officeDocument/2006/relationships/slideLayout" Target="../slideLayouts/slideLayout1.xml"/><Relationship Id="rId4" Type="http://schemas.openxmlformats.org/officeDocument/2006/relationships/hyperlink" Target="https://www.conference-news.co.uk/news/uk-events-report-reveals-depth-ps70bn-events-industr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74C06A4-2DDC-F2BB-09B1-F680A4F79672}"/>
              </a:ext>
            </a:extLst>
          </p:cNvPr>
          <p:cNvSpPr txBox="1"/>
          <p:nvPr/>
        </p:nvSpPr>
        <p:spPr>
          <a:xfrm>
            <a:off x="2749081" y="3514635"/>
            <a:ext cx="9132237" cy="1200329"/>
          </a:xfrm>
          <a:prstGeom prst="rect">
            <a:avLst/>
          </a:prstGeom>
          <a:noFill/>
        </p:spPr>
        <p:txBody>
          <a:bodyPr wrap="square" rtlCol="0">
            <a:spAutoFit/>
          </a:bodyPr>
          <a:lstStyle/>
          <a:p>
            <a:pPr algn="ctr"/>
            <a:r>
              <a:rPr lang="en-US" dirty="0"/>
              <a:t>Name: Iulia – Denis Cristea</a:t>
            </a:r>
          </a:p>
          <a:p>
            <a:pPr algn="ctr"/>
            <a:r>
              <a:rPr lang="en-US" dirty="0"/>
              <a:t>Student ID: 2119917</a:t>
            </a:r>
          </a:p>
          <a:p>
            <a:pPr algn="ctr"/>
            <a:r>
              <a:rPr lang="en-US" dirty="0"/>
              <a:t>Module Lead: Kathryn Flynn</a:t>
            </a:r>
          </a:p>
          <a:p>
            <a:pPr algn="ctr"/>
            <a:r>
              <a:rPr lang="en-US" dirty="0"/>
              <a:t>Module: International Meetings Management for the Hotel Industry BMIH6007</a:t>
            </a:r>
          </a:p>
        </p:txBody>
      </p:sp>
    </p:spTree>
    <p:extLst>
      <p:ext uri="{BB962C8B-B14F-4D97-AF65-F5344CB8AC3E}">
        <p14:creationId xmlns:p14="http://schemas.microsoft.com/office/powerpoint/2010/main" val="94012791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1">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chemeClr val="bg2">
              <a:lumMod val="90000"/>
            </a:schemeClr>
          </a:solidFill>
          <a:ln/>
          <a:effectLst>
            <a:glow rad="228600">
              <a:schemeClr val="accent6">
                <a:satMod val="175000"/>
                <a:alpha val="40000"/>
              </a:schemeClr>
            </a:glow>
            <a:outerShdw blurRad="50800" dist="38100" dir="5400000" algn="t" rotWithShape="0">
              <a:prstClr val="black">
                <a:alpha val="40000"/>
              </a:prstClr>
            </a:outerShdw>
            <a:reflection blurRad="6350" stA="50000" endA="300" endPos="90000" dir="5400000" sy="-100000" algn="bl" rotWithShape="0"/>
          </a:effectLst>
        </p:spPr>
        <p:txBody>
          <a:bodyPr/>
          <a:lstStyle/>
          <a:p>
            <a:endParaRPr lang="en-US"/>
          </a:p>
        </p:txBody>
      </p:sp>
      <p:sp>
        <p:nvSpPr>
          <p:cNvPr id="5" name="Text 1"/>
          <p:cNvSpPr/>
          <p:nvPr/>
        </p:nvSpPr>
        <p:spPr>
          <a:xfrm>
            <a:off x="9633857" y="310244"/>
            <a:ext cx="4163343" cy="7805056"/>
          </a:xfrm>
          <a:prstGeom prst="rect">
            <a:avLst/>
          </a:prstGeom>
          <a:noFill/>
          <a:ln/>
        </p:spPr>
        <p:txBody>
          <a:bodyPr wrap="square" rtlCol="0" anchor="t"/>
          <a:lstStyle/>
          <a:p>
            <a:pPr marL="0" indent="0">
              <a:lnSpc>
                <a:spcPts val="6561"/>
              </a:lnSpc>
              <a:buNone/>
            </a:pPr>
            <a:r>
              <a:rPr lang="en-US" sz="5249" b="1" dirty="0">
                <a:solidFill>
                  <a:srgbClr val="396AF1"/>
                </a:solidFill>
                <a:latin typeface="Barlow" pitchFamily="34" charset="0"/>
                <a:ea typeface="Barlow" pitchFamily="34" charset="-122"/>
                <a:cs typeface="Barlow" pitchFamily="34" charset="-120"/>
              </a:rPr>
              <a:t>Children's International Day UK Celebration</a:t>
            </a:r>
            <a:endParaRPr lang="en-US" sz="5249" dirty="0"/>
          </a:p>
        </p:txBody>
      </p:sp>
      <p:pic>
        <p:nvPicPr>
          <p:cNvPr id="7" name="Picture 6">
            <a:extLst>
              <a:ext uri="{FF2B5EF4-FFF2-40B4-BE49-F238E27FC236}">
                <a16:creationId xmlns:a16="http://schemas.microsoft.com/office/drawing/2014/main" id="{F3A2A518-9D0B-9C4F-7655-CE263355A7E3}"/>
              </a:ext>
            </a:extLst>
          </p:cNvPr>
          <p:cNvPicPr>
            <a:picLocks noChangeAspect="1"/>
          </p:cNvPicPr>
          <p:nvPr/>
        </p:nvPicPr>
        <p:blipFill>
          <a:blip r:embed="rId4"/>
          <a:stretch>
            <a:fillRect/>
          </a:stretch>
        </p:blipFill>
        <p:spPr>
          <a:xfrm>
            <a:off x="0" y="0"/>
            <a:ext cx="9633857" cy="8229600"/>
          </a:xfrm>
          <a:prstGeom prst="rect">
            <a:avLst/>
          </a:prstGeom>
        </p:spPr>
      </p:pic>
      <p:sp>
        <p:nvSpPr>
          <p:cNvPr id="8" name="Rectangle 7">
            <a:extLst>
              <a:ext uri="{FF2B5EF4-FFF2-40B4-BE49-F238E27FC236}">
                <a16:creationId xmlns:a16="http://schemas.microsoft.com/office/drawing/2014/main" id="{841DB563-CFB6-BD65-315D-1C0B7F7EB117}"/>
              </a:ext>
            </a:extLst>
          </p:cNvPr>
          <p:cNvSpPr/>
          <p:nvPr/>
        </p:nvSpPr>
        <p:spPr>
          <a:xfrm>
            <a:off x="9944100" y="4212772"/>
            <a:ext cx="3576180" cy="3053442"/>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a:p>
            <a:pPr algn="ctr"/>
            <a:endParaRPr lang="en-US" dirty="0"/>
          </a:p>
          <a:p>
            <a:pPr algn="ctr"/>
            <a:r>
              <a:rPr lang="en-US" sz="3200" dirty="0"/>
              <a:t>On 19</a:t>
            </a:r>
            <a:r>
              <a:rPr lang="en-US" sz="3200" baseline="30000" dirty="0"/>
              <a:t>th</a:t>
            </a:r>
            <a:r>
              <a:rPr lang="en-US" sz="3200" dirty="0"/>
              <a:t> February 2024</a:t>
            </a:r>
          </a:p>
          <a:p>
            <a:pPr algn="ctr"/>
            <a:endParaRPr lang="en-US" sz="3200" dirty="0"/>
          </a:p>
          <a:p>
            <a:pPr algn="ctr"/>
            <a:r>
              <a:rPr lang="en-US" dirty="0"/>
              <a:t>By  MICE INDUSTRY</a:t>
            </a:r>
          </a:p>
          <a:p>
            <a:pPr algn="ctr"/>
            <a:endParaRPr lang="en-KE" sz="32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2">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EEFF5"/>
          </a:solidFill>
          <a:ln/>
          <a:effectLst>
            <a:glow rad="228600">
              <a:schemeClr val="accent6">
                <a:satMod val="175000"/>
                <a:alpha val="40000"/>
              </a:schemeClr>
            </a:glow>
            <a:reflection blurRad="6350" stA="50000" endA="300" endPos="90000" dir="5400000" sy="-100000" algn="bl" rotWithShape="0"/>
          </a:effectLst>
        </p:spPr>
        <p:txBody>
          <a:bodyPr/>
          <a:lstStyle/>
          <a:p>
            <a:endParaRPr lang="en-US"/>
          </a:p>
        </p:txBody>
      </p:sp>
      <p:pic>
        <p:nvPicPr>
          <p:cNvPr id="4" name="Image 1" descr="preencoded.png"/>
          <p:cNvPicPr>
            <a:picLocks noChangeAspect="1"/>
          </p:cNvPicPr>
          <p:nvPr/>
        </p:nvPicPr>
        <p:blipFill rotWithShape="1">
          <a:blip r:embed="rId4"/>
          <a:srcRect b="10119"/>
          <a:stretch/>
        </p:blipFill>
        <p:spPr>
          <a:xfrm>
            <a:off x="7543800" y="0"/>
            <a:ext cx="7086599" cy="8239342"/>
          </a:xfrm>
          <a:prstGeom prst="rect">
            <a:avLst/>
          </a:prstGeom>
          <a:effectLst>
            <a:outerShdw blurRad="50800" dist="38100" dir="5400000" algn="t" rotWithShape="0">
              <a:prstClr val="black">
                <a:alpha val="40000"/>
              </a:prstClr>
            </a:outerShdw>
          </a:effectLst>
        </p:spPr>
      </p:pic>
      <p:sp>
        <p:nvSpPr>
          <p:cNvPr id="5" name="Text 1"/>
          <p:cNvSpPr/>
          <p:nvPr/>
        </p:nvSpPr>
        <p:spPr>
          <a:xfrm>
            <a:off x="833199" y="2880360"/>
            <a:ext cx="4443889" cy="694373"/>
          </a:xfrm>
          <a:prstGeom prst="rect">
            <a:avLst/>
          </a:prstGeom>
          <a:noFill/>
          <a:ln/>
        </p:spPr>
        <p:txBody>
          <a:bodyPr wrap="none" rtlCol="0" anchor="t"/>
          <a:lstStyle/>
          <a:p>
            <a:pPr marL="0" indent="0">
              <a:lnSpc>
                <a:spcPts val="5468"/>
              </a:lnSpc>
              <a:buNone/>
            </a:pPr>
            <a:endParaRPr lang="en-US" sz="4374" dirty="0"/>
          </a:p>
        </p:txBody>
      </p:sp>
      <p:sp>
        <p:nvSpPr>
          <p:cNvPr id="9" name="Text 5"/>
          <p:cNvSpPr/>
          <p:nvPr/>
        </p:nvSpPr>
        <p:spPr>
          <a:xfrm>
            <a:off x="777657" y="490861"/>
            <a:ext cx="4926687" cy="710803"/>
          </a:xfrm>
          <a:prstGeom prst="rect">
            <a:avLst/>
          </a:prstGeom>
          <a:noFill/>
          <a:ln/>
        </p:spPr>
        <p:txBody>
          <a:bodyPr wrap="square" rtlCol="0" anchor="t"/>
          <a:lstStyle/>
          <a:p>
            <a:pPr marL="0" indent="0">
              <a:lnSpc>
                <a:spcPts val="2799"/>
              </a:lnSpc>
              <a:buNone/>
            </a:pPr>
            <a:r>
              <a:rPr lang="en-US" sz="3200" dirty="0">
                <a:solidFill>
                  <a:srgbClr val="272525"/>
                </a:solidFill>
                <a:latin typeface="Montserrat" pitchFamily="34" charset="0"/>
                <a:ea typeface="Montserrat" pitchFamily="34" charset="-122"/>
                <a:cs typeface="Montserrat" pitchFamily="34" charset="-120"/>
              </a:rPr>
              <a:t>Why is the event is important?</a:t>
            </a:r>
            <a:endParaRPr lang="en-US" sz="3200" dirty="0"/>
          </a:p>
        </p:txBody>
      </p:sp>
      <p:sp>
        <p:nvSpPr>
          <p:cNvPr id="10" name="Rectangle: Rounded Corners 9">
            <a:extLst>
              <a:ext uri="{FF2B5EF4-FFF2-40B4-BE49-F238E27FC236}">
                <a16:creationId xmlns:a16="http://schemas.microsoft.com/office/drawing/2014/main" id="{B3351C18-FA85-5828-B9D9-B1CAFA1F1D61}"/>
              </a:ext>
            </a:extLst>
          </p:cNvPr>
          <p:cNvSpPr/>
          <p:nvPr/>
        </p:nvSpPr>
        <p:spPr>
          <a:xfrm>
            <a:off x="392326" y="1692525"/>
            <a:ext cx="6922874" cy="6266021"/>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a:p>
            <a:pPr marL="285750" indent="-285750">
              <a:buFont typeface="Wingdings" panose="05000000000000000000" pitchFamily="2" charset="2"/>
              <a:buChar char="Ø"/>
            </a:pPr>
            <a:r>
              <a:rPr lang="en-US" sz="2400" b="1" dirty="0"/>
              <a:t>Cultural Preservation</a:t>
            </a:r>
          </a:p>
          <a:p>
            <a:endParaRPr lang="en-US" b="1" dirty="0"/>
          </a:p>
          <a:p>
            <a:r>
              <a:rPr lang="en-US" dirty="0"/>
              <a:t>The festival encourages youngsters to preserve their cultural heritage by giving a platform to exhibit and value diverse cultural traditions, dialects, and customs (</a:t>
            </a:r>
            <a:r>
              <a:rPr lang="en-US" dirty="0" err="1"/>
              <a:t>Bakos</a:t>
            </a:r>
            <a:r>
              <a:rPr lang="en-US" dirty="0"/>
              <a:t>, 2014, 103:Desjardins and </a:t>
            </a:r>
            <a:r>
              <a:rPr lang="en-US" dirty="0" err="1"/>
              <a:t>Wakkary</a:t>
            </a:r>
            <a:r>
              <a:rPr lang="en-US" dirty="0"/>
              <a:t>, 2011, 39).</a:t>
            </a:r>
          </a:p>
          <a:p>
            <a:endParaRPr lang="en-US" dirty="0"/>
          </a:p>
          <a:p>
            <a:pPr marL="285750" indent="-285750">
              <a:buFont typeface="Wingdings" panose="05000000000000000000" pitchFamily="2" charset="2"/>
              <a:buChar char="Ø"/>
            </a:pPr>
            <a:r>
              <a:rPr lang="en-US" sz="2400" b="1" dirty="0"/>
              <a:t>Promoting Diversity</a:t>
            </a:r>
          </a:p>
          <a:p>
            <a:endParaRPr lang="en-US" b="1" dirty="0"/>
          </a:p>
          <a:p>
            <a:r>
              <a:rPr lang="en-US" dirty="0"/>
              <a:t>The event encourages kids to value and accept diversity in cultures by actively promoting inclusivity (</a:t>
            </a:r>
            <a:r>
              <a:rPr lang="en-US" dirty="0" err="1"/>
              <a:t>Mallen</a:t>
            </a:r>
            <a:r>
              <a:rPr lang="en-US" dirty="0"/>
              <a:t>, 2010, 97: </a:t>
            </a:r>
            <a:r>
              <a:rPr lang="en-US" dirty="0" err="1"/>
              <a:t>Pernecky</a:t>
            </a:r>
            <a:r>
              <a:rPr lang="en-US" dirty="0"/>
              <a:t>, 2013, 21).</a:t>
            </a:r>
          </a:p>
          <a:p>
            <a:endParaRPr lang="en-US" sz="2400" dirty="0"/>
          </a:p>
          <a:p>
            <a:pPr marL="285750" indent="-285750">
              <a:buFont typeface="Wingdings" panose="05000000000000000000" pitchFamily="2" charset="2"/>
              <a:buChar char="Ø"/>
            </a:pPr>
            <a:r>
              <a:rPr lang="en-US" sz="2400" i="0" dirty="0">
                <a:effectLst/>
                <a:latin typeface="Söhne"/>
              </a:rPr>
              <a:t>Educational Significance</a:t>
            </a:r>
          </a:p>
          <a:p>
            <a:endParaRPr lang="en-US" i="0" dirty="0">
              <a:effectLst/>
              <a:latin typeface="Söhne"/>
            </a:endParaRPr>
          </a:p>
          <a:p>
            <a:r>
              <a:rPr lang="en-US" b="0" i="0" dirty="0">
                <a:effectLst/>
                <a:latin typeface="Söhne"/>
              </a:rPr>
              <a:t>In addition to providing entertainment, the event educates attendees on environmental sustainability, cultural diversity, and global awareness, resulting in well-rounded, knowledgeable people (</a:t>
            </a:r>
            <a:r>
              <a:rPr lang="en-US" b="0" i="0" dirty="0" err="1">
                <a:effectLst/>
                <a:latin typeface="Söhne"/>
              </a:rPr>
              <a:t>Pernecky</a:t>
            </a:r>
            <a:r>
              <a:rPr lang="en-US" b="0" i="0" dirty="0">
                <a:effectLst/>
                <a:latin typeface="Söhne"/>
              </a:rPr>
              <a:t> and </a:t>
            </a:r>
            <a:r>
              <a:rPr lang="en-US" b="0" i="0" dirty="0" err="1">
                <a:effectLst/>
                <a:latin typeface="Söhne"/>
              </a:rPr>
              <a:t>Lück</a:t>
            </a:r>
            <a:r>
              <a:rPr lang="en-US" b="0" i="0" dirty="0">
                <a:effectLst/>
                <a:latin typeface="Söhne"/>
              </a:rPr>
              <a:t>, 2013: Walker, 2017,76).</a:t>
            </a:r>
          </a:p>
          <a:p>
            <a:endParaRPr lang="en-US" b="0" i="0" dirty="0">
              <a:effectLst/>
              <a:latin typeface="Söhne"/>
            </a:endParaRPr>
          </a:p>
          <a:p>
            <a:pPr algn="ctr"/>
            <a:endParaRPr lang="en-KE"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3">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14630400" cy="8229600"/>
          </a:xfrm>
          <a:prstGeom prst="rect">
            <a:avLst/>
          </a:prstGeom>
        </p:spPr>
      </p:pic>
      <p:sp>
        <p:nvSpPr>
          <p:cNvPr id="3" name="Shape 0"/>
          <p:cNvSpPr/>
          <p:nvPr/>
        </p:nvSpPr>
        <p:spPr>
          <a:xfrm>
            <a:off x="-833198" y="368145"/>
            <a:ext cx="14630400" cy="8229600"/>
          </a:xfrm>
          <a:prstGeom prst="rect">
            <a:avLst/>
          </a:prstGeom>
          <a:solidFill>
            <a:srgbClr val="EEEFF5"/>
          </a:solidFill>
          <a:ln/>
          <a:effectLst>
            <a:glow rad="228600">
              <a:schemeClr val="accent6">
                <a:satMod val="175000"/>
                <a:alpha val="40000"/>
              </a:schemeClr>
            </a:glow>
            <a:reflection blurRad="6350" stA="50000" endA="300" endPos="90000" dir="5400000" sy="-100000" algn="bl" rotWithShape="0"/>
          </a:effectLst>
        </p:spPr>
        <p:txBody>
          <a:bodyPr/>
          <a:lstStyle/>
          <a:p>
            <a:endParaRPr lang="en-US"/>
          </a:p>
        </p:txBody>
      </p:sp>
      <p:sp>
        <p:nvSpPr>
          <p:cNvPr id="5" name="Text 1"/>
          <p:cNvSpPr/>
          <p:nvPr/>
        </p:nvSpPr>
        <p:spPr>
          <a:xfrm>
            <a:off x="4899013" y="368145"/>
            <a:ext cx="4443889" cy="694373"/>
          </a:xfrm>
          <a:prstGeom prst="rect">
            <a:avLst/>
          </a:prstGeom>
          <a:noFill/>
          <a:ln/>
        </p:spPr>
        <p:txBody>
          <a:bodyPr wrap="none" rtlCol="0" anchor="t"/>
          <a:lstStyle/>
          <a:p>
            <a:pPr marL="0" indent="0">
              <a:lnSpc>
                <a:spcPts val="5468"/>
              </a:lnSpc>
              <a:buNone/>
            </a:pPr>
            <a:r>
              <a:rPr lang="en-US" sz="4374" b="1" dirty="0">
                <a:solidFill>
                  <a:srgbClr val="396AF1"/>
                </a:solidFill>
                <a:latin typeface="Barlow" pitchFamily="34" charset="0"/>
                <a:ea typeface="Barlow" pitchFamily="34" charset="-122"/>
                <a:cs typeface="Barlow" pitchFamily="34" charset="-120"/>
              </a:rPr>
              <a:t>Event Overview</a:t>
            </a:r>
            <a:endParaRPr lang="en-US" sz="4374" dirty="0"/>
          </a:p>
        </p:txBody>
      </p:sp>
      <p:sp>
        <p:nvSpPr>
          <p:cNvPr id="6" name="Text 2"/>
          <p:cNvSpPr/>
          <p:nvPr/>
        </p:nvSpPr>
        <p:spPr>
          <a:xfrm>
            <a:off x="833198" y="2125037"/>
            <a:ext cx="2221944" cy="347186"/>
          </a:xfrm>
          <a:prstGeom prst="rect">
            <a:avLst/>
          </a:prstGeom>
          <a:noFill/>
          <a:ln/>
        </p:spPr>
        <p:txBody>
          <a:bodyPr wrap="none" rtlCol="0" anchor="t"/>
          <a:lstStyle/>
          <a:p>
            <a:pPr marL="0" indent="0">
              <a:lnSpc>
                <a:spcPts val="2734"/>
              </a:lnSpc>
              <a:buNone/>
            </a:pPr>
            <a:r>
              <a:rPr lang="en-US" sz="2187" b="1" dirty="0">
                <a:solidFill>
                  <a:srgbClr val="396AF1"/>
                </a:solidFill>
                <a:latin typeface="Barlow" pitchFamily="34" charset="0"/>
                <a:ea typeface="Barlow" pitchFamily="34" charset="-122"/>
                <a:cs typeface="Barlow" pitchFamily="34" charset="-120"/>
              </a:rPr>
              <a:t>Event Concept</a:t>
            </a:r>
            <a:endParaRPr lang="en-US" sz="2187" dirty="0"/>
          </a:p>
        </p:txBody>
      </p:sp>
      <p:sp>
        <p:nvSpPr>
          <p:cNvPr id="7" name="Text 3"/>
          <p:cNvSpPr/>
          <p:nvPr/>
        </p:nvSpPr>
        <p:spPr>
          <a:xfrm>
            <a:off x="489857" y="2809613"/>
            <a:ext cx="3669353" cy="2150893"/>
          </a:xfrm>
          <a:prstGeom prst="rect">
            <a:avLst/>
          </a:prstGeom>
          <a:noFill/>
          <a:ln/>
        </p:spPr>
        <p:txBody>
          <a:bodyPr wrap="square" rtlCol="0" anchor="t"/>
          <a:lstStyle/>
          <a:p>
            <a:pPr marL="285750" indent="-285750">
              <a:lnSpc>
                <a:spcPts val="2799"/>
              </a:lnSpc>
              <a:buFont typeface="Wingdings" panose="05000000000000000000" pitchFamily="2" charset="2"/>
              <a:buChar char="Ø"/>
            </a:pPr>
            <a:r>
              <a:rPr lang="en-US" sz="1750" dirty="0">
                <a:solidFill>
                  <a:srgbClr val="272525"/>
                </a:solidFill>
                <a:latin typeface="Montserrat" pitchFamily="34" charset="0"/>
                <a:ea typeface="Montserrat" pitchFamily="34" charset="-122"/>
                <a:cs typeface="Montserrat" pitchFamily="34" charset="-120"/>
              </a:rPr>
              <a:t>A joyous and educational day at the Science Museum in London, promoting global diversity and sustainability (</a:t>
            </a:r>
            <a:r>
              <a:rPr lang="en-US" sz="1800" b="0" i="0" dirty="0" err="1">
                <a:effectLst/>
                <a:latin typeface="Calibri" panose="020F0502020204030204" pitchFamily="34" charset="0"/>
              </a:rPr>
              <a:t>Mullardm</a:t>
            </a:r>
            <a:r>
              <a:rPr lang="en-US" dirty="0">
                <a:latin typeface="Calibri" panose="020F0502020204030204" pitchFamily="34" charset="0"/>
              </a:rPr>
              <a:t>, </a:t>
            </a:r>
            <a:r>
              <a:rPr lang="en-US" sz="1800" b="0" i="0" dirty="0">
                <a:effectLst/>
                <a:latin typeface="Calibri" panose="020F0502020204030204" pitchFamily="34" charset="0"/>
              </a:rPr>
              <a:t>2020)</a:t>
            </a:r>
            <a:endParaRPr lang="en-US" sz="1750" dirty="0"/>
          </a:p>
        </p:txBody>
      </p:sp>
      <p:sp>
        <p:nvSpPr>
          <p:cNvPr id="8" name="Text 4"/>
          <p:cNvSpPr/>
          <p:nvPr/>
        </p:nvSpPr>
        <p:spPr>
          <a:xfrm>
            <a:off x="694490" y="5182177"/>
            <a:ext cx="2499360" cy="347186"/>
          </a:xfrm>
          <a:prstGeom prst="rect">
            <a:avLst/>
          </a:prstGeom>
          <a:noFill/>
          <a:ln/>
        </p:spPr>
        <p:txBody>
          <a:bodyPr wrap="none" rtlCol="0" anchor="t"/>
          <a:lstStyle/>
          <a:p>
            <a:pPr marL="0" indent="0">
              <a:lnSpc>
                <a:spcPts val="2734"/>
              </a:lnSpc>
              <a:buNone/>
            </a:pPr>
            <a:r>
              <a:rPr lang="en-US" sz="2187" b="1" dirty="0">
                <a:solidFill>
                  <a:srgbClr val="396AF1"/>
                </a:solidFill>
                <a:latin typeface="Barlow" pitchFamily="34" charset="0"/>
                <a:ea typeface="Barlow" pitchFamily="34" charset="-122"/>
                <a:cs typeface="Barlow" pitchFamily="34" charset="-120"/>
              </a:rPr>
              <a:t>Interactive Learning</a:t>
            </a:r>
            <a:endParaRPr lang="en-US" sz="2187" dirty="0"/>
          </a:p>
        </p:txBody>
      </p:sp>
      <p:sp>
        <p:nvSpPr>
          <p:cNvPr id="9" name="Text 5"/>
          <p:cNvSpPr/>
          <p:nvPr/>
        </p:nvSpPr>
        <p:spPr>
          <a:xfrm>
            <a:off x="691396" y="5866753"/>
            <a:ext cx="3467814" cy="1777008"/>
          </a:xfrm>
          <a:prstGeom prst="rect">
            <a:avLst/>
          </a:prstGeom>
          <a:noFill/>
          <a:ln/>
        </p:spPr>
        <p:txBody>
          <a:bodyPr wrap="square" rtlCol="0" anchor="t"/>
          <a:lstStyle/>
          <a:p>
            <a:pPr marL="285750" indent="-285750">
              <a:lnSpc>
                <a:spcPts val="2799"/>
              </a:lnSpc>
              <a:buFont typeface="Wingdings" panose="05000000000000000000" pitchFamily="2" charset="2"/>
              <a:buChar char="Ø"/>
            </a:pPr>
            <a:r>
              <a:rPr lang="en-US" sz="1750" dirty="0">
                <a:solidFill>
                  <a:srgbClr val="272525"/>
                </a:solidFill>
                <a:latin typeface="Montserrat" pitchFamily="34" charset="0"/>
                <a:ea typeface="Montserrat" pitchFamily="34" charset="-122"/>
                <a:cs typeface="Montserrat" pitchFamily="34" charset="-120"/>
              </a:rPr>
              <a:t>The event ill entail entertaining events, workshops, and exhibits that promote environmental stewardship and cultural awareness.</a:t>
            </a:r>
            <a:endParaRPr lang="en-US" sz="1750" dirty="0"/>
          </a:p>
        </p:txBody>
      </p:sp>
      <p:pic>
        <p:nvPicPr>
          <p:cNvPr id="10" name="Picture 9">
            <a:extLst>
              <a:ext uri="{FF2B5EF4-FFF2-40B4-BE49-F238E27FC236}">
                <a16:creationId xmlns:a16="http://schemas.microsoft.com/office/drawing/2014/main" id="{2295AC52-E2AA-6DB7-76B8-C8F1BD8A82A9}"/>
              </a:ext>
            </a:extLst>
          </p:cNvPr>
          <p:cNvPicPr>
            <a:picLocks noChangeAspect="1"/>
          </p:cNvPicPr>
          <p:nvPr/>
        </p:nvPicPr>
        <p:blipFill>
          <a:blip r:embed="rId4"/>
          <a:stretch>
            <a:fillRect/>
          </a:stretch>
        </p:blipFill>
        <p:spPr>
          <a:xfrm>
            <a:off x="5698671" y="2045904"/>
            <a:ext cx="8931729" cy="6183696"/>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4">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EEFF5"/>
          </a:solidFill>
          <a:ln/>
          <a:effectLst>
            <a:glow rad="228600">
              <a:schemeClr val="accent6">
                <a:satMod val="175000"/>
                <a:alpha val="40000"/>
              </a:schemeClr>
            </a:glow>
            <a:outerShdw blurRad="50800" dist="38100" dir="5400000" algn="t" rotWithShape="0">
              <a:prstClr val="black">
                <a:alpha val="40000"/>
              </a:prstClr>
            </a:outerShdw>
          </a:effectLst>
        </p:spPr>
        <p:txBody>
          <a:bodyPr/>
          <a:lstStyle/>
          <a:p>
            <a:endParaRPr lang="en-KE" dirty="0"/>
          </a:p>
        </p:txBody>
      </p:sp>
      <p:sp>
        <p:nvSpPr>
          <p:cNvPr id="5" name="Text 1"/>
          <p:cNvSpPr/>
          <p:nvPr/>
        </p:nvSpPr>
        <p:spPr>
          <a:xfrm>
            <a:off x="4819767" y="263666"/>
            <a:ext cx="4443889" cy="694373"/>
          </a:xfrm>
          <a:prstGeom prst="rect">
            <a:avLst/>
          </a:prstGeom>
          <a:noFill/>
          <a:ln/>
        </p:spPr>
        <p:txBody>
          <a:bodyPr wrap="none" rtlCol="0" anchor="t"/>
          <a:lstStyle/>
          <a:p>
            <a:pPr marL="0" indent="0">
              <a:lnSpc>
                <a:spcPts val="5468"/>
              </a:lnSpc>
              <a:buNone/>
            </a:pPr>
            <a:r>
              <a:rPr lang="en-US" sz="4374" b="1" dirty="0">
                <a:solidFill>
                  <a:srgbClr val="396AF1"/>
                </a:solidFill>
                <a:latin typeface="Barlow" pitchFamily="34" charset="0"/>
                <a:ea typeface="Barlow" pitchFamily="34" charset="-122"/>
                <a:cs typeface="Barlow" pitchFamily="34" charset="-120"/>
              </a:rPr>
              <a:t>Market Factors</a:t>
            </a:r>
            <a:endParaRPr lang="en-US" sz="4374" dirty="0"/>
          </a:p>
        </p:txBody>
      </p:sp>
      <p:sp>
        <p:nvSpPr>
          <p:cNvPr id="6" name="Shape 2"/>
          <p:cNvSpPr/>
          <p:nvPr/>
        </p:nvSpPr>
        <p:spPr>
          <a:xfrm flipH="1">
            <a:off x="9407744" y="1709081"/>
            <a:ext cx="286402" cy="241881"/>
          </a:xfrm>
          <a:prstGeom prst="roundRect">
            <a:avLst>
              <a:gd name="adj" fmla="val 26667"/>
            </a:avLst>
          </a:prstGeom>
          <a:solidFill>
            <a:srgbClr val="EEEFF5"/>
          </a:solidFill>
          <a:ln/>
        </p:spPr>
        <p:txBody>
          <a:bodyPr/>
          <a:lstStyle/>
          <a:p>
            <a:endParaRPr lang="en-US"/>
          </a:p>
        </p:txBody>
      </p:sp>
      <p:sp>
        <p:nvSpPr>
          <p:cNvPr id="7" name="Text 3"/>
          <p:cNvSpPr/>
          <p:nvPr/>
        </p:nvSpPr>
        <p:spPr>
          <a:xfrm flipH="1">
            <a:off x="6626660" y="3291602"/>
            <a:ext cx="415052" cy="416481"/>
          </a:xfrm>
          <a:prstGeom prst="rect">
            <a:avLst/>
          </a:prstGeom>
          <a:noFill/>
          <a:ln/>
        </p:spPr>
        <p:txBody>
          <a:bodyPr wrap="none" rtlCol="0" anchor="t"/>
          <a:lstStyle/>
          <a:p>
            <a:pPr marL="0" indent="0" algn="ctr">
              <a:lnSpc>
                <a:spcPts val="3281"/>
              </a:lnSpc>
              <a:buNone/>
            </a:pPr>
            <a:endParaRPr lang="en-US" sz="2624" dirty="0"/>
          </a:p>
        </p:txBody>
      </p:sp>
      <p:sp>
        <p:nvSpPr>
          <p:cNvPr id="8" name="Text 4"/>
          <p:cNvSpPr/>
          <p:nvPr/>
        </p:nvSpPr>
        <p:spPr>
          <a:xfrm>
            <a:off x="9862457" y="1603776"/>
            <a:ext cx="2221944" cy="347186"/>
          </a:xfrm>
          <a:prstGeom prst="rect">
            <a:avLst/>
          </a:prstGeom>
          <a:noFill/>
          <a:ln/>
        </p:spPr>
        <p:txBody>
          <a:bodyPr wrap="none" rtlCol="0" anchor="t"/>
          <a:lstStyle/>
          <a:p>
            <a:pPr marL="0" indent="0">
              <a:lnSpc>
                <a:spcPts val="2734"/>
              </a:lnSpc>
              <a:buNone/>
            </a:pPr>
            <a:r>
              <a:rPr lang="en-US" sz="2187" b="1" dirty="0">
                <a:solidFill>
                  <a:srgbClr val="396AF1"/>
                </a:solidFill>
                <a:latin typeface="Barlow" pitchFamily="34" charset="0"/>
                <a:ea typeface="Barlow" pitchFamily="34" charset="-122"/>
                <a:cs typeface="Barlow" pitchFamily="34" charset="-120"/>
              </a:rPr>
              <a:t>Target Market</a:t>
            </a:r>
            <a:endParaRPr lang="en-US" sz="2187" dirty="0"/>
          </a:p>
        </p:txBody>
      </p:sp>
      <p:sp>
        <p:nvSpPr>
          <p:cNvPr id="9" name="Text 5"/>
          <p:cNvSpPr/>
          <p:nvPr/>
        </p:nvSpPr>
        <p:spPr>
          <a:xfrm>
            <a:off x="9250788" y="2561617"/>
            <a:ext cx="4819899" cy="801372"/>
          </a:xfrm>
          <a:prstGeom prst="rect">
            <a:avLst/>
          </a:prstGeom>
          <a:noFill/>
          <a:ln/>
        </p:spPr>
        <p:txBody>
          <a:bodyPr wrap="square" rtlCol="0" anchor="t"/>
          <a:lstStyle/>
          <a:p>
            <a:pPr marL="0" indent="0">
              <a:lnSpc>
                <a:spcPts val="2799"/>
              </a:lnSpc>
              <a:buNone/>
            </a:pPr>
            <a:r>
              <a:rPr lang="en-US" sz="1750" dirty="0">
                <a:solidFill>
                  <a:srgbClr val="272525"/>
                </a:solidFill>
                <a:latin typeface="Montserrat" pitchFamily="34" charset="0"/>
                <a:ea typeface="Montserrat" pitchFamily="34" charset="-122"/>
                <a:cs typeface="Montserrat" pitchFamily="34" charset="-120"/>
              </a:rPr>
              <a:t>Families, schools, and community organizations with a focus on children aged 5-12.</a:t>
            </a:r>
            <a:endParaRPr lang="en-US" sz="1750" dirty="0"/>
          </a:p>
        </p:txBody>
      </p:sp>
      <p:sp>
        <p:nvSpPr>
          <p:cNvPr id="10" name="Shape 6"/>
          <p:cNvSpPr/>
          <p:nvPr/>
        </p:nvSpPr>
        <p:spPr>
          <a:xfrm>
            <a:off x="9407745" y="4107003"/>
            <a:ext cx="286402" cy="272898"/>
          </a:xfrm>
          <a:prstGeom prst="roundRect">
            <a:avLst>
              <a:gd name="adj" fmla="val 26667"/>
            </a:avLst>
          </a:prstGeom>
          <a:solidFill>
            <a:srgbClr val="EEEFF5"/>
          </a:solidFill>
          <a:ln/>
        </p:spPr>
        <p:txBody>
          <a:bodyPr/>
          <a:lstStyle/>
          <a:p>
            <a:endParaRPr lang="en-US"/>
          </a:p>
        </p:txBody>
      </p:sp>
      <p:sp>
        <p:nvSpPr>
          <p:cNvPr id="11" name="Text 7"/>
          <p:cNvSpPr/>
          <p:nvPr/>
        </p:nvSpPr>
        <p:spPr>
          <a:xfrm>
            <a:off x="6478071" y="4954905"/>
            <a:ext cx="563641" cy="416481"/>
          </a:xfrm>
          <a:prstGeom prst="rect">
            <a:avLst/>
          </a:prstGeom>
          <a:noFill/>
          <a:ln/>
        </p:spPr>
        <p:txBody>
          <a:bodyPr wrap="none" rtlCol="0" anchor="t"/>
          <a:lstStyle/>
          <a:p>
            <a:pPr marL="0" indent="0" algn="ctr">
              <a:lnSpc>
                <a:spcPts val="3281"/>
              </a:lnSpc>
              <a:buNone/>
            </a:pPr>
            <a:endParaRPr lang="en-US" sz="2624" dirty="0"/>
          </a:p>
        </p:txBody>
      </p:sp>
      <p:sp>
        <p:nvSpPr>
          <p:cNvPr id="12" name="Text 8"/>
          <p:cNvSpPr/>
          <p:nvPr/>
        </p:nvSpPr>
        <p:spPr>
          <a:xfrm>
            <a:off x="10374629" y="4032714"/>
            <a:ext cx="2221944" cy="347186"/>
          </a:xfrm>
          <a:prstGeom prst="rect">
            <a:avLst/>
          </a:prstGeom>
          <a:noFill/>
          <a:ln/>
        </p:spPr>
        <p:txBody>
          <a:bodyPr wrap="none" rtlCol="0" anchor="t"/>
          <a:lstStyle/>
          <a:p>
            <a:pPr marL="0" indent="0">
              <a:lnSpc>
                <a:spcPts val="2734"/>
              </a:lnSpc>
              <a:buNone/>
            </a:pPr>
            <a:r>
              <a:rPr lang="en-US" sz="2187" b="1" dirty="0">
                <a:solidFill>
                  <a:srgbClr val="396AF1"/>
                </a:solidFill>
                <a:latin typeface="Barlow" pitchFamily="34" charset="0"/>
                <a:ea typeface="Barlow" pitchFamily="34" charset="-122"/>
                <a:cs typeface="Barlow" pitchFamily="34" charset="-120"/>
              </a:rPr>
              <a:t>Demand</a:t>
            </a:r>
            <a:endParaRPr lang="en-US" sz="2187" dirty="0"/>
          </a:p>
        </p:txBody>
      </p:sp>
      <p:sp>
        <p:nvSpPr>
          <p:cNvPr id="13" name="Text 9"/>
          <p:cNvSpPr/>
          <p:nvPr/>
        </p:nvSpPr>
        <p:spPr>
          <a:xfrm>
            <a:off x="9250787" y="4879285"/>
            <a:ext cx="4819899" cy="1469651"/>
          </a:xfrm>
          <a:prstGeom prst="rect">
            <a:avLst/>
          </a:prstGeom>
          <a:noFill/>
          <a:ln/>
        </p:spPr>
        <p:txBody>
          <a:bodyPr wrap="square" rtlCol="0" anchor="t"/>
          <a:lstStyle/>
          <a:p>
            <a:pPr marL="0" indent="0">
              <a:lnSpc>
                <a:spcPts val="2799"/>
              </a:lnSpc>
              <a:buNone/>
            </a:pPr>
            <a:r>
              <a:rPr lang="en-US" sz="1750" dirty="0">
                <a:solidFill>
                  <a:srgbClr val="272525"/>
                </a:solidFill>
                <a:latin typeface="Montserrat" pitchFamily="34" charset="0"/>
                <a:ea typeface="Montserrat" pitchFamily="34" charset="-122"/>
                <a:cs typeface="Montserrat" pitchFamily="34" charset="-120"/>
              </a:rPr>
              <a:t>An increasing number of people are interested in providing children with educational and culturally enriching activities (</a:t>
            </a:r>
            <a:r>
              <a:rPr lang="en-US" sz="1750" dirty="0" err="1">
                <a:solidFill>
                  <a:srgbClr val="272525"/>
                </a:solidFill>
                <a:latin typeface="Montserrat" pitchFamily="34" charset="0"/>
                <a:ea typeface="Montserrat" pitchFamily="34" charset="-122"/>
                <a:cs typeface="Montserrat" pitchFamily="34" charset="-120"/>
              </a:rPr>
              <a:t>Chalip</a:t>
            </a:r>
            <a:r>
              <a:rPr lang="en-US" sz="1750" dirty="0">
                <a:solidFill>
                  <a:srgbClr val="272525"/>
                </a:solidFill>
                <a:latin typeface="Montserrat" pitchFamily="34" charset="0"/>
                <a:ea typeface="Montserrat" pitchFamily="34" charset="-122"/>
                <a:cs typeface="Montserrat" pitchFamily="34" charset="-120"/>
              </a:rPr>
              <a:t>, 2004., 228: Horton et al.,2013, 251).</a:t>
            </a:r>
          </a:p>
          <a:p>
            <a:pPr marL="0" indent="0">
              <a:lnSpc>
                <a:spcPts val="2799"/>
              </a:lnSpc>
              <a:buNone/>
            </a:pPr>
            <a:endParaRPr lang="en-US" sz="1750" dirty="0">
              <a:solidFill>
                <a:srgbClr val="272525"/>
              </a:solidFill>
              <a:latin typeface="Montserrat" pitchFamily="34" charset="0"/>
              <a:ea typeface="Montserrat" pitchFamily="34" charset="-122"/>
              <a:cs typeface="Montserrat" pitchFamily="34" charset="-120"/>
            </a:endParaRPr>
          </a:p>
        </p:txBody>
      </p:sp>
      <p:pic>
        <p:nvPicPr>
          <p:cNvPr id="14" name="Picture 13">
            <a:extLst>
              <a:ext uri="{FF2B5EF4-FFF2-40B4-BE49-F238E27FC236}">
                <a16:creationId xmlns:a16="http://schemas.microsoft.com/office/drawing/2014/main" id="{E2BC19EC-883B-15A5-7355-3A12A7EB7BE9}"/>
              </a:ext>
            </a:extLst>
          </p:cNvPr>
          <p:cNvPicPr>
            <a:picLocks noChangeAspect="1"/>
          </p:cNvPicPr>
          <p:nvPr/>
        </p:nvPicPr>
        <p:blipFill>
          <a:blip r:embed="rId4"/>
          <a:stretch>
            <a:fillRect/>
          </a:stretch>
        </p:blipFill>
        <p:spPr>
          <a:xfrm>
            <a:off x="51021" y="1633830"/>
            <a:ext cx="8897036" cy="6648629"/>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5">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14630400" cy="8229600"/>
          </a:xfrm>
          <a:prstGeom prst="rect">
            <a:avLst/>
          </a:prstGeom>
        </p:spPr>
      </p:pic>
      <p:sp>
        <p:nvSpPr>
          <p:cNvPr id="3" name="Shape 0"/>
          <p:cNvSpPr/>
          <p:nvPr/>
        </p:nvSpPr>
        <p:spPr>
          <a:xfrm>
            <a:off x="-268941" y="0"/>
            <a:ext cx="14899341" cy="8731624"/>
          </a:xfrm>
          <a:prstGeom prst="rect">
            <a:avLst/>
          </a:prstGeom>
          <a:solidFill>
            <a:srgbClr val="EEEFF5"/>
          </a:solidFill>
          <a:ln/>
          <a:effectLst>
            <a:glow rad="228600">
              <a:schemeClr val="accent6">
                <a:satMod val="175000"/>
                <a:alpha val="40000"/>
              </a:schemeClr>
            </a:glow>
            <a:outerShdw blurRad="50800" dist="38100" dir="5400000" algn="t" rotWithShape="0">
              <a:prstClr val="black">
                <a:alpha val="40000"/>
              </a:prstClr>
            </a:outerShdw>
            <a:reflection blurRad="6350" stA="50000" endA="300" endPos="90000" dir="5400000" sy="-100000" algn="bl" rotWithShape="0"/>
          </a:effectLst>
        </p:spPr>
        <p:txBody>
          <a:bodyPr/>
          <a:lstStyle/>
          <a:p>
            <a:endParaRPr lang="en-US"/>
          </a:p>
        </p:txBody>
      </p:sp>
      <p:sp>
        <p:nvSpPr>
          <p:cNvPr id="5" name="Text 1"/>
          <p:cNvSpPr/>
          <p:nvPr/>
        </p:nvSpPr>
        <p:spPr>
          <a:xfrm>
            <a:off x="4644288" y="147944"/>
            <a:ext cx="4846320" cy="694373"/>
          </a:xfrm>
          <a:prstGeom prst="rect">
            <a:avLst/>
          </a:prstGeom>
          <a:noFill/>
          <a:ln/>
        </p:spPr>
        <p:txBody>
          <a:bodyPr wrap="none" rtlCol="0" anchor="t"/>
          <a:lstStyle/>
          <a:p>
            <a:pPr marL="0" indent="0">
              <a:lnSpc>
                <a:spcPts val="5468"/>
              </a:lnSpc>
              <a:buNone/>
            </a:pPr>
            <a:r>
              <a:rPr lang="en-US" sz="4374" b="1" dirty="0">
                <a:solidFill>
                  <a:srgbClr val="396AF1"/>
                </a:solidFill>
                <a:latin typeface="Barlow" pitchFamily="34" charset="0"/>
                <a:ea typeface="Barlow" pitchFamily="34" charset="-122"/>
                <a:cs typeface="Barlow" pitchFamily="34" charset="-120"/>
              </a:rPr>
              <a:t>Operational Factors</a:t>
            </a:r>
            <a:endParaRPr lang="en-US" sz="4374" dirty="0"/>
          </a:p>
        </p:txBody>
      </p:sp>
      <p:sp>
        <p:nvSpPr>
          <p:cNvPr id="6" name="Shape 2"/>
          <p:cNvSpPr/>
          <p:nvPr/>
        </p:nvSpPr>
        <p:spPr>
          <a:xfrm>
            <a:off x="1066665" y="1985878"/>
            <a:ext cx="279882" cy="347186"/>
          </a:xfrm>
          <a:prstGeom prst="roundRect">
            <a:avLst>
              <a:gd name="adj" fmla="val 26667"/>
            </a:avLst>
          </a:prstGeom>
          <a:solidFill>
            <a:srgbClr val="EEEFF5"/>
          </a:solidFill>
          <a:ln/>
        </p:spPr>
        <p:txBody>
          <a:bodyPr/>
          <a:lstStyle/>
          <a:p>
            <a:endParaRPr lang="en-US"/>
          </a:p>
        </p:txBody>
      </p:sp>
      <p:sp>
        <p:nvSpPr>
          <p:cNvPr id="8" name="Text 4"/>
          <p:cNvSpPr/>
          <p:nvPr/>
        </p:nvSpPr>
        <p:spPr>
          <a:xfrm>
            <a:off x="1702270" y="1933150"/>
            <a:ext cx="2221944" cy="347186"/>
          </a:xfrm>
          <a:prstGeom prst="rect">
            <a:avLst/>
          </a:prstGeom>
          <a:noFill/>
          <a:ln/>
        </p:spPr>
        <p:txBody>
          <a:bodyPr wrap="none" rtlCol="0" anchor="t"/>
          <a:lstStyle/>
          <a:p>
            <a:pPr marL="0" indent="0">
              <a:lnSpc>
                <a:spcPts val="2734"/>
              </a:lnSpc>
              <a:buNone/>
            </a:pPr>
            <a:r>
              <a:rPr lang="en-US" sz="2187" b="1" dirty="0">
                <a:solidFill>
                  <a:srgbClr val="396AF1"/>
                </a:solidFill>
                <a:latin typeface="Barlow" pitchFamily="34" charset="0"/>
                <a:ea typeface="Barlow" pitchFamily="34" charset="-122"/>
                <a:cs typeface="Barlow" pitchFamily="34" charset="-120"/>
              </a:rPr>
              <a:t>Venue</a:t>
            </a:r>
            <a:endParaRPr lang="en-US" sz="2187" dirty="0"/>
          </a:p>
        </p:txBody>
      </p:sp>
      <p:sp>
        <p:nvSpPr>
          <p:cNvPr id="9" name="Text 5"/>
          <p:cNvSpPr/>
          <p:nvPr/>
        </p:nvSpPr>
        <p:spPr>
          <a:xfrm>
            <a:off x="1346547" y="2736294"/>
            <a:ext cx="3820001" cy="1421606"/>
          </a:xfrm>
          <a:prstGeom prst="rect">
            <a:avLst/>
          </a:prstGeom>
          <a:noFill/>
          <a:ln/>
        </p:spPr>
        <p:txBody>
          <a:bodyPr wrap="square" rtlCol="0" anchor="t"/>
          <a:lstStyle/>
          <a:p>
            <a:pPr marL="285750" indent="-285750">
              <a:lnSpc>
                <a:spcPts val="2799"/>
              </a:lnSpc>
              <a:buFont typeface="Wingdings" panose="05000000000000000000" pitchFamily="2" charset="2"/>
              <a:buChar char="Ø"/>
            </a:pPr>
            <a:r>
              <a:rPr lang="en-US" sz="1750" dirty="0">
                <a:solidFill>
                  <a:srgbClr val="272525"/>
                </a:solidFill>
                <a:latin typeface="Montserrat" pitchFamily="34" charset="0"/>
                <a:ea typeface="Montserrat" pitchFamily="34" charset="-122"/>
                <a:cs typeface="Montserrat" pitchFamily="34" charset="-120"/>
              </a:rPr>
              <a:t>The Science Museum in London, reserved for 19</a:t>
            </a:r>
            <a:r>
              <a:rPr lang="en-US" sz="1750" baseline="30000" dirty="0">
                <a:solidFill>
                  <a:srgbClr val="272525"/>
                </a:solidFill>
                <a:latin typeface="Montserrat" pitchFamily="34" charset="0"/>
                <a:ea typeface="Montserrat" pitchFamily="34" charset="-122"/>
                <a:cs typeface="Montserrat" pitchFamily="34" charset="-120"/>
              </a:rPr>
              <a:t>th</a:t>
            </a:r>
            <a:r>
              <a:rPr lang="en-US" sz="1750" dirty="0">
                <a:solidFill>
                  <a:srgbClr val="272525"/>
                </a:solidFill>
                <a:latin typeface="Montserrat" pitchFamily="34" charset="0"/>
                <a:ea typeface="Montserrat" pitchFamily="34" charset="-122"/>
                <a:cs typeface="Montserrat" pitchFamily="34" charset="-120"/>
              </a:rPr>
              <a:t> of February 2024, iconic and educational setting.</a:t>
            </a:r>
            <a:endParaRPr lang="en-US" sz="1750" dirty="0"/>
          </a:p>
        </p:txBody>
      </p:sp>
      <p:sp>
        <p:nvSpPr>
          <p:cNvPr id="10" name="Shape 6"/>
          <p:cNvSpPr/>
          <p:nvPr/>
        </p:nvSpPr>
        <p:spPr>
          <a:xfrm>
            <a:off x="1066665" y="4645291"/>
            <a:ext cx="279883" cy="347186"/>
          </a:xfrm>
          <a:prstGeom prst="roundRect">
            <a:avLst>
              <a:gd name="adj" fmla="val 26667"/>
            </a:avLst>
          </a:prstGeom>
          <a:solidFill>
            <a:srgbClr val="EEEFF5"/>
          </a:solidFill>
          <a:ln/>
        </p:spPr>
        <p:txBody>
          <a:bodyPr/>
          <a:lstStyle/>
          <a:p>
            <a:endParaRPr lang="en-US"/>
          </a:p>
        </p:txBody>
      </p:sp>
      <p:sp>
        <p:nvSpPr>
          <p:cNvPr id="12" name="Text 8"/>
          <p:cNvSpPr/>
          <p:nvPr/>
        </p:nvSpPr>
        <p:spPr>
          <a:xfrm>
            <a:off x="1554028" y="4646533"/>
            <a:ext cx="2529840" cy="347186"/>
          </a:xfrm>
          <a:prstGeom prst="rect">
            <a:avLst/>
          </a:prstGeom>
          <a:noFill/>
          <a:ln/>
        </p:spPr>
        <p:txBody>
          <a:bodyPr wrap="none" rtlCol="0" anchor="t"/>
          <a:lstStyle/>
          <a:p>
            <a:pPr marL="0" indent="0">
              <a:lnSpc>
                <a:spcPts val="2734"/>
              </a:lnSpc>
              <a:buNone/>
            </a:pPr>
            <a:r>
              <a:rPr lang="en-US" sz="2187" b="1" dirty="0">
                <a:solidFill>
                  <a:srgbClr val="396AF1"/>
                </a:solidFill>
                <a:latin typeface="Barlow" pitchFamily="34" charset="0"/>
                <a:ea typeface="Barlow" pitchFamily="34" charset="-122"/>
                <a:cs typeface="Barlow" pitchFamily="34" charset="-120"/>
              </a:rPr>
              <a:t>Skills and Resources</a:t>
            </a:r>
            <a:endParaRPr lang="en-US" sz="2187" dirty="0"/>
          </a:p>
        </p:txBody>
      </p:sp>
      <p:sp>
        <p:nvSpPr>
          <p:cNvPr id="13" name="Text 9"/>
          <p:cNvSpPr/>
          <p:nvPr/>
        </p:nvSpPr>
        <p:spPr>
          <a:xfrm>
            <a:off x="1346547" y="5585646"/>
            <a:ext cx="4121924" cy="3047183"/>
          </a:xfrm>
          <a:prstGeom prst="rect">
            <a:avLst/>
          </a:prstGeom>
          <a:noFill/>
          <a:ln/>
        </p:spPr>
        <p:txBody>
          <a:bodyPr wrap="square" rtlCol="0" anchor="t"/>
          <a:lstStyle/>
          <a:p>
            <a:pPr marL="285750" indent="-285750">
              <a:lnSpc>
                <a:spcPts val="2799"/>
              </a:lnSpc>
              <a:buFont typeface="Wingdings" panose="05000000000000000000" pitchFamily="2" charset="2"/>
              <a:buChar char="Ø"/>
            </a:pPr>
            <a:r>
              <a:rPr lang="en-US" sz="1750" dirty="0">
                <a:solidFill>
                  <a:srgbClr val="272525"/>
                </a:solidFill>
                <a:latin typeface="Montserrat" pitchFamily="34" charset="0"/>
                <a:ea typeface="Montserrat" pitchFamily="34" charset="-122"/>
                <a:cs typeface="Montserrat" pitchFamily="34" charset="-120"/>
              </a:rPr>
              <a:t>Event workers with training and experience working with children (</a:t>
            </a:r>
            <a:r>
              <a:rPr lang="en-US" sz="1750" dirty="0" err="1">
                <a:solidFill>
                  <a:srgbClr val="272525"/>
                </a:solidFill>
                <a:latin typeface="Montserrat" pitchFamily="34" charset="0"/>
                <a:ea typeface="Montserrat" pitchFamily="34" charset="-122"/>
                <a:cs typeface="Montserrat" pitchFamily="34" charset="-120"/>
              </a:rPr>
              <a:t>Sotiriadou</a:t>
            </a:r>
            <a:r>
              <a:rPr lang="en-US" sz="1750" dirty="0">
                <a:solidFill>
                  <a:srgbClr val="272525"/>
                </a:solidFill>
                <a:latin typeface="Montserrat" pitchFamily="34" charset="0"/>
                <a:ea typeface="Montserrat" pitchFamily="34" charset="-122"/>
                <a:cs typeface="Montserrat" pitchFamily="34" charset="-120"/>
              </a:rPr>
              <a:t> and Hill, 2015: Crompton, 1995., 27)</a:t>
            </a:r>
          </a:p>
          <a:p>
            <a:pPr marL="285750" indent="-285750">
              <a:lnSpc>
                <a:spcPts val="2799"/>
              </a:lnSpc>
              <a:buFont typeface="Wingdings" panose="05000000000000000000" pitchFamily="2" charset="2"/>
              <a:buChar char="Ø"/>
            </a:pPr>
            <a:endParaRPr lang="en-US" sz="1750" dirty="0">
              <a:solidFill>
                <a:srgbClr val="272525"/>
              </a:solidFill>
              <a:latin typeface="Montserrat" pitchFamily="34" charset="0"/>
              <a:ea typeface="Montserrat" pitchFamily="34" charset="-122"/>
              <a:cs typeface="Montserrat" pitchFamily="34" charset="-120"/>
            </a:endParaRPr>
          </a:p>
          <a:p>
            <a:pPr marL="285750" indent="-285750">
              <a:lnSpc>
                <a:spcPts val="2799"/>
              </a:lnSpc>
              <a:buFont typeface="Wingdings" panose="05000000000000000000" pitchFamily="2" charset="2"/>
              <a:buChar char="Ø"/>
            </a:pPr>
            <a:r>
              <a:rPr lang="en-US" sz="1750" dirty="0">
                <a:solidFill>
                  <a:srgbClr val="272525"/>
                </a:solidFill>
                <a:latin typeface="Montserrat" pitchFamily="34" charset="0"/>
                <a:ea typeface="Montserrat" pitchFamily="34" charset="-122"/>
                <a:cs typeface="Montserrat" pitchFamily="34" charset="-120"/>
              </a:rPr>
              <a:t> Resources include interactive exhibits and educational materials(</a:t>
            </a:r>
            <a:r>
              <a:rPr lang="en-US" sz="1750" dirty="0" err="1">
                <a:solidFill>
                  <a:srgbClr val="272525"/>
                </a:solidFill>
                <a:latin typeface="Montserrat" pitchFamily="34" charset="0"/>
                <a:ea typeface="Montserrat" pitchFamily="34" charset="-122"/>
                <a:cs typeface="Montserrat" pitchFamily="34" charset="-120"/>
              </a:rPr>
              <a:t>Buhalis</a:t>
            </a:r>
            <a:r>
              <a:rPr lang="en-US" sz="1750" dirty="0">
                <a:solidFill>
                  <a:srgbClr val="272525"/>
                </a:solidFill>
                <a:latin typeface="Montserrat" pitchFamily="34" charset="0"/>
                <a:ea typeface="Montserrat" pitchFamily="34" charset="-122"/>
                <a:cs typeface="Montserrat" pitchFamily="34" charset="-120"/>
              </a:rPr>
              <a:t>, 2000,116).</a:t>
            </a:r>
            <a:endParaRPr lang="en-US" sz="1750" dirty="0"/>
          </a:p>
        </p:txBody>
      </p:sp>
      <p:pic>
        <p:nvPicPr>
          <p:cNvPr id="14" name="Picture 13">
            <a:extLst>
              <a:ext uri="{FF2B5EF4-FFF2-40B4-BE49-F238E27FC236}">
                <a16:creationId xmlns:a16="http://schemas.microsoft.com/office/drawing/2014/main" id="{215FAE79-B1AE-B2C3-2432-4175204F4A47}"/>
              </a:ext>
            </a:extLst>
          </p:cNvPr>
          <p:cNvPicPr>
            <a:picLocks noChangeAspect="1"/>
          </p:cNvPicPr>
          <p:nvPr/>
        </p:nvPicPr>
        <p:blipFill>
          <a:blip r:embed="rId4"/>
          <a:stretch>
            <a:fillRect/>
          </a:stretch>
        </p:blipFill>
        <p:spPr>
          <a:xfrm>
            <a:off x="6270171" y="1728906"/>
            <a:ext cx="8360229" cy="6352749"/>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6">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EEFF5"/>
          </a:solidFill>
          <a:ln/>
          <a:effectLst>
            <a:glow rad="228600">
              <a:schemeClr val="accent6">
                <a:satMod val="175000"/>
                <a:alpha val="40000"/>
              </a:schemeClr>
            </a:glow>
            <a:outerShdw blurRad="50800" dist="38100" dir="5400000" algn="t" rotWithShape="0">
              <a:prstClr val="black">
                <a:alpha val="40000"/>
              </a:prstClr>
            </a:outerShdw>
            <a:reflection blurRad="6350" stA="50000" endA="300" endPos="90000" dir="5400000" sy="-100000" algn="bl" rotWithShape="0"/>
          </a:effectLst>
        </p:spPr>
        <p:txBody>
          <a:bodyPr/>
          <a:lstStyle/>
          <a:p>
            <a:endParaRPr lang="en-US"/>
          </a:p>
        </p:txBody>
      </p:sp>
      <p:sp>
        <p:nvSpPr>
          <p:cNvPr id="4" name="Text 1"/>
          <p:cNvSpPr/>
          <p:nvPr/>
        </p:nvSpPr>
        <p:spPr>
          <a:xfrm>
            <a:off x="3345180" y="561260"/>
            <a:ext cx="9532620" cy="694373"/>
          </a:xfrm>
          <a:prstGeom prst="rect">
            <a:avLst/>
          </a:prstGeom>
          <a:noFill/>
          <a:ln/>
        </p:spPr>
        <p:txBody>
          <a:bodyPr wrap="none" rtlCol="0" anchor="t"/>
          <a:lstStyle/>
          <a:p>
            <a:pPr marL="0" indent="0">
              <a:lnSpc>
                <a:spcPts val="5468"/>
              </a:lnSpc>
              <a:buNone/>
            </a:pPr>
            <a:r>
              <a:rPr lang="en-US" sz="4374" b="1" dirty="0">
                <a:solidFill>
                  <a:srgbClr val="396AF1"/>
                </a:solidFill>
                <a:latin typeface="Barlow" pitchFamily="34" charset="0"/>
                <a:ea typeface="Barlow" pitchFamily="34" charset="-122"/>
                <a:cs typeface="Barlow" pitchFamily="34" charset="-120"/>
              </a:rPr>
              <a:t>Financial Factors</a:t>
            </a:r>
            <a:endParaRPr lang="en-US" sz="4374" dirty="0"/>
          </a:p>
        </p:txBody>
      </p:sp>
      <p:sp>
        <p:nvSpPr>
          <p:cNvPr id="5" name="Text 2"/>
          <p:cNvSpPr/>
          <p:nvPr/>
        </p:nvSpPr>
        <p:spPr>
          <a:xfrm>
            <a:off x="703183" y="2722960"/>
            <a:ext cx="2856446" cy="407178"/>
          </a:xfrm>
          <a:prstGeom prst="rect">
            <a:avLst/>
          </a:prstGeom>
          <a:noFill/>
          <a:ln/>
        </p:spPr>
        <p:txBody>
          <a:bodyPr wrap="none" rtlCol="0" anchor="t"/>
          <a:lstStyle/>
          <a:p>
            <a:pPr marL="342900" indent="-342900">
              <a:lnSpc>
                <a:spcPts val="2734"/>
              </a:lnSpc>
              <a:buFont typeface="Wingdings" panose="05000000000000000000" pitchFamily="2" charset="2"/>
              <a:buChar char="Ø"/>
            </a:pPr>
            <a:r>
              <a:rPr lang="en-US" sz="2800" b="1" dirty="0">
                <a:solidFill>
                  <a:srgbClr val="396AF1"/>
                </a:solidFill>
                <a:latin typeface="Barlow" pitchFamily="34" charset="0"/>
                <a:ea typeface="Barlow" pitchFamily="34" charset="-122"/>
                <a:cs typeface="Barlow" pitchFamily="34" charset="-120"/>
              </a:rPr>
              <a:t>Cost Breakdown</a:t>
            </a:r>
            <a:endParaRPr lang="en-US" sz="2800" dirty="0"/>
          </a:p>
        </p:txBody>
      </p:sp>
      <p:sp>
        <p:nvSpPr>
          <p:cNvPr id="6" name="Text 3"/>
          <p:cNvSpPr/>
          <p:nvPr/>
        </p:nvSpPr>
        <p:spPr>
          <a:xfrm>
            <a:off x="703183" y="3848339"/>
            <a:ext cx="5283994" cy="1421606"/>
          </a:xfrm>
          <a:prstGeom prst="rect">
            <a:avLst/>
          </a:prstGeom>
          <a:noFill/>
          <a:ln/>
        </p:spPr>
        <p:txBody>
          <a:bodyPr wrap="square" rtlCol="0" anchor="t"/>
          <a:lstStyle/>
          <a:p>
            <a:pPr marL="285750" indent="-285750">
              <a:lnSpc>
                <a:spcPts val="2799"/>
              </a:lnSpc>
              <a:buFont typeface="Wingdings" panose="05000000000000000000" pitchFamily="2" charset="2"/>
              <a:buChar char="q"/>
            </a:pPr>
            <a:r>
              <a:rPr lang="en-US" sz="1750" dirty="0">
                <a:solidFill>
                  <a:srgbClr val="272525"/>
                </a:solidFill>
                <a:latin typeface="Montserrat" pitchFamily="34" charset="0"/>
                <a:ea typeface="Montserrat" pitchFamily="34" charset="-122"/>
                <a:cs typeface="Montserrat" pitchFamily="34" charset="-120"/>
              </a:rPr>
              <a:t>Venue rental: £15,000
Staff wages: £8,000
Educational materials: £5,000
Entertainment and workshops: £7,000</a:t>
            </a:r>
            <a:endParaRPr lang="en-US" sz="1750" dirty="0"/>
          </a:p>
        </p:txBody>
      </p:sp>
      <p:sp>
        <p:nvSpPr>
          <p:cNvPr id="7" name="Text 4"/>
          <p:cNvSpPr/>
          <p:nvPr/>
        </p:nvSpPr>
        <p:spPr>
          <a:xfrm>
            <a:off x="896813" y="5988146"/>
            <a:ext cx="2221944" cy="347186"/>
          </a:xfrm>
          <a:prstGeom prst="rect">
            <a:avLst/>
          </a:prstGeom>
          <a:noFill/>
          <a:ln/>
        </p:spPr>
        <p:txBody>
          <a:bodyPr wrap="none" rtlCol="0" anchor="t"/>
          <a:lstStyle/>
          <a:p>
            <a:pPr marL="457200" indent="-457200">
              <a:lnSpc>
                <a:spcPts val="2734"/>
              </a:lnSpc>
              <a:buFont typeface="Wingdings" panose="05000000000000000000" pitchFamily="2" charset="2"/>
              <a:buChar char="Ø"/>
            </a:pPr>
            <a:r>
              <a:rPr lang="en-US" sz="2800" b="1" dirty="0">
                <a:solidFill>
                  <a:srgbClr val="396AF1"/>
                </a:solidFill>
                <a:latin typeface="Barlow" pitchFamily="34" charset="0"/>
                <a:ea typeface="Barlow" pitchFamily="34" charset="-122"/>
                <a:cs typeface="Barlow" pitchFamily="34" charset="-120"/>
              </a:rPr>
              <a:t>Funding Sources</a:t>
            </a:r>
            <a:endParaRPr lang="en-US" sz="2800" dirty="0"/>
          </a:p>
        </p:txBody>
      </p:sp>
      <p:sp>
        <p:nvSpPr>
          <p:cNvPr id="8" name="Text 5"/>
          <p:cNvSpPr/>
          <p:nvPr/>
        </p:nvSpPr>
        <p:spPr>
          <a:xfrm>
            <a:off x="555812" y="6740604"/>
            <a:ext cx="5431365" cy="1291772"/>
          </a:xfrm>
          <a:prstGeom prst="rect">
            <a:avLst/>
          </a:prstGeom>
          <a:noFill/>
          <a:ln/>
        </p:spPr>
        <p:txBody>
          <a:bodyPr wrap="square" rtlCol="0" anchor="t"/>
          <a:lstStyle/>
          <a:p>
            <a:pPr marL="285750" indent="-285750">
              <a:lnSpc>
                <a:spcPts val="2799"/>
              </a:lnSpc>
              <a:buFont typeface="Wingdings" panose="05000000000000000000" pitchFamily="2" charset="2"/>
              <a:buChar char="q"/>
            </a:pPr>
            <a:r>
              <a:rPr lang="en-US" sz="1750" dirty="0">
                <a:solidFill>
                  <a:srgbClr val="272525"/>
                </a:solidFill>
                <a:latin typeface="Montserrat" pitchFamily="34" charset="0"/>
                <a:ea typeface="Montserrat" pitchFamily="34" charset="-122"/>
                <a:cs typeface="Montserrat" pitchFamily="34" charset="-120"/>
              </a:rPr>
              <a:t>Ticket sales, local business sponsorships, community partnerships(Jones-Evans, 2022:Getz, 2004, 17).</a:t>
            </a:r>
            <a:endParaRPr lang="en-US" sz="1750" dirty="0"/>
          </a:p>
        </p:txBody>
      </p:sp>
      <p:pic>
        <p:nvPicPr>
          <p:cNvPr id="9" name="Picture 8">
            <a:extLst>
              <a:ext uri="{FF2B5EF4-FFF2-40B4-BE49-F238E27FC236}">
                <a16:creationId xmlns:a16="http://schemas.microsoft.com/office/drawing/2014/main" id="{DD627D16-81C9-8E5E-7AB9-958013131940}"/>
              </a:ext>
            </a:extLst>
          </p:cNvPr>
          <p:cNvPicPr>
            <a:picLocks noChangeAspect="1"/>
          </p:cNvPicPr>
          <p:nvPr/>
        </p:nvPicPr>
        <p:blipFill>
          <a:blip r:embed="rId4"/>
          <a:stretch>
            <a:fillRect/>
          </a:stretch>
        </p:blipFill>
        <p:spPr>
          <a:xfrm>
            <a:off x="6237514" y="2610803"/>
            <a:ext cx="8392886" cy="5567997"/>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7">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14630400" cy="8229600"/>
          </a:xfrm>
          <a:prstGeom prst="rect">
            <a:avLst/>
          </a:prstGeom>
        </p:spPr>
      </p:pic>
      <p:sp>
        <p:nvSpPr>
          <p:cNvPr id="3" name="Shape 0"/>
          <p:cNvSpPr/>
          <p:nvPr/>
        </p:nvSpPr>
        <p:spPr>
          <a:xfrm>
            <a:off x="21380" y="0"/>
            <a:ext cx="14630400" cy="8229600"/>
          </a:xfrm>
          <a:prstGeom prst="rect">
            <a:avLst/>
          </a:prstGeom>
          <a:solidFill>
            <a:srgbClr val="EEEFF5"/>
          </a:solidFill>
          <a:ln/>
          <a:effectLst>
            <a:glow rad="228600">
              <a:schemeClr val="accent6">
                <a:satMod val="175000"/>
                <a:alpha val="40000"/>
              </a:schemeClr>
            </a:glow>
            <a:reflection blurRad="6350" stA="50000" endA="300" endPos="90000" dir="5400000" sy="-100000" algn="bl" rotWithShape="0"/>
          </a:effectLst>
        </p:spPr>
        <p:txBody>
          <a:bodyPr/>
          <a:lstStyle/>
          <a:p>
            <a:endParaRPr lang="en-KE" dirty="0"/>
          </a:p>
        </p:txBody>
      </p:sp>
      <p:pic>
        <p:nvPicPr>
          <p:cNvPr id="4" name="Image 1" descr="preencoded.png"/>
          <p:cNvPicPr>
            <a:picLocks noChangeAspect="1"/>
          </p:cNvPicPr>
          <p:nvPr/>
        </p:nvPicPr>
        <p:blipFill>
          <a:blip r:embed="rId4"/>
          <a:stretch>
            <a:fillRect/>
          </a:stretch>
        </p:blipFill>
        <p:spPr>
          <a:xfrm>
            <a:off x="0" y="0"/>
            <a:ext cx="14630400" cy="2777490"/>
          </a:xfrm>
          <a:prstGeom prst="rect">
            <a:avLst/>
          </a:prstGeom>
          <a:effectLst>
            <a:outerShdw blurRad="50800" dist="38100" dir="5400000" algn="t" rotWithShape="0">
              <a:prstClr val="black">
                <a:alpha val="40000"/>
              </a:prstClr>
            </a:outerShdw>
          </a:effectLst>
        </p:spPr>
      </p:pic>
      <p:sp>
        <p:nvSpPr>
          <p:cNvPr id="5" name="Text 1"/>
          <p:cNvSpPr/>
          <p:nvPr/>
        </p:nvSpPr>
        <p:spPr>
          <a:xfrm>
            <a:off x="845820" y="3275239"/>
            <a:ext cx="4443889" cy="694373"/>
          </a:xfrm>
          <a:prstGeom prst="rect">
            <a:avLst/>
          </a:prstGeom>
          <a:noFill/>
          <a:ln/>
        </p:spPr>
        <p:txBody>
          <a:bodyPr wrap="none" rtlCol="0" anchor="t"/>
          <a:lstStyle/>
          <a:p>
            <a:pPr marL="0" indent="0">
              <a:lnSpc>
                <a:spcPts val="5468"/>
              </a:lnSpc>
              <a:buNone/>
            </a:pPr>
            <a:r>
              <a:rPr lang="en-US" sz="4374" b="1" dirty="0">
                <a:solidFill>
                  <a:srgbClr val="396AF1"/>
                </a:solidFill>
                <a:latin typeface="Barlow" pitchFamily="34" charset="0"/>
                <a:ea typeface="Barlow" pitchFamily="34" charset="-122"/>
                <a:cs typeface="Barlow" pitchFamily="34" charset="-120"/>
              </a:rPr>
              <a:t>SWOT Analysis</a:t>
            </a:r>
            <a:endParaRPr lang="en-US" sz="4374" dirty="0"/>
          </a:p>
        </p:txBody>
      </p:sp>
      <p:sp>
        <p:nvSpPr>
          <p:cNvPr id="6" name="Shape 2"/>
          <p:cNvSpPr/>
          <p:nvPr/>
        </p:nvSpPr>
        <p:spPr>
          <a:xfrm>
            <a:off x="845820" y="4657512"/>
            <a:ext cx="499943" cy="499943"/>
          </a:xfrm>
          <a:prstGeom prst="roundRect">
            <a:avLst>
              <a:gd name="adj" fmla="val 26667"/>
            </a:avLst>
          </a:prstGeom>
          <a:solidFill>
            <a:srgbClr val="EEEFF5"/>
          </a:solidFill>
          <a:ln/>
        </p:spPr>
        <p:txBody>
          <a:bodyPr/>
          <a:lstStyle/>
          <a:p>
            <a:endParaRPr lang="en-US"/>
          </a:p>
        </p:txBody>
      </p:sp>
      <p:sp>
        <p:nvSpPr>
          <p:cNvPr id="8" name="Text 4"/>
          <p:cNvSpPr/>
          <p:nvPr/>
        </p:nvSpPr>
        <p:spPr>
          <a:xfrm>
            <a:off x="1952982" y="4619787"/>
            <a:ext cx="2221944" cy="347186"/>
          </a:xfrm>
          <a:prstGeom prst="rect">
            <a:avLst/>
          </a:prstGeom>
          <a:noFill/>
          <a:ln/>
        </p:spPr>
        <p:txBody>
          <a:bodyPr wrap="none" rtlCol="0" anchor="t"/>
          <a:lstStyle/>
          <a:p>
            <a:pPr marL="0" indent="0">
              <a:lnSpc>
                <a:spcPts val="2734"/>
              </a:lnSpc>
              <a:buNone/>
            </a:pPr>
            <a:r>
              <a:rPr lang="en-US" sz="2187" b="1" dirty="0">
                <a:solidFill>
                  <a:srgbClr val="396AF1"/>
                </a:solidFill>
                <a:latin typeface="Barlow" pitchFamily="34" charset="0"/>
                <a:ea typeface="Barlow" pitchFamily="34" charset="-122"/>
                <a:cs typeface="Barlow" pitchFamily="34" charset="-120"/>
              </a:rPr>
              <a:t>Strengths</a:t>
            </a:r>
            <a:endParaRPr lang="en-US" sz="2187" dirty="0"/>
          </a:p>
        </p:txBody>
      </p:sp>
      <p:sp>
        <p:nvSpPr>
          <p:cNvPr id="9" name="Text 5"/>
          <p:cNvSpPr/>
          <p:nvPr/>
        </p:nvSpPr>
        <p:spPr>
          <a:xfrm>
            <a:off x="1527451" y="5512254"/>
            <a:ext cx="4721781" cy="710803"/>
          </a:xfrm>
          <a:prstGeom prst="rect">
            <a:avLst/>
          </a:prstGeom>
          <a:noFill/>
          <a:ln/>
        </p:spPr>
        <p:txBody>
          <a:bodyPr wrap="square" rtlCol="0" anchor="t"/>
          <a:lstStyle/>
          <a:p>
            <a:pPr marL="285750" indent="-285750">
              <a:lnSpc>
                <a:spcPts val="2799"/>
              </a:lnSpc>
              <a:buFont typeface="Wingdings" panose="05000000000000000000" pitchFamily="2" charset="2"/>
              <a:buChar char="Ø"/>
            </a:pPr>
            <a:r>
              <a:rPr lang="en-US" sz="1750" dirty="0">
                <a:solidFill>
                  <a:srgbClr val="272525"/>
                </a:solidFill>
                <a:latin typeface="Montserrat" pitchFamily="34" charset="0"/>
                <a:ea typeface="Montserrat" pitchFamily="34" charset="-122"/>
                <a:cs typeface="Montserrat" pitchFamily="34" charset="-120"/>
              </a:rPr>
              <a:t>Prime venue</a:t>
            </a:r>
          </a:p>
          <a:p>
            <a:pPr marL="285750" indent="-285750">
              <a:lnSpc>
                <a:spcPts val="2799"/>
              </a:lnSpc>
              <a:buFont typeface="Wingdings" panose="05000000000000000000" pitchFamily="2" charset="2"/>
              <a:buChar char="Ø"/>
            </a:pPr>
            <a:r>
              <a:rPr lang="en-US" sz="1750" dirty="0">
                <a:solidFill>
                  <a:srgbClr val="272525"/>
                </a:solidFill>
                <a:latin typeface="Montserrat" pitchFamily="34" charset="0"/>
                <a:ea typeface="Montserrat" pitchFamily="34" charset="-122"/>
                <a:cs typeface="Montserrat" pitchFamily="34" charset="-120"/>
              </a:rPr>
              <a:t>Educational focus,</a:t>
            </a:r>
          </a:p>
          <a:p>
            <a:pPr marL="285750" indent="-285750">
              <a:lnSpc>
                <a:spcPts val="2799"/>
              </a:lnSpc>
              <a:buFont typeface="Wingdings" panose="05000000000000000000" pitchFamily="2" charset="2"/>
              <a:buChar char="Ø"/>
            </a:pPr>
            <a:r>
              <a:rPr lang="en-US" sz="1750" dirty="0">
                <a:solidFill>
                  <a:srgbClr val="272525"/>
                </a:solidFill>
                <a:latin typeface="Montserrat" pitchFamily="34" charset="0"/>
                <a:ea typeface="Montserrat" pitchFamily="34" charset="-122"/>
                <a:cs typeface="Montserrat" pitchFamily="34" charset="-120"/>
              </a:rPr>
              <a:t>Potential for community engagement((</a:t>
            </a:r>
            <a:r>
              <a:rPr lang="en-US" sz="1750" dirty="0" err="1">
                <a:solidFill>
                  <a:srgbClr val="272525"/>
                </a:solidFill>
                <a:latin typeface="Montserrat" pitchFamily="34" charset="0"/>
                <a:ea typeface="Montserrat" pitchFamily="34" charset="-122"/>
                <a:cs typeface="Montserrat" pitchFamily="34" charset="-120"/>
              </a:rPr>
              <a:t>Chalip</a:t>
            </a:r>
            <a:r>
              <a:rPr lang="en-US" sz="1750" dirty="0">
                <a:solidFill>
                  <a:srgbClr val="272525"/>
                </a:solidFill>
                <a:latin typeface="Montserrat" pitchFamily="34" charset="0"/>
                <a:ea typeface="Montserrat" pitchFamily="34" charset="-122"/>
                <a:cs typeface="Montserrat" pitchFamily="34" charset="-120"/>
              </a:rPr>
              <a:t>, 2004., 227).</a:t>
            </a:r>
            <a:endParaRPr lang="en-US" sz="1750" dirty="0"/>
          </a:p>
        </p:txBody>
      </p:sp>
      <p:sp>
        <p:nvSpPr>
          <p:cNvPr id="10" name="Shape 6"/>
          <p:cNvSpPr/>
          <p:nvPr/>
        </p:nvSpPr>
        <p:spPr>
          <a:xfrm>
            <a:off x="7334786" y="4543408"/>
            <a:ext cx="499943" cy="499943"/>
          </a:xfrm>
          <a:prstGeom prst="roundRect">
            <a:avLst>
              <a:gd name="adj" fmla="val 26667"/>
            </a:avLst>
          </a:prstGeom>
          <a:solidFill>
            <a:srgbClr val="EEEFF5"/>
          </a:solidFill>
          <a:ln/>
        </p:spPr>
        <p:txBody>
          <a:bodyPr/>
          <a:lstStyle/>
          <a:p>
            <a:endParaRPr lang="en-US"/>
          </a:p>
        </p:txBody>
      </p:sp>
      <p:sp>
        <p:nvSpPr>
          <p:cNvPr id="12" name="Text 8"/>
          <p:cNvSpPr/>
          <p:nvPr/>
        </p:nvSpPr>
        <p:spPr>
          <a:xfrm>
            <a:off x="8148399" y="4598390"/>
            <a:ext cx="2221944" cy="347186"/>
          </a:xfrm>
          <a:prstGeom prst="rect">
            <a:avLst/>
          </a:prstGeom>
          <a:noFill/>
          <a:ln/>
        </p:spPr>
        <p:txBody>
          <a:bodyPr wrap="none" rtlCol="0" anchor="t"/>
          <a:lstStyle/>
          <a:p>
            <a:pPr marL="0" indent="0">
              <a:lnSpc>
                <a:spcPts val="2734"/>
              </a:lnSpc>
              <a:buNone/>
            </a:pPr>
            <a:r>
              <a:rPr lang="en-US" sz="2187" b="1" dirty="0">
                <a:solidFill>
                  <a:srgbClr val="396AF1"/>
                </a:solidFill>
                <a:latin typeface="Barlow" pitchFamily="34" charset="0"/>
                <a:ea typeface="Barlow" pitchFamily="34" charset="-122"/>
                <a:cs typeface="Barlow" pitchFamily="34" charset="-120"/>
              </a:rPr>
              <a:t>Opportunities</a:t>
            </a:r>
            <a:endParaRPr lang="en-US" sz="2187" dirty="0"/>
          </a:p>
        </p:txBody>
      </p:sp>
      <p:sp>
        <p:nvSpPr>
          <p:cNvPr id="13" name="Text 9"/>
          <p:cNvSpPr/>
          <p:nvPr/>
        </p:nvSpPr>
        <p:spPr>
          <a:xfrm>
            <a:off x="7776683" y="5481417"/>
            <a:ext cx="4721781" cy="710803"/>
          </a:xfrm>
          <a:prstGeom prst="rect">
            <a:avLst/>
          </a:prstGeom>
          <a:noFill/>
          <a:ln/>
        </p:spPr>
        <p:txBody>
          <a:bodyPr wrap="square" rtlCol="0" anchor="t"/>
          <a:lstStyle/>
          <a:p>
            <a:pPr marL="285750" indent="-285750">
              <a:lnSpc>
                <a:spcPts val="2799"/>
              </a:lnSpc>
              <a:buFont typeface="Wingdings" panose="05000000000000000000" pitchFamily="2" charset="2"/>
              <a:buChar char="Ø"/>
            </a:pPr>
            <a:r>
              <a:rPr lang="en-US" sz="1750" dirty="0">
                <a:solidFill>
                  <a:srgbClr val="272525"/>
                </a:solidFill>
                <a:latin typeface="Montserrat" pitchFamily="34" charset="0"/>
                <a:ea typeface="Montserrat" pitchFamily="34" charset="-122"/>
                <a:cs typeface="Montserrat" pitchFamily="34" charset="-120"/>
              </a:rPr>
              <a:t>Collaborations with local schools,</a:t>
            </a:r>
          </a:p>
          <a:p>
            <a:pPr marL="285750" indent="-285750">
              <a:lnSpc>
                <a:spcPts val="2799"/>
              </a:lnSpc>
              <a:buFont typeface="Wingdings" panose="05000000000000000000" pitchFamily="2" charset="2"/>
              <a:buChar char="Ø"/>
            </a:pPr>
            <a:r>
              <a:rPr lang="en-US" sz="1750" dirty="0">
                <a:solidFill>
                  <a:srgbClr val="272525"/>
                </a:solidFill>
                <a:latin typeface="Montserrat" pitchFamily="34" charset="0"/>
                <a:ea typeface="Montserrat" pitchFamily="34" charset="-122"/>
                <a:cs typeface="Montserrat" pitchFamily="34" charset="-120"/>
              </a:rPr>
              <a:t>Exposure through media partnerships (Dwyer and Jago, 2014.,150.</a:t>
            </a:r>
            <a:endParaRPr lang="en-US" sz="175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8">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EEFF5"/>
          </a:solidFill>
          <a:ln/>
          <a:effectLst>
            <a:glow rad="228600">
              <a:schemeClr val="accent6">
                <a:satMod val="175000"/>
                <a:alpha val="40000"/>
              </a:schemeClr>
            </a:glow>
            <a:outerShdw blurRad="50800" dist="38100" dir="5400000" algn="t" rotWithShape="0">
              <a:prstClr val="black">
                <a:alpha val="40000"/>
              </a:prstClr>
            </a:outerShdw>
            <a:reflection blurRad="6350" stA="50000" endA="300" endPos="90000" dir="5400000" sy="-100000" algn="bl" rotWithShape="0"/>
          </a:effectLst>
        </p:spPr>
        <p:txBody>
          <a:bodyPr/>
          <a:lstStyle/>
          <a:p>
            <a:endParaRPr lang="en-US"/>
          </a:p>
        </p:txBody>
      </p:sp>
      <p:pic>
        <p:nvPicPr>
          <p:cNvPr id="4" name="Image 1" descr="preencoded.png"/>
          <p:cNvPicPr>
            <a:picLocks noChangeAspect="1"/>
          </p:cNvPicPr>
          <p:nvPr/>
        </p:nvPicPr>
        <p:blipFill>
          <a:blip r:embed="rId4"/>
          <a:stretch>
            <a:fillRect/>
          </a:stretch>
        </p:blipFill>
        <p:spPr>
          <a:xfrm>
            <a:off x="9144000" y="0"/>
            <a:ext cx="5486400" cy="8229600"/>
          </a:xfrm>
          <a:prstGeom prst="rect">
            <a:avLst/>
          </a:prstGeom>
        </p:spPr>
      </p:pic>
      <p:sp>
        <p:nvSpPr>
          <p:cNvPr id="5" name="Text 1"/>
          <p:cNvSpPr/>
          <p:nvPr/>
        </p:nvSpPr>
        <p:spPr>
          <a:xfrm>
            <a:off x="833199" y="2048708"/>
            <a:ext cx="4443889" cy="694373"/>
          </a:xfrm>
          <a:prstGeom prst="rect">
            <a:avLst/>
          </a:prstGeom>
          <a:noFill/>
          <a:ln/>
        </p:spPr>
        <p:txBody>
          <a:bodyPr wrap="none" rtlCol="0" anchor="t"/>
          <a:lstStyle/>
          <a:p>
            <a:pPr marL="0" indent="0">
              <a:lnSpc>
                <a:spcPts val="5468"/>
              </a:lnSpc>
              <a:buNone/>
            </a:pPr>
            <a:r>
              <a:rPr lang="en-US" sz="4374" b="1" dirty="0">
                <a:solidFill>
                  <a:srgbClr val="396AF1"/>
                </a:solidFill>
                <a:latin typeface="Barlow" pitchFamily="34" charset="0"/>
                <a:ea typeface="Barlow" pitchFamily="34" charset="-122"/>
                <a:cs typeface="Barlow" pitchFamily="34" charset="-120"/>
              </a:rPr>
              <a:t>PESTLE Analysis</a:t>
            </a:r>
            <a:endParaRPr lang="en-US" sz="4374" dirty="0"/>
          </a:p>
        </p:txBody>
      </p:sp>
      <p:sp>
        <p:nvSpPr>
          <p:cNvPr id="6" name="Shape 2"/>
          <p:cNvSpPr/>
          <p:nvPr/>
        </p:nvSpPr>
        <p:spPr>
          <a:xfrm>
            <a:off x="833199" y="3249930"/>
            <a:ext cx="499943" cy="499943"/>
          </a:xfrm>
          <a:prstGeom prst="roundRect">
            <a:avLst>
              <a:gd name="adj" fmla="val 26667"/>
            </a:avLst>
          </a:prstGeom>
          <a:solidFill>
            <a:srgbClr val="EEEFF5"/>
          </a:solidFill>
          <a:ln/>
        </p:spPr>
        <p:txBody>
          <a:bodyPr/>
          <a:lstStyle/>
          <a:p>
            <a:endParaRPr lang="en-US"/>
          </a:p>
        </p:txBody>
      </p:sp>
      <p:sp>
        <p:nvSpPr>
          <p:cNvPr id="7" name="Text 3"/>
          <p:cNvSpPr/>
          <p:nvPr/>
        </p:nvSpPr>
        <p:spPr>
          <a:xfrm>
            <a:off x="1025962" y="3291602"/>
            <a:ext cx="114300" cy="416481"/>
          </a:xfrm>
          <a:prstGeom prst="rect">
            <a:avLst/>
          </a:prstGeom>
          <a:noFill/>
          <a:ln/>
        </p:spPr>
        <p:txBody>
          <a:bodyPr wrap="none" rtlCol="0" anchor="t"/>
          <a:lstStyle/>
          <a:p>
            <a:pPr marL="0" indent="0" algn="ctr">
              <a:lnSpc>
                <a:spcPts val="3281"/>
              </a:lnSpc>
              <a:buNone/>
            </a:pPr>
            <a:r>
              <a:rPr lang="en-US" sz="2624" b="1" dirty="0">
                <a:solidFill>
                  <a:srgbClr val="396AF1"/>
                </a:solidFill>
                <a:latin typeface="Barlow" pitchFamily="34" charset="0"/>
                <a:ea typeface="Barlow" pitchFamily="34" charset="-122"/>
                <a:cs typeface="Barlow" pitchFamily="34" charset="-120"/>
              </a:rPr>
              <a:t>1</a:t>
            </a:r>
            <a:endParaRPr lang="en-US" sz="2624" dirty="0"/>
          </a:p>
        </p:txBody>
      </p:sp>
      <p:sp>
        <p:nvSpPr>
          <p:cNvPr id="8" name="Text 4"/>
          <p:cNvSpPr/>
          <p:nvPr/>
        </p:nvSpPr>
        <p:spPr>
          <a:xfrm>
            <a:off x="1555313" y="3326249"/>
            <a:ext cx="2221944" cy="347186"/>
          </a:xfrm>
          <a:prstGeom prst="rect">
            <a:avLst/>
          </a:prstGeom>
          <a:noFill/>
          <a:ln/>
        </p:spPr>
        <p:txBody>
          <a:bodyPr wrap="none" rtlCol="0" anchor="t"/>
          <a:lstStyle/>
          <a:p>
            <a:pPr marL="0" indent="0">
              <a:lnSpc>
                <a:spcPts val="2734"/>
              </a:lnSpc>
              <a:buNone/>
            </a:pPr>
            <a:r>
              <a:rPr lang="en-US" sz="2187" b="1" dirty="0">
                <a:solidFill>
                  <a:srgbClr val="396AF1"/>
                </a:solidFill>
                <a:latin typeface="Barlow" pitchFamily="34" charset="0"/>
                <a:ea typeface="Barlow" pitchFamily="34" charset="-122"/>
                <a:cs typeface="Barlow" pitchFamily="34" charset="-120"/>
              </a:rPr>
              <a:t>Political</a:t>
            </a:r>
            <a:endParaRPr lang="en-US" sz="2187" dirty="0"/>
          </a:p>
        </p:txBody>
      </p:sp>
      <p:sp>
        <p:nvSpPr>
          <p:cNvPr id="9" name="Text 5"/>
          <p:cNvSpPr/>
          <p:nvPr/>
        </p:nvSpPr>
        <p:spPr>
          <a:xfrm>
            <a:off x="1555313" y="3806666"/>
            <a:ext cx="6755487" cy="710803"/>
          </a:xfrm>
          <a:prstGeom prst="rect">
            <a:avLst/>
          </a:prstGeom>
          <a:noFill/>
          <a:ln/>
        </p:spPr>
        <p:txBody>
          <a:bodyPr wrap="square" rtlCol="0" anchor="t"/>
          <a:lstStyle/>
          <a:p>
            <a:pPr marL="0" indent="0">
              <a:lnSpc>
                <a:spcPts val="2799"/>
              </a:lnSpc>
              <a:buNone/>
            </a:pPr>
            <a:r>
              <a:rPr lang="en-US" sz="1750" dirty="0">
                <a:solidFill>
                  <a:srgbClr val="272525"/>
                </a:solidFill>
                <a:latin typeface="Montserrat" pitchFamily="34" charset="0"/>
                <a:ea typeface="Montserrat" pitchFamily="34" charset="-122"/>
                <a:cs typeface="Montserrat" pitchFamily="34" charset="-120"/>
              </a:rPr>
              <a:t>Supportive government policies for educational initiatives for children (Dwyer and Jago, 2014.,151)</a:t>
            </a:r>
            <a:endParaRPr lang="en-US" sz="1750" dirty="0"/>
          </a:p>
        </p:txBody>
      </p:sp>
      <p:sp>
        <p:nvSpPr>
          <p:cNvPr id="10" name="Shape 6"/>
          <p:cNvSpPr/>
          <p:nvPr/>
        </p:nvSpPr>
        <p:spPr>
          <a:xfrm>
            <a:off x="833199" y="4913233"/>
            <a:ext cx="499943" cy="499943"/>
          </a:xfrm>
          <a:prstGeom prst="roundRect">
            <a:avLst>
              <a:gd name="adj" fmla="val 26667"/>
            </a:avLst>
          </a:prstGeom>
          <a:solidFill>
            <a:srgbClr val="EEEFF5"/>
          </a:solidFill>
          <a:ln/>
        </p:spPr>
        <p:txBody>
          <a:bodyPr/>
          <a:lstStyle/>
          <a:p>
            <a:endParaRPr lang="en-US"/>
          </a:p>
        </p:txBody>
      </p:sp>
      <p:sp>
        <p:nvSpPr>
          <p:cNvPr id="11" name="Text 7"/>
          <p:cNvSpPr/>
          <p:nvPr/>
        </p:nvSpPr>
        <p:spPr>
          <a:xfrm>
            <a:off x="991672" y="4954905"/>
            <a:ext cx="182880" cy="416481"/>
          </a:xfrm>
          <a:prstGeom prst="rect">
            <a:avLst/>
          </a:prstGeom>
          <a:noFill/>
          <a:ln/>
        </p:spPr>
        <p:txBody>
          <a:bodyPr wrap="none" rtlCol="0" anchor="t"/>
          <a:lstStyle/>
          <a:p>
            <a:pPr marL="0" indent="0" algn="ctr">
              <a:lnSpc>
                <a:spcPts val="3281"/>
              </a:lnSpc>
              <a:buNone/>
            </a:pPr>
            <a:r>
              <a:rPr lang="en-US" sz="2624" b="1" dirty="0">
                <a:solidFill>
                  <a:srgbClr val="396AF1"/>
                </a:solidFill>
                <a:latin typeface="Barlow" pitchFamily="34" charset="0"/>
                <a:ea typeface="Barlow" pitchFamily="34" charset="-122"/>
                <a:cs typeface="Barlow" pitchFamily="34" charset="-120"/>
              </a:rPr>
              <a:t>2</a:t>
            </a:r>
            <a:endParaRPr lang="en-US" sz="2624" dirty="0"/>
          </a:p>
        </p:txBody>
      </p:sp>
      <p:sp>
        <p:nvSpPr>
          <p:cNvPr id="12" name="Text 8"/>
          <p:cNvSpPr/>
          <p:nvPr/>
        </p:nvSpPr>
        <p:spPr>
          <a:xfrm>
            <a:off x="1555313" y="4989552"/>
            <a:ext cx="2221944" cy="347186"/>
          </a:xfrm>
          <a:prstGeom prst="rect">
            <a:avLst/>
          </a:prstGeom>
          <a:noFill/>
          <a:ln/>
        </p:spPr>
        <p:txBody>
          <a:bodyPr wrap="none" rtlCol="0" anchor="t"/>
          <a:lstStyle/>
          <a:p>
            <a:pPr marL="0" indent="0">
              <a:lnSpc>
                <a:spcPts val="2734"/>
              </a:lnSpc>
              <a:buNone/>
            </a:pPr>
            <a:r>
              <a:rPr lang="en-US" sz="2187" b="1" dirty="0">
                <a:solidFill>
                  <a:srgbClr val="396AF1"/>
                </a:solidFill>
                <a:latin typeface="Barlow" pitchFamily="34" charset="0"/>
                <a:ea typeface="Barlow" pitchFamily="34" charset="-122"/>
                <a:cs typeface="Barlow" pitchFamily="34" charset="-120"/>
              </a:rPr>
              <a:t>Technological</a:t>
            </a:r>
            <a:endParaRPr lang="en-US" sz="2187" dirty="0"/>
          </a:p>
        </p:txBody>
      </p:sp>
      <p:sp>
        <p:nvSpPr>
          <p:cNvPr id="13" name="Text 9"/>
          <p:cNvSpPr/>
          <p:nvPr/>
        </p:nvSpPr>
        <p:spPr>
          <a:xfrm>
            <a:off x="1555313" y="5469969"/>
            <a:ext cx="6755487" cy="710803"/>
          </a:xfrm>
          <a:prstGeom prst="rect">
            <a:avLst/>
          </a:prstGeom>
          <a:noFill/>
          <a:ln/>
        </p:spPr>
        <p:txBody>
          <a:bodyPr wrap="square" rtlCol="0" anchor="t"/>
          <a:lstStyle/>
          <a:p>
            <a:pPr marL="0" indent="0">
              <a:lnSpc>
                <a:spcPts val="2799"/>
              </a:lnSpc>
              <a:buNone/>
            </a:pPr>
            <a:r>
              <a:rPr lang="en-US" sz="1750" dirty="0">
                <a:solidFill>
                  <a:srgbClr val="272525"/>
                </a:solidFill>
                <a:latin typeface="Montserrat" pitchFamily="34" charset="0"/>
                <a:ea typeface="Montserrat" pitchFamily="34" charset="-122"/>
                <a:cs typeface="Montserrat" pitchFamily="34" charset="-120"/>
              </a:rPr>
              <a:t>Integration of interactive technologies for engaging exhibits (</a:t>
            </a:r>
            <a:r>
              <a:rPr lang="en-US" sz="1750" dirty="0" err="1">
                <a:solidFill>
                  <a:srgbClr val="272525"/>
                </a:solidFill>
                <a:latin typeface="Montserrat" pitchFamily="34" charset="0"/>
                <a:ea typeface="Montserrat" pitchFamily="34" charset="-122"/>
                <a:cs typeface="Montserrat" pitchFamily="34" charset="-120"/>
              </a:rPr>
              <a:t>Fenich</a:t>
            </a:r>
            <a:r>
              <a:rPr lang="en-US" sz="1750" dirty="0">
                <a:solidFill>
                  <a:srgbClr val="272525"/>
                </a:solidFill>
                <a:latin typeface="Montserrat" pitchFamily="34" charset="0"/>
                <a:ea typeface="Montserrat" pitchFamily="34" charset="-122"/>
                <a:cs typeface="Montserrat" pitchFamily="34" charset="-120"/>
              </a:rPr>
              <a:t>, 2016).</a:t>
            </a:r>
            <a:endParaRPr lang="en-US" sz="175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9">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14630400" cy="8229600"/>
          </a:xfrm>
          <a:prstGeom prst="rect">
            <a:avLst/>
          </a:prstGeom>
        </p:spPr>
      </p:pic>
      <p:sp>
        <p:nvSpPr>
          <p:cNvPr id="3" name="Shape 0"/>
          <p:cNvSpPr/>
          <p:nvPr/>
        </p:nvSpPr>
        <p:spPr>
          <a:xfrm>
            <a:off x="-356812" y="69532"/>
            <a:ext cx="14987212" cy="8841385"/>
          </a:xfrm>
          <a:prstGeom prst="rect">
            <a:avLst/>
          </a:prstGeom>
          <a:solidFill>
            <a:srgbClr val="EEEFF5"/>
          </a:solidFill>
          <a:ln/>
          <a:effectLst>
            <a:outerShdw blurRad="50800" dist="38100" dir="5400000" algn="t" rotWithShape="0">
              <a:prstClr val="black">
                <a:alpha val="40000"/>
              </a:prstClr>
            </a:outerShdw>
            <a:reflection blurRad="6350" stA="50000" endA="300" endPos="90000" dir="5400000" sy="-100000" algn="bl" rotWithShape="0"/>
          </a:effectLst>
        </p:spPr>
        <p:txBody>
          <a:bodyPr/>
          <a:lstStyle/>
          <a:p>
            <a:endParaRPr lang="en-US"/>
          </a:p>
        </p:txBody>
      </p:sp>
      <p:sp>
        <p:nvSpPr>
          <p:cNvPr id="5" name="Text 1"/>
          <p:cNvSpPr/>
          <p:nvPr/>
        </p:nvSpPr>
        <p:spPr>
          <a:xfrm>
            <a:off x="460772" y="619482"/>
            <a:ext cx="9296400" cy="694373"/>
          </a:xfrm>
          <a:prstGeom prst="rect">
            <a:avLst/>
          </a:prstGeom>
          <a:noFill/>
          <a:ln/>
        </p:spPr>
        <p:txBody>
          <a:bodyPr wrap="none" rtlCol="0" anchor="t"/>
          <a:lstStyle/>
          <a:p>
            <a:pPr marL="0" indent="0">
              <a:lnSpc>
                <a:spcPts val="5468"/>
              </a:lnSpc>
              <a:buNone/>
            </a:pPr>
            <a:r>
              <a:rPr lang="en-US" sz="4374" b="1" dirty="0">
                <a:solidFill>
                  <a:srgbClr val="396AF1"/>
                </a:solidFill>
                <a:latin typeface="Barlow" pitchFamily="34" charset="0"/>
                <a:ea typeface="Barlow" pitchFamily="34" charset="-122"/>
                <a:cs typeface="Barlow" pitchFamily="34" charset="-120"/>
              </a:rPr>
              <a:t>Feasibility and Strategic Pre-Planning</a:t>
            </a:r>
            <a:endParaRPr lang="en-US" sz="4374" dirty="0"/>
          </a:p>
        </p:txBody>
      </p:sp>
      <p:sp>
        <p:nvSpPr>
          <p:cNvPr id="7" name="Text 3"/>
          <p:cNvSpPr/>
          <p:nvPr/>
        </p:nvSpPr>
        <p:spPr>
          <a:xfrm>
            <a:off x="356812" y="2141695"/>
            <a:ext cx="529351" cy="416481"/>
          </a:xfrm>
          <a:prstGeom prst="rect">
            <a:avLst/>
          </a:prstGeom>
          <a:noFill/>
          <a:ln/>
        </p:spPr>
        <p:txBody>
          <a:bodyPr wrap="none" rtlCol="0" anchor="t"/>
          <a:lstStyle/>
          <a:p>
            <a:pPr marL="0" indent="0" algn="ctr">
              <a:lnSpc>
                <a:spcPts val="3281"/>
              </a:lnSpc>
              <a:buNone/>
            </a:pPr>
            <a:endParaRPr lang="en-US" sz="2624" dirty="0"/>
          </a:p>
        </p:txBody>
      </p:sp>
      <p:sp>
        <p:nvSpPr>
          <p:cNvPr id="8" name="Text 4"/>
          <p:cNvSpPr/>
          <p:nvPr/>
        </p:nvSpPr>
        <p:spPr>
          <a:xfrm>
            <a:off x="165733" y="1933336"/>
            <a:ext cx="2221944" cy="347186"/>
          </a:xfrm>
          <a:prstGeom prst="rect">
            <a:avLst/>
          </a:prstGeom>
          <a:noFill/>
          <a:ln/>
        </p:spPr>
        <p:txBody>
          <a:bodyPr wrap="none" rtlCol="0" anchor="t"/>
          <a:lstStyle/>
          <a:p>
            <a:pPr marL="0" indent="0">
              <a:lnSpc>
                <a:spcPts val="2734"/>
              </a:lnSpc>
              <a:buNone/>
            </a:pPr>
            <a:r>
              <a:rPr lang="en-US" sz="2800" b="1" dirty="0">
                <a:solidFill>
                  <a:srgbClr val="396AF1"/>
                </a:solidFill>
                <a:latin typeface="Barlow" pitchFamily="34" charset="0"/>
                <a:ea typeface="Barlow" pitchFamily="34" charset="-122"/>
                <a:cs typeface="Barlow" pitchFamily="34" charset="-120"/>
              </a:rPr>
              <a:t>Key Findings</a:t>
            </a:r>
            <a:endParaRPr lang="en-US" sz="2800" dirty="0"/>
          </a:p>
        </p:txBody>
      </p:sp>
      <p:sp>
        <p:nvSpPr>
          <p:cNvPr id="9" name="Text 5"/>
          <p:cNvSpPr/>
          <p:nvPr/>
        </p:nvSpPr>
        <p:spPr>
          <a:xfrm>
            <a:off x="-32233" y="2739371"/>
            <a:ext cx="3820001" cy="2932054"/>
          </a:xfrm>
          <a:prstGeom prst="rect">
            <a:avLst/>
          </a:prstGeom>
          <a:noFill/>
          <a:ln/>
        </p:spPr>
        <p:txBody>
          <a:bodyPr wrap="square" rtlCol="0" anchor="t"/>
          <a:lstStyle/>
          <a:p>
            <a:pPr marL="285750" indent="-285750">
              <a:lnSpc>
                <a:spcPts val="2799"/>
              </a:lnSpc>
              <a:buFont typeface="Wingdings" panose="05000000000000000000" pitchFamily="2" charset="2"/>
              <a:buChar char="Ø"/>
            </a:pPr>
            <a:r>
              <a:rPr lang="en-US" sz="1750" dirty="0">
                <a:solidFill>
                  <a:srgbClr val="272525"/>
                </a:solidFill>
                <a:latin typeface="Montserrat" pitchFamily="34" charset="0"/>
                <a:ea typeface="Montserrat" pitchFamily="34" charset="-122"/>
                <a:cs typeface="Montserrat" pitchFamily="34" charset="-120"/>
              </a:rPr>
              <a:t>There is a strong demand for the event with increased need for diversity awareness</a:t>
            </a:r>
            <a:r>
              <a:rPr lang="da-DK" sz="1750" dirty="0">
                <a:solidFill>
                  <a:srgbClr val="272525"/>
                </a:solidFill>
                <a:latin typeface="Montserrat" pitchFamily="34" charset="0"/>
                <a:ea typeface="Montserrat" pitchFamily="34" charset="-122"/>
                <a:cs typeface="Montserrat" pitchFamily="34" charset="-120"/>
              </a:rPr>
              <a:t>(Rabadi et al.,2015, 155)</a:t>
            </a:r>
          </a:p>
          <a:p>
            <a:pPr marL="285750" indent="-285750">
              <a:lnSpc>
                <a:spcPts val="2799"/>
              </a:lnSpc>
              <a:buFont typeface="Wingdings" panose="05000000000000000000" pitchFamily="2" charset="2"/>
              <a:buChar char="Ø"/>
            </a:pPr>
            <a:r>
              <a:rPr lang="en-US" sz="1750" dirty="0">
                <a:solidFill>
                  <a:srgbClr val="272525"/>
                </a:solidFill>
                <a:latin typeface="Montserrat" pitchFamily="34" charset="0"/>
                <a:ea typeface="Montserrat" pitchFamily="34" charset="-122"/>
                <a:cs typeface="Montserrat" pitchFamily="34" charset="-120"/>
              </a:rPr>
              <a:t>.Opportunity for strategic partnerships</a:t>
            </a:r>
            <a:r>
              <a:rPr lang="da-DK" sz="1750" dirty="0">
                <a:solidFill>
                  <a:srgbClr val="272525"/>
                </a:solidFill>
                <a:latin typeface="Montserrat" pitchFamily="34" charset="0"/>
                <a:ea typeface="Montserrat" pitchFamily="34" charset="-122"/>
                <a:cs typeface="Montserrat" pitchFamily="34" charset="-120"/>
              </a:rPr>
              <a:t>(Phi et al.,2014, 411)</a:t>
            </a:r>
          </a:p>
          <a:p>
            <a:pPr marL="285750" indent="-285750">
              <a:lnSpc>
                <a:spcPts val="2799"/>
              </a:lnSpc>
              <a:buFont typeface="Wingdings" panose="05000000000000000000" pitchFamily="2" charset="2"/>
              <a:buChar char="Ø"/>
            </a:pPr>
            <a:r>
              <a:rPr lang="en-US" sz="1750" dirty="0">
                <a:solidFill>
                  <a:srgbClr val="272525"/>
                </a:solidFill>
                <a:latin typeface="Montserrat" pitchFamily="34" charset="0"/>
                <a:ea typeface="Montserrat" pitchFamily="34" charset="-122"/>
                <a:cs typeface="Montserrat" pitchFamily="34" charset="-120"/>
              </a:rPr>
              <a:t> The event is a  well-planned educational program.</a:t>
            </a:r>
            <a:endParaRPr lang="en-US" sz="1750" dirty="0"/>
          </a:p>
        </p:txBody>
      </p:sp>
      <p:sp>
        <p:nvSpPr>
          <p:cNvPr id="11" name="Text 7"/>
          <p:cNvSpPr/>
          <p:nvPr/>
        </p:nvSpPr>
        <p:spPr>
          <a:xfrm>
            <a:off x="5755956" y="3767852"/>
            <a:ext cx="693829" cy="416481"/>
          </a:xfrm>
          <a:prstGeom prst="rect">
            <a:avLst/>
          </a:prstGeom>
          <a:noFill/>
          <a:ln/>
        </p:spPr>
        <p:txBody>
          <a:bodyPr wrap="none" rtlCol="0" anchor="t"/>
          <a:lstStyle/>
          <a:p>
            <a:pPr marL="0" indent="0" algn="ctr">
              <a:lnSpc>
                <a:spcPts val="3281"/>
              </a:lnSpc>
              <a:buNone/>
            </a:pPr>
            <a:endParaRPr lang="en-US" sz="2624" dirty="0"/>
          </a:p>
        </p:txBody>
      </p:sp>
      <p:sp>
        <p:nvSpPr>
          <p:cNvPr id="12" name="Text 8"/>
          <p:cNvSpPr/>
          <p:nvPr/>
        </p:nvSpPr>
        <p:spPr>
          <a:xfrm>
            <a:off x="5093256" y="5437414"/>
            <a:ext cx="2221944" cy="546724"/>
          </a:xfrm>
          <a:prstGeom prst="rect">
            <a:avLst/>
          </a:prstGeom>
          <a:noFill/>
          <a:ln/>
        </p:spPr>
        <p:txBody>
          <a:bodyPr wrap="none" rtlCol="0" anchor="t"/>
          <a:lstStyle/>
          <a:p>
            <a:pPr marL="0" indent="0">
              <a:lnSpc>
                <a:spcPts val="2734"/>
              </a:lnSpc>
              <a:buNone/>
            </a:pPr>
            <a:r>
              <a:rPr lang="en-US" sz="2800" b="1" dirty="0">
                <a:solidFill>
                  <a:srgbClr val="396AF1"/>
                </a:solidFill>
                <a:latin typeface="Barlow" pitchFamily="34" charset="0"/>
                <a:ea typeface="Barlow" pitchFamily="34" charset="-122"/>
                <a:cs typeface="Barlow" pitchFamily="34" charset="-120"/>
              </a:rPr>
              <a:t>Feasibility</a:t>
            </a:r>
            <a:endParaRPr lang="en-US" sz="2800" dirty="0"/>
          </a:p>
        </p:txBody>
      </p:sp>
      <p:sp>
        <p:nvSpPr>
          <p:cNvPr id="13" name="Text 9"/>
          <p:cNvSpPr/>
          <p:nvPr/>
        </p:nvSpPr>
        <p:spPr>
          <a:xfrm>
            <a:off x="3281082" y="6184002"/>
            <a:ext cx="4278605" cy="2045598"/>
          </a:xfrm>
          <a:prstGeom prst="rect">
            <a:avLst/>
          </a:prstGeom>
          <a:noFill/>
          <a:ln/>
        </p:spPr>
        <p:txBody>
          <a:bodyPr wrap="square" rtlCol="0" anchor="t"/>
          <a:lstStyle/>
          <a:p>
            <a:pPr marL="285750" indent="-285750">
              <a:lnSpc>
                <a:spcPts val="2799"/>
              </a:lnSpc>
              <a:buFont typeface="Wingdings" panose="05000000000000000000" pitchFamily="2" charset="2"/>
              <a:buChar char="Ø"/>
            </a:pPr>
            <a:r>
              <a:rPr lang="en-US" sz="1750" dirty="0">
                <a:solidFill>
                  <a:srgbClr val="272525"/>
                </a:solidFill>
                <a:latin typeface="Montserrat" pitchFamily="34" charset="0"/>
                <a:ea typeface="Montserrat" pitchFamily="34" charset="-122"/>
                <a:cs typeface="Montserrat" pitchFamily="34" charset="-120"/>
              </a:rPr>
              <a:t>The Children's International Day UK Celebration is well-positioned for success, offering a unique and enriching experience for children.</a:t>
            </a:r>
            <a:endParaRPr lang="en-US" sz="1750" dirty="0"/>
          </a:p>
        </p:txBody>
      </p:sp>
      <p:pic>
        <p:nvPicPr>
          <p:cNvPr id="14" name="Picture 13">
            <a:extLst>
              <a:ext uri="{FF2B5EF4-FFF2-40B4-BE49-F238E27FC236}">
                <a16:creationId xmlns:a16="http://schemas.microsoft.com/office/drawing/2014/main" id="{8B301BD0-3320-6D36-AEF8-9063FA857915}"/>
              </a:ext>
            </a:extLst>
          </p:cNvPr>
          <p:cNvPicPr>
            <a:picLocks noChangeAspect="1"/>
          </p:cNvPicPr>
          <p:nvPr/>
        </p:nvPicPr>
        <p:blipFill>
          <a:blip r:embed="rId4"/>
          <a:stretch>
            <a:fillRect/>
          </a:stretch>
        </p:blipFill>
        <p:spPr>
          <a:xfrm>
            <a:off x="7559687" y="2349934"/>
            <a:ext cx="7070713" cy="6630515"/>
          </a:xfrm>
          <a:prstGeom prst="rect">
            <a:avLst/>
          </a:prstGeom>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0">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EEFF5"/>
          </a:solidFill>
          <a:ln/>
          <a:effectLst>
            <a:glow rad="228600">
              <a:schemeClr val="accent6">
                <a:satMod val="175000"/>
                <a:alpha val="40000"/>
              </a:schemeClr>
            </a:glow>
            <a:outerShdw blurRad="50800" dist="38100" dir="5400000" algn="t" rotWithShape="0">
              <a:prstClr val="black">
                <a:alpha val="40000"/>
              </a:prstClr>
            </a:outerShdw>
            <a:reflection blurRad="6350" stA="50000" endA="300" endPos="90000" dir="5400000" sy="-100000" algn="bl" rotWithShape="0"/>
          </a:effectLst>
        </p:spPr>
        <p:txBody>
          <a:bodyPr/>
          <a:lstStyle/>
          <a:p>
            <a:endParaRPr lang="en-US"/>
          </a:p>
        </p:txBody>
      </p:sp>
      <p:sp>
        <p:nvSpPr>
          <p:cNvPr id="4" name="Text 1"/>
          <p:cNvSpPr/>
          <p:nvPr/>
        </p:nvSpPr>
        <p:spPr>
          <a:xfrm>
            <a:off x="2871192" y="495895"/>
            <a:ext cx="7155180" cy="694373"/>
          </a:xfrm>
          <a:prstGeom prst="rect">
            <a:avLst/>
          </a:prstGeom>
          <a:noFill/>
          <a:ln/>
        </p:spPr>
        <p:txBody>
          <a:bodyPr wrap="none" rtlCol="0" anchor="t"/>
          <a:lstStyle/>
          <a:p>
            <a:pPr marL="0" indent="0">
              <a:lnSpc>
                <a:spcPts val="5468"/>
              </a:lnSpc>
              <a:buNone/>
            </a:pPr>
            <a:r>
              <a:rPr lang="en-US" sz="4374" b="1" dirty="0">
                <a:solidFill>
                  <a:srgbClr val="396AF1"/>
                </a:solidFill>
                <a:latin typeface="Barlow" pitchFamily="34" charset="0"/>
                <a:ea typeface="Barlow" pitchFamily="34" charset="-122"/>
                <a:cs typeface="Barlow" pitchFamily="34" charset="-120"/>
              </a:rPr>
              <a:t>Conclusion and Call to Action</a:t>
            </a:r>
            <a:endParaRPr lang="en-US" sz="4374" dirty="0"/>
          </a:p>
        </p:txBody>
      </p:sp>
      <p:sp>
        <p:nvSpPr>
          <p:cNvPr id="5" name="Text 2"/>
          <p:cNvSpPr/>
          <p:nvPr/>
        </p:nvSpPr>
        <p:spPr>
          <a:xfrm>
            <a:off x="1760220" y="2140268"/>
            <a:ext cx="2221944" cy="347186"/>
          </a:xfrm>
          <a:prstGeom prst="rect">
            <a:avLst/>
          </a:prstGeom>
          <a:noFill/>
          <a:ln/>
        </p:spPr>
        <p:txBody>
          <a:bodyPr wrap="none" rtlCol="0" anchor="t"/>
          <a:lstStyle/>
          <a:p>
            <a:pPr marL="0" indent="0">
              <a:lnSpc>
                <a:spcPts val="2734"/>
              </a:lnSpc>
              <a:buNone/>
            </a:pPr>
            <a:r>
              <a:rPr lang="en-US" sz="3200" b="1" dirty="0">
                <a:solidFill>
                  <a:srgbClr val="396AF1"/>
                </a:solidFill>
                <a:latin typeface="Barlow" pitchFamily="34" charset="0"/>
                <a:ea typeface="Barlow" pitchFamily="34" charset="-122"/>
                <a:cs typeface="Barlow" pitchFamily="34" charset="-120"/>
              </a:rPr>
              <a:t>Conclusion</a:t>
            </a:r>
            <a:endParaRPr lang="en-US" sz="3200" dirty="0"/>
          </a:p>
        </p:txBody>
      </p:sp>
      <p:sp>
        <p:nvSpPr>
          <p:cNvPr id="6" name="Text 3"/>
          <p:cNvSpPr/>
          <p:nvPr/>
        </p:nvSpPr>
        <p:spPr>
          <a:xfrm>
            <a:off x="1014412" y="3175848"/>
            <a:ext cx="5283994" cy="1954952"/>
          </a:xfrm>
          <a:prstGeom prst="rect">
            <a:avLst/>
          </a:prstGeom>
          <a:noFill/>
          <a:ln/>
        </p:spPr>
        <p:txBody>
          <a:bodyPr wrap="square" rtlCol="0" anchor="t"/>
          <a:lstStyle/>
          <a:p>
            <a:pPr marL="342900" indent="-342900">
              <a:lnSpc>
                <a:spcPts val="2799"/>
              </a:lnSpc>
              <a:buFont typeface="Wingdings" panose="05000000000000000000" pitchFamily="2" charset="2"/>
              <a:buChar char="Ø"/>
            </a:pPr>
            <a:r>
              <a:rPr lang="en-US" sz="2000" dirty="0">
                <a:solidFill>
                  <a:srgbClr val="272525"/>
                </a:solidFill>
                <a:latin typeface="Montserrat" pitchFamily="34" charset="0"/>
                <a:ea typeface="Montserrat" pitchFamily="34" charset="-122"/>
                <a:cs typeface="Montserrat" pitchFamily="34" charset="-120"/>
              </a:rPr>
              <a:t>The Children's International Day UK Celebration demonstrates feasibility and strategic planning for a memorable and educational event.</a:t>
            </a:r>
            <a:endParaRPr lang="en-US" sz="2000" dirty="0"/>
          </a:p>
        </p:txBody>
      </p:sp>
      <p:sp>
        <p:nvSpPr>
          <p:cNvPr id="7" name="Text 4"/>
          <p:cNvSpPr/>
          <p:nvPr/>
        </p:nvSpPr>
        <p:spPr>
          <a:xfrm>
            <a:off x="8426294" y="2070080"/>
            <a:ext cx="2221944" cy="347186"/>
          </a:xfrm>
          <a:prstGeom prst="rect">
            <a:avLst/>
          </a:prstGeom>
          <a:noFill/>
          <a:ln/>
        </p:spPr>
        <p:txBody>
          <a:bodyPr wrap="none" rtlCol="0" anchor="t"/>
          <a:lstStyle/>
          <a:p>
            <a:pPr marL="0" indent="0">
              <a:lnSpc>
                <a:spcPts val="2734"/>
              </a:lnSpc>
              <a:buNone/>
            </a:pPr>
            <a:r>
              <a:rPr lang="en-US" sz="3200" b="1" dirty="0">
                <a:solidFill>
                  <a:srgbClr val="396AF1"/>
                </a:solidFill>
                <a:latin typeface="Barlow" pitchFamily="34" charset="0"/>
                <a:ea typeface="Barlow" pitchFamily="34" charset="-122"/>
                <a:cs typeface="Barlow" pitchFamily="34" charset="-120"/>
              </a:rPr>
              <a:t>Call to Action</a:t>
            </a:r>
            <a:endParaRPr lang="en-US" sz="3200" dirty="0"/>
          </a:p>
        </p:txBody>
      </p:sp>
      <p:sp>
        <p:nvSpPr>
          <p:cNvPr id="8" name="Text 5"/>
          <p:cNvSpPr/>
          <p:nvPr/>
        </p:nvSpPr>
        <p:spPr>
          <a:xfrm>
            <a:off x="7822406" y="3111220"/>
            <a:ext cx="5283994" cy="1598713"/>
          </a:xfrm>
          <a:prstGeom prst="rect">
            <a:avLst/>
          </a:prstGeom>
          <a:noFill/>
          <a:ln/>
        </p:spPr>
        <p:txBody>
          <a:bodyPr wrap="square" rtlCol="0" anchor="t"/>
          <a:lstStyle/>
          <a:p>
            <a:pPr marL="342900" indent="-342900">
              <a:lnSpc>
                <a:spcPts val="2799"/>
              </a:lnSpc>
              <a:buFont typeface="Wingdings" panose="05000000000000000000" pitchFamily="2" charset="2"/>
              <a:buChar char="Ø"/>
            </a:pPr>
            <a:r>
              <a:rPr lang="en-US" sz="2000" dirty="0">
                <a:solidFill>
                  <a:srgbClr val="272525"/>
                </a:solidFill>
                <a:latin typeface="Montserrat" pitchFamily="34" charset="0"/>
                <a:ea typeface="Montserrat" pitchFamily="34" charset="-122"/>
                <a:cs typeface="Montserrat" pitchFamily="34" charset="-120"/>
              </a:rPr>
              <a:t>Let's come together to celebrate and educate, providing children with a global perspective at the Science Museum in London.</a:t>
            </a:r>
            <a:endParaRPr lang="en-US" sz="20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1">
            <a:extLst>
              <a:ext uri="{FF2B5EF4-FFF2-40B4-BE49-F238E27FC236}">
                <a16:creationId xmlns:a16="http://schemas.microsoft.com/office/drawing/2014/main" id="{323CA102-92C0-CAC6-C07D-AC65280E77BC}"/>
              </a:ext>
            </a:extLst>
          </p:cNvPr>
          <p:cNvSpPr/>
          <p:nvPr/>
        </p:nvSpPr>
        <p:spPr>
          <a:xfrm>
            <a:off x="310243" y="506186"/>
            <a:ext cx="13373100" cy="7315200"/>
          </a:xfrm>
          <a:prstGeom prst="roundRect">
            <a:avLst/>
          </a:prstGeom>
          <a:effectLst>
            <a:outerShdw blurRad="50800" dist="38100" dir="5400000" algn="t" rotWithShape="0">
              <a:prstClr val="black">
                <a:alpha val="40000"/>
              </a:prstClr>
            </a:outerShdw>
            <a:reflection blurRad="6350" stA="50000" endA="300" endPos="90000" dir="5400000" sy="-100000" algn="bl" rotWithShape="0"/>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342900" indent="-342900">
              <a:buFont typeface="+mj-lt"/>
              <a:buAutoNum type="arabicPeriod"/>
            </a:pPr>
            <a:r>
              <a:rPr lang="en-US" sz="1200" b="0" i="0" dirty="0" err="1">
                <a:effectLst/>
                <a:latin typeface="Arial" panose="020B0604020202020204" pitchFamily="34" charset="0"/>
              </a:rPr>
              <a:t>Bakos</a:t>
            </a:r>
            <a:r>
              <a:rPr lang="en-US" sz="1200" b="0" i="0" dirty="0">
                <a:effectLst/>
                <a:latin typeface="Arial" panose="020B0604020202020204" pitchFamily="34" charset="0"/>
              </a:rPr>
              <a:t>, A., 2014. Environmental sustainability of sporting events in local communities: Assessing the ecological footprint of the 2013 International Children's Games.</a:t>
            </a:r>
          </a:p>
          <a:p>
            <a:pPr marL="342900" indent="-342900">
              <a:buFont typeface="+mj-lt"/>
              <a:buAutoNum type="arabicPeriod"/>
            </a:pPr>
            <a:r>
              <a:rPr lang="en-US" sz="1200" b="0" i="0" dirty="0" err="1">
                <a:effectLst/>
                <a:latin typeface="Arial" panose="020B0604020202020204" pitchFamily="34" charset="0"/>
              </a:rPr>
              <a:t>Buhalis</a:t>
            </a:r>
            <a:r>
              <a:rPr lang="en-US" sz="1200" b="0" i="0" dirty="0">
                <a:effectLst/>
                <a:latin typeface="Arial" panose="020B0604020202020204" pitchFamily="34" charset="0"/>
              </a:rPr>
              <a:t>, D., 2000. Marketing the competitive destination of the future. </a:t>
            </a:r>
            <a:r>
              <a:rPr lang="en-US" sz="1200" b="0" i="1" dirty="0">
                <a:effectLst/>
                <a:latin typeface="Arial" panose="020B0604020202020204" pitchFamily="34" charset="0"/>
              </a:rPr>
              <a:t>Tourism management</a:t>
            </a:r>
            <a:r>
              <a:rPr lang="en-US" sz="1200" b="0" i="0" dirty="0">
                <a:effectLst/>
                <a:latin typeface="Arial" panose="020B0604020202020204" pitchFamily="34" charset="0"/>
              </a:rPr>
              <a:t>, </a:t>
            </a:r>
            <a:r>
              <a:rPr lang="en-US" sz="1200" b="0" i="1" dirty="0">
                <a:effectLst/>
                <a:latin typeface="Arial" panose="020B0604020202020204" pitchFamily="34" charset="0"/>
              </a:rPr>
              <a:t>21</a:t>
            </a:r>
            <a:r>
              <a:rPr lang="en-US" sz="1200" b="0" i="0" dirty="0">
                <a:effectLst/>
                <a:latin typeface="Arial" panose="020B0604020202020204" pitchFamily="34" charset="0"/>
              </a:rPr>
              <a:t>(1), pp.97-116.</a:t>
            </a:r>
          </a:p>
          <a:p>
            <a:pPr marL="342900" indent="-342900">
              <a:buFont typeface="+mj-lt"/>
              <a:buAutoNum type="arabicPeriod"/>
            </a:pPr>
            <a:r>
              <a:rPr lang="en-US" sz="1200" b="0" i="0" dirty="0" err="1">
                <a:effectLst/>
                <a:latin typeface="Arial" panose="020B0604020202020204" pitchFamily="34" charset="0"/>
              </a:rPr>
              <a:t>Chalip</a:t>
            </a:r>
            <a:r>
              <a:rPr lang="en-US" sz="1200" b="0" i="0" dirty="0">
                <a:effectLst/>
                <a:latin typeface="Arial" panose="020B0604020202020204" pitchFamily="34" charset="0"/>
              </a:rPr>
              <a:t>, L., 2004. Beyond impact: A general model for sport event leverage. </a:t>
            </a:r>
            <a:r>
              <a:rPr lang="en-US" sz="1200" b="0" i="1" dirty="0">
                <a:effectLst/>
                <a:latin typeface="Arial" panose="020B0604020202020204" pitchFamily="34" charset="0"/>
              </a:rPr>
              <a:t>Sport tourism: Interrelationships, impacts and issues</a:t>
            </a:r>
            <a:r>
              <a:rPr lang="en-US" sz="1200" b="0" i="0" dirty="0">
                <a:effectLst/>
                <a:latin typeface="Arial" panose="020B0604020202020204" pitchFamily="34" charset="0"/>
              </a:rPr>
              <a:t>, </a:t>
            </a:r>
            <a:r>
              <a:rPr lang="en-US" sz="1200" b="0" i="1" dirty="0">
                <a:effectLst/>
                <a:latin typeface="Arial" panose="020B0604020202020204" pitchFamily="34" charset="0"/>
              </a:rPr>
              <a:t>14</a:t>
            </a:r>
            <a:r>
              <a:rPr lang="en-US" sz="1200" b="0" i="0" dirty="0">
                <a:effectLst/>
                <a:latin typeface="Arial" panose="020B0604020202020204" pitchFamily="34" charset="0"/>
              </a:rPr>
              <a:t>, pp.226-252.</a:t>
            </a:r>
            <a:endParaRPr lang="en-US" sz="1200" dirty="0">
              <a:latin typeface="Arial" panose="020B0604020202020204" pitchFamily="34" charset="0"/>
            </a:endParaRPr>
          </a:p>
          <a:p>
            <a:pPr marL="342900" indent="-342900">
              <a:buFont typeface="+mj-lt"/>
              <a:buAutoNum type="arabicPeriod"/>
            </a:pPr>
            <a:r>
              <a:rPr lang="en-US" sz="1200" b="0" i="0" dirty="0">
                <a:effectLst/>
                <a:latin typeface="Arial" panose="020B0604020202020204" pitchFamily="34" charset="0"/>
              </a:rPr>
              <a:t>Crompton, J.L., 1995. Economic impact analysis of sports facilities and events: Eleven sources of misapplication. </a:t>
            </a:r>
            <a:r>
              <a:rPr lang="en-US" sz="1200" b="0" i="1" dirty="0">
                <a:effectLst/>
                <a:latin typeface="Arial" panose="020B0604020202020204" pitchFamily="34" charset="0"/>
              </a:rPr>
              <a:t>Journal of sport management</a:t>
            </a:r>
            <a:r>
              <a:rPr lang="en-US" sz="1200" b="0" i="0" dirty="0">
                <a:effectLst/>
                <a:latin typeface="Arial" panose="020B0604020202020204" pitchFamily="34" charset="0"/>
              </a:rPr>
              <a:t>, </a:t>
            </a:r>
            <a:r>
              <a:rPr lang="en-US" sz="1200" b="0" i="1" dirty="0">
                <a:effectLst/>
                <a:latin typeface="Arial" panose="020B0604020202020204" pitchFamily="34" charset="0"/>
              </a:rPr>
              <a:t>9</a:t>
            </a:r>
            <a:r>
              <a:rPr lang="en-US" sz="1200" b="0" i="0" dirty="0">
                <a:effectLst/>
                <a:latin typeface="Arial" panose="020B0604020202020204" pitchFamily="34" charset="0"/>
              </a:rPr>
              <a:t>(1), pp.14-35.</a:t>
            </a:r>
          </a:p>
          <a:p>
            <a:pPr marL="342900" indent="-342900">
              <a:buFont typeface="+mj-lt"/>
              <a:buAutoNum type="arabicPeriod"/>
            </a:pPr>
            <a:r>
              <a:rPr lang="en-US" sz="1200" b="0" i="0" dirty="0">
                <a:effectLst/>
                <a:latin typeface="Arial" panose="020B0604020202020204" pitchFamily="34" charset="0"/>
              </a:rPr>
              <a:t>Dwyer, L. and Jago, L., 2014. The economic contribution of special events. In </a:t>
            </a:r>
            <a:r>
              <a:rPr lang="en-US" sz="1200" b="0" i="1" dirty="0">
                <a:effectLst/>
                <a:latin typeface="Arial" panose="020B0604020202020204" pitchFamily="34" charset="0"/>
              </a:rPr>
              <a:t>The Routledge handbook of events</a:t>
            </a:r>
            <a:r>
              <a:rPr lang="en-US" sz="1200" b="0" i="0" dirty="0">
                <a:effectLst/>
                <a:latin typeface="Arial" panose="020B0604020202020204" pitchFamily="34" charset="0"/>
              </a:rPr>
              <a:t> (pp. 145-163). Routledge.</a:t>
            </a:r>
            <a:endParaRPr lang="en-US" sz="1200" dirty="0">
              <a:latin typeface="Arial" panose="020B0604020202020204" pitchFamily="34" charset="0"/>
            </a:endParaRPr>
          </a:p>
          <a:p>
            <a:pPr marL="342900" indent="-342900">
              <a:buFont typeface="+mj-lt"/>
              <a:buAutoNum type="arabicPeriod"/>
            </a:pPr>
            <a:r>
              <a:rPr lang="en-US" sz="1200" b="0" i="0" dirty="0">
                <a:effectLst/>
                <a:latin typeface="Arial" panose="020B0604020202020204" pitchFamily="34" charset="0"/>
              </a:rPr>
              <a:t>Desjardins, A. and </a:t>
            </a:r>
            <a:r>
              <a:rPr lang="en-US" sz="1200" b="0" i="0" dirty="0" err="1">
                <a:effectLst/>
                <a:latin typeface="Arial" panose="020B0604020202020204" pitchFamily="34" charset="0"/>
              </a:rPr>
              <a:t>Wakkary</a:t>
            </a:r>
            <a:r>
              <a:rPr lang="en-US" sz="1200" b="0" i="0" dirty="0">
                <a:effectLst/>
                <a:latin typeface="Arial" panose="020B0604020202020204" pitchFamily="34" charset="0"/>
              </a:rPr>
              <a:t>, R., 2011, June. How children represent sustainability in the home. In </a:t>
            </a:r>
            <a:r>
              <a:rPr lang="en-US" sz="1200" b="0" i="1" dirty="0">
                <a:effectLst/>
                <a:latin typeface="Arial" panose="020B0604020202020204" pitchFamily="34" charset="0"/>
              </a:rPr>
              <a:t>Proceedings of the 10th international conference on interaction design and children</a:t>
            </a:r>
            <a:r>
              <a:rPr lang="en-US" sz="1200" b="0" i="0" dirty="0">
                <a:effectLst/>
                <a:latin typeface="Arial" panose="020B0604020202020204" pitchFamily="34" charset="0"/>
              </a:rPr>
              <a:t> (pp. 37-45).</a:t>
            </a:r>
          </a:p>
          <a:p>
            <a:pPr marL="342900" indent="-342900">
              <a:buFont typeface="+mj-lt"/>
              <a:buAutoNum type="arabicPeriod"/>
            </a:pPr>
            <a:r>
              <a:rPr lang="en-US" sz="1200" b="0" i="0" dirty="0" err="1">
                <a:effectLst/>
                <a:latin typeface="Arial" panose="020B0604020202020204" pitchFamily="34" charset="0"/>
              </a:rPr>
              <a:t>Fenich</a:t>
            </a:r>
            <a:r>
              <a:rPr lang="en-US" sz="1200" b="0" i="0" dirty="0">
                <a:effectLst/>
                <a:latin typeface="Arial" panose="020B0604020202020204" pitchFamily="34" charset="0"/>
              </a:rPr>
              <a:t>, G.G., 2016. </a:t>
            </a:r>
            <a:r>
              <a:rPr lang="en-US" sz="1200" b="0" i="1" dirty="0">
                <a:effectLst/>
                <a:latin typeface="Arial" panose="020B0604020202020204" pitchFamily="34" charset="0"/>
              </a:rPr>
              <a:t>Meetings, expositions, events, and conventions: An introduction to the industry</a:t>
            </a:r>
            <a:r>
              <a:rPr lang="en-US" sz="1200" b="0" i="0" dirty="0">
                <a:effectLst/>
                <a:latin typeface="Arial" panose="020B0604020202020204" pitchFamily="34" charset="0"/>
              </a:rPr>
              <a:t>. Pearson</a:t>
            </a:r>
          </a:p>
          <a:p>
            <a:pPr marL="342900" indent="-342900">
              <a:buFont typeface="+mj-lt"/>
              <a:buAutoNum type="arabicPeriod"/>
            </a:pPr>
            <a:r>
              <a:rPr lang="en-US" sz="1200" b="0" i="0" dirty="0">
                <a:effectLst/>
                <a:latin typeface="Arial" panose="020B0604020202020204" pitchFamily="34" charset="0"/>
              </a:rPr>
              <a:t>Getz, D., 2004, March. Bidding on events: Identifying event selection criteria and critical success factors. In </a:t>
            </a:r>
            <a:r>
              <a:rPr lang="en-US" sz="1200" b="0" i="1" dirty="0">
                <a:effectLst/>
                <a:latin typeface="Arial" panose="020B0604020202020204" pitchFamily="34" charset="0"/>
              </a:rPr>
              <a:t>Journal of Convention &amp; Exhibition Management</a:t>
            </a:r>
            <a:r>
              <a:rPr lang="en-US" sz="1200" b="0" i="0" dirty="0">
                <a:effectLst/>
                <a:latin typeface="Arial" panose="020B0604020202020204" pitchFamily="34" charset="0"/>
              </a:rPr>
              <a:t> (Vol. 5, No. 2, pp. 1-24). Taylor &amp; Francis Group.</a:t>
            </a:r>
          </a:p>
          <a:p>
            <a:pPr marL="342900" indent="-342900">
              <a:buFont typeface="+mj-lt"/>
              <a:buAutoNum type="arabicPeriod"/>
            </a:pPr>
            <a:r>
              <a:rPr lang="en-US" sz="1200" b="0" i="0" dirty="0">
                <a:effectLst/>
                <a:latin typeface="Arial" panose="020B0604020202020204" pitchFamily="34" charset="0"/>
              </a:rPr>
              <a:t>Greco, N. and </a:t>
            </a:r>
            <a:r>
              <a:rPr lang="en-US" sz="1200" b="0" i="0" dirty="0" err="1">
                <a:effectLst/>
                <a:latin typeface="Arial" panose="020B0604020202020204" pitchFamily="34" charset="0"/>
              </a:rPr>
              <a:t>Mallen</a:t>
            </a:r>
            <a:r>
              <a:rPr lang="en-US" sz="1200" b="0" i="0" dirty="0">
                <a:effectLst/>
                <a:latin typeface="Arial" panose="020B0604020202020204" pitchFamily="34" charset="0"/>
              </a:rPr>
              <a:t>, C., Issues and management strategies in event operational planning. In </a:t>
            </a:r>
            <a:r>
              <a:rPr lang="en-US" sz="1200" b="0" i="1" dirty="0">
                <a:effectLst/>
                <a:latin typeface="Arial" panose="020B0604020202020204" pitchFamily="34" charset="0"/>
              </a:rPr>
              <a:t>Event Management in Sport, Recreation and Tourism</a:t>
            </a:r>
            <a:r>
              <a:rPr lang="en-US" sz="1200" b="0" i="0" dirty="0">
                <a:effectLst/>
                <a:latin typeface="Arial" panose="020B0604020202020204" pitchFamily="34" charset="0"/>
              </a:rPr>
              <a:t> (pp. 115-135). Routledge.</a:t>
            </a:r>
          </a:p>
          <a:p>
            <a:pPr marL="342900" indent="-342900">
              <a:buFont typeface="+mj-lt"/>
              <a:buAutoNum type="arabicPeriod"/>
            </a:pPr>
            <a:r>
              <a:rPr lang="en-US" sz="1200" b="0" i="0" dirty="0">
                <a:effectLst/>
                <a:latin typeface="Calibri" panose="020F0502020204030204" pitchFamily="34" charset="0"/>
              </a:rPr>
              <a:t>Jones-Evans, D. (2022, April 1). </a:t>
            </a:r>
            <a:r>
              <a:rPr lang="en-US" sz="1200" b="0" i="1" dirty="0">
                <a:effectLst/>
                <a:latin typeface="Calibri" panose="020F0502020204030204" pitchFamily="34" charset="0"/>
              </a:rPr>
              <a:t>The huge economic impact of the UK's event industry</a:t>
            </a:r>
            <a:r>
              <a:rPr lang="en-US" sz="1200" b="0" i="0" dirty="0">
                <a:effectLst/>
                <a:latin typeface="Calibri" panose="020F0502020204030204" pitchFamily="34" charset="0"/>
              </a:rPr>
              <a:t>. Business Live. </a:t>
            </a:r>
            <a:r>
              <a:rPr lang="en-US" sz="1200" b="0" i="0" dirty="0">
                <a:effectLst/>
                <a:latin typeface="Calibri" panose="020F0502020204030204" pitchFamily="34" charset="0"/>
                <a:hlinkClick r:id="rId2"/>
              </a:rPr>
              <a:t>https://www.business-live.co.uk/opinion-analysis/huge-economic-impact-uks-event-23563660</a:t>
            </a:r>
            <a:endParaRPr lang="en-US" sz="1200" dirty="0">
              <a:latin typeface="Arial" panose="020B0604020202020204" pitchFamily="34" charset="0"/>
            </a:endParaRPr>
          </a:p>
          <a:p>
            <a:pPr marL="342900" indent="-342900">
              <a:buFont typeface="+mj-lt"/>
              <a:buAutoNum type="arabicPeriod"/>
            </a:pPr>
            <a:r>
              <a:rPr lang="en-US" sz="1200" b="0" i="0" dirty="0">
                <a:effectLst/>
                <a:latin typeface="Calibri" panose="020F0502020204030204" pitchFamily="34" charset="0"/>
              </a:rPr>
              <a:t>MICE Industry. (2023, May). </a:t>
            </a:r>
            <a:r>
              <a:rPr lang="en-US" sz="1200" b="0" i="1" dirty="0">
                <a:effectLst/>
                <a:latin typeface="Calibri" panose="020F0502020204030204" pitchFamily="34" charset="0"/>
              </a:rPr>
              <a:t>MICE industry share , size , trends , demand - 2022-2031</a:t>
            </a:r>
            <a:r>
              <a:rPr lang="en-US" sz="1200" b="0" i="0" dirty="0">
                <a:effectLst/>
                <a:latin typeface="Calibri" panose="020F0502020204030204" pitchFamily="34" charset="0"/>
              </a:rPr>
              <a:t>. Allied Market Research. </a:t>
            </a:r>
            <a:r>
              <a:rPr lang="en-US" sz="1200" b="0" i="0" dirty="0">
                <a:effectLst/>
                <a:latin typeface="Calibri" panose="020F0502020204030204" pitchFamily="34" charset="0"/>
                <a:hlinkClick r:id="rId3"/>
              </a:rPr>
              <a:t>https://www.alliedmarketresearch.com/MICE-industry-market</a:t>
            </a:r>
            <a:endParaRPr lang="en-US" sz="1200" b="0" i="0" dirty="0">
              <a:effectLst/>
              <a:latin typeface="Arial" panose="020B0604020202020204" pitchFamily="34" charset="0"/>
            </a:endParaRPr>
          </a:p>
          <a:p>
            <a:pPr marL="342900" indent="-342900">
              <a:buFont typeface="+mj-lt"/>
              <a:buAutoNum type="arabicPeriod"/>
            </a:pPr>
            <a:r>
              <a:rPr lang="en-US" sz="1200" b="0" i="0" dirty="0" err="1">
                <a:effectLst/>
                <a:latin typeface="Calibri" panose="020F0502020204030204" pitchFamily="34" charset="0"/>
              </a:rPr>
              <a:t>Mullardm</a:t>
            </a:r>
            <a:r>
              <a:rPr lang="en-US" sz="1200" b="0" i="0" dirty="0">
                <a:effectLst/>
                <a:latin typeface="Calibri" panose="020F0502020204030204" pitchFamily="34" charset="0"/>
              </a:rPr>
              <a:t>. (2020, May 5). </a:t>
            </a:r>
            <a:r>
              <a:rPr lang="en-US" sz="1200" b="0" i="1" dirty="0">
                <a:effectLst/>
                <a:latin typeface="Calibri" panose="020F0502020204030204" pitchFamily="34" charset="0"/>
              </a:rPr>
              <a:t>The UK events report reveals depth of £70bn events industry</a:t>
            </a:r>
            <a:r>
              <a:rPr lang="en-US" sz="1200" b="0" i="0" dirty="0">
                <a:effectLst/>
                <a:latin typeface="Calibri" panose="020F0502020204030204" pitchFamily="34" charset="0"/>
              </a:rPr>
              <a:t>. Conference News. </a:t>
            </a:r>
            <a:r>
              <a:rPr lang="en-US" sz="1200" b="0" i="0" dirty="0">
                <a:effectLst/>
                <a:latin typeface="Calibri" panose="020F0502020204030204" pitchFamily="34" charset="0"/>
                <a:hlinkClick r:id="rId4"/>
              </a:rPr>
              <a:t>https://www.conference-news.co.uk/news/uk-events-report-reveals-depth-ps70bn-events-industry/</a:t>
            </a:r>
            <a:endParaRPr lang="en-US" sz="1200" b="0" i="0" dirty="0">
              <a:effectLst/>
              <a:latin typeface="Calibri" panose="020F0502020204030204" pitchFamily="34" charset="0"/>
            </a:endParaRPr>
          </a:p>
          <a:p>
            <a:pPr marL="342900" indent="-342900">
              <a:buFont typeface="+mj-lt"/>
              <a:buAutoNum type="arabicPeriod"/>
            </a:pPr>
            <a:r>
              <a:rPr lang="en-US" sz="1200" b="0" i="0" dirty="0">
                <a:effectLst/>
                <a:latin typeface="Arial" panose="020B0604020202020204" pitchFamily="34" charset="0"/>
              </a:rPr>
              <a:t>Horton, J., Hadfield-Hill, S., Christensen, P. and </a:t>
            </a:r>
            <a:r>
              <a:rPr lang="en-US" sz="1200" b="0" i="0" dirty="0" err="1">
                <a:effectLst/>
                <a:latin typeface="Arial" panose="020B0604020202020204" pitchFamily="34" charset="0"/>
              </a:rPr>
              <a:t>Kraftl</a:t>
            </a:r>
            <a:r>
              <a:rPr lang="en-US" sz="1200" b="0" i="0" dirty="0">
                <a:effectLst/>
                <a:latin typeface="Arial" panose="020B0604020202020204" pitchFamily="34" charset="0"/>
              </a:rPr>
              <a:t>, P., 2013. Children, young people and sustainability: Introduction to special issue. </a:t>
            </a:r>
            <a:r>
              <a:rPr lang="en-US" sz="1200" b="0" i="1" dirty="0">
                <a:effectLst/>
                <a:latin typeface="Arial" panose="020B0604020202020204" pitchFamily="34" charset="0"/>
              </a:rPr>
              <a:t>Local Environment</a:t>
            </a:r>
            <a:r>
              <a:rPr lang="en-US" sz="1200" b="0" i="0" dirty="0">
                <a:effectLst/>
                <a:latin typeface="Arial" panose="020B0604020202020204" pitchFamily="34" charset="0"/>
              </a:rPr>
              <a:t>, </a:t>
            </a:r>
            <a:r>
              <a:rPr lang="en-US" sz="1200" b="0" i="1" dirty="0">
                <a:effectLst/>
                <a:latin typeface="Arial" panose="020B0604020202020204" pitchFamily="34" charset="0"/>
              </a:rPr>
              <a:t>18</a:t>
            </a:r>
            <a:r>
              <a:rPr lang="en-US" sz="1200" b="0" i="0" dirty="0">
                <a:effectLst/>
                <a:latin typeface="Arial" panose="020B0604020202020204" pitchFamily="34" charset="0"/>
              </a:rPr>
              <a:t>(3), pp.249-254.</a:t>
            </a:r>
          </a:p>
          <a:p>
            <a:pPr marL="342900" indent="-342900">
              <a:buFont typeface="+mj-lt"/>
              <a:buAutoNum type="arabicPeriod"/>
            </a:pPr>
            <a:r>
              <a:rPr lang="en-US" sz="1200" b="0" i="0" dirty="0" err="1">
                <a:effectLst/>
                <a:latin typeface="Arial" panose="020B0604020202020204" pitchFamily="34" charset="0"/>
              </a:rPr>
              <a:t>Mallen</a:t>
            </a:r>
            <a:r>
              <a:rPr lang="en-US" sz="1200" b="0" i="0" dirty="0">
                <a:effectLst/>
                <a:latin typeface="Arial" panose="020B0604020202020204" pitchFamily="34" charset="0"/>
              </a:rPr>
              <a:t>, C., 2010. The event planning model: The event operational planning phase. In </a:t>
            </a:r>
            <a:r>
              <a:rPr lang="en-US" sz="1200" b="0" i="1" dirty="0">
                <a:effectLst/>
                <a:latin typeface="Arial" panose="020B0604020202020204" pitchFamily="34" charset="0"/>
              </a:rPr>
              <a:t>Sport, recreation and tourism event management</a:t>
            </a:r>
            <a:r>
              <a:rPr lang="en-US" sz="1200" b="0" i="0" dirty="0">
                <a:effectLst/>
                <a:latin typeface="Arial" panose="020B0604020202020204" pitchFamily="34" charset="0"/>
              </a:rPr>
              <a:t> (pp. 91-112). Routledge.</a:t>
            </a:r>
          </a:p>
          <a:p>
            <a:pPr marL="342900" indent="-342900">
              <a:buFont typeface="+mj-lt"/>
              <a:buAutoNum type="arabicPeriod"/>
            </a:pPr>
            <a:r>
              <a:rPr lang="en-US" sz="1200" b="0" i="0" dirty="0" err="1">
                <a:effectLst/>
                <a:latin typeface="Arial" panose="020B0604020202020204" pitchFamily="34" charset="0"/>
              </a:rPr>
              <a:t>Pernecky</a:t>
            </a:r>
            <a:r>
              <a:rPr lang="en-US" sz="1200" b="0" i="0" dirty="0">
                <a:effectLst/>
                <a:latin typeface="Arial" panose="020B0604020202020204" pitchFamily="34" charset="0"/>
              </a:rPr>
              <a:t>, T. and </a:t>
            </a:r>
            <a:r>
              <a:rPr lang="en-US" sz="1200" b="0" i="0" dirty="0" err="1">
                <a:effectLst/>
                <a:latin typeface="Arial" panose="020B0604020202020204" pitchFamily="34" charset="0"/>
              </a:rPr>
              <a:t>Lück</a:t>
            </a:r>
            <a:r>
              <a:rPr lang="en-US" sz="1200" b="0" i="0" dirty="0">
                <a:effectLst/>
                <a:latin typeface="Arial" panose="020B0604020202020204" pitchFamily="34" charset="0"/>
              </a:rPr>
              <a:t>, M. eds., 2013. </a:t>
            </a:r>
            <a:r>
              <a:rPr lang="en-US" sz="1200" b="0" i="1" dirty="0">
                <a:effectLst/>
                <a:latin typeface="Arial" panose="020B0604020202020204" pitchFamily="34" charset="0"/>
              </a:rPr>
              <a:t>Events, society and sustainability: Critical and contemporary approaches</a:t>
            </a:r>
            <a:r>
              <a:rPr lang="en-US" sz="1200" b="0" i="0" dirty="0">
                <a:effectLst/>
                <a:latin typeface="Arial" panose="020B0604020202020204" pitchFamily="34" charset="0"/>
              </a:rPr>
              <a:t>. Routledge.</a:t>
            </a:r>
          </a:p>
          <a:p>
            <a:pPr marL="342900" indent="-342900">
              <a:buFont typeface="+mj-lt"/>
              <a:buAutoNum type="arabicPeriod"/>
            </a:pPr>
            <a:r>
              <a:rPr lang="en-US" sz="1200" b="0" i="0" dirty="0" err="1">
                <a:effectLst/>
                <a:latin typeface="Arial" panose="020B0604020202020204" pitchFamily="34" charset="0"/>
              </a:rPr>
              <a:t>Pernecky</a:t>
            </a:r>
            <a:r>
              <a:rPr lang="en-US" sz="1200" b="0" i="0" dirty="0">
                <a:effectLst/>
                <a:latin typeface="Arial" panose="020B0604020202020204" pitchFamily="34" charset="0"/>
              </a:rPr>
              <a:t>, T., 2013. Events, society and sustainability: Five propositions. </a:t>
            </a:r>
            <a:r>
              <a:rPr lang="en-US" sz="1200" b="0" i="1" dirty="0">
                <a:effectLst/>
                <a:latin typeface="Arial" panose="020B0604020202020204" pitchFamily="34" charset="0"/>
              </a:rPr>
              <a:t>Events, society and sustainability: Critical and contemporary approaches</a:t>
            </a:r>
            <a:r>
              <a:rPr lang="en-US" sz="1200" b="0" i="0" dirty="0">
                <a:effectLst/>
                <a:latin typeface="Arial" panose="020B0604020202020204" pitchFamily="34" charset="0"/>
              </a:rPr>
              <a:t>, pp.15-29.</a:t>
            </a:r>
          </a:p>
          <a:p>
            <a:pPr marL="342900" indent="-342900">
              <a:buFont typeface="+mj-lt"/>
              <a:buAutoNum type="arabicPeriod"/>
            </a:pPr>
            <a:r>
              <a:rPr lang="en-US" sz="1200" b="0" i="0" dirty="0">
                <a:effectLst/>
                <a:latin typeface="Arial" panose="020B0604020202020204" pitchFamily="34" charset="0"/>
              </a:rPr>
              <a:t>Phi, G., Dredge, D. and </a:t>
            </a:r>
            <a:r>
              <a:rPr lang="en-US" sz="1200" b="0" i="0" dirty="0" err="1">
                <a:effectLst/>
                <a:latin typeface="Arial" panose="020B0604020202020204" pitchFamily="34" charset="0"/>
              </a:rPr>
              <a:t>Whitford</a:t>
            </a:r>
            <a:r>
              <a:rPr lang="en-US" sz="1200" b="0" i="0" dirty="0">
                <a:effectLst/>
                <a:latin typeface="Arial" panose="020B0604020202020204" pitchFamily="34" charset="0"/>
              </a:rPr>
              <a:t>, M., 2014. Understanding conflicting perspectives in event planning and management using Q method. </a:t>
            </a:r>
            <a:r>
              <a:rPr lang="en-US" sz="1200" b="0" i="1" dirty="0">
                <a:effectLst/>
                <a:latin typeface="Arial" panose="020B0604020202020204" pitchFamily="34" charset="0"/>
              </a:rPr>
              <a:t>Tourism Management</a:t>
            </a:r>
            <a:r>
              <a:rPr lang="en-US" sz="1200" b="0" i="0" dirty="0">
                <a:effectLst/>
                <a:latin typeface="Arial" panose="020B0604020202020204" pitchFamily="34" charset="0"/>
              </a:rPr>
              <a:t>, </a:t>
            </a:r>
            <a:r>
              <a:rPr lang="en-US" sz="1200" b="0" i="1" dirty="0">
                <a:effectLst/>
                <a:latin typeface="Arial" panose="020B0604020202020204" pitchFamily="34" charset="0"/>
              </a:rPr>
              <a:t>40</a:t>
            </a:r>
            <a:r>
              <a:rPr lang="en-US" sz="1200" b="0" i="0" dirty="0">
                <a:effectLst/>
                <a:latin typeface="Arial" panose="020B0604020202020204" pitchFamily="34" charset="0"/>
              </a:rPr>
              <a:t>, pp.406-415.</a:t>
            </a:r>
          </a:p>
          <a:p>
            <a:pPr marL="342900" indent="-342900">
              <a:buFont typeface="+mj-lt"/>
              <a:buAutoNum type="arabicPeriod"/>
            </a:pPr>
            <a:r>
              <a:rPr lang="en-US" sz="1200" b="0" i="0" dirty="0" err="1">
                <a:effectLst/>
                <a:latin typeface="Arial" panose="020B0604020202020204" pitchFamily="34" charset="0"/>
              </a:rPr>
              <a:t>Rabadi</a:t>
            </a:r>
            <a:r>
              <a:rPr lang="en-US" sz="1200" b="0" i="0" dirty="0">
                <a:effectLst/>
                <a:latin typeface="Arial" panose="020B0604020202020204" pitchFamily="34" charset="0"/>
              </a:rPr>
              <a:t>, G., </a:t>
            </a:r>
            <a:r>
              <a:rPr lang="en-US" sz="1200" b="0" i="0" dirty="0" err="1">
                <a:effectLst/>
                <a:latin typeface="Arial" panose="020B0604020202020204" pitchFamily="34" charset="0"/>
              </a:rPr>
              <a:t>Khallouli</a:t>
            </a:r>
            <a:r>
              <a:rPr lang="en-US" sz="1200" b="0" i="0" dirty="0">
                <a:effectLst/>
                <a:latin typeface="Arial" panose="020B0604020202020204" pitchFamily="34" charset="0"/>
              </a:rPr>
              <a:t>, W., Al-Salem, M. and </a:t>
            </a:r>
            <a:r>
              <a:rPr lang="en-US" sz="1200" b="0" i="0" dirty="0" err="1">
                <a:effectLst/>
                <a:latin typeface="Arial" panose="020B0604020202020204" pitchFamily="34" charset="0"/>
              </a:rPr>
              <a:t>Ghoniem</a:t>
            </a:r>
            <a:r>
              <a:rPr lang="en-US" sz="1200" b="0" i="0" dirty="0">
                <a:effectLst/>
                <a:latin typeface="Arial" panose="020B0604020202020204" pitchFamily="34" charset="0"/>
              </a:rPr>
              <a:t>, A., 2015. Planning and management of major sporting events: a survey. </a:t>
            </a:r>
            <a:r>
              <a:rPr lang="en-US" sz="1200" b="0" i="1" dirty="0">
                <a:effectLst/>
                <a:latin typeface="Arial" panose="020B0604020202020204" pitchFamily="34" charset="0"/>
              </a:rPr>
              <a:t>International Journal of Planning and Scheduling</a:t>
            </a:r>
            <a:r>
              <a:rPr lang="en-US" sz="1200" b="0" i="0" dirty="0">
                <a:effectLst/>
                <a:latin typeface="Arial" panose="020B0604020202020204" pitchFamily="34" charset="0"/>
              </a:rPr>
              <a:t>, </a:t>
            </a:r>
            <a:r>
              <a:rPr lang="en-US" sz="1200" b="0" i="1" dirty="0">
                <a:effectLst/>
                <a:latin typeface="Arial" panose="020B0604020202020204" pitchFamily="34" charset="0"/>
              </a:rPr>
              <a:t>2</a:t>
            </a:r>
            <a:r>
              <a:rPr lang="en-US" sz="1200" b="0" i="0" dirty="0">
                <a:effectLst/>
                <a:latin typeface="Arial" panose="020B0604020202020204" pitchFamily="34" charset="0"/>
              </a:rPr>
              <a:t>(2), pp.154-178.</a:t>
            </a:r>
            <a:endParaRPr lang="en-US" sz="1200" dirty="0">
              <a:latin typeface="Arial" panose="020B0604020202020204" pitchFamily="34" charset="0"/>
            </a:endParaRPr>
          </a:p>
          <a:p>
            <a:pPr marL="342900" indent="-342900">
              <a:buFont typeface="+mj-lt"/>
              <a:buAutoNum type="arabicPeriod"/>
            </a:pPr>
            <a:r>
              <a:rPr lang="en-US" sz="1200" b="0" i="0" dirty="0" err="1">
                <a:effectLst/>
                <a:latin typeface="Arial" panose="020B0604020202020204" pitchFamily="34" charset="0"/>
              </a:rPr>
              <a:t>Sotiriadou</a:t>
            </a:r>
            <a:r>
              <a:rPr lang="en-US" sz="1200" b="0" i="0" dirty="0">
                <a:effectLst/>
                <a:latin typeface="Arial" panose="020B0604020202020204" pitchFamily="34" charset="0"/>
              </a:rPr>
              <a:t>, P. and Hill, B., 2015. Raising environmental responsibility and sustainability for sport events: A systematic review. </a:t>
            </a:r>
            <a:r>
              <a:rPr lang="en-US" sz="1200" b="0" i="1" dirty="0">
                <a:effectLst/>
                <a:latin typeface="Arial" panose="020B0604020202020204" pitchFamily="34" charset="0"/>
              </a:rPr>
              <a:t>International journal of event management research</a:t>
            </a:r>
            <a:r>
              <a:rPr lang="en-US" sz="1200" b="0" i="0" dirty="0">
                <a:effectLst/>
                <a:latin typeface="Arial" panose="020B0604020202020204" pitchFamily="34" charset="0"/>
              </a:rPr>
              <a:t>, </a:t>
            </a:r>
            <a:r>
              <a:rPr lang="en-US" sz="1200" b="0" i="1" dirty="0">
                <a:effectLst/>
                <a:latin typeface="Arial" panose="020B0604020202020204" pitchFamily="34" charset="0"/>
              </a:rPr>
              <a:t>10</a:t>
            </a:r>
            <a:r>
              <a:rPr lang="en-US" sz="1200" b="0" i="0" dirty="0">
                <a:effectLst/>
                <a:latin typeface="Arial" panose="020B0604020202020204" pitchFamily="34" charset="0"/>
              </a:rPr>
              <a:t>(1), pp.1-11.</a:t>
            </a:r>
          </a:p>
          <a:p>
            <a:pPr marL="342900" indent="-342900">
              <a:buFont typeface="+mj-lt"/>
              <a:buAutoNum type="arabicPeriod"/>
            </a:pPr>
            <a:r>
              <a:rPr lang="en-US" sz="1200" b="0" i="0" dirty="0">
                <a:effectLst/>
                <a:latin typeface="Arial" panose="020B0604020202020204" pitchFamily="34" charset="0"/>
              </a:rPr>
              <a:t>Walker, C., 2017. Tomorrow's leaders and today's agents of change? Children, sustainability education and environmental governance. </a:t>
            </a:r>
            <a:r>
              <a:rPr lang="en-US" sz="1200" b="0" i="1" dirty="0">
                <a:effectLst/>
                <a:latin typeface="Arial" panose="020B0604020202020204" pitchFamily="34" charset="0"/>
              </a:rPr>
              <a:t>Children &amp; Society</a:t>
            </a:r>
            <a:r>
              <a:rPr lang="en-US" sz="1200" b="0" i="0" dirty="0">
                <a:effectLst/>
                <a:latin typeface="Arial" panose="020B0604020202020204" pitchFamily="34" charset="0"/>
              </a:rPr>
              <a:t>, </a:t>
            </a:r>
            <a:r>
              <a:rPr lang="en-US" sz="1200" b="0" i="1" dirty="0">
                <a:effectLst/>
                <a:latin typeface="Arial" panose="020B0604020202020204" pitchFamily="34" charset="0"/>
              </a:rPr>
              <a:t>31</a:t>
            </a:r>
            <a:r>
              <a:rPr lang="en-US" sz="1200" b="0" i="0" dirty="0">
                <a:effectLst/>
                <a:latin typeface="Arial" panose="020B0604020202020204" pitchFamily="34" charset="0"/>
              </a:rPr>
              <a:t>(1), pp.72-83.</a:t>
            </a:r>
            <a:endParaRPr lang="en-KE" sz="1200" dirty="0"/>
          </a:p>
        </p:txBody>
      </p:sp>
      <p:sp>
        <p:nvSpPr>
          <p:cNvPr id="3" name="Rectangle 2">
            <a:extLst>
              <a:ext uri="{FF2B5EF4-FFF2-40B4-BE49-F238E27FC236}">
                <a16:creationId xmlns:a16="http://schemas.microsoft.com/office/drawing/2014/main" id="{D9CE4FD2-E04D-2596-4673-2E2358B24A1E}"/>
              </a:ext>
            </a:extLst>
          </p:cNvPr>
          <p:cNvSpPr/>
          <p:nvPr/>
        </p:nvSpPr>
        <p:spPr>
          <a:xfrm>
            <a:off x="5743726" y="948267"/>
            <a:ext cx="3349474" cy="71120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a:p>
            <a:pPr algn="ctr"/>
            <a:r>
              <a:rPr lang="en-US" dirty="0"/>
              <a:t>References</a:t>
            </a:r>
          </a:p>
          <a:p>
            <a:pPr algn="ctr"/>
            <a:endParaRPr lang="en-KE" dirty="0"/>
          </a:p>
        </p:txBody>
      </p:sp>
    </p:spTree>
    <p:extLst>
      <p:ext uri="{BB962C8B-B14F-4D97-AF65-F5344CB8AC3E}">
        <p14:creationId xmlns:p14="http://schemas.microsoft.com/office/powerpoint/2010/main" val="3114846366"/>
      </p:ext>
    </p:extLst>
  </p:cSld>
  <p:clrMapOvr>
    <a:masterClrMapping/>
  </p:clrMapOvr>
</p:sld>
</file>

<file path=ppt/theme/theme1.xml><?xml version="1.0" encoding="utf-8"?>
<a:theme xmlns:a="http://schemas.openxmlformats.org/drawingml/2006/main" name="Office Theme">
  <a:themeElements>
    <a:clrScheme name="Office">
      <a:dk1>
        <a:sysClr val="windowText" lastClr="0B25FF"/>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B25FF"/>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{F591682E-DA28-DB4B-9A29-EBC276AF70D2}tf16401369</Template>
  <TotalTime>532</TotalTime>
  <Words>3249</Words>
  <Application>Microsoft Macintosh PowerPoint</Application>
  <PresentationFormat>Custom</PresentationFormat>
  <Paragraphs>200</Paragraphs>
  <Slides>12</Slides>
  <Notes>10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12</vt:i4>
      </vt:variant>
    </vt:vector>
  </HeadingPairs>
  <TitlesOfParts>
    <vt:vector size="19" baseType="lpstr">
      <vt:lpstr>Arial</vt:lpstr>
      <vt:lpstr>Barlow</vt:lpstr>
      <vt:lpstr>Calibri</vt:lpstr>
      <vt:lpstr>Montserrat</vt:lpstr>
      <vt:lpstr>Söhne</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subject/>
  <dc:creator/>
  <cp:keywords/>
  <dc:description/>
  <cp:lastModifiedBy>Iulia-Denis Cristea (2119917)</cp:lastModifiedBy>
  <cp:revision>3</cp:revision>
  <cp:lastPrinted>2024-01-29T09:58:32Z</cp:lastPrinted>
  <dcterms:created xsi:type="dcterms:W3CDTF">2024-01-26T16:51:54Z</dcterms:created>
  <dcterms:modified xsi:type="dcterms:W3CDTF">2024-01-29T11:54:11Z</dcterms:modified>
  <cp:category/>
  <cp:contentStatus/>
  <dc:language/>
  <cp:version/>
</cp:coreProperties>
</file>