
<file path=[Content_Types].xml><?xml version="1.0" encoding="utf-8"?>
<Types xmlns="http://schemas.openxmlformats.org/package/2006/content-types">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648" r:id="rId1"/>
  </p:sldMasterIdLst>
  <p:notesMasterIdLst>
    <p:notesMasterId r:id="rId4"/>
  </p:notesMasterIdLst>
  <p:sldIdLst>
    <p:sldId id="256" r:id="rId2"/>
    <p:sldId id="257" r:id="rId3"/>
  </p:sldIdLst>
  <p:sldSz cx="12192000" cy="6858000"/>
  <p:notesSz cx="6858000" cy="12192000"/>
  <p:defaultTextStyle>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horzBarState="maximized">
    <p:restoredLeft sz="15611"/>
    <p:restoredTop sz="94610"/>
  </p:normalViewPr>
  <p:slideViewPr>
    <p:cSldViewPr snapToGrid="0" snapToObjects="1">
      <p:cViewPr varScale="1">
        <p:scale>
          <a:sx n="73" d="100"/>
          <a:sy n="73" d="100"/>
        </p:scale>
        <p:origin x="594" y="78"/>
      </p:cViewPr>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tableStyles" Target="tableStyles.xml"/><Relationship Id="rId3" Type="http://schemas.openxmlformats.org/officeDocument/2006/relationships/slide" Target="slides/slide2.xml"/><Relationship Id="rId7" Type="http://schemas.openxmlformats.org/officeDocument/2006/relationships/theme" Target="theme/theme1.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viewProps" Target="viewProps.xml"/><Relationship Id="rId5" Type="http://schemas.openxmlformats.org/officeDocument/2006/relationships/presProps" Target="presProps.xml"/><Relationship Id="rId4" Type="http://schemas.openxmlformats.org/officeDocument/2006/relationships/notesMaster" Target="notesMasters/notesMaster1.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Tree>
    <p:extLst>
      <p:ext uri="{BB962C8B-B14F-4D97-AF65-F5344CB8AC3E}">
        <p14:creationId xmlns:p14="http://schemas.microsoft.com/office/powerpoint/2010/main" val="1500027059"/>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1</a:t>
            </a:fld>
            <a:endParaRPr lang="en-US"/>
          </a:p>
        </p:txBody>
      </p:sp>
    </p:spTree>
    <p:extLst>
      <p:ext uri="{BB962C8B-B14F-4D97-AF65-F5344CB8AC3E}">
        <p14:creationId xmlns:p14="http://schemas.microsoft.com/office/powerpoint/2010/main" val="1024086991"/>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p:cSld name="DEFAULT">
    <p:bg>
      <p:bgRef idx="1001">
        <a:schemeClr val="bg1"/>
      </p:bgRef>
    </p:bg>
    <p:spTree>
      <p:nvGrpSpPr>
        <p:cNvPr id="1" name=""/>
        <p:cNvGrpSpPr/>
        <p:nvPr/>
      </p:nvGrpSpPr>
      <p:grpSpPr>
        <a:xfrm>
          <a:off x="0" y="0"/>
          <a:ext cx="0" cy="0"/>
          <a:chOff x="0" y="0"/>
          <a:chExt cx="0" cy="0"/>
        </a:xfrm>
      </p:grpSpPr>
    </p:spTree>
  </p:cSld>
  <p:clrMapOvr>
    <a:masterClrMapping/>
  </p:clrMapOvr>
</p:sldLayout>
</file>

<file path=ppt/slideMasters/_rels/slideMaster1.xml.rels><?xml version="1.0" encoding="UTF-8" standalone="yes"?>
<Relationships xmlns="http://schemas.openxmlformats.org/package/2006/relationships"><Relationship Id="rId2" Type="http://schemas.openxmlformats.org/officeDocument/2006/relationships/theme" Target="../theme/theme1.xml"/><Relationship Id="rId1" Type="http://schemas.openxmlformats.org/officeDocument/2006/relationships/slideLayout" Target="../slideLayouts/slideLayout1.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Tree>
  </p:cSld>
  <p:clrMap bg1="lt1" tx1="dk1" bg2="lt2" tx2="dk2" accent1="accent1" accent2="accent2" accent3="accent3" accent4="accent4" accent5="accent5" accent6="accent6" hlink="hlink" folHlink="folHlink"/>
  <p:sldLayoutIdLst>
    <p:sldLayoutId id="2147483649" r:id="rId1"/>
  </p:sldLayoutIdLst>
  <p:hf sldNum="0" hdr="0" ftr="0" dt="0"/>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8" Type="http://schemas.openxmlformats.org/officeDocument/2006/relationships/image" Target="../media/image6.png"/><Relationship Id="rId3" Type="http://schemas.openxmlformats.org/officeDocument/2006/relationships/image" Target="../media/image1.png"/><Relationship Id="rId7" Type="http://schemas.openxmlformats.org/officeDocument/2006/relationships/image" Target="../media/image5.png"/><Relationship Id="rId2" Type="http://schemas.openxmlformats.org/officeDocument/2006/relationships/notesSlide" Target="../notesSlides/notesSlide1.xml"/><Relationship Id="rId1" Type="http://schemas.openxmlformats.org/officeDocument/2006/relationships/slideLayout" Target="../slideLayouts/slideLayout1.xml"/><Relationship Id="rId6" Type="http://schemas.openxmlformats.org/officeDocument/2006/relationships/image" Target="../media/image4.png"/><Relationship Id="rId5" Type="http://schemas.openxmlformats.org/officeDocument/2006/relationships/image" Target="../media/image3.png"/><Relationship Id="rId10" Type="http://schemas.openxmlformats.org/officeDocument/2006/relationships/image" Target="../media/image8.png"/><Relationship Id="rId4" Type="http://schemas.openxmlformats.org/officeDocument/2006/relationships/image" Target="../media/image2.png"/><Relationship Id="rId9" Type="http://schemas.openxmlformats.org/officeDocument/2006/relationships/image" Target="../media/image7.png"/></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slide1.xml><?xml version="1.0" encoding="utf-8"?>
<p:sld xmlns:a="http://schemas.openxmlformats.org/drawingml/2006/main" xmlns:r="http://schemas.openxmlformats.org/officeDocument/2006/relationships" xmlns:p="http://schemas.openxmlformats.org/presentationml/2006/main">
  <p:cSld name="Slide 1">
    <p:bg>
      <p:bgPr>
        <a:solidFill>
          <a:srgbClr val="F0F6FC"/>
        </a:solidFill>
        <a:effectLst/>
      </p:bgPr>
    </p:bg>
    <p:spTree>
      <p:nvGrpSpPr>
        <p:cNvPr id="1" name=""/>
        <p:cNvGrpSpPr/>
        <p:nvPr/>
      </p:nvGrpSpPr>
      <p:grpSpPr>
        <a:xfrm>
          <a:off x="0" y="0"/>
          <a:ext cx="0" cy="0"/>
          <a:chOff x="0" y="0"/>
          <a:chExt cx="0" cy="0"/>
        </a:xfrm>
      </p:grpSpPr>
      <p:sp>
        <p:nvSpPr>
          <p:cNvPr id="2" name="Shape 0"/>
          <p:cNvSpPr/>
          <p:nvPr/>
        </p:nvSpPr>
        <p:spPr>
          <a:xfrm>
            <a:off x="29827" y="13716"/>
            <a:ext cx="12161520" cy="1234440"/>
          </a:xfrm>
          <a:prstGeom prst="rect">
            <a:avLst/>
          </a:prstGeom>
          <a:solidFill>
            <a:srgbClr val="0078D4"/>
          </a:solidFill>
          <a:ln/>
        </p:spPr>
      </p:sp>
      <p:pic>
        <p:nvPicPr>
          <p:cNvPr id="3" name="Image 0" descr="preencoded.png"/>
          <p:cNvPicPr>
            <a:picLocks noChangeAspect="1"/>
          </p:cNvPicPr>
          <p:nvPr/>
        </p:nvPicPr>
        <p:blipFill>
          <a:blip r:embed="rId3"/>
          <a:stretch>
            <a:fillRect/>
          </a:stretch>
        </p:blipFill>
        <p:spPr>
          <a:xfrm>
            <a:off x="365760" y="228600"/>
            <a:ext cx="640080" cy="640080"/>
          </a:xfrm>
          <a:prstGeom prst="rect">
            <a:avLst/>
          </a:prstGeom>
          <a:ln>
            <a:noFill/>
          </a:ln>
          <a:effectLst>
            <a:outerShdw blurRad="292100" dist="139700" dir="2700000" algn="tl" rotWithShape="0">
              <a:srgbClr val="333333">
                <a:alpha val="65000"/>
              </a:srgbClr>
            </a:outerShdw>
          </a:effectLst>
        </p:spPr>
      </p:pic>
      <p:sp>
        <p:nvSpPr>
          <p:cNvPr id="4" name="Text 1"/>
          <p:cNvSpPr/>
          <p:nvPr/>
        </p:nvSpPr>
        <p:spPr>
          <a:xfrm>
            <a:off x="1143000" y="137160"/>
            <a:ext cx="8229600" cy="640080"/>
          </a:xfrm>
          <a:prstGeom prst="rect">
            <a:avLst/>
          </a:prstGeom>
          <a:noFill/>
          <a:ln/>
        </p:spPr>
        <p:txBody>
          <a:bodyPr wrap="square" lIns="0" tIns="0" rIns="0" bIns="0" rtlCol="0" anchor="ctr"/>
          <a:lstStyle/>
          <a:p>
            <a:pPr marL="0" indent="0" algn="ctr">
              <a:buNone/>
            </a:pPr>
            <a:r>
              <a:rPr lang="en-US" sz="3200" b="1" dirty="0">
                <a:solidFill>
                  <a:srgbClr val="FFFFFF"/>
                </a:solidFill>
                <a:latin typeface="Trebuchet MS" pitchFamily="34" charset="0"/>
                <a:ea typeface="Trebuchet MS" pitchFamily="34" charset="-122"/>
                <a:cs typeface="Trebuchet MS" pitchFamily="34" charset="-120"/>
              </a:rPr>
              <a:t>How to Share a File via OneDrive</a:t>
            </a:r>
            <a:endParaRPr lang="en-US" sz="3200" dirty="0"/>
          </a:p>
        </p:txBody>
      </p:sp>
      <p:sp>
        <p:nvSpPr>
          <p:cNvPr id="6" name="Shape 3"/>
          <p:cNvSpPr/>
          <p:nvPr/>
        </p:nvSpPr>
        <p:spPr>
          <a:xfrm>
            <a:off x="0" y="1234440"/>
            <a:ext cx="12161520" cy="54864"/>
          </a:xfrm>
          <a:prstGeom prst="rect">
            <a:avLst/>
          </a:prstGeom>
          <a:solidFill>
            <a:srgbClr val="00BCF2"/>
          </a:solidFill>
          <a:ln/>
        </p:spPr>
      </p:sp>
      <p:sp>
        <p:nvSpPr>
          <p:cNvPr id="7" name="Shape 4"/>
          <p:cNvSpPr/>
          <p:nvPr/>
        </p:nvSpPr>
        <p:spPr>
          <a:xfrm>
            <a:off x="320040" y="1508760"/>
            <a:ext cx="3218688" cy="2331720"/>
          </a:xfrm>
          <a:prstGeom prst="rect">
            <a:avLst/>
          </a:prstGeom>
          <a:solidFill>
            <a:srgbClr val="FFFFFF"/>
          </a:solidFill>
          <a:ln/>
          <a:effectLst>
            <a:outerShdw blurRad="101600" dist="25400" dir="8100000" algn="bl" rotWithShape="0">
              <a:srgbClr val="000000">
                <a:alpha val="10000"/>
              </a:srgbClr>
            </a:outerShdw>
          </a:effectLst>
        </p:spPr>
      </p:sp>
      <p:sp>
        <p:nvSpPr>
          <p:cNvPr id="8" name="Shape 5"/>
          <p:cNvSpPr/>
          <p:nvPr/>
        </p:nvSpPr>
        <p:spPr>
          <a:xfrm>
            <a:off x="320040" y="1508760"/>
            <a:ext cx="64008" cy="2331720"/>
          </a:xfrm>
          <a:prstGeom prst="rect">
            <a:avLst/>
          </a:prstGeom>
          <a:solidFill>
            <a:srgbClr val="0078D4"/>
          </a:solidFill>
          <a:ln/>
        </p:spPr>
      </p:sp>
      <p:sp>
        <p:nvSpPr>
          <p:cNvPr id="9" name="Shape 6"/>
          <p:cNvSpPr/>
          <p:nvPr/>
        </p:nvSpPr>
        <p:spPr>
          <a:xfrm>
            <a:off x="502920" y="1645920"/>
            <a:ext cx="411480" cy="411480"/>
          </a:xfrm>
          <a:prstGeom prst="ellipse">
            <a:avLst/>
          </a:prstGeom>
          <a:solidFill>
            <a:srgbClr val="0078D4"/>
          </a:solidFill>
          <a:ln/>
        </p:spPr>
      </p:sp>
      <p:pic>
        <p:nvPicPr>
          <p:cNvPr id="10" name="Image 1" descr="preencoded.png"/>
          <p:cNvPicPr>
            <a:picLocks noChangeAspect="1"/>
          </p:cNvPicPr>
          <p:nvPr/>
        </p:nvPicPr>
        <p:blipFill>
          <a:blip r:embed="rId3"/>
          <a:stretch>
            <a:fillRect/>
          </a:stretch>
        </p:blipFill>
        <p:spPr>
          <a:xfrm>
            <a:off x="576072" y="1709928"/>
            <a:ext cx="274320" cy="274320"/>
          </a:xfrm>
          <a:prstGeom prst="rect">
            <a:avLst/>
          </a:prstGeom>
        </p:spPr>
      </p:pic>
      <p:sp>
        <p:nvSpPr>
          <p:cNvPr id="11" name="Text 7"/>
          <p:cNvSpPr/>
          <p:nvPr/>
        </p:nvSpPr>
        <p:spPr>
          <a:xfrm>
            <a:off x="1005840" y="1645920"/>
            <a:ext cx="2651760" cy="411480"/>
          </a:xfrm>
          <a:prstGeom prst="rect">
            <a:avLst/>
          </a:prstGeom>
          <a:noFill/>
          <a:ln/>
        </p:spPr>
        <p:txBody>
          <a:bodyPr wrap="square" lIns="0" tIns="0" rIns="0" bIns="0" rtlCol="0" anchor="ctr"/>
          <a:lstStyle/>
          <a:p>
            <a:pPr marL="0" indent="0">
              <a:buNone/>
            </a:pPr>
            <a:r>
              <a:rPr lang="en-US" sz="1500" b="1" dirty="0">
                <a:solidFill>
                  <a:srgbClr val="0078D4"/>
                </a:solidFill>
                <a:latin typeface="Trebuchet MS" pitchFamily="34" charset="0"/>
                <a:ea typeface="Trebuchet MS" pitchFamily="34" charset="-122"/>
                <a:cs typeface="Trebuchet MS" pitchFamily="34" charset="-120"/>
              </a:rPr>
              <a:t>1. What is OneDrive?</a:t>
            </a:r>
            <a:endParaRPr lang="en-US" sz="1500" dirty="0"/>
          </a:p>
        </p:txBody>
      </p:sp>
      <p:sp>
        <p:nvSpPr>
          <p:cNvPr id="12" name="Text 8"/>
          <p:cNvSpPr/>
          <p:nvPr/>
        </p:nvSpPr>
        <p:spPr>
          <a:xfrm>
            <a:off x="502920" y="2148840"/>
            <a:ext cx="2867297" cy="1382050"/>
          </a:xfrm>
          <a:prstGeom prst="rect">
            <a:avLst/>
          </a:prstGeom>
          <a:noFill/>
          <a:ln/>
        </p:spPr>
        <p:txBody>
          <a:bodyPr wrap="square" lIns="0" tIns="0" rIns="0" bIns="0" rtlCol="0" anchor="t"/>
          <a:lstStyle/>
          <a:p>
            <a:pPr marL="0" indent="0" algn="just">
              <a:lnSpc>
                <a:spcPct val="115000"/>
              </a:lnSpc>
              <a:buNone/>
            </a:pPr>
            <a:r>
              <a:rPr lang="en-US" sz="950" dirty="0">
                <a:solidFill>
                  <a:srgbClr val="333333"/>
                </a:solidFill>
                <a:latin typeface="Calibri" pitchFamily="34" charset="0"/>
                <a:ea typeface="Calibri" pitchFamily="34" charset="-122"/>
                <a:cs typeface="Calibri" pitchFamily="34" charset="-120"/>
              </a:rPr>
              <a:t>Microsoft OneDrive is a cloud-based storage service integrated into the Microsoft 365 ecosystem. It enables users to store, sync, and share files securely from any device with internet access (Sauber et al., 2021). OneDrive provides enterprise-level encryption, real-time co-authoring, and seamless integration with Office applications such as Word, Excel, and PowerPoint (Aires, Escola </a:t>
            </a:r>
            <a:r>
              <a:rPr lang="en-US" sz="950" dirty="0" smtClean="0">
                <a:solidFill>
                  <a:srgbClr val="333333"/>
                </a:solidFill>
                <a:latin typeface="Calibri" pitchFamily="34" charset="0"/>
                <a:ea typeface="Calibri" pitchFamily="34" charset="-122"/>
                <a:cs typeface="Calibri" pitchFamily="34" charset="-120"/>
              </a:rPr>
              <a:t>and </a:t>
            </a:r>
            <a:r>
              <a:rPr lang="en-US" sz="950" dirty="0">
                <a:solidFill>
                  <a:srgbClr val="333333"/>
                </a:solidFill>
                <a:latin typeface="Calibri" pitchFamily="34" charset="0"/>
                <a:ea typeface="Calibri" pitchFamily="34" charset="-122"/>
                <a:cs typeface="Calibri" pitchFamily="34" charset="-120"/>
              </a:rPr>
              <a:t>Lopes, 2021).</a:t>
            </a:r>
            <a:endParaRPr lang="en-US" sz="950" dirty="0"/>
          </a:p>
        </p:txBody>
      </p:sp>
      <p:sp>
        <p:nvSpPr>
          <p:cNvPr id="14" name="Shape 9"/>
          <p:cNvSpPr/>
          <p:nvPr/>
        </p:nvSpPr>
        <p:spPr>
          <a:xfrm>
            <a:off x="3927348" y="1469571"/>
            <a:ext cx="3337560" cy="2331720"/>
          </a:xfrm>
          <a:prstGeom prst="rect">
            <a:avLst/>
          </a:prstGeom>
          <a:solidFill>
            <a:srgbClr val="FFFFFF"/>
          </a:solidFill>
          <a:ln/>
          <a:effectLst>
            <a:outerShdw blurRad="101600" dist="25400" dir="8100000" algn="bl" rotWithShape="0">
              <a:srgbClr val="000000">
                <a:alpha val="10000"/>
              </a:srgbClr>
            </a:outerShdw>
          </a:effectLst>
        </p:spPr>
      </p:sp>
      <p:sp>
        <p:nvSpPr>
          <p:cNvPr id="15" name="Shape 10"/>
          <p:cNvSpPr/>
          <p:nvPr/>
        </p:nvSpPr>
        <p:spPr>
          <a:xfrm>
            <a:off x="3744468" y="1508760"/>
            <a:ext cx="64008" cy="2331720"/>
          </a:xfrm>
          <a:prstGeom prst="rect">
            <a:avLst/>
          </a:prstGeom>
          <a:solidFill>
            <a:srgbClr val="00BCF2"/>
          </a:solidFill>
          <a:ln/>
        </p:spPr>
      </p:sp>
      <p:sp>
        <p:nvSpPr>
          <p:cNvPr id="16" name="Shape 11"/>
          <p:cNvSpPr/>
          <p:nvPr/>
        </p:nvSpPr>
        <p:spPr>
          <a:xfrm>
            <a:off x="3977640" y="1593669"/>
            <a:ext cx="411480" cy="411480"/>
          </a:xfrm>
          <a:prstGeom prst="ellipse">
            <a:avLst/>
          </a:prstGeom>
          <a:solidFill>
            <a:srgbClr val="00BCF2"/>
          </a:solidFill>
          <a:ln/>
        </p:spPr>
      </p:sp>
      <p:pic>
        <p:nvPicPr>
          <p:cNvPr id="17" name="Image 3" descr="preencoded.png"/>
          <p:cNvPicPr>
            <a:picLocks noChangeAspect="1"/>
          </p:cNvPicPr>
          <p:nvPr/>
        </p:nvPicPr>
        <p:blipFill>
          <a:blip r:embed="rId4"/>
          <a:stretch>
            <a:fillRect/>
          </a:stretch>
        </p:blipFill>
        <p:spPr>
          <a:xfrm>
            <a:off x="4023360" y="1668780"/>
            <a:ext cx="274320" cy="274320"/>
          </a:xfrm>
          <a:prstGeom prst="rect">
            <a:avLst/>
          </a:prstGeom>
        </p:spPr>
      </p:pic>
      <p:sp>
        <p:nvSpPr>
          <p:cNvPr id="18" name="Text 12"/>
          <p:cNvSpPr/>
          <p:nvPr/>
        </p:nvSpPr>
        <p:spPr>
          <a:xfrm>
            <a:off x="4427982" y="1609344"/>
            <a:ext cx="2651760" cy="411480"/>
          </a:xfrm>
          <a:prstGeom prst="rect">
            <a:avLst/>
          </a:prstGeom>
          <a:noFill/>
          <a:ln/>
        </p:spPr>
        <p:txBody>
          <a:bodyPr wrap="square" lIns="0" tIns="0" rIns="0" bIns="0" rtlCol="0" anchor="ctr"/>
          <a:lstStyle/>
          <a:p>
            <a:pPr marL="0" indent="0">
              <a:buNone/>
            </a:pPr>
            <a:r>
              <a:rPr lang="en-US" sz="1400" b="1" dirty="0">
                <a:solidFill>
                  <a:srgbClr val="00BCF2"/>
                </a:solidFill>
                <a:latin typeface="Trebuchet MS" pitchFamily="34" charset="0"/>
                <a:ea typeface="Trebuchet MS" pitchFamily="34" charset="-122"/>
                <a:cs typeface="Trebuchet MS" pitchFamily="34" charset="-120"/>
              </a:rPr>
              <a:t>2. How to Upload a File to OneDrive</a:t>
            </a:r>
            <a:endParaRPr lang="en-US" sz="1400" dirty="0"/>
          </a:p>
        </p:txBody>
      </p:sp>
      <p:sp>
        <p:nvSpPr>
          <p:cNvPr id="19" name="Text 13"/>
          <p:cNvSpPr/>
          <p:nvPr/>
        </p:nvSpPr>
        <p:spPr>
          <a:xfrm>
            <a:off x="4110228" y="2103120"/>
            <a:ext cx="3154680" cy="1600200"/>
          </a:xfrm>
          <a:prstGeom prst="rect">
            <a:avLst/>
          </a:prstGeom>
          <a:noFill/>
          <a:ln/>
        </p:spPr>
        <p:txBody>
          <a:bodyPr wrap="square" lIns="0" tIns="0" rIns="0" bIns="0" rtlCol="0" anchor="t"/>
          <a:lstStyle/>
          <a:p>
            <a:pPr marL="0" indent="0">
              <a:spcAft>
                <a:spcPts val="400"/>
              </a:spcAft>
              <a:buNone/>
            </a:pPr>
            <a:r>
              <a:rPr lang="en-US" sz="950" b="1" dirty="0">
                <a:solidFill>
                  <a:srgbClr val="333333"/>
                </a:solidFill>
                <a:latin typeface="Calibri" pitchFamily="34" charset="0"/>
                <a:ea typeface="Calibri" pitchFamily="34" charset="-122"/>
                <a:cs typeface="Calibri" pitchFamily="34" charset="-120"/>
              </a:rPr>
              <a:t>Step 1: </a:t>
            </a:r>
            <a:r>
              <a:rPr lang="en-US" sz="950" dirty="0">
                <a:solidFill>
                  <a:srgbClr val="333333"/>
                </a:solidFill>
                <a:latin typeface="Calibri" pitchFamily="34" charset="0"/>
                <a:ea typeface="Calibri" pitchFamily="34" charset="-122"/>
                <a:cs typeface="Calibri" pitchFamily="34" charset="-120"/>
              </a:rPr>
              <a:t>Sign in to OneDrive via onedrive.live.com or the desktop app.</a:t>
            </a:r>
            <a:endParaRPr lang="en-US" sz="950" dirty="0"/>
          </a:p>
          <a:p>
            <a:pPr marL="0" indent="0">
              <a:spcAft>
                <a:spcPts val="400"/>
              </a:spcAft>
              <a:buNone/>
            </a:pPr>
            <a:r>
              <a:rPr lang="en-US" sz="950" b="1" dirty="0">
                <a:solidFill>
                  <a:srgbClr val="333333"/>
                </a:solidFill>
                <a:latin typeface="Calibri" pitchFamily="34" charset="0"/>
                <a:ea typeface="Calibri" pitchFamily="34" charset="-122"/>
                <a:cs typeface="Calibri" pitchFamily="34" charset="-120"/>
              </a:rPr>
              <a:t>Step 2: </a:t>
            </a:r>
            <a:r>
              <a:rPr lang="en-US" sz="950" dirty="0">
                <a:solidFill>
                  <a:srgbClr val="333333"/>
                </a:solidFill>
                <a:latin typeface="Calibri" pitchFamily="34" charset="0"/>
                <a:ea typeface="Calibri" pitchFamily="34" charset="-122"/>
                <a:cs typeface="Calibri" pitchFamily="34" charset="-120"/>
              </a:rPr>
              <a:t>Click 'Upload' and select files or folders from your device.</a:t>
            </a:r>
            <a:endParaRPr lang="en-US" sz="950" dirty="0"/>
          </a:p>
          <a:p>
            <a:pPr marL="0" indent="0">
              <a:spcAft>
                <a:spcPts val="400"/>
              </a:spcAft>
              <a:buNone/>
            </a:pPr>
            <a:r>
              <a:rPr lang="en-US" sz="950" b="1" dirty="0">
                <a:solidFill>
                  <a:srgbClr val="333333"/>
                </a:solidFill>
                <a:latin typeface="Calibri" pitchFamily="34" charset="0"/>
                <a:ea typeface="Calibri" pitchFamily="34" charset="-122"/>
                <a:cs typeface="Calibri" pitchFamily="34" charset="-120"/>
              </a:rPr>
              <a:t>Step 3: </a:t>
            </a:r>
            <a:r>
              <a:rPr lang="en-US" sz="950" dirty="0">
                <a:solidFill>
                  <a:srgbClr val="333333"/>
                </a:solidFill>
                <a:latin typeface="Calibri" pitchFamily="34" charset="0"/>
                <a:ea typeface="Calibri" pitchFamily="34" charset="-122"/>
                <a:cs typeface="Calibri" pitchFamily="34" charset="-120"/>
              </a:rPr>
              <a:t>Wait for the upload to complete — files sync automatically.</a:t>
            </a:r>
            <a:endParaRPr lang="en-US" sz="950" dirty="0"/>
          </a:p>
          <a:p>
            <a:pPr marL="0" indent="0">
              <a:spcAft>
                <a:spcPts val="400"/>
              </a:spcAft>
              <a:buNone/>
            </a:pPr>
            <a:r>
              <a:rPr lang="en-US" sz="950" b="1" dirty="0">
                <a:solidFill>
                  <a:srgbClr val="333333"/>
                </a:solidFill>
                <a:latin typeface="Calibri" pitchFamily="34" charset="0"/>
                <a:ea typeface="Calibri" pitchFamily="34" charset="-122"/>
                <a:cs typeface="Calibri" pitchFamily="34" charset="-120"/>
              </a:rPr>
              <a:t>Step 4: </a:t>
            </a:r>
            <a:r>
              <a:rPr lang="en-US" sz="950" dirty="0">
                <a:solidFill>
                  <a:srgbClr val="333333"/>
                </a:solidFill>
                <a:latin typeface="Calibri" pitchFamily="34" charset="0"/>
                <a:ea typeface="Calibri" pitchFamily="34" charset="-122"/>
                <a:cs typeface="Calibri" pitchFamily="34" charset="-120"/>
              </a:rPr>
              <a:t>Organize files into folders for easy access. Drag-and-drop is also supported from File Explorer (Gupta et al., 2022).</a:t>
            </a:r>
            <a:endParaRPr lang="en-US" sz="950" dirty="0"/>
          </a:p>
        </p:txBody>
      </p:sp>
      <p:sp>
        <p:nvSpPr>
          <p:cNvPr id="20" name="Shape 14"/>
          <p:cNvSpPr/>
          <p:nvPr/>
        </p:nvSpPr>
        <p:spPr>
          <a:xfrm>
            <a:off x="7664632" y="1426464"/>
            <a:ext cx="3703320" cy="2331720"/>
          </a:xfrm>
          <a:prstGeom prst="rect">
            <a:avLst/>
          </a:prstGeom>
          <a:solidFill>
            <a:srgbClr val="FFFFFF"/>
          </a:solidFill>
          <a:ln/>
          <a:effectLst>
            <a:outerShdw blurRad="101600" dist="25400" dir="8100000" algn="bl" rotWithShape="0">
              <a:srgbClr val="000000">
                <a:alpha val="10000"/>
              </a:srgbClr>
            </a:outerShdw>
          </a:effectLst>
        </p:spPr>
      </p:sp>
      <p:sp>
        <p:nvSpPr>
          <p:cNvPr id="21" name="Shape 15"/>
          <p:cNvSpPr/>
          <p:nvPr/>
        </p:nvSpPr>
        <p:spPr>
          <a:xfrm>
            <a:off x="7477180" y="1485900"/>
            <a:ext cx="64008" cy="2331720"/>
          </a:xfrm>
          <a:prstGeom prst="rect">
            <a:avLst/>
          </a:prstGeom>
          <a:solidFill>
            <a:srgbClr val="106EBE"/>
          </a:solidFill>
          <a:ln/>
        </p:spPr>
      </p:sp>
      <p:sp>
        <p:nvSpPr>
          <p:cNvPr id="22" name="Shape 16"/>
          <p:cNvSpPr/>
          <p:nvPr/>
        </p:nvSpPr>
        <p:spPr>
          <a:xfrm>
            <a:off x="7744317" y="1553290"/>
            <a:ext cx="411480" cy="411480"/>
          </a:xfrm>
          <a:prstGeom prst="ellipse">
            <a:avLst/>
          </a:prstGeom>
          <a:solidFill>
            <a:srgbClr val="106EBE"/>
          </a:solidFill>
          <a:ln/>
        </p:spPr>
      </p:sp>
      <p:pic>
        <p:nvPicPr>
          <p:cNvPr id="23" name="Image 4" descr="preencoded.png"/>
          <p:cNvPicPr>
            <a:picLocks noChangeAspect="1"/>
          </p:cNvPicPr>
          <p:nvPr/>
        </p:nvPicPr>
        <p:blipFill>
          <a:blip r:embed="rId5"/>
          <a:stretch>
            <a:fillRect/>
          </a:stretch>
        </p:blipFill>
        <p:spPr>
          <a:xfrm>
            <a:off x="7796892" y="1630245"/>
            <a:ext cx="274320" cy="274320"/>
          </a:xfrm>
          <a:prstGeom prst="rect">
            <a:avLst/>
          </a:prstGeom>
        </p:spPr>
      </p:pic>
      <p:sp>
        <p:nvSpPr>
          <p:cNvPr id="24" name="Text 17"/>
          <p:cNvSpPr/>
          <p:nvPr/>
        </p:nvSpPr>
        <p:spPr>
          <a:xfrm>
            <a:off x="8208372" y="1502229"/>
            <a:ext cx="2834640" cy="411480"/>
          </a:xfrm>
          <a:prstGeom prst="rect">
            <a:avLst/>
          </a:prstGeom>
          <a:noFill/>
          <a:ln/>
        </p:spPr>
        <p:txBody>
          <a:bodyPr wrap="square" lIns="0" tIns="0" rIns="0" bIns="0" rtlCol="0" anchor="ctr"/>
          <a:lstStyle/>
          <a:p>
            <a:pPr marL="0" indent="0">
              <a:buNone/>
            </a:pPr>
            <a:r>
              <a:rPr lang="en-US" sz="1500" b="1" dirty="0">
                <a:solidFill>
                  <a:srgbClr val="106EBE"/>
                </a:solidFill>
                <a:latin typeface="Trebuchet MS" pitchFamily="34" charset="0"/>
                <a:ea typeface="Trebuchet MS" pitchFamily="34" charset="-122"/>
                <a:cs typeface="Trebuchet MS" pitchFamily="34" charset="-120"/>
              </a:rPr>
              <a:t>3. Steps to Share a File</a:t>
            </a:r>
            <a:endParaRPr lang="en-US" sz="1500" dirty="0"/>
          </a:p>
        </p:txBody>
      </p:sp>
      <p:sp>
        <p:nvSpPr>
          <p:cNvPr id="25" name="Text 18"/>
          <p:cNvSpPr/>
          <p:nvPr/>
        </p:nvSpPr>
        <p:spPr>
          <a:xfrm>
            <a:off x="8001000" y="2078301"/>
            <a:ext cx="2807208" cy="1600200"/>
          </a:xfrm>
          <a:prstGeom prst="rect">
            <a:avLst/>
          </a:prstGeom>
          <a:noFill/>
          <a:ln/>
        </p:spPr>
        <p:txBody>
          <a:bodyPr wrap="square" lIns="0" tIns="0" rIns="0" bIns="0" rtlCol="0" anchor="t"/>
          <a:lstStyle/>
          <a:p>
            <a:pPr marL="0" indent="0">
              <a:spcAft>
                <a:spcPts val="400"/>
              </a:spcAft>
              <a:buNone/>
            </a:pPr>
            <a:r>
              <a:rPr lang="en-US" sz="950" b="1" dirty="0">
                <a:solidFill>
                  <a:srgbClr val="333333"/>
                </a:solidFill>
                <a:latin typeface="Calibri" pitchFamily="34" charset="0"/>
                <a:ea typeface="Calibri" pitchFamily="34" charset="-122"/>
                <a:cs typeface="Calibri" pitchFamily="34" charset="-120"/>
              </a:rPr>
              <a:t>1. </a:t>
            </a:r>
            <a:r>
              <a:rPr lang="en-US" sz="950" dirty="0">
                <a:solidFill>
                  <a:srgbClr val="333333"/>
                </a:solidFill>
                <a:latin typeface="Calibri" pitchFamily="34" charset="0"/>
                <a:ea typeface="Calibri" pitchFamily="34" charset="-122"/>
                <a:cs typeface="Calibri" pitchFamily="34" charset="-120"/>
              </a:rPr>
              <a:t>Right-click the file and select 'Share', or click the Share button.</a:t>
            </a:r>
            <a:endParaRPr lang="en-US" sz="950" dirty="0"/>
          </a:p>
          <a:p>
            <a:pPr marL="0" indent="0">
              <a:spcAft>
                <a:spcPts val="400"/>
              </a:spcAft>
              <a:buNone/>
            </a:pPr>
            <a:r>
              <a:rPr lang="en-US" sz="950" b="1" dirty="0">
                <a:solidFill>
                  <a:srgbClr val="333333"/>
                </a:solidFill>
                <a:latin typeface="Calibri" pitchFamily="34" charset="0"/>
                <a:ea typeface="Calibri" pitchFamily="34" charset="-122"/>
                <a:cs typeface="Calibri" pitchFamily="34" charset="-120"/>
              </a:rPr>
              <a:t>2. </a:t>
            </a:r>
            <a:r>
              <a:rPr lang="en-US" sz="950" dirty="0">
                <a:solidFill>
                  <a:srgbClr val="333333"/>
                </a:solidFill>
                <a:latin typeface="Calibri" pitchFamily="34" charset="0"/>
                <a:ea typeface="Calibri" pitchFamily="34" charset="-122"/>
                <a:cs typeface="Calibri" pitchFamily="34" charset="-120"/>
              </a:rPr>
              <a:t>Choose 'Anyone with the link' or 'Specific people' as the audience.</a:t>
            </a:r>
            <a:endParaRPr lang="en-US" sz="950" dirty="0"/>
          </a:p>
          <a:p>
            <a:pPr marL="0" indent="0">
              <a:spcAft>
                <a:spcPts val="400"/>
              </a:spcAft>
              <a:buNone/>
            </a:pPr>
            <a:r>
              <a:rPr lang="en-US" sz="950" b="1" dirty="0">
                <a:solidFill>
                  <a:srgbClr val="333333"/>
                </a:solidFill>
                <a:latin typeface="Calibri" pitchFamily="34" charset="0"/>
                <a:ea typeface="Calibri" pitchFamily="34" charset="-122"/>
                <a:cs typeface="Calibri" pitchFamily="34" charset="-120"/>
              </a:rPr>
              <a:t>3. </a:t>
            </a:r>
            <a:r>
              <a:rPr lang="en-US" sz="950" dirty="0">
                <a:solidFill>
                  <a:srgbClr val="333333"/>
                </a:solidFill>
                <a:latin typeface="Calibri" pitchFamily="34" charset="0"/>
                <a:ea typeface="Calibri" pitchFamily="34" charset="-122"/>
                <a:cs typeface="Calibri" pitchFamily="34" charset="-120"/>
              </a:rPr>
              <a:t>Set permissions — 'Can view' or 'Can edit'.</a:t>
            </a:r>
            <a:endParaRPr lang="en-US" sz="950" dirty="0"/>
          </a:p>
          <a:p>
            <a:pPr marL="0" indent="0">
              <a:spcAft>
                <a:spcPts val="400"/>
              </a:spcAft>
              <a:buNone/>
            </a:pPr>
            <a:r>
              <a:rPr lang="en-US" sz="950" b="1" dirty="0">
                <a:solidFill>
                  <a:srgbClr val="333333"/>
                </a:solidFill>
                <a:latin typeface="Calibri" pitchFamily="34" charset="0"/>
                <a:ea typeface="Calibri" pitchFamily="34" charset="-122"/>
                <a:cs typeface="Calibri" pitchFamily="34" charset="-120"/>
              </a:rPr>
              <a:t>4. </a:t>
            </a:r>
            <a:r>
              <a:rPr lang="en-US" sz="950" dirty="0">
                <a:solidFill>
                  <a:srgbClr val="333333"/>
                </a:solidFill>
                <a:latin typeface="Calibri" pitchFamily="34" charset="0"/>
                <a:ea typeface="Calibri" pitchFamily="34" charset="-122"/>
                <a:cs typeface="Calibri" pitchFamily="34" charset="-120"/>
              </a:rPr>
              <a:t>Enter recipient email addresses or copy the shareable link.</a:t>
            </a:r>
            <a:endParaRPr lang="en-US" sz="950" dirty="0"/>
          </a:p>
          <a:p>
            <a:pPr marL="0" indent="0">
              <a:spcAft>
                <a:spcPts val="400"/>
              </a:spcAft>
              <a:buNone/>
            </a:pPr>
            <a:r>
              <a:rPr lang="en-US" sz="950" b="1" dirty="0">
                <a:solidFill>
                  <a:srgbClr val="333333"/>
                </a:solidFill>
                <a:latin typeface="Calibri" pitchFamily="34" charset="0"/>
                <a:ea typeface="Calibri" pitchFamily="34" charset="-122"/>
                <a:cs typeface="Calibri" pitchFamily="34" charset="-120"/>
              </a:rPr>
              <a:t>5. </a:t>
            </a:r>
            <a:r>
              <a:rPr lang="en-US" sz="950" dirty="0">
                <a:solidFill>
                  <a:srgbClr val="333333"/>
                </a:solidFill>
                <a:latin typeface="Calibri" pitchFamily="34" charset="0"/>
                <a:ea typeface="Calibri" pitchFamily="34" charset="-122"/>
                <a:cs typeface="Calibri" pitchFamily="34" charset="-120"/>
              </a:rPr>
              <a:t>Click 'Send' — recipients receive an email notification with file access (Sun, 2020).</a:t>
            </a:r>
            <a:endParaRPr lang="en-US" sz="950" dirty="0"/>
          </a:p>
        </p:txBody>
      </p:sp>
      <p:sp>
        <p:nvSpPr>
          <p:cNvPr id="26" name="Shape 19"/>
          <p:cNvSpPr/>
          <p:nvPr/>
        </p:nvSpPr>
        <p:spPr>
          <a:xfrm>
            <a:off x="214666" y="3938451"/>
            <a:ext cx="3712682" cy="2697480"/>
          </a:xfrm>
          <a:prstGeom prst="rect">
            <a:avLst/>
          </a:prstGeom>
          <a:solidFill>
            <a:srgbClr val="FFFFFF"/>
          </a:solidFill>
          <a:ln/>
          <a:effectLst>
            <a:outerShdw blurRad="101600" dist="25400" dir="8100000" algn="bl" rotWithShape="0">
              <a:srgbClr val="000000">
                <a:alpha val="10000"/>
              </a:srgbClr>
            </a:outerShdw>
          </a:effectLst>
        </p:spPr>
      </p:sp>
      <p:sp>
        <p:nvSpPr>
          <p:cNvPr id="27" name="Shape 20"/>
          <p:cNvSpPr/>
          <p:nvPr/>
        </p:nvSpPr>
        <p:spPr>
          <a:xfrm>
            <a:off x="320040" y="4069080"/>
            <a:ext cx="64008" cy="1828800"/>
          </a:xfrm>
          <a:prstGeom prst="rect">
            <a:avLst/>
          </a:prstGeom>
          <a:solidFill>
            <a:srgbClr val="50E6FF"/>
          </a:solidFill>
          <a:ln/>
        </p:spPr>
      </p:sp>
      <p:sp>
        <p:nvSpPr>
          <p:cNvPr id="28" name="Shape 21"/>
          <p:cNvSpPr/>
          <p:nvPr/>
        </p:nvSpPr>
        <p:spPr>
          <a:xfrm>
            <a:off x="502920" y="4059936"/>
            <a:ext cx="411480" cy="411480"/>
          </a:xfrm>
          <a:prstGeom prst="ellipse">
            <a:avLst/>
          </a:prstGeom>
          <a:solidFill>
            <a:srgbClr val="50E6FF"/>
          </a:solidFill>
          <a:ln/>
        </p:spPr>
      </p:sp>
      <p:pic>
        <p:nvPicPr>
          <p:cNvPr id="29" name="Image 5" descr="preencoded.png"/>
          <p:cNvPicPr>
            <a:picLocks noChangeAspect="1"/>
          </p:cNvPicPr>
          <p:nvPr/>
        </p:nvPicPr>
        <p:blipFill>
          <a:blip r:embed="rId6"/>
          <a:stretch>
            <a:fillRect/>
          </a:stretch>
        </p:blipFill>
        <p:spPr>
          <a:xfrm>
            <a:off x="576072" y="4143538"/>
            <a:ext cx="274320" cy="274320"/>
          </a:xfrm>
          <a:prstGeom prst="rect">
            <a:avLst/>
          </a:prstGeom>
        </p:spPr>
      </p:pic>
      <p:sp>
        <p:nvSpPr>
          <p:cNvPr id="30" name="Text 22"/>
          <p:cNvSpPr/>
          <p:nvPr/>
        </p:nvSpPr>
        <p:spPr>
          <a:xfrm>
            <a:off x="914400" y="4009644"/>
            <a:ext cx="3200400" cy="411480"/>
          </a:xfrm>
          <a:prstGeom prst="rect">
            <a:avLst/>
          </a:prstGeom>
          <a:noFill/>
          <a:ln/>
        </p:spPr>
        <p:txBody>
          <a:bodyPr wrap="square" lIns="0" tIns="0" rIns="0" bIns="0" rtlCol="0" anchor="ctr"/>
          <a:lstStyle/>
          <a:p>
            <a:pPr marL="0" indent="0">
              <a:buNone/>
            </a:pPr>
            <a:r>
              <a:rPr lang="en-US" sz="1500" b="1" dirty="0">
                <a:solidFill>
                  <a:srgbClr val="0078D4"/>
                </a:solidFill>
                <a:latin typeface="Trebuchet MS" pitchFamily="34" charset="0"/>
                <a:ea typeface="Trebuchet MS" pitchFamily="34" charset="-122"/>
                <a:cs typeface="Trebuchet MS" pitchFamily="34" charset="-120"/>
              </a:rPr>
              <a:t>4. Managing Sharing Permissions</a:t>
            </a:r>
            <a:endParaRPr lang="en-US" sz="1500" dirty="0"/>
          </a:p>
        </p:txBody>
      </p:sp>
      <p:pic>
        <p:nvPicPr>
          <p:cNvPr id="31" name="Image 6" descr="preencoded.png"/>
          <p:cNvPicPr>
            <a:picLocks noChangeAspect="1"/>
          </p:cNvPicPr>
          <p:nvPr/>
        </p:nvPicPr>
        <p:blipFill>
          <a:blip r:embed="rId7"/>
          <a:stretch>
            <a:fillRect/>
          </a:stretch>
        </p:blipFill>
        <p:spPr>
          <a:xfrm>
            <a:off x="410174" y="4809744"/>
            <a:ext cx="1221320" cy="877824"/>
          </a:xfrm>
          <a:prstGeom prst="rect">
            <a:avLst/>
          </a:prstGeom>
        </p:spPr>
      </p:pic>
      <p:sp>
        <p:nvSpPr>
          <p:cNvPr id="32" name="Text 23"/>
          <p:cNvSpPr/>
          <p:nvPr/>
        </p:nvSpPr>
        <p:spPr>
          <a:xfrm>
            <a:off x="1881705" y="4402836"/>
            <a:ext cx="1936786" cy="1197864"/>
          </a:xfrm>
          <a:prstGeom prst="rect">
            <a:avLst/>
          </a:prstGeom>
          <a:noFill/>
          <a:ln/>
        </p:spPr>
        <p:txBody>
          <a:bodyPr wrap="square" lIns="0" tIns="0" rIns="0" bIns="0" rtlCol="0" anchor="t"/>
          <a:lstStyle/>
          <a:p>
            <a:pPr algn="just">
              <a:lnSpc>
                <a:spcPct val="115000"/>
              </a:lnSpc>
            </a:pPr>
            <a:r>
              <a:rPr lang="en-US" sz="950" dirty="0">
                <a:solidFill>
                  <a:srgbClr val="333333"/>
                </a:solidFill>
                <a:latin typeface="Calibri" pitchFamily="34" charset="0"/>
                <a:ea typeface="Calibri" pitchFamily="34" charset="-122"/>
                <a:cs typeface="Calibri" pitchFamily="34" charset="-120"/>
              </a:rPr>
              <a:t>OneDrive provides granular control over shared content. Users can revoke access at any time, set link expiration dates, and restrict downloads. Permissions include 'View only', 'Edit', and 'Review' modes. Organizations can enforce policies restricting external sharing to ensure data governance compliance </a:t>
            </a:r>
            <a:r>
              <a:rPr lang="en-US" sz="950" dirty="0" smtClean="0">
                <a:solidFill>
                  <a:srgbClr val="333333"/>
                </a:solidFill>
                <a:latin typeface="Calibri" pitchFamily="34" charset="0"/>
                <a:ea typeface="Calibri" pitchFamily="34" charset="-122"/>
                <a:cs typeface="Calibri" pitchFamily="34" charset="-120"/>
              </a:rPr>
              <a:t>(</a:t>
            </a:r>
            <a:r>
              <a:rPr lang="en-US" sz="1000" dirty="0" err="1" smtClean="0"/>
              <a:t>Maqolo</a:t>
            </a:r>
            <a:r>
              <a:rPr lang="en-US" sz="1000" dirty="0" smtClean="0"/>
              <a:t>, 2025</a:t>
            </a:r>
            <a:r>
              <a:rPr lang="en-US" sz="950" dirty="0" smtClean="0">
                <a:solidFill>
                  <a:srgbClr val="333333"/>
                </a:solidFill>
                <a:latin typeface="Calibri" pitchFamily="34" charset="0"/>
                <a:ea typeface="Calibri" pitchFamily="34" charset="-122"/>
                <a:cs typeface="Calibri" pitchFamily="34" charset="-120"/>
              </a:rPr>
              <a:t>). </a:t>
            </a:r>
            <a:r>
              <a:rPr lang="en-US" sz="950" dirty="0">
                <a:solidFill>
                  <a:srgbClr val="333333"/>
                </a:solidFill>
                <a:latin typeface="Calibri" pitchFamily="34" charset="0"/>
                <a:ea typeface="Calibri" pitchFamily="34" charset="-122"/>
                <a:cs typeface="Calibri" pitchFamily="34" charset="-120"/>
              </a:rPr>
              <a:t>The 'Manage Access' panel allows real-time monitoring of who has access to each file or folder.</a:t>
            </a:r>
            <a:endParaRPr lang="en-US" sz="950" dirty="0"/>
          </a:p>
        </p:txBody>
      </p:sp>
      <p:sp>
        <p:nvSpPr>
          <p:cNvPr id="33" name="Shape 24"/>
          <p:cNvSpPr/>
          <p:nvPr/>
        </p:nvSpPr>
        <p:spPr>
          <a:xfrm>
            <a:off x="8164940" y="3937150"/>
            <a:ext cx="3729129" cy="2575995"/>
          </a:xfrm>
          <a:prstGeom prst="rect">
            <a:avLst/>
          </a:prstGeom>
          <a:solidFill>
            <a:srgbClr val="FFFFFF"/>
          </a:solidFill>
          <a:ln/>
          <a:effectLst>
            <a:outerShdw blurRad="101600" dist="25400" dir="8100000" algn="bl" rotWithShape="0">
              <a:srgbClr val="000000">
                <a:alpha val="10000"/>
              </a:srgbClr>
            </a:outerShdw>
          </a:effectLst>
        </p:spPr>
      </p:sp>
      <p:sp>
        <p:nvSpPr>
          <p:cNvPr id="34" name="Shape 25"/>
          <p:cNvSpPr/>
          <p:nvPr/>
        </p:nvSpPr>
        <p:spPr>
          <a:xfrm>
            <a:off x="4018294" y="3938451"/>
            <a:ext cx="96505" cy="2697480"/>
          </a:xfrm>
          <a:prstGeom prst="rect">
            <a:avLst/>
          </a:prstGeom>
          <a:solidFill>
            <a:srgbClr val="0078D4"/>
          </a:solidFill>
          <a:ln/>
        </p:spPr>
      </p:sp>
      <p:sp>
        <p:nvSpPr>
          <p:cNvPr id="35" name="Shape 26"/>
          <p:cNvSpPr/>
          <p:nvPr/>
        </p:nvSpPr>
        <p:spPr>
          <a:xfrm>
            <a:off x="8226161" y="4044148"/>
            <a:ext cx="411480" cy="411480"/>
          </a:xfrm>
          <a:prstGeom prst="ellipse">
            <a:avLst/>
          </a:prstGeom>
          <a:solidFill>
            <a:srgbClr val="0078D4"/>
          </a:solidFill>
          <a:ln/>
        </p:spPr>
      </p:sp>
      <p:pic>
        <p:nvPicPr>
          <p:cNvPr id="36" name="Image 7" descr="preencoded.png"/>
          <p:cNvPicPr>
            <a:picLocks noChangeAspect="1"/>
          </p:cNvPicPr>
          <p:nvPr/>
        </p:nvPicPr>
        <p:blipFill>
          <a:blip r:embed="rId8"/>
          <a:stretch>
            <a:fillRect/>
          </a:stretch>
        </p:blipFill>
        <p:spPr>
          <a:xfrm>
            <a:off x="8264660" y="4141252"/>
            <a:ext cx="274320" cy="274320"/>
          </a:xfrm>
          <a:prstGeom prst="rect">
            <a:avLst/>
          </a:prstGeom>
        </p:spPr>
      </p:pic>
      <p:sp>
        <p:nvSpPr>
          <p:cNvPr id="37" name="Text 27"/>
          <p:cNvSpPr/>
          <p:nvPr/>
        </p:nvSpPr>
        <p:spPr>
          <a:xfrm>
            <a:off x="8818625" y="4050693"/>
            <a:ext cx="2950840" cy="411480"/>
          </a:xfrm>
          <a:prstGeom prst="rect">
            <a:avLst/>
          </a:prstGeom>
          <a:noFill/>
          <a:ln/>
        </p:spPr>
        <p:txBody>
          <a:bodyPr wrap="square" lIns="0" tIns="0" rIns="0" bIns="0" rtlCol="0" anchor="ctr"/>
          <a:lstStyle/>
          <a:p>
            <a:pPr marL="0" indent="0">
              <a:buNone/>
            </a:pPr>
            <a:r>
              <a:rPr lang="en-US" sz="1200" b="1" dirty="0">
                <a:solidFill>
                  <a:srgbClr val="0078D4"/>
                </a:solidFill>
                <a:latin typeface="Trebuchet MS" pitchFamily="34" charset="0"/>
                <a:ea typeface="Trebuchet MS" pitchFamily="34" charset="-122"/>
                <a:cs typeface="Trebuchet MS" pitchFamily="34" charset="-120"/>
              </a:rPr>
              <a:t>5. Best Practices for Secure File Sharing</a:t>
            </a:r>
            <a:endParaRPr lang="en-US" sz="1200" dirty="0"/>
          </a:p>
        </p:txBody>
      </p:sp>
      <p:pic>
        <p:nvPicPr>
          <p:cNvPr id="55" name="Picture 54"/>
          <p:cNvPicPr>
            <a:picLocks noChangeAspect="1"/>
          </p:cNvPicPr>
          <p:nvPr/>
        </p:nvPicPr>
        <p:blipFill>
          <a:blip r:embed="rId9"/>
          <a:stretch>
            <a:fillRect/>
          </a:stretch>
        </p:blipFill>
        <p:spPr>
          <a:xfrm>
            <a:off x="4257423" y="4088137"/>
            <a:ext cx="3738114" cy="2274019"/>
          </a:xfrm>
          <a:prstGeom prst="rect">
            <a:avLst/>
          </a:prstGeom>
        </p:spPr>
      </p:pic>
      <p:sp>
        <p:nvSpPr>
          <p:cNvPr id="59" name="Text 28"/>
          <p:cNvSpPr/>
          <p:nvPr/>
        </p:nvSpPr>
        <p:spPr>
          <a:xfrm>
            <a:off x="8496199" y="4576788"/>
            <a:ext cx="3291840" cy="237744"/>
          </a:xfrm>
          <a:prstGeom prst="rect">
            <a:avLst/>
          </a:prstGeom>
          <a:noFill/>
          <a:ln/>
        </p:spPr>
        <p:txBody>
          <a:bodyPr wrap="square" lIns="0" tIns="0" rIns="0" bIns="0" rtlCol="0" anchor="ctr"/>
          <a:lstStyle/>
          <a:p>
            <a:pPr marL="0" indent="0">
              <a:buNone/>
            </a:pPr>
            <a:r>
              <a:rPr lang="en-US" sz="900" dirty="0">
                <a:solidFill>
                  <a:srgbClr val="333333"/>
                </a:solidFill>
                <a:latin typeface="Calibri" pitchFamily="34" charset="0"/>
                <a:ea typeface="Calibri" pitchFamily="34" charset="-122"/>
                <a:cs typeface="Calibri" pitchFamily="34" charset="-120"/>
              </a:rPr>
              <a:t>Use 'Specific people' links instead of 'Anyone' links for sensitive files.</a:t>
            </a:r>
            <a:endParaRPr lang="en-US" sz="900" dirty="0"/>
          </a:p>
        </p:txBody>
      </p:sp>
      <p:sp>
        <p:nvSpPr>
          <p:cNvPr id="60" name="Text 29"/>
          <p:cNvSpPr/>
          <p:nvPr/>
        </p:nvSpPr>
        <p:spPr>
          <a:xfrm>
            <a:off x="8496199" y="4882132"/>
            <a:ext cx="3291840" cy="237744"/>
          </a:xfrm>
          <a:prstGeom prst="rect">
            <a:avLst/>
          </a:prstGeom>
          <a:noFill/>
          <a:ln/>
        </p:spPr>
        <p:txBody>
          <a:bodyPr wrap="square" lIns="0" tIns="0" rIns="0" bIns="0" rtlCol="0" anchor="ctr"/>
          <a:lstStyle/>
          <a:p>
            <a:pPr marL="0" indent="0">
              <a:buNone/>
            </a:pPr>
            <a:r>
              <a:rPr lang="en-US" sz="900" dirty="0">
                <a:solidFill>
                  <a:srgbClr val="333333"/>
                </a:solidFill>
                <a:latin typeface="Calibri" pitchFamily="34" charset="0"/>
                <a:ea typeface="Calibri" pitchFamily="34" charset="-122"/>
                <a:cs typeface="Calibri" pitchFamily="34" charset="-120"/>
              </a:rPr>
              <a:t>Enable link expiration dates to limit </a:t>
            </a:r>
            <a:r>
              <a:rPr lang="en-US" sz="900" dirty="0" smtClean="0">
                <a:solidFill>
                  <a:srgbClr val="333333"/>
                </a:solidFill>
                <a:latin typeface="Calibri" pitchFamily="34" charset="0"/>
                <a:ea typeface="Calibri" pitchFamily="34" charset="-122"/>
                <a:cs typeface="Calibri" pitchFamily="34" charset="-120"/>
              </a:rPr>
              <a:t>access </a:t>
            </a:r>
            <a:r>
              <a:rPr lang="en-US" sz="900" dirty="0">
                <a:solidFill>
                  <a:srgbClr val="333333"/>
                </a:solidFill>
                <a:latin typeface="Calibri" pitchFamily="34" charset="0"/>
                <a:ea typeface="Calibri" pitchFamily="34" charset="-122"/>
                <a:cs typeface="Calibri" pitchFamily="34" charset="-120"/>
              </a:rPr>
              <a:t>duration.</a:t>
            </a:r>
            <a:endParaRPr lang="en-US" sz="900" dirty="0"/>
          </a:p>
        </p:txBody>
      </p:sp>
      <p:sp>
        <p:nvSpPr>
          <p:cNvPr id="61" name="Text 32"/>
          <p:cNvSpPr/>
          <p:nvPr/>
        </p:nvSpPr>
        <p:spPr>
          <a:xfrm>
            <a:off x="8485095" y="5277395"/>
            <a:ext cx="3291840" cy="237744"/>
          </a:xfrm>
          <a:prstGeom prst="rect">
            <a:avLst/>
          </a:prstGeom>
          <a:noFill/>
          <a:ln/>
        </p:spPr>
        <p:txBody>
          <a:bodyPr wrap="square" lIns="0" tIns="0" rIns="0" bIns="0" rtlCol="0" anchor="ctr"/>
          <a:lstStyle/>
          <a:p>
            <a:pPr marL="0" indent="0">
              <a:buNone/>
            </a:pPr>
            <a:r>
              <a:rPr lang="en-US" sz="900" dirty="0">
                <a:solidFill>
                  <a:srgbClr val="333333"/>
                </a:solidFill>
                <a:latin typeface="Calibri" pitchFamily="34" charset="0"/>
                <a:ea typeface="Calibri" pitchFamily="34" charset="-122"/>
                <a:cs typeface="Calibri" pitchFamily="34" charset="-120"/>
              </a:rPr>
              <a:t>Avoid sharing entire folders when only specific files are needed (Taherdoost, 2022).</a:t>
            </a:r>
            <a:endParaRPr lang="en-US" sz="900" dirty="0"/>
          </a:p>
        </p:txBody>
      </p:sp>
      <p:sp>
        <p:nvSpPr>
          <p:cNvPr id="62" name="Text 31"/>
          <p:cNvSpPr/>
          <p:nvPr/>
        </p:nvSpPr>
        <p:spPr>
          <a:xfrm>
            <a:off x="8485095" y="5636952"/>
            <a:ext cx="3291840" cy="237744"/>
          </a:xfrm>
          <a:prstGeom prst="rect">
            <a:avLst/>
          </a:prstGeom>
          <a:noFill/>
          <a:ln/>
        </p:spPr>
        <p:txBody>
          <a:bodyPr wrap="square" lIns="0" tIns="0" rIns="0" bIns="0" rtlCol="0" anchor="ctr"/>
          <a:lstStyle/>
          <a:p>
            <a:pPr marL="0" indent="0">
              <a:buNone/>
            </a:pPr>
            <a:r>
              <a:rPr lang="en-US" sz="900" dirty="0">
                <a:solidFill>
                  <a:srgbClr val="333333"/>
                </a:solidFill>
                <a:latin typeface="Calibri" pitchFamily="34" charset="0"/>
                <a:ea typeface="Calibri" pitchFamily="34" charset="-122"/>
                <a:cs typeface="Calibri" pitchFamily="34" charset="-120"/>
              </a:rPr>
              <a:t>Enable two-factor authentication (2FA) on your Microsoft account.</a:t>
            </a:r>
            <a:endParaRPr lang="en-US" sz="900" dirty="0"/>
          </a:p>
        </p:txBody>
      </p:sp>
      <p:pic>
        <p:nvPicPr>
          <p:cNvPr id="64" name="Image 9" descr="preencoded.png"/>
          <p:cNvPicPr>
            <a:picLocks noChangeAspect="1"/>
          </p:cNvPicPr>
          <p:nvPr/>
        </p:nvPicPr>
        <p:blipFill>
          <a:blip r:embed="rId10"/>
          <a:stretch>
            <a:fillRect/>
          </a:stretch>
        </p:blipFill>
        <p:spPr>
          <a:xfrm>
            <a:off x="8270067" y="4596168"/>
            <a:ext cx="182880" cy="182880"/>
          </a:xfrm>
          <a:prstGeom prst="rect">
            <a:avLst/>
          </a:prstGeom>
        </p:spPr>
      </p:pic>
      <p:pic>
        <p:nvPicPr>
          <p:cNvPr id="65" name="Image 9" descr="preencoded.png"/>
          <p:cNvPicPr>
            <a:picLocks noChangeAspect="1"/>
          </p:cNvPicPr>
          <p:nvPr/>
        </p:nvPicPr>
        <p:blipFill>
          <a:blip r:embed="rId10"/>
          <a:stretch>
            <a:fillRect/>
          </a:stretch>
        </p:blipFill>
        <p:spPr>
          <a:xfrm>
            <a:off x="8241236" y="4909564"/>
            <a:ext cx="182880" cy="182880"/>
          </a:xfrm>
          <a:prstGeom prst="rect">
            <a:avLst/>
          </a:prstGeom>
        </p:spPr>
      </p:pic>
      <p:pic>
        <p:nvPicPr>
          <p:cNvPr id="66" name="Image 9" descr="preencoded.png"/>
          <p:cNvPicPr>
            <a:picLocks noChangeAspect="1"/>
          </p:cNvPicPr>
          <p:nvPr/>
        </p:nvPicPr>
        <p:blipFill>
          <a:blip r:embed="rId10"/>
          <a:stretch>
            <a:fillRect/>
          </a:stretch>
        </p:blipFill>
        <p:spPr>
          <a:xfrm>
            <a:off x="8260951" y="5251576"/>
            <a:ext cx="182880" cy="182880"/>
          </a:xfrm>
          <a:prstGeom prst="rect">
            <a:avLst/>
          </a:prstGeom>
        </p:spPr>
      </p:pic>
      <p:pic>
        <p:nvPicPr>
          <p:cNvPr id="67" name="Image 9" descr="preencoded.png"/>
          <p:cNvPicPr>
            <a:picLocks noChangeAspect="1"/>
          </p:cNvPicPr>
          <p:nvPr/>
        </p:nvPicPr>
        <p:blipFill>
          <a:blip r:embed="rId10"/>
          <a:stretch>
            <a:fillRect/>
          </a:stretch>
        </p:blipFill>
        <p:spPr>
          <a:xfrm>
            <a:off x="8242514" y="5660022"/>
            <a:ext cx="182880" cy="182880"/>
          </a:xfrm>
          <a:prstGeom prst="rect">
            <a:avLst/>
          </a:prstGeom>
        </p:spPr>
      </p:pic>
    </p:spTree>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Rectangle 4"/>
          <p:cNvSpPr/>
          <p:nvPr/>
        </p:nvSpPr>
        <p:spPr>
          <a:xfrm>
            <a:off x="1663336" y="1093643"/>
            <a:ext cx="9649098" cy="5272213"/>
          </a:xfrm>
          <a:prstGeom prst="rect">
            <a:avLst/>
          </a:prstGeom>
        </p:spPr>
        <p:txBody>
          <a:bodyPr wrap="square">
            <a:spAutoFit/>
          </a:bodyPr>
          <a:lstStyle/>
          <a:p>
            <a:pPr marL="285750" indent="-285750">
              <a:lnSpc>
                <a:spcPct val="110000"/>
              </a:lnSpc>
              <a:buFont typeface="Arial" panose="020B0604020202020204" pitchFamily="34" charset="0"/>
              <a:buChar char="•"/>
            </a:pPr>
            <a:r>
              <a:rPr lang="en-US" dirty="0"/>
              <a:t>Aires, A.P., Escola, J. and Lopes, N., 2021. Microsoft 365: A teaching and learning resource during the pandemic. In </a:t>
            </a:r>
            <a:r>
              <a:rPr lang="en-US" i="1" dirty="0"/>
              <a:t>INTED2021 Proceedings</a:t>
            </a:r>
            <a:r>
              <a:rPr lang="en-US" dirty="0"/>
              <a:t> (pp. 3647-3652). IATED</a:t>
            </a:r>
            <a:r>
              <a:rPr lang="en-US" dirty="0" smtClean="0"/>
              <a:t>.</a:t>
            </a:r>
          </a:p>
          <a:p>
            <a:pPr marL="285750" indent="-285750">
              <a:lnSpc>
                <a:spcPct val="110000"/>
              </a:lnSpc>
              <a:buFont typeface="Arial" panose="020B0604020202020204" pitchFamily="34" charset="0"/>
              <a:buChar char="•"/>
            </a:pPr>
            <a:r>
              <a:rPr lang="en-US" dirty="0" smtClean="0">
                <a:latin typeface="Calibri" panose="020F0502020204030204" pitchFamily="34" charset="0"/>
                <a:ea typeface="Calibri" panose="020F0502020204030204" pitchFamily="34" charset="0"/>
              </a:rPr>
              <a:t> </a:t>
            </a:r>
            <a:r>
              <a:rPr lang="en-US" dirty="0" smtClean="0"/>
              <a:t>Gupta</a:t>
            </a:r>
            <a:r>
              <a:rPr lang="en-US" dirty="0"/>
              <a:t>, I., Singh, A.K., Lee, C.N. and </a:t>
            </a:r>
            <a:r>
              <a:rPr lang="en-US" dirty="0" err="1"/>
              <a:t>Buyya</a:t>
            </a:r>
            <a:r>
              <a:rPr lang="en-US" dirty="0"/>
              <a:t>, R., 2022. Secure data storage and sharing techniques for data protection in cloud environments: A systematic review, analysis, and future directions. </a:t>
            </a:r>
            <a:r>
              <a:rPr lang="en-US" i="1" dirty="0" err="1"/>
              <a:t>IEEe</a:t>
            </a:r>
            <a:r>
              <a:rPr lang="en-US" i="1" dirty="0"/>
              <a:t> Access</a:t>
            </a:r>
            <a:r>
              <a:rPr lang="en-US" dirty="0"/>
              <a:t>, </a:t>
            </a:r>
            <a:r>
              <a:rPr lang="en-US" i="1" dirty="0"/>
              <a:t>10</a:t>
            </a:r>
            <a:r>
              <a:rPr lang="en-US" dirty="0"/>
              <a:t>, pp.71247-71277</a:t>
            </a:r>
            <a:r>
              <a:rPr lang="en-US" dirty="0" smtClean="0"/>
              <a:t>.</a:t>
            </a:r>
          </a:p>
          <a:p>
            <a:pPr marL="285750" indent="-285750">
              <a:lnSpc>
                <a:spcPct val="110000"/>
              </a:lnSpc>
              <a:buFont typeface="Arial" panose="020B0604020202020204" pitchFamily="34" charset="0"/>
              <a:buChar char="•"/>
            </a:pPr>
            <a:r>
              <a:rPr lang="en-US" dirty="0" err="1"/>
              <a:t>Sauber</a:t>
            </a:r>
            <a:r>
              <a:rPr lang="en-US" dirty="0"/>
              <a:t>, A.M., El-</a:t>
            </a:r>
            <a:r>
              <a:rPr lang="en-US" dirty="0" err="1"/>
              <a:t>Kafrawy</a:t>
            </a:r>
            <a:r>
              <a:rPr lang="en-US" dirty="0"/>
              <a:t>, P.M., </a:t>
            </a:r>
            <a:r>
              <a:rPr lang="en-US" dirty="0" err="1"/>
              <a:t>Shawish</a:t>
            </a:r>
            <a:r>
              <a:rPr lang="en-US" dirty="0"/>
              <a:t>, A.F., Amin, M.A. and </a:t>
            </a:r>
            <a:r>
              <a:rPr lang="en-US" dirty="0" err="1"/>
              <a:t>Hagag</a:t>
            </a:r>
            <a:r>
              <a:rPr lang="en-US" dirty="0"/>
              <a:t>, I.M., 2021. A new secure model for data protection over cloud computing. </a:t>
            </a:r>
            <a:r>
              <a:rPr lang="en-US" i="1" dirty="0"/>
              <a:t>Computational Intelligence and Neuroscience</a:t>
            </a:r>
            <a:r>
              <a:rPr lang="en-US" dirty="0"/>
              <a:t>, </a:t>
            </a:r>
            <a:r>
              <a:rPr lang="en-US" i="1" dirty="0"/>
              <a:t>2021</a:t>
            </a:r>
            <a:r>
              <a:rPr lang="en-US" dirty="0"/>
              <a:t>(1), p.8113253</a:t>
            </a:r>
            <a:r>
              <a:rPr lang="en-US" dirty="0" smtClean="0"/>
              <a:t>.</a:t>
            </a:r>
          </a:p>
          <a:p>
            <a:pPr marL="285750" indent="-285750">
              <a:lnSpc>
                <a:spcPct val="110000"/>
              </a:lnSpc>
              <a:buFont typeface="Arial" panose="020B0604020202020204" pitchFamily="34" charset="0"/>
              <a:buChar char="•"/>
            </a:pPr>
            <a:r>
              <a:rPr lang="en-US" dirty="0"/>
              <a:t>Sun, P., 2020. Security and privacy protection in cloud computing: Discussions and challenges. </a:t>
            </a:r>
            <a:r>
              <a:rPr lang="en-US" i="1" dirty="0"/>
              <a:t>Journal of Network and Computer Applications</a:t>
            </a:r>
            <a:r>
              <a:rPr lang="en-US" dirty="0"/>
              <a:t>, </a:t>
            </a:r>
            <a:r>
              <a:rPr lang="en-US" i="1" dirty="0"/>
              <a:t>160</a:t>
            </a:r>
            <a:r>
              <a:rPr lang="en-US" dirty="0"/>
              <a:t>, p.102642</a:t>
            </a:r>
            <a:r>
              <a:rPr lang="en-US" dirty="0" smtClean="0"/>
              <a:t>.</a:t>
            </a:r>
          </a:p>
          <a:p>
            <a:pPr marL="285750" indent="-285750">
              <a:lnSpc>
                <a:spcPct val="110000"/>
              </a:lnSpc>
              <a:buFont typeface="Arial" panose="020B0604020202020204" pitchFamily="34" charset="0"/>
              <a:buChar char="•"/>
            </a:pPr>
            <a:r>
              <a:rPr lang="en-US" dirty="0" smtClean="0">
                <a:latin typeface="Calibri" panose="020F0502020204030204" pitchFamily="34" charset="0"/>
                <a:ea typeface="Calibri" panose="020F0502020204030204" pitchFamily="34" charset="0"/>
              </a:rPr>
              <a:t> </a:t>
            </a:r>
            <a:r>
              <a:rPr lang="en-US" dirty="0" err="1">
                <a:latin typeface="Calibri" panose="020F0502020204030204" pitchFamily="34" charset="0"/>
                <a:ea typeface="Calibri" panose="020F0502020204030204" pitchFamily="34" charset="0"/>
              </a:rPr>
              <a:t>Tabrizchi</a:t>
            </a:r>
            <a:r>
              <a:rPr lang="en-US" dirty="0">
                <a:latin typeface="Calibri" panose="020F0502020204030204" pitchFamily="34" charset="0"/>
                <a:ea typeface="Calibri" panose="020F0502020204030204" pitchFamily="34" charset="0"/>
              </a:rPr>
              <a:t>, H. &amp; </a:t>
            </a:r>
            <a:r>
              <a:rPr lang="en-US" dirty="0" err="1">
                <a:latin typeface="Calibri" panose="020F0502020204030204" pitchFamily="34" charset="0"/>
                <a:ea typeface="Calibri" panose="020F0502020204030204" pitchFamily="34" charset="0"/>
              </a:rPr>
              <a:t>Kuchaki</a:t>
            </a:r>
            <a:r>
              <a:rPr lang="en-US" dirty="0">
                <a:latin typeface="Calibri" panose="020F0502020204030204" pitchFamily="34" charset="0"/>
                <a:ea typeface="Calibri" panose="020F0502020204030204" pitchFamily="34" charset="0"/>
              </a:rPr>
              <a:t> Rafsanjani, M. (2020) 'A survey on security challenges in cloud computing', Journal of Computer Science, 16(8), pp. 1152–1168. doi:10.3844/jcssp.2020.1152.1168. </a:t>
            </a:r>
            <a:endParaRPr lang="en-US" dirty="0" smtClean="0">
              <a:latin typeface="Calibri" panose="020F0502020204030204" pitchFamily="34" charset="0"/>
              <a:ea typeface="Calibri" panose="020F0502020204030204" pitchFamily="34" charset="0"/>
            </a:endParaRPr>
          </a:p>
          <a:p>
            <a:pPr marL="285750" indent="-285750">
              <a:lnSpc>
                <a:spcPct val="110000"/>
              </a:lnSpc>
              <a:buFont typeface="Arial" panose="020B0604020202020204" pitchFamily="34" charset="0"/>
              <a:buChar char="•"/>
            </a:pPr>
            <a:r>
              <a:rPr lang="en-US" dirty="0" err="1"/>
              <a:t>Maqolo</a:t>
            </a:r>
            <a:r>
              <a:rPr lang="en-US" dirty="0"/>
              <a:t>, S., 2025. Mobile, App, and Cloud Security: Threats, Vulnerabilities, and Defense Mechanisms. </a:t>
            </a:r>
            <a:r>
              <a:rPr lang="en-US" i="1" dirty="0"/>
              <a:t>Mobile, App, and Cloud Security: Threats, Vulnerabilities, and Defense Mechanisms</a:t>
            </a:r>
            <a:r>
              <a:rPr lang="en-US" dirty="0"/>
              <a:t>.</a:t>
            </a:r>
            <a:endParaRPr lang="en-US" dirty="0" smtClean="0">
              <a:latin typeface="Calibri" panose="020F0502020204030204" pitchFamily="34" charset="0"/>
              <a:ea typeface="Calibri" panose="020F0502020204030204" pitchFamily="34" charset="0"/>
            </a:endParaRPr>
          </a:p>
          <a:p>
            <a:pPr marL="285750" indent="-285750">
              <a:lnSpc>
                <a:spcPct val="110000"/>
              </a:lnSpc>
              <a:buFont typeface="Arial" panose="020B0604020202020204" pitchFamily="34" charset="0"/>
              <a:buChar char="•"/>
            </a:pPr>
            <a:r>
              <a:rPr lang="en-US" dirty="0" err="1"/>
              <a:t>Taherdoost</a:t>
            </a:r>
            <a:r>
              <a:rPr lang="en-US" dirty="0"/>
              <a:t>, H., 2022. Understanding cybersecurity frameworks and information security standards—a review and comprehensive overview. </a:t>
            </a:r>
            <a:r>
              <a:rPr lang="en-US" i="1" dirty="0"/>
              <a:t>Electronics</a:t>
            </a:r>
            <a:r>
              <a:rPr lang="en-US" dirty="0"/>
              <a:t>, </a:t>
            </a:r>
            <a:r>
              <a:rPr lang="en-US" i="1" dirty="0"/>
              <a:t>11</a:t>
            </a:r>
            <a:r>
              <a:rPr lang="en-US" dirty="0"/>
              <a:t>(14), p.2181</a:t>
            </a:r>
            <a:r>
              <a:rPr lang="en-US" dirty="0" smtClean="0"/>
              <a:t>.</a:t>
            </a:r>
          </a:p>
          <a:p>
            <a:pPr marL="285750" indent="-285750">
              <a:lnSpc>
                <a:spcPct val="110000"/>
              </a:lnSpc>
              <a:buFont typeface="Arial" panose="020B0604020202020204" pitchFamily="34" charset="0"/>
              <a:buChar char="•"/>
            </a:pPr>
            <a:endParaRPr lang="en-US" dirty="0">
              <a:latin typeface="Times New Roman" panose="02020603050405020304" pitchFamily="18" charset="0"/>
              <a:ea typeface="Times New Roman" panose="02020603050405020304" pitchFamily="18" charset="0"/>
            </a:endParaRPr>
          </a:p>
        </p:txBody>
      </p:sp>
      <p:sp>
        <p:nvSpPr>
          <p:cNvPr id="6" name="Text 34"/>
          <p:cNvSpPr/>
          <p:nvPr/>
        </p:nvSpPr>
        <p:spPr>
          <a:xfrm>
            <a:off x="2429692" y="543415"/>
            <a:ext cx="8203474" cy="357922"/>
          </a:xfrm>
          <a:prstGeom prst="rect">
            <a:avLst/>
          </a:prstGeom>
          <a:noFill/>
          <a:ln/>
        </p:spPr>
        <p:txBody>
          <a:bodyPr wrap="square" lIns="0" tIns="0" rIns="0" bIns="0" rtlCol="0" anchor="ctr"/>
          <a:lstStyle/>
          <a:p>
            <a:pPr marL="0" indent="0" algn="ctr">
              <a:buNone/>
            </a:pPr>
            <a:r>
              <a:rPr lang="en-US" sz="4000" b="1" dirty="0">
                <a:latin typeface="Trebuchet MS" pitchFamily="34" charset="0"/>
                <a:ea typeface="Trebuchet MS" pitchFamily="34" charset="-122"/>
                <a:cs typeface="Trebuchet MS" pitchFamily="34" charset="-120"/>
              </a:rPr>
              <a:t>References</a:t>
            </a:r>
            <a:endParaRPr lang="en-US" sz="4000" dirty="0"/>
          </a:p>
        </p:txBody>
      </p:sp>
    </p:spTree>
    <p:extLst>
      <p:ext uri="{BB962C8B-B14F-4D97-AF65-F5344CB8AC3E}">
        <p14:creationId xmlns:p14="http://schemas.microsoft.com/office/powerpoint/2010/main" val="2325894079"/>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31</TotalTime>
  <Words>405</Words>
  <Application>Microsoft Office PowerPoint</Application>
  <PresentationFormat>Widescreen</PresentationFormat>
  <Paragraphs>30</Paragraphs>
  <Slides>2</Slides>
  <Notes>1</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2</vt:i4>
      </vt:variant>
    </vt:vector>
  </HeadingPairs>
  <TitlesOfParts>
    <vt:vector size="7" baseType="lpstr">
      <vt:lpstr>Arial</vt:lpstr>
      <vt:lpstr>Calibri</vt:lpstr>
      <vt:lpstr>Times New Roman</vt:lpstr>
      <vt:lpstr>Trebuchet MS</vt:lpstr>
      <vt:lpstr>Office Theme</vt:lpstr>
      <vt:lpstr>PowerPoint Presentation</vt:lpstr>
      <vt:lpstr>PowerPoint Presentation</vt:lpstr>
    </vt:vector>
  </TitlesOfParts>
  <Company>PptxGenJS</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How to Share a File via OneDrive</dc:title>
  <dc:subject>PptxGenJS Presentation</dc:subject>
  <dc:creator>Student</dc:creator>
  <cp:lastModifiedBy>dell</cp:lastModifiedBy>
  <cp:revision>10</cp:revision>
  <dcterms:created xsi:type="dcterms:W3CDTF">2026-02-27T13:57:15Z</dcterms:created>
  <dcterms:modified xsi:type="dcterms:W3CDTF">2026-02-27T14:49:18Z</dcterms:modified>
</cp:coreProperties>
</file>