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703" r:id="rId2"/>
  </p:sldMasterIdLst>
  <p:notesMasterIdLst>
    <p:notesMasterId r:id="rId11"/>
  </p:notesMasterIdLst>
  <p:handoutMasterIdLst>
    <p:handoutMasterId r:id="rId12"/>
  </p:handoutMasterIdLst>
  <p:sldIdLst>
    <p:sldId id="257" r:id="rId3"/>
    <p:sldId id="458" r:id="rId4"/>
    <p:sldId id="459" r:id="rId5"/>
    <p:sldId id="466" r:id="rId6"/>
    <p:sldId id="464" r:id="rId7"/>
    <p:sldId id="453" r:id="rId8"/>
    <p:sldId id="463" r:id="rId9"/>
    <p:sldId id="4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544D0C-C4AC-4FD6-A91D-CA272A167177}" v="8" dt="2022-07-16T13:13:27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3810" autoAdjust="0"/>
  </p:normalViewPr>
  <p:slideViewPr>
    <p:cSldViewPr snapToGrid="0" showGuides="1">
      <p:cViewPr varScale="1">
        <p:scale>
          <a:sx n="62" d="100"/>
          <a:sy n="62" d="100"/>
        </p:scale>
        <p:origin x="828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187D5A-A74C-4187-9B76-CF1D38909C1E}" type="doc">
      <dgm:prSet loTypeId="urn:microsoft.com/office/officeart/2005/8/layout/lProcess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0AFF5FC-D081-4CB0-BB09-389661133C8C}">
      <dgm:prSet phldrT="[Text]"/>
      <dgm:spPr/>
      <dgm:t>
        <a:bodyPr/>
        <a:lstStyle/>
        <a:p>
          <a:r>
            <a:rPr lang="en-GB" dirty="0"/>
            <a:t>Need for Human Intervention</a:t>
          </a:r>
        </a:p>
      </dgm:t>
    </dgm:pt>
    <dgm:pt modelId="{16E68736-043A-4714-8972-6F45B0E1C164}" type="parTrans" cxnId="{98D3361F-8513-4B82-8385-E06166E07FB2}">
      <dgm:prSet/>
      <dgm:spPr/>
      <dgm:t>
        <a:bodyPr/>
        <a:lstStyle/>
        <a:p>
          <a:endParaRPr lang="en-GB"/>
        </a:p>
      </dgm:t>
    </dgm:pt>
    <dgm:pt modelId="{FF937152-736A-4848-910C-869AA937D641}" type="sibTrans" cxnId="{98D3361F-8513-4B82-8385-E06166E07FB2}">
      <dgm:prSet/>
      <dgm:spPr/>
      <dgm:t>
        <a:bodyPr/>
        <a:lstStyle/>
        <a:p>
          <a:endParaRPr lang="en-GB"/>
        </a:p>
      </dgm:t>
    </dgm:pt>
    <dgm:pt modelId="{A3719667-1AE3-4CA4-A9DA-CD1A07FBBCB2}">
      <dgm:prSet phldrT="[Text]"/>
      <dgm:spPr/>
      <dgm:t>
        <a:bodyPr/>
        <a:lstStyle/>
        <a:p>
          <a:r>
            <a:rPr lang="en-GB" dirty="0"/>
            <a:t>Westendorf (2022) - A.I can process faster and remove bias- but humanity of individuals important</a:t>
          </a:r>
        </a:p>
      </dgm:t>
    </dgm:pt>
    <dgm:pt modelId="{8A0C9722-635B-4540-8A78-F2E9E2B2B8AE}" type="parTrans" cxnId="{6F9062D5-93E7-4ECC-80C2-4D5D6E414F04}">
      <dgm:prSet/>
      <dgm:spPr/>
      <dgm:t>
        <a:bodyPr/>
        <a:lstStyle/>
        <a:p>
          <a:endParaRPr lang="en-GB"/>
        </a:p>
      </dgm:t>
    </dgm:pt>
    <dgm:pt modelId="{E5FFAD21-807A-4408-BE7D-FE949041A601}" type="sibTrans" cxnId="{6F9062D5-93E7-4ECC-80C2-4D5D6E414F04}">
      <dgm:prSet/>
      <dgm:spPr/>
      <dgm:t>
        <a:bodyPr/>
        <a:lstStyle/>
        <a:p>
          <a:endParaRPr lang="en-GB"/>
        </a:p>
      </dgm:t>
    </dgm:pt>
    <dgm:pt modelId="{76FB64C8-010A-47DD-B4CF-F0F35A7E4C12}">
      <dgm:prSet phldrT="[Text]"/>
      <dgm:spPr/>
      <dgm:t>
        <a:bodyPr/>
        <a:lstStyle/>
        <a:p>
          <a:r>
            <a:rPr lang="en-GB" dirty="0" err="1"/>
            <a:t>Zajko</a:t>
          </a:r>
          <a:r>
            <a:rPr lang="en-GB" dirty="0"/>
            <a:t>(2022)- must remove inequality from start in algorithms.</a:t>
          </a:r>
        </a:p>
        <a:p>
          <a:endParaRPr lang="en-GB" dirty="0"/>
        </a:p>
      </dgm:t>
    </dgm:pt>
    <dgm:pt modelId="{6BF3FC9D-8C2A-4F86-B489-835482E631AC}" type="parTrans" cxnId="{270A0ADC-D324-4ED7-9905-22545537F98A}">
      <dgm:prSet/>
      <dgm:spPr/>
      <dgm:t>
        <a:bodyPr/>
        <a:lstStyle/>
        <a:p>
          <a:endParaRPr lang="en-GB"/>
        </a:p>
      </dgm:t>
    </dgm:pt>
    <dgm:pt modelId="{8AA90081-5DD2-48B9-B87F-82100E3A3C5F}" type="sibTrans" cxnId="{270A0ADC-D324-4ED7-9905-22545537F98A}">
      <dgm:prSet/>
      <dgm:spPr/>
      <dgm:t>
        <a:bodyPr/>
        <a:lstStyle/>
        <a:p>
          <a:endParaRPr lang="en-GB"/>
        </a:p>
      </dgm:t>
    </dgm:pt>
    <dgm:pt modelId="{34F8C646-4A3B-4616-ABAE-3743F490E32D}">
      <dgm:prSet phldrT="[Text]"/>
      <dgm:spPr/>
      <dgm:t>
        <a:bodyPr/>
        <a:lstStyle/>
        <a:p>
          <a:r>
            <a:rPr lang="en-GB" dirty="0"/>
            <a:t>Transparency, Keeping public informed- but more information may not be better</a:t>
          </a:r>
        </a:p>
      </dgm:t>
    </dgm:pt>
    <dgm:pt modelId="{48A25261-C242-4F6D-B292-28BFDFFA11E6}" type="parTrans" cxnId="{757ACBED-BE7F-42C3-9C61-28431030FE2A}">
      <dgm:prSet/>
      <dgm:spPr/>
      <dgm:t>
        <a:bodyPr/>
        <a:lstStyle/>
        <a:p>
          <a:endParaRPr lang="en-GB"/>
        </a:p>
      </dgm:t>
    </dgm:pt>
    <dgm:pt modelId="{7E002481-00AB-458F-82C8-520170B5F5FF}" type="sibTrans" cxnId="{757ACBED-BE7F-42C3-9C61-28431030FE2A}">
      <dgm:prSet/>
      <dgm:spPr/>
      <dgm:t>
        <a:bodyPr/>
        <a:lstStyle/>
        <a:p>
          <a:endParaRPr lang="en-GB"/>
        </a:p>
      </dgm:t>
    </dgm:pt>
    <dgm:pt modelId="{1A905101-EBB4-4E1B-B2D6-2CBFCA87B5EF}">
      <dgm:prSet phldrT="[Text]"/>
      <dgm:spPr/>
      <dgm:t>
        <a:bodyPr/>
        <a:lstStyle/>
        <a:p>
          <a:r>
            <a:rPr lang="en-GB" dirty="0" err="1"/>
            <a:t>Purshouse</a:t>
          </a:r>
          <a:r>
            <a:rPr lang="en-GB" dirty="0"/>
            <a:t> and Campbell (2022) - Bridges- Police will continue with only minor changes, ‘The algorithms of the law must keep pace with new and emerging technologies’( p227)</a:t>
          </a:r>
        </a:p>
      </dgm:t>
    </dgm:pt>
    <dgm:pt modelId="{E5DD6866-E635-46CD-B3D4-3146050BD5E6}" type="parTrans" cxnId="{B75D870F-2F96-44D9-8656-01BD7F200B2B}">
      <dgm:prSet/>
      <dgm:spPr/>
      <dgm:t>
        <a:bodyPr/>
        <a:lstStyle/>
        <a:p>
          <a:endParaRPr lang="en-GB"/>
        </a:p>
      </dgm:t>
    </dgm:pt>
    <dgm:pt modelId="{DEFBCA6F-7735-4104-AB09-DA28BDEE0F20}" type="sibTrans" cxnId="{B75D870F-2F96-44D9-8656-01BD7F200B2B}">
      <dgm:prSet/>
      <dgm:spPr/>
      <dgm:t>
        <a:bodyPr/>
        <a:lstStyle/>
        <a:p>
          <a:endParaRPr lang="en-GB"/>
        </a:p>
      </dgm:t>
    </dgm:pt>
    <dgm:pt modelId="{EE26F265-1AD8-4EBC-A690-12FE304C084F}">
      <dgm:prSet phldrT="[Text]"/>
      <dgm:spPr/>
      <dgm:t>
        <a:bodyPr/>
        <a:lstStyle/>
        <a:p>
          <a:r>
            <a:rPr lang="en-GB" dirty="0"/>
            <a:t>de</a:t>
          </a:r>
          <a:r>
            <a:rPr lang="en-US" dirty="0"/>
            <a:t> Fine Licht (2020) – public need to accept AI but limited transparency builds better legitimacy than full transparency  </a:t>
          </a:r>
          <a:endParaRPr lang="en-GB" dirty="0"/>
        </a:p>
      </dgm:t>
    </dgm:pt>
    <dgm:pt modelId="{04A9F2D4-20DE-4D57-87E7-99EC8D2EF64C}" type="parTrans" cxnId="{018D46EB-1A3F-47CA-BE4F-DEA37816737E}">
      <dgm:prSet/>
      <dgm:spPr/>
      <dgm:t>
        <a:bodyPr/>
        <a:lstStyle/>
        <a:p>
          <a:endParaRPr lang="en-GB"/>
        </a:p>
      </dgm:t>
    </dgm:pt>
    <dgm:pt modelId="{7250A04E-E355-4FDA-82E7-FEB4D9B6C3E7}" type="sibTrans" cxnId="{018D46EB-1A3F-47CA-BE4F-DEA37816737E}">
      <dgm:prSet/>
      <dgm:spPr/>
      <dgm:t>
        <a:bodyPr/>
        <a:lstStyle/>
        <a:p>
          <a:endParaRPr lang="en-GB"/>
        </a:p>
      </dgm:t>
    </dgm:pt>
    <dgm:pt modelId="{ED1716A8-DDDB-467A-8ECD-6010693FE8C8}">
      <dgm:prSet phldrT="[Text]"/>
      <dgm:spPr/>
      <dgm:t>
        <a:bodyPr/>
        <a:lstStyle/>
        <a:p>
          <a:r>
            <a:rPr lang="en-GB" dirty="0"/>
            <a:t>Totalitarianism v Fighting Crime</a:t>
          </a:r>
        </a:p>
      </dgm:t>
    </dgm:pt>
    <dgm:pt modelId="{B55FD20A-7034-48A2-A8AB-EC4DD613EB92}" type="parTrans" cxnId="{000A8EA9-A6A6-45A3-AE9D-C439C71C8A85}">
      <dgm:prSet/>
      <dgm:spPr/>
      <dgm:t>
        <a:bodyPr/>
        <a:lstStyle/>
        <a:p>
          <a:endParaRPr lang="en-GB"/>
        </a:p>
      </dgm:t>
    </dgm:pt>
    <dgm:pt modelId="{10AC3022-1061-40EF-B026-00A7B5974202}" type="sibTrans" cxnId="{000A8EA9-A6A6-45A3-AE9D-C439C71C8A85}">
      <dgm:prSet/>
      <dgm:spPr/>
      <dgm:t>
        <a:bodyPr/>
        <a:lstStyle/>
        <a:p>
          <a:endParaRPr lang="en-GB"/>
        </a:p>
      </dgm:t>
    </dgm:pt>
    <dgm:pt modelId="{7A44450D-CE49-4D4B-9A97-0E35092591ED}">
      <dgm:prSet phldrT="[Text]"/>
      <dgm:spPr/>
      <dgm:t>
        <a:bodyPr/>
        <a:lstStyle/>
        <a:p>
          <a:r>
            <a:rPr lang="en-GB" dirty="0"/>
            <a:t>Power(2016) – AI could change facts, need to determine line between protecting and civil liberties- Orwell</a:t>
          </a:r>
        </a:p>
      </dgm:t>
    </dgm:pt>
    <dgm:pt modelId="{DB8A0755-CDF4-4892-A549-EE63D18DA736}" type="parTrans" cxnId="{92044108-F72D-4DDA-B583-4B006DD6FC10}">
      <dgm:prSet/>
      <dgm:spPr/>
      <dgm:t>
        <a:bodyPr/>
        <a:lstStyle/>
        <a:p>
          <a:endParaRPr lang="en-GB"/>
        </a:p>
      </dgm:t>
    </dgm:pt>
    <dgm:pt modelId="{4DE067F0-3361-4A0D-A076-35CEA697ECD6}" type="sibTrans" cxnId="{92044108-F72D-4DDA-B583-4B006DD6FC10}">
      <dgm:prSet/>
      <dgm:spPr/>
      <dgm:t>
        <a:bodyPr/>
        <a:lstStyle/>
        <a:p>
          <a:endParaRPr lang="en-GB"/>
        </a:p>
      </dgm:t>
    </dgm:pt>
    <dgm:pt modelId="{E1F7C2B1-D60B-4F15-A061-9228FBE1BE7D}">
      <dgm:prSet phldrT="[Text]"/>
      <dgm:spPr/>
      <dgm:t>
        <a:bodyPr/>
        <a:lstStyle/>
        <a:p>
          <a:r>
            <a:rPr lang="en-GB" dirty="0" err="1"/>
            <a:t>Warrell</a:t>
          </a:r>
          <a:r>
            <a:rPr lang="en-GB" dirty="0"/>
            <a:t> ( 2019 )- significant assistant AI can give police investigations</a:t>
          </a:r>
        </a:p>
      </dgm:t>
    </dgm:pt>
    <dgm:pt modelId="{B6C9F71C-81E4-44F8-9392-3612705EF620}" type="parTrans" cxnId="{8AECE146-6BE1-4D28-BCC9-3E18C9CF21EB}">
      <dgm:prSet/>
      <dgm:spPr/>
      <dgm:t>
        <a:bodyPr/>
        <a:lstStyle/>
        <a:p>
          <a:endParaRPr lang="en-GB"/>
        </a:p>
      </dgm:t>
    </dgm:pt>
    <dgm:pt modelId="{79CDC6FB-6E4B-461F-A5D1-4AECE95B7012}" type="sibTrans" cxnId="{8AECE146-6BE1-4D28-BCC9-3E18C9CF21EB}">
      <dgm:prSet/>
      <dgm:spPr/>
      <dgm:t>
        <a:bodyPr/>
        <a:lstStyle/>
        <a:p>
          <a:endParaRPr lang="en-GB"/>
        </a:p>
      </dgm:t>
    </dgm:pt>
    <dgm:pt modelId="{7E82583B-CC00-44E3-AC8C-FD6A4DCC2748}" type="pres">
      <dgm:prSet presAssocID="{F8187D5A-A74C-4187-9B76-CF1D38909C1E}" presName="theList" presStyleCnt="0">
        <dgm:presLayoutVars>
          <dgm:dir/>
          <dgm:animLvl val="lvl"/>
          <dgm:resizeHandles val="exact"/>
        </dgm:presLayoutVars>
      </dgm:prSet>
      <dgm:spPr/>
    </dgm:pt>
    <dgm:pt modelId="{BB98264C-71E7-49B5-A59E-F8EF9C0564B5}" type="pres">
      <dgm:prSet presAssocID="{50AFF5FC-D081-4CB0-BB09-389661133C8C}" presName="compNode" presStyleCnt="0"/>
      <dgm:spPr/>
    </dgm:pt>
    <dgm:pt modelId="{160FCD0E-C48F-4EA3-876A-FA9CC9BC5132}" type="pres">
      <dgm:prSet presAssocID="{50AFF5FC-D081-4CB0-BB09-389661133C8C}" presName="aNode" presStyleLbl="bgShp" presStyleIdx="0" presStyleCnt="3" custLinFactNeighborX="-38" custLinFactNeighborY="1230"/>
      <dgm:spPr/>
    </dgm:pt>
    <dgm:pt modelId="{8A9ACF54-4D38-4E53-92C9-8B893759E823}" type="pres">
      <dgm:prSet presAssocID="{50AFF5FC-D081-4CB0-BB09-389661133C8C}" presName="textNode" presStyleLbl="bgShp" presStyleIdx="0" presStyleCnt="3"/>
      <dgm:spPr/>
    </dgm:pt>
    <dgm:pt modelId="{0BDE61EC-F86A-4B00-A301-598D84D1422F}" type="pres">
      <dgm:prSet presAssocID="{50AFF5FC-D081-4CB0-BB09-389661133C8C}" presName="compChildNode" presStyleCnt="0"/>
      <dgm:spPr/>
    </dgm:pt>
    <dgm:pt modelId="{A9C1D563-0B06-4112-9E3C-EC7319188B5B}" type="pres">
      <dgm:prSet presAssocID="{50AFF5FC-D081-4CB0-BB09-389661133C8C}" presName="theInnerList" presStyleCnt="0"/>
      <dgm:spPr/>
    </dgm:pt>
    <dgm:pt modelId="{0665AD61-F4CC-4979-BFDB-6A53DA208B02}" type="pres">
      <dgm:prSet presAssocID="{A3719667-1AE3-4CA4-A9DA-CD1A07FBBCB2}" presName="childNode" presStyleLbl="node1" presStyleIdx="0" presStyleCnt="6">
        <dgm:presLayoutVars>
          <dgm:bulletEnabled val="1"/>
        </dgm:presLayoutVars>
      </dgm:prSet>
      <dgm:spPr/>
    </dgm:pt>
    <dgm:pt modelId="{5F19974E-3070-4429-9E93-EBB056FE919E}" type="pres">
      <dgm:prSet presAssocID="{A3719667-1AE3-4CA4-A9DA-CD1A07FBBCB2}" presName="aSpace2" presStyleCnt="0"/>
      <dgm:spPr/>
    </dgm:pt>
    <dgm:pt modelId="{A2486D7F-E382-4AE5-962A-05771DFC4B21}" type="pres">
      <dgm:prSet presAssocID="{76FB64C8-010A-47DD-B4CF-F0F35A7E4C12}" presName="childNode" presStyleLbl="node1" presStyleIdx="1" presStyleCnt="6">
        <dgm:presLayoutVars>
          <dgm:bulletEnabled val="1"/>
        </dgm:presLayoutVars>
      </dgm:prSet>
      <dgm:spPr/>
    </dgm:pt>
    <dgm:pt modelId="{CED0625C-B392-48F5-B534-CE08C5A4AFF8}" type="pres">
      <dgm:prSet presAssocID="{50AFF5FC-D081-4CB0-BB09-389661133C8C}" presName="aSpace" presStyleCnt="0"/>
      <dgm:spPr/>
    </dgm:pt>
    <dgm:pt modelId="{F914AB34-4C0A-4549-AA01-FD2C1BDDFEC6}" type="pres">
      <dgm:prSet presAssocID="{34F8C646-4A3B-4616-ABAE-3743F490E32D}" presName="compNode" presStyleCnt="0"/>
      <dgm:spPr/>
    </dgm:pt>
    <dgm:pt modelId="{0FC00BD9-6EF4-498F-A3D9-C60CDFDD525B}" type="pres">
      <dgm:prSet presAssocID="{34F8C646-4A3B-4616-ABAE-3743F490E32D}" presName="aNode" presStyleLbl="bgShp" presStyleIdx="1" presStyleCnt="3"/>
      <dgm:spPr/>
    </dgm:pt>
    <dgm:pt modelId="{8711C95A-6E07-4114-87CE-5288A0BD6845}" type="pres">
      <dgm:prSet presAssocID="{34F8C646-4A3B-4616-ABAE-3743F490E32D}" presName="textNode" presStyleLbl="bgShp" presStyleIdx="1" presStyleCnt="3"/>
      <dgm:spPr/>
    </dgm:pt>
    <dgm:pt modelId="{2C2088B8-DFA1-48D6-A36D-91B141CFDDA5}" type="pres">
      <dgm:prSet presAssocID="{34F8C646-4A3B-4616-ABAE-3743F490E32D}" presName="compChildNode" presStyleCnt="0"/>
      <dgm:spPr/>
    </dgm:pt>
    <dgm:pt modelId="{AA287BEE-5FA8-4A27-973C-CD1D302643FF}" type="pres">
      <dgm:prSet presAssocID="{34F8C646-4A3B-4616-ABAE-3743F490E32D}" presName="theInnerList" presStyleCnt="0"/>
      <dgm:spPr/>
    </dgm:pt>
    <dgm:pt modelId="{B1EE456E-A3BA-4169-8F54-D7AB59AF3FB0}" type="pres">
      <dgm:prSet presAssocID="{1A905101-EBB4-4E1B-B2D6-2CBFCA87B5EF}" presName="childNode" presStyleLbl="node1" presStyleIdx="2" presStyleCnt="6">
        <dgm:presLayoutVars>
          <dgm:bulletEnabled val="1"/>
        </dgm:presLayoutVars>
      </dgm:prSet>
      <dgm:spPr/>
    </dgm:pt>
    <dgm:pt modelId="{FAEEE883-E4F3-499A-9404-EE1A29C41CED}" type="pres">
      <dgm:prSet presAssocID="{1A905101-EBB4-4E1B-B2D6-2CBFCA87B5EF}" presName="aSpace2" presStyleCnt="0"/>
      <dgm:spPr/>
    </dgm:pt>
    <dgm:pt modelId="{54ED9AD1-BA75-472E-901C-F6E13398685B}" type="pres">
      <dgm:prSet presAssocID="{EE26F265-1AD8-4EBC-A690-12FE304C084F}" presName="childNode" presStyleLbl="node1" presStyleIdx="3" presStyleCnt="6" custLinFactNeighborX="-1221" custLinFactNeighborY="8961">
        <dgm:presLayoutVars>
          <dgm:bulletEnabled val="1"/>
        </dgm:presLayoutVars>
      </dgm:prSet>
      <dgm:spPr/>
    </dgm:pt>
    <dgm:pt modelId="{3C2AE51D-28DA-447F-974B-A64B7BBC35EF}" type="pres">
      <dgm:prSet presAssocID="{34F8C646-4A3B-4616-ABAE-3743F490E32D}" presName="aSpace" presStyleCnt="0"/>
      <dgm:spPr/>
    </dgm:pt>
    <dgm:pt modelId="{CE64AA3F-FF0D-4172-B317-D348C78FE452}" type="pres">
      <dgm:prSet presAssocID="{ED1716A8-DDDB-467A-8ECD-6010693FE8C8}" presName="compNode" presStyleCnt="0"/>
      <dgm:spPr/>
    </dgm:pt>
    <dgm:pt modelId="{A78D177E-AAF7-416A-AFEE-046920ABF25D}" type="pres">
      <dgm:prSet presAssocID="{ED1716A8-DDDB-467A-8ECD-6010693FE8C8}" presName="aNode" presStyleLbl="bgShp" presStyleIdx="2" presStyleCnt="3" custLinFactNeighborX="38"/>
      <dgm:spPr/>
    </dgm:pt>
    <dgm:pt modelId="{85118EDC-DD00-42C9-A9F8-FE6540712BA9}" type="pres">
      <dgm:prSet presAssocID="{ED1716A8-DDDB-467A-8ECD-6010693FE8C8}" presName="textNode" presStyleLbl="bgShp" presStyleIdx="2" presStyleCnt="3"/>
      <dgm:spPr/>
    </dgm:pt>
    <dgm:pt modelId="{E915C8C7-2450-48E5-A48D-8F8FDD6D88AB}" type="pres">
      <dgm:prSet presAssocID="{ED1716A8-DDDB-467A-8ECD-6010693FE8C8}" presName="compChildNode" presStyleCnt="0"/>
      <dgm:spPr/>
    </dgm:pt>
    <dgm:pt modelId="{810D04F6-BBE8-4959-9B4A-C8F8211149CC}" type="pres">
      <dgm:prSet presAssocID="{ED1716A8-DDDB-467A-8ECD-6010693FE8C8}" presName="theInnerList" presStyleCnt="0"/>
      <dgm:spPr/>
    </dgm:pt>
    <dgm:pt modelId="{2CB931EB-2C3A-4D09-B415-B8EC04DA0EB5}" type="pres">
      <dgm:prSet presAssocID="{7A44450D-CE49-4D4B-9A97-0E35092591ED}" presName="childNode" presStyleLbl="node1" presStyleIdx="4" presStyleCnt="6">
        <dgm:presLayoutVars>
          <dgm:bulletEnabled val="1"/>
        </dgm:presLayoutVars>
      </dgm:prSet>
      <dgm:spPr/>
    </dgm:pt>
    <dgm:pt modelId="{9D33782C-4E26-465F-9910-5123DF8A1EC5}" type="pres">
      <dgm:prSet presAssocID="{7A44450D-CE49-4D4B-9A97-0E35092591ED}" presName="aSpace2" presStyleCnt="0"/>
      <dgm:spPr/>
    </dgm:pt>
    <dgm:pt modelId="{3E2D16C5-835B-4E16-A269-9B00BBE952A0}" type="pres">
      <dgm:prSet presAssocID="{E1F7C2B1-D60B-4F15-A061-9228FBE1BE7D}" presName="childNode" presStyleLbl="node1" presStyleIdx="5" presStyleCnt="6" custLinFactNeighborX="-206">
        <dgm:presLayoutVars>
          <dgm:bulletEnabled val="1"/>
        </dgm:presLayoutVars>
      </dgm:prSet>
      <dgm:spPr/>
    </dgm:pt>
  </dgm:ptLst>
  <dgm:cxnLst>
    <dgm:cxn modelId="{92044108-F72D-4DDA-B583-4B006DD6FC10}" srcId="{ED1716A8-DDDB-467A-8ECD-6010693FE8C8}" destId="{7A44450D-CE49-4D4B-9A97-0E35092591ED}" srcOrd="0" destOrd="0" parTransId="{DB8A0755-CDF4-4892-A549-EE63D18DA736}" sibTransId="{4DE067F0-3361-4A0D-A076-35CEA697ECD6}"/>
    <dgm:cxn modelId="{B75D870F-2F96-44D9-8656-01BD7F200B2B}" srcId="{34F8C646-4A3B-4616-ABAE-3743F490E32D}" destId="{1A905101-EBB4-4E1B-B2D6-2CBFCA87B5EF}" srcOrd="0" destOrd="0" parTransId="{E5DD6866-E635-46CD-B3D4-3146050BD5E6}" sibTransId="{DEFBCA6F-7735-4104-AB09-DA28BDEE0F20}"/>
    <dgm:cxn modelId="{8929371D-774D-41C0-9950-7A04DFE411ED}" type="presOf" srcId="{50AFF5FC-D081-4CB0-BB09-389661133C8C}" destId="{160FCD0E-C48F-4EA3-876A-FA9CC9BC5132}" srcOrd="0" destOrd="0" presId="urn:microsoft.com/office/officeart/2005/8/layout/lProcess2"/>
    <dgm:cxn modelId="{98D3361F-8513-4B82-8385-E06166E07FB2}" srcId="{F8187D5A-A74C-4187-9B76-CF1D38909C1E}" destId="{50AFF5FC-D081-4CB0-BB09-389661133C8C}" srcOrd="0" destOrd="0" parTransId="{16E68736-043A-4714-8972-6F45B0E1C164}" sibTransId="{FF937152-736A-4848-910C-869AA937D641}"/>
    <dgm:cxn modelId="{C803F22D-7394-40A8-8268-756556360233}" type="presOf" srcId="{7A44450D-CE49-4D4B-9A97-0E35092591ED}" destId="{2CB931EB-2C3A-4D09-B415-B8EC04DA0EB5}" srcOrd="0" destOrd="0" presId="urn:microsoft.com/office/officeart/2005/8/layout/lProcess2"/>
    <dgm:cxn modelId="{8AECE146-6BE1-4D28-BCC9-3E18C9CF21EB}" srcId="{ED1716A8-DDDB-467A-8ECD-6010693FE8C8}" destId="{E1F7C2B1-D60B-4F15-A061-9228FBE1BE7D}" srcOrd="1" destOrd="0" parTransId="{B6C9F71C-81E4-44F8-9392-3612705EF620}" sibTransId="{79CDC6FB-6E4B-461F-A5D1-4AECE95B7012}"/>
    <dgm:cxn modelId="{4DEB476D-C461-4DE0-A641-2C21CF3D631E}" type="presOf" srcId="{ED1716A8-DDDB-467A-8ECD-6010693FE8C8}" destId="{A78D177E-AAF7-416A-AFEE-046920ABF25D}" srcOrd="0" destOrd="0" presId="urn:microsoft.com/office/officeart/2005/8/layout/lProcess2"/>
    <dgm:cxn modelId="{7E0B184E-CC5E-40E9-9F1E-783731E570F6}" type="presOf" srcId="{ED1716A8-DDDB-467A-8ECD-6010693FE8C8}" destId="{85118EDC-DD00-42C9-A9F8-FE6540712BA9}" srcOrd="1" destOrd="0" presId="urn:microsoft.com/office/officeart/2005/8/layout/lProcess2"/>
    <dgm:cxn modelId="{ADFC3F6F-55AB-483D-9D40-62C47BD6E011}" type="presOf" srcId="{34F8C646-4A3B-4616-ABAE-3743F490E32D}" destId="{8711C95A-6E07-4114-87CE-5288A0BD6845}" srcOrd="1" destOrd="0" presId="urn:microsoft.com/office/officeart/2005/8/layout/lProcess2"/>
    <dgm:cxn modelId="{E6F99974-92C4-4DAB-B7E2-18C9AB084F16}" type="presOf" srcId="{34F8C646-4A3B-4616-ABAE-3743F490E32D}" destId="{0FC00BD9-6EF4-498F-A3D9-C60CDFDD525B}" srcOrd="0" destOrd="0" presId="urn:microsoft.com/office/officeart/2005/8/layout/lProcess2"/>
    <dgm:cxn modelId="{3FE71D95-9901-483E-BE24-A53E83395009}" type="presOf" srcId="{50AFF5FC-D081-4CB0-BB09-389661133C8C}" destId="{8A9ACF54-4D38-4E53-92C9-8B893759E823}" srcOrd="1" destOrd="0" presId="urn:microsoft.com/office/officeart/2005/8/layout/lProcess2"/>
    <dgm:cxn modelId="{1D01D1A8-6981-4E33-B009-D0B9E564E0A6}" type="presOf" srcId="{76FB64C8-010A-47DD-B4CF-F0F35A7E4C12}" destId="{A2486D7F-E382-4AE5-962A-05771DFC4B21}" srcOrd="0" destOrd="0" presId="urn:microsoft.com/office/officeart/2005/8/layout/lProcess2"/>
    <dgm:cxn modelId="{000A8EA9-A6A6-45A3-AE9D-C439C71C8A85}" srcId="{F8187D5A-A74C-4187-9B76-CF1D38909C1E}" destId="{ED1716A8-DDDB-467A-8ECD-6010693FE8C8}" srcOrd="2" destOrd="0" parTransId="{B55FD20A-7034-48A2-A8AB-EC4DD613EB92}" sibTransId="{10AC3022-1061-40EF-B026-00A7B5974202}"/>
    <dgm:cxn modelId="{DBD4B6BB-9081-467C-8CFD-674F8167DB23}" type="presOf" srcId="{E1F7C2B1-D60B-4F15-A061-9228FBE1BE7D}" destId="{3E2D16C5-835B-4E16-A269-9B00BBE952A0}" srcOrd="0" destOrd="0" presId="urn:microsoft.com/office/officeart/2005/8/layout/lProcess2"/>
    <dgm:cxn modelId="{822C88C5-BB4A-4F73-9E44-A3CBD0D2D879}" type="presOf" srcId="{EE26F265-1AD8-4EBC-A690-12FE304C084F}" destId="{54ED9AD1-BA75-472E-901C-F6E13398685B}" srcOrd="0" destOrd="0" presId="urn:microsoft.com/office/officeart/2005/8/layout/lProcess2"/>
    <dgm:cxn modelId="{6D199BD0-D01E-4C35-8714-7C74B0E268A4}" type="presOf" srcId="{F8187D5A-A74C-4187-9B76-CF1D38909C1E}" destId="{7E82583B-CC00-44E3-AC8C-FD6A4DCC2748}" srcOrd="0" destOrd="0" presId="urn:microsoft.com/office/officeart/2005/8/layout/lProcess2"/>
    <dgm:cxn modelId="{6F9062D5-93E7-4ECC-80C2-4D5D6E414F04}" srcId="{50AFF5FC-D081-4CB0-BB09-389661133C8C}" destId="{A3719667-1AE3-4CA4-A9DA-CD1A07FBBCB2}" srcOrd="0" destOrd="0" parTransId="{8A0C9722-635B-4540-8A78-F2E9E2B2B8AE}" sibTransId="{E5FFAD21-807A-4408-BE7D-FE949041A601}"/>
    <dgm:cxn modelId="{270A0ADC-D324-4ED7-9905-22545537F98A}" srcId="{50AFF5FC-D081-4CB0-BB09-389661133C8C}" destId="{76FB64C8-010A-47DD-B4CF-F0F35A7E4C12}" srcOrd="1" destOrd="0" parTransId="{6BF3FC9D-8C2A-4F86-B489-835482E631AC}" sibTransId="{8AA90081-5DD2-48B9-B87F-82100E3A3C5F}"/>
    <dgm:cxn modelId="{018D46EB-1A3F-47CA-BE4F-DEA37816737E}" srcId="{34F8C646-4A3B-4616-ABAE-3743F490E32D}" destId="{EE26F265-1AD8-4EBC-A690-12FE304C084F}" srcOrd="1" destOrd="0" parTransId="{04A9F2D4-20DE-4D57-87E7-99EC8D2EF64C}" sibTransId="{7250A04E-E355-4FDA-82E7-FEB4D9B6C3E7}"/>
    <dgm:cxn modelId="{949FC1ED-35E6-4F69-814B-54D250CD336C}" type="presOf" srcId="{1A905101-EBB4-4E1B-B2D6-2CBFCA87B5EF}" destId="{B1EE456E-A3BA-4169-8F54-D7AB59AF3FB0}" srcOrd="0" destOrd="0" presId="urn:microsoft.com/office/officeart/2005/8/layout/lProcess2"/>
    <dgm:cxn modelId="{757ACBED-BE7F-42C3-9C61-28431030FE2A}" srcId="{F8187D5A-A74C-4187-9B76-CF1D38909C1E}" destId="{34F8C646-4A3B-4616-ABAE-3743F490E32D}" srcOrd="1" destOrd="0" parTransId="{48A25261-C242-4F6D-B292-28BFDFFA11E6}" sibTransId="{7E002481-00AB-458F-82C8-520170B5F5FF}"/>
    <dgm:cxn modelId="{910DCCFD-A7FA-4238-97E6-BCF1B2DA87C4}" type="presOf" srcId="{A3719667-1AE3-4CA4-A9DA-CD1A07FBBCB2}" destId="{0665AD61-F4CC-4979-BFDB-6A53DA208B02}" srcOrd="0" destOrd="0" presId="urn:microsoft.com/office/officeart/2005/8/layout/lProcess2"/>
    <dgm:cxn modelId="{B7F0803D-96DB-4F08-8E71-5DDFF1D38A0B}" type="presParOf" srcId="{7E82583B-CC00-44E3-AC8C-FD6A4DCC2748}" destId="{BB98264C-71E7-49B5-A59E-F8EF9C0564B5}" srcOrd="0" destOrd="0" presId="urn:microsoft.com/office/officeart/2005/8/layout/lProcess2"/>
    <dgm:cxn modelId="{9C2FA04A-CF6E-45DF-8A8D-33E2DBF43FEE}" type="presParOf" srcId="{BB98264C-71E7-49B5-A59E-F8EF9C0564B5}" destId="{160FCD0E-C48F-4EA3-876A-FA9CC9BC5132}" srcOrd="0" destOrd="0" presId="urn:microsoft.com/office/officeart/2005/8/layout/lProcess2"/>
    <dgm:cxn modelId="{227F5CB8-9B57-4325-B92C-8615B6440A1E}" type="presParOf" srcId="{BB98264C-71E7-49B5-A59E-F8EF9C0564B5}" destId="{8A9ACF54-4D38-4E53-92C9-8B893759E823}" srcOrd="1" destOrd="0" presId="urn:microsoft.com/office/officeart/2005/8/layout/lProcess2"/>
    <dgm:cxn modelId="{9D8B28C1-E8B0-4AC4-9295-11F08F52135C}" type="presParOf" srcId="{BB98264C-71E7-49B5-A59E-F8EF9C0564B5}" destId="{0BDE61EC-F86A-4B00-A301-598D84D1422F}" srcOrd="2" destOrd="0" presId="urn:microsoft.com/office/officeart/2005/8/layout/lProcess2"/>
    <dgm:cxn modelId="{4D52B2A6-F9FC-4286-ADD7-1DE55A96D3F6}" type="presParOf" srcId="{0BDE61EC-F86A-4B00-A301-598D84D1422F}" destId="{A9C1D563-0B06-4112-9E3C-EC7319188B5B}" srcOrd="0" destOrd="0" presId="urn:microsoft.com/office/officeart/2005/8/layout/lProcess2"/>
    <dgm:cxn modelId="{A9AB3921-87B3-42D4-936D-A9B0DEA8A371}" type="presParOf" srcId="{A9C1D563-0B06-4112-9E3C-EC7319188B5B}" destId="{0665AD61-F4CC-4979-BFDB-6A53DA208B02}" srcOrd="0" destOrd="0" presId="urn:microsoft.com/office/officeart/2005/8/layout/lProcess2"/>
    <dgm:cxn modelId="{47FE59D0-65DC-40D5-B67C-F76D4DF343F5}" type="presParOf" srcId="{A9C1D563-0B06-4112-9E3C-EC7319188B5B}" destId="{5F19974E-3070-4429-9E93-EBB056FE919E}" srcOrd="1" destOrd="0" presId="urn:microsoft.com/office/officeart/2005/8/layout/lProcess2"/>
    <dgm:cxn modelId="{AB3FF833-CFB6-46E2-B1FC-6D3C0D6B07C5}" type="presParOf" srcId="{A9C1D563-0B06-4112-9E3C-EC7319188B5B}" destId="{A2486D7F-E382-4AE5-962A-05771DFC4B21}" srcOrd="2" destOrd="0" presId="urn:microsoft.com/office/officeart/2005/8/layout/lProcess2"/>
    <dgm:cxn modelId="{773BE7EA-13E2-43C8-852D-15A92DE5635B}" type="presParOf" srcId="{7E82583B-CC00-44E3-AC8C-FD6A4DCC2748}" destId="{CED0625C-B392-48F5-B534-CE08C5A4AFF8}" srcOrd="1" destOrd="0" presId="urn:microsoft.com/office/officeart/2005/8/layout/lProcess2"/>
    <dgm:cxn modelId="{4E7E3CF8-CC1A-4268-8264-59BEEB865989}" type="presParOf" srcId="{7E82583B-CC00-44E3-AC8C-FD6A4DCC2748}" destId="{F914AB34-4C0A-4549-AA01-FD2C1BDDFEC6}" srcOrd="2" destOrd="0" presId="urn:microsoft.com/office/officeart/2005/8/layout/lProcess2"/>
    <dgm:cxn modelId="{6EFC623C-1175-4730-A28F-634454D8D17E}" type="presParOf" srcId="{F914AB34-4C0A-4549-AA01-FD2C1BDDFEC6}" destId="{0FC00BD9-6EF4-498F-A3D9-C60CDFDD525B}" srcOrd="0" destOrd="0" presId="urn:microsoft.com/office/officeart/2005/8/layout/lProcess2"/>
    <dgm:cxn modelId="{1C2C64E8-1212-46D6-A09E-FE1A478E1543}" type="presParOf" srcId="{F914AB34-4C0A-4549-AA01-FD2C1BDDFEC6}" destId="{8711C95A-6E07-4114-87CE-5288A0BD6845}" srcOrd="1" destOrd="0" presId="urn:microsoft.com/office/officeart/2005/8/layout/lProcess2"/>
    <dgm:cxn modelId="{F3C4BFAA-4E96-4190-ABF1-EF4E3D365AAC}" type="presParOf" srcId="{F914AB34-4C0A-4549-AA01-FD2C1BDDFEC6}" destId="{2C2088B8-DFA1-48D6-A36D-91B141CFDDA5}" srcOrd="2" destOrd="0" presId="urn:microsoft.com/office/officeart/2005/8/layout/lProcess2"/>
    <dgm:cxn modelId="{F896BFBA-AB4F-482D-93E3-E3018ECC8EBF}" type="presParOf" srcId="{2C2088B8-DFA1-48D6-A36D-91B141CFDDA5}" destId="{AA287BEE-5FA8-4A27-973C-CD1D302643FF}" srcOrd="0" destOrd="0" presId="urn:microsoft.com/office/officeart/2005/8/layout/lProcess2"/>
    <dgm:cxn modelId="{033DB870-8783-48DF-8611-06E02B7D6426}" type="presParOf" srcId="{AA287BEE-5FA8-4A27-973C-CD1D302643FF}" destId="{B1EE456E-A3BA-4169-8F54-D7AB59AF3FB0}" srcOrd="0" destOrd="0" presId="urn:microsoft.com/office/officeart/2005/8/layout/lProcess2"/>
    <dgm:cxn modelId="{196DD8C2-387A-438D-9073-4A18B824B525}" type="presParOf" srcId="{AA287BEE-5FA8-4A27-973C-CD1D302643FF}" destId="{FAEEE883-E4F3-499A-9404-EE1A29C41CED}" srcOrd="1" destOrd="0" presId="urn:microsoft.com/office/officeart/2005/8/layout/lProcess2"/>
    <dgm:cxn modelId="{9F1D950A-2F4F-4EED-AC82-BEED8BAF030F}" type="presParOf" srcId="{AA287BEE-5FA8-4A27-973C-CD1D302643FF}" destId="{54ED9AD1-BA75-472E-901C-F6E13398685B}" srcOrd="2" destOrd="0" presId="urn:microsoft.com/office/officeart/2005/8/layout/lProcess2"/>
    <dgm:cxn modelId="{98A37998-98B7-4A72-BC63-5A8223D4E74B}" type="presParOf" srcId="{7E82583B-CC00-44E3-AC8C-FD6A4DCC2748}" destId="{3C2AE51D-28DA-447F-974B-A64B7BBC35EF}" srcOrd="3" destOrd="0" presId="urn:microsoft.com/office/officeart/2005/8/layout/lProcess2"/>
    <dgm:cxn modelId="{4FD822E4-21D1-4FF6-AA0B-19462F66772D}" type="presParOf" srcId="{7E82583B-CC00-44E3-AC8C-FD6A4DCC2748}" destId="{CE64AA3F-FF0D-4172-B317-D348C78FE452}" srcOrd="4" destOrd="0" presId="urn:microsoft.com/office/officeart/2005/8/layout/lProcess2"/>
    <dgm:cxn modelId="{44A0A435-EAF4-4436-B2AF-2A6A0B6039D0}" type="presParOf" srcId="{CE64AA3F-FF0D-4172-B317-D348C78FE452}" destId="{A78D177E-AAF7-416A-AFEE-046920ABF25D}" srcOrd="0" destOrd="0" presId="urn:microsoft.com/office/officeart/2005/8/layout/lProcess2"/>
    <dgm:cxn modelId="{247DD8A4-769D-48EC-B5CA-D905262FFFF7}" type="presParOf" srcId="{CE64AA3F-FF0D-4172-B317-D348C78FE452}" destId="{85118EDC-DD00-42C9-A9F8-FE6540712BA9}" srcOrd="1" destOrd="0" presId="urn:microsoft.com/office/officeart/2005/8/layout/lProcess2"/>
    <dgm:cxn modelId="{24C56040-15B8-45DF-A5CC-32FB0F1E99E1}" type="presParOf" srcId="{CE64AA3F-FF0D-4172-B317-D348C78FE452}" destId="{E915C8C7-2450-48E5-A48D-8F8FDD6D88AB}" srcOrd="2" destOrd="0" presId="urn:microsoft.com/office/officeart/2005/8/layout/lProcess2"/>
    <dgm:cxn modelId="{6521E450-6754-4148-A9AD-62C8B0003DBD}" type="presParOf" srcId="{E915C8C7-2450-48E5-A48D-8F8FDD6D88AB}" destId="{810D04F6-BBE8-4959-9B4A-C8F8211149CC}" srcOrd="0" destOrd="0" presId="urn:microsoft.com/office/officeart/2005/8/layout/lProcess2"/>
    <dgm:cxn modelId="{9772FBAB-6E42-4C68-B03E-9C8BA01A7CA2}" type="presParOf" srcId="{810D04F6-BBE8-4959-9B4A-C8F8211149CC}" destId="{2CB931EB-2C3A-4D09-B415-B8EC04DA0EB5}" srcOrd="0" destOrd="0" presId="urn:microsoft.com/office/officeart/2005/8/layout/lProcess2"/>
    <dgm:cxn modelId="{71E3F926-A393-49E4-966B-85B09F0BB1D0}" type="presParOf" srcId="{810D04F6-BBE8-4959-9B4A-C8F8211149CC}" destId="{9D33782C-4E26-465F-9910-5123DF8A1EC5}" srcOrd="1" destOrd="0" presId="urn:microsoft.com/office/officeart/2005/8/layout/lProcess2"/>
    <dgm:cxn modelId="{4B5E4179-CDAF-4494-8345-94338A36FCB9}" type="presParOf" srcId="{810D04F6-BBE8-4959-9B4A-C8F8211149CC}" destId="{3E2D16C5-835B-4E16-A269-9B00BBE952A0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3BCEC5-ECDA-4FF6-8242-D9E22B3A466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7E2D313-CB16-4AE3-B458-AA0E82C20B31}">
      <dgm:prSet phldrT="[Text]"/>
      <dgm:spPr/>
      <dgm:t>
        <a:bodyPr/>
        <a:lstStyle/>
        <a:p>
          <a:r>
            <a:rPr lang="en-GB" dirty="0"/>
            <a:t>Need to ensure data quality improved </a:t>
          </a:r>
        </a:p>
        <a:p>
          <a:r>
            <a:rPr lang="en-GB" dirty="0"/>
            <a:t>De Laat (2018)</a:t>
          </a:r>
        </a:p>
      </dgm:t>
    </dgm:pt>
    <dgm:pt modelId="{BEDF82FE-A6F9-4A64-BD02-31F6B06DFC82}" type="parTrans" cxnId="{B257061A-4CE8-4BDD-B38D-45C39CFB0D17}">
      <dgm:prSet/>
      <dgm:spPr/>
      <dgm:t>
        <a:bodyPr/>
        <a:lstStyle/>
        <a:p>
          <a:endParaRPr lang="en-GB"/>
        </a:p>
      </dgm:t>
    </dgm:pt>
    <dgm:pt modelId="{F298B1A9-F5D6-448D-B50C-F8A711989D75}" type="sibTrans" cxnId="{B257061A-4CE8-4BDD-B38D-45C39CFB0D17}">
      <dgm:prSet/>
      <dgm:spPr/>
      <dgm:t>
        <a:bodyPr/>
        <a:lstStyle/>
        <a:p>
          <a:endParaRPr lang="en-GB"/>
        </a:p>
      </dgm:t>
    </dgm:pt>
    <dgm:pt modelId="{C9CEF759-8D57-4008-AB45-1C882B6BB00E}">
      <dgm:prSet phldrT="[Text]"/>
      <dgm:spPr/>
      <dgm:t>
        <a:bodyPr/>
        <a:lstStyle/>
        <a:p>
          <a:r>
            <a:rPr lang="en-GB" dirty="0"/>
            <a:t>Understand what public want to know and explain decision making- procedural justice  </a:t>
          </a:r>
        </a:p>
        <a:p>
          <a:r>
            <a:rPr lang="en-GB" dirty="0" err="1"/>
            <a:t>Binns</a:t>
          </a:r>
          <a:r>
            <a:rPr lang="en-GB" dirty="0"/>
            <a:t> (2018)</a:t>
          </a:r>
        </a:p>
        <a:p>
          <a:r>
            <a:rPr lang="en-GB" dirty="0"/>
            <a:t>Bostrom(2017)</a:t>
          </a:r>
        </a:p>
      </dgm:t>
    </dgm:pt>
    <dgm:pt modelId="{353B4A5E-7FD4-476D-BB0B-1B8BB61E14A1}" type="parTrans" cxnId="{83B0D1AB-F232-44A8-9AC5-5109B1389676}">
      <dgm:prSet/>
      <dgm:spPr/>
      <dgm:t>
        <a:bodyPr/>
        <a:lstStyle/>
        <a:p>
          <a:endParaRPr lang="en-GB"/>
        </a:p>
      </dgm:t>
    </dgm:pt>
    <dgm:pt modelId="{32D5EB3C-BD57-44F2-A009-CA533C3F44DC}" type="sibTrans" cxnId="{83B0D1AB-F232-44A8-9AC5-5109B1389676}">
      <dgm:prSet/>
      <dgm:spPr/>
      <dgm:t>
        <a:bodyPr/>
        <a:lstStyle/>
        <a:p>
          <a:endParaRPr lang="en-GB"/>
        </a:p>
      </dgm:t>
    </dgm:pt>
    <dgm:pt modelId="{6551B710-4DD3-4D79-B30A-929111329076}">
      <dgm:prSet phldrT="[Text]"/>
      <dgm:spPr/>
      <dgm:t>
        <a:bodyPr/>
        <a:lstStyle/>
        <a:p>
          <a:r>
            <a:rPr lang="en-GB" dirty="0"/>
            <a:t>Ensure human Intervention, constantly test for bias</a:t>
          </a:r>
        </a:p>
      </dgm:t>
    </dgm:pt>
    <dgm:pt modelId="{102D28D3-2BEC-4639-BF02-61AEEE8F1AFE}" type="parTrans" cxnId="{CB3DF0D7-AE72-4497-9430-64B47168D499}">
      <dgm:prSet/>
      <dgm:spPr/>
      <dgm:t>
        <a:bodyPr/>
        <a:lstStyle/>
        <a:p>
          <a:endParaRPr lang="en-GB"/>
        </a:p>
      </dgm:t>
    </dgm:pt>
    <dgm:pt modelId="{C3C74A2E-A1A8-4DEF-88B4-5CFF250D751A}" type="sibTrans" cxnId="{CB3DF0D7-AE72-4497-9430-64B47168D499}">
      <dgm:prSet/>
      <dgm:spPr/>
      <dgm:t>
        <a:bodyPr/>
        <a:lstStyle/>
        <a:p>
          <a:endParaRPr lang="en-GB"/>
        </a:p>
      </dgm:t>
    </dgm:pt>
    <dgm:pt modelId="{8854570E-5644-4869-8E48-293FB7151EA9}">
      <dgm:prSet phldrT="[Text]"/>
      <dgm:spPr/>
      <dgm:t>
        <a:bodyPr/>
        <a:lstStyle/>
        <a:p>
          <a:r>
            <a:rPr lang="en-GB" dirty="0"/>
            <a:t>Ensure capability and capacity of a Police Digital Workforce</a:t>
          </a:r>
        </a:p>
      </dgm:t>
    </dgm:pt>
    <dgm:pt modelId="{5DA8BEBD-EB91-4492-A59D-16B4285F16D0}" type="parTrans" cxnId="{918CBF6B-09EE-41BB-888F-6E0A57A2D786}">
      <dgm:prSet/>
      <dgm:spPr/>
      <dgm:t>
        <a:bodyPr/>
        <a:lstStyle/>
        <a:p>
          <a:endParaRPr lang="en-GB"/>
        </a:p>
      </dgm:t>
    </dgm:pt>
    <dgm:pt modelId="{A416DA5F-C94B-4F9C-933F-BD7D206CFA75}" type="sibTrans" cxnId="{918CBF6B-09EE-41BB-888F-6E0A57A2D786}">
      <dgm:prSet/>
      <dgm:spPr/>
      <dgm:t>
        <a:bodyPr/>
        <a:lstStyle/>
        <a:p>
          <a:endParaRPr lang="en-GB"/>
        </a:p>
      </dgm:t>
    </dgm:pt>
    <dgm:pt modelId="{EBF8884D-9E94-42AE-97C5-D00B4AEB8855}">
      <dgm:prSet phldrT="[Text]"/>
      <dgm:spPr/>
      <dgm:t>
        <a:bodyPr/>
        <a:lstStyle/>
        <a:p>
          <a:r>
            <a:rPr lang="en-GB" dirty="0"/>
            <a:t>Cannot delay- start with high volume , low risk, build trust in AI and with the public</a:t>
          </a:r>
        </a:p>
      </dgm:t>
    </dgm:pt>
    <dgm:pt modelId="{821BF953-2E47-46D7-93B7-9399C417ACAE}" type="parTrans" cxnId="{6AFDDB3F-C732-408D-873B-C3E972C61808}">
      <dgm:prSet/>
      <dgm:spPr/>
      <dgm:t>
        <a:bodyPr/>
        <a:lstStyle/>
        <a:p>
          <a:endParaRPr lang="en-GB"/>
        </a:p>
      </dgm:t>
    </dgm:pt>
    <dgm:pt modelId="{5D28B0CA-FCA5-45D9-B73A-A2CC6F70DD64}" type="sibTrans" cxnId="{6AFDDB3F-C732-408D-873B-C3E972C61808}">
      <dgm:prSet/>
      <dgm:spPr/>
      <dgm:t>
        <a:bodyPr/>
        <a:lstStyle/>
        <a:p>
          <a:endParaRPr lang="en-GB"/>
        </a:p>
      </dgm:t>
    </dgm:pt>
    <dgm:pt modelId="{9EAB9395-A873-4EEC-A11D-AF1B7ECF560B}" type="pres">
      <dgm:prSet presAssocID="{E63BCEC5-ECDA-4FF6-8242-D9E22B3A4663}" presName="diagram" presStyleCnt="0">
        <dgm:presLayoutVars>
          <dgm:dir/>
          <dgm:resizeHandles val="exact"/>
        </dgm:presLayoutVars>
      </dgm:prSet>
      <dgm:spPr/>
    </dgm:pt>
    <dgm:pt modelId="{7035E2AF-E417-4431-8247-75AC04FE8647}" type="pres">
      <dgm:prSet presAssocID="{C7E2D313-CB16-4AE3-B458-AA0E82C20B31}" presName="node" presStyleLbl="node1" presStyleIdx="0" presStyleCnt="5">
        <dgm:presLayoutVars>
          <dgm:bulletEnabled val="1"/>
        </dgm:presLayoutVars>
      </dgm:prSet>
      <dgm:spPr/>
    </dgm:pt>
    <dgm:pt modelId="{25830DFB-083B-4F81-AC69-6034A1F3A44D}" type="pres">
      <dgm:prSet presAssocID="{F298B1A9-F5D6-448D-B50C-F8A711989D75}" presName="sibTrans" presStyleCnt="0"/>
      <dgm:spPr/>
    </dgm:pt>
    <dgm:pt modelId="{C3BA2E74-4B7B-45A0-B768-925DB8A04F52}" type="pres">
      <dgm:prSet presAssocID="{C9CEF759-8D57-4008-AB45-1C882B6BB00E}" presName="node" presStyleLbl="node1" presStyleIdx="1" presStyleCnt="5">
        <dgm:presLayoutVars>
          <dgm:bulletEnabled val="1"/>
        </dgm:presLayoutVars>
      </dgm:prSet>
      <dgm:spPr/>
    </dgm:pt>
    <dgm:pt modelId="{F2C86769-1893-4CA8-B403-D0E582795144}" type="pres">
      <dgm:prSet presAssocID="{32D5EB3C-BD57-44F2-A009-CA533C3F44DC}" presName="sibTrans" presStyleCnt="0"/>
      <dgm:spPr/>
    </dgm:pt>
    <dgm:pt modelId="{90D82EF1-5BE1-4281-84C6-7FB80564AF7A}" type="pres">
      <dgm:prSet presAssocID="{6551B710-4DD3-4D79-B30A-929111329076}" presName="node" presStyleLbl="node1" presStyleIdx="2" presStyleCnt="5">
        <dgm:presLayoutVars>
          <dgm:bulletEnabled val="1"/>
        </dgm:presLayoutVars>
      </dgm:prSet>
      <dgm:spPr/>
    </dgm:pt>
    <dgm:pt modelId="{83FCD807-2FE9-4C18-A489-4E22A14F5288}" type="pres">
      <dgm:prSet presAssocID="{C3C74A2E-A1A8-4DEF-88B4-5CFF250D751A}" presName="sibTrans" presStyleCnt="0"/>
      <dgm:spPr/>
    </dgm:pt>
    <dgm:pt modelId="{B829994A-1321-4DE0-A86C-D3909DB6064A}" type="pres">
      <dgm:prSet presAssocID="{8854570E-5644-4869-8E48-293FB7151EA9}" presName="node" presStyleLbl="node1" presStyleIdx="3" presStyleCnt="5">
        <dgm:presLayoutVars>
          <dgm:bulletEnabled val="1"/>
        </dgm:presLayoutVars>
      </dgm:prSet>
      <dgm:spPr/>
    </dgm:pt>
    <dgm:pt modelId="{7D079DCD-555D-456A-A7DB-370FE9FA574E}" type="pres">
      <dgm:prSet presAssocID="{A416DA5F-C94B-4F9C-933F-BD7D206CFA75}" presName="sibTrans" presStyleCnt="0"/>
      <dgm:spPr/>
    </dgm:pt>
    <dgm:pt modelId="{B56C8A68-F1A2-4767-85AB-973B1ECA4E27}" type="pres">
      <dgm:prSet presAssocID="{EBF8884D-9E94-42AE-97C5-D00B4AEB8855}" presName="node" presStyleLbl="node1" presStyleIdx="4" presStyleCnt="5">
        <dgm:presLayoutVars>
          <dgm:bulletEnabled val="1"/>
        </dgm:presLayoutVars>
      </dgm:prSet>
      <dgm:spPr/>
    </dgm:pt>
  </dgm:ptLst>
  <dgm:cxnLst>
    <dgm:cxn modelId="{B257061A-4CE8-4BDD-B38D-45C39CFB0D17}" srcId="{E63BCEC5-ECDA-4FF6-8242-D9E22B3A4663}" destId="{C7E2D313-CB16-4AE3-B458-AA0E82C20B31}" srcOrd="0" destOrd="0" parTransId="{BEDF82FE-A6F9-4A64-BD02-31F6B06DFC82}" sibTransId="{F298B1A9-F5D6-448D-B50C-F8A711989D75}"/>
    <dgm:cxn modelId="{EBD9E03B-6973-4342-8F70-1FD22FC6F8EA}" type="presOf" srcId="{E63BCEC5-ECDA-4FF6-8242-D9E22B3A4663}" destId="{9EAB9395-A873-4EEC-A11D-AF1B7ECF560B}" srcOrd="0" destOrd="0" presId="urn:microsoft.com/office/officeart/2005/8/layout/default"/>
    <dgm:cxn modelId="{6AFDDB3F-C732-408D-873B-C3E972C61808}" srcId="{E63BCEC5-ECDA-4FF6-8242-D9E22B3A4663}" destId="{EBF8884D-9E94-42AE-97C5-D00B4AEB8855}" srcOrd="4" destOrd="0" parTransId="{821BF953-2E47-46D7-93B7-9399C417ACAE}" sibTransId="{5D28B0CA-FCA5-45D9-B73A-A2CC6F70DD64}"/>
    <dgm:cxn modelId="{918CBF6B-09EE-41BB-888F-6E0A57A2D786}" srcId="{E63BCEC5-ECDA-4FF6-8242-D9E22B3A4663}" destId="{8854570E-5644-4869-8E48-293FB7151EA9}" srcOrd="3" destOrd="0" parTransId="{5DA8BEBD-EB91-4492-A59D-16B4285F16D0}" sibTransId="{A416DA5F-C94B-4F9C-933F-BD7D206CFA75}"/>
    <dgm:cxn modelId="{C106D296-9FC6-46B2-A337-648FD4169F8D}" type="presOf" srcId="{8854570E-5644-4869-8E48-293FB7151EA9}" destId="{B829994A-1321-4DE0-A86C-D3909DB6064A}" srcOrd="0" destOrd="0" presId="urn:microsoft.com/office/officeart/2005/8/layout/default"/>
    <dgm:cxn modelId="{8AFEE3A8-575C-4147-809E-E53EB38768E8}" type="presOf" srcId="{C9CEF759-8D57-4008-AB45-1C882B6BB00E}" destId="{C3BA2E74-4B7B-45A0-B768-925DB8A04F52}" srcOrd="0" destOrd="0" presId="urn:microsoft.com/office/officeart/2005/8/layout/default"/>
    <dgm:cxn modelId="{83B0D1AB-F232-44A8-9AC5-5109B1389676}" srcId="{E63BCEC5-ECDA-4FF6-8242-D9E22B3A4663}" destId="{C9CEF759-8D57-4008-AB45-1C882B6BB00E}" srcOrd="1" destOrd="0" parTransId="{353B4A5E-7FD4-476D-BB0B-1B8BB61E14A1}" sibTransId="{32D5EB3C-BD57-44F2-A009-CA533C3F44DC}"/>
    <dgm:cxn modelId="{F44F2EB5-147E-4487-8D7A-8FBBCB90A648}" type="presOf" srcId="{EBF8884D-9E94-42AE-97C5-D00B4AEB8855}" destId="{B56C8A68-F1A2-4767-85AB-973B1ECA4E27}" srcOrd="0" destOrd="0" presId="urn:microsoft.com/office/officeart/2005/8/layout/default"/>
    <dgm:cxn modelId="{CB3DF0D7-AE72-4497-9430-64B47168D499}" srcId="{E63BCEC5-ECDA-4FF6-8242-D9E22B3A4663}" destId="{6551B710-4DD3-4D79-B30A-929111329076}" srcOrd="2" destOrd="0" parTransId="{102D28D3-2BEC-4639-BF02-61AEEE8F1AFE}" sibTransId="{C3C74A2E-A1A8-4DEF-88B4-5CFF250D751A}"/>
    <dgm:cxn modelId="{5CFF32EB-B982-4028-80E3-3EB4E629C19B}" type="presOf" srcId="{6551B710-4DD3-4D79-B30A-929111329076}" destId="{90D82EF1-5BE1-4281-84C6-7FB80564AF7A}" srcOrd="0" destOrd="0" presId="urn:microsoft.com/office/officeart/2005/8/layout/default"/>
    <dgm:cxn modelId="{010453F9-AB23-4379-AC42-E387BA95787A}" type="presOf" srcId="{C7E2D313-CB16-4AE3-B458-AA0E82C20B31}" destId="{7035E2AF-E417-4431-8247-75AC04FE8647}" srcOrd="0" destOrd="0" presId="urn:microsoft.com/office/officeart/2005/8/layout/default"/>
    <dgm:cxn modelId="{9E2B0B4E-3411-403F-9921-3A85F6D55395}" type="presParOf" srcId="{9EAB9395-A873-4EEC-A11D-AF1B7ECF560B}" destId="{7035E2AF-E417-4431-8247-75AC04FE8647}" srcOrd="0" destOrd="0" presId="urn:microsoft.com/office/officeart/2005/8/layout/default"/>
    <dgm:cxn modelId="{1C5C4416-24EB-41C7-9169-CA35FE6A70FE}" type="presParOf" srcId="{9EAB9395-A873-4EEC-A11D-AF1B7ECF560B}" destId="{25830DFB-083B-4F81-AC69-6034A1F3A44D}" srcOrd="1" destOrd="0" presId="urn:microsoft.com/office/officeart/2005/8/layout/default"/>
    <dgm:cxn modelId="{36B76E0C-53DA-421E-AA4B-73E43218D0B3}" type="presParOf" srcId="{9EAB9395-A873-4EEC-A11D-AF1B7ECF560B}" destId="{C3BA2E74-4B7B-45A0-B768-925DB8A04F52}" srcOrd="2" destOrd="0" presId="urn:microsoft.com/office/officeart/2005/8/layout/default"/>
    <dgm:cxn modelId="{DC3059DB-F8F0-4A28-B465-AAC5AD04AC8E}" type="presParOf" srcId="{9EAB9395-A873-4EEC-A11D-AF1B7ECF560B}" destId="{F2C86769-1893-4CA8-B403-D0E582795144}" srcOrd="3" destOrd="0" presId="urn:microsoft.com/office/officeart/2005/8/layout/default"/>
    <dgm:cxn modelId="{084F27BA-B48D-4550-8A66-301EA9AB4B56}" type="presParOf" srcId="{9EAB9395-A873-4EEC-A11D-AF1B7ECF560B}" destId="{90D82EF1-5BE1-4281-84C6-7FB80564AF7A}" srcOrd="4" destOrd="0" presId="urn:microsoft.com/office/officeart/2005/8/layout/default"/>
    <dgm:cxn modelId="{2BC0C9BE-E599-47A7-8FCF-1F62C727FBF4}" type="presParOf" srcId="{9EAB9395-A873-4EEC-A11D-AF1B7ECF560B}" destId="{83FCD807-2FE9-4C18-A489-4E22A14F5288}" srcOrd="5" destOrd="0" presId="urn:microsoft.com/office/officeart/2005/8/layout/default"/>
    <dgm:cxn modelId="{5E18F98F-6240-4F63-9C56-681A4D6265E7}" type="presParOf" srcId="{9EAB9395-A873-4EEC-A11D-AF1B7ECF560B}" destId="{B829994A-1321-4DE0-A86C-D3909DB6064A}" srcOrd="6" destOrd="0" presId="urn:microsoft.com/office/officeart/2005/8/layout/default"/>
    <dgm:cxn modelId="{AAD83E02-692D-44DE-955A-75AB251A9FD9}" type="presParOf" srcId="{9EAB9395-A873-4EEC-A11D-AF1B7ECF560B}" destId="{7D079DCD-555D-456A-A7DB-370FE9FA574E}" srcOrd="7" destOrd="0" presId="urn:microsoft.com/office/officeart/2005/8/layout/default"/>
    <dgm:cxn modelId="{DEAE4460-2CD2-43F6-8ADF-DFE337DD42B3}" type="presParOf" srcId="{9EAB9395-A873-4EEC-A11D-AF1B7ECF560B}" destId="{B56C8A68-F1A2-4767-85AB-973B1ECA4E2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0FCD0E-C48F-4EA3-876A-FA9CC9BC5132}">
      <dsp:nvSpPr>
        <dsp:cNvPr id="0" name=""/>
        <dsp:cNvSpPr/>
      </dsp:nvSpPr>
      <dsp:spPr>
        <a:xfrm>
          <a:off x="16" y="0"/>
          <a:ext cx="3656404" cy="49434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Need for Human Intervention</a:t>
          </a:r>
        </a:p>
      </dsp:txBody>
      <dsp:txXfrm>
        <a:off x="16" y="0"/>
        <a:ext cx="3656404" cy="1483042"/>
      </dsp:txXfrm>
    </dsp:sp>
    <dsp:sp modelId="{0665AD61-F4CC-4979-BFDB-6A53DA208B02}">
      <dsp:nvSpPr>
        <dsp:cNvPr id="0" name=""/>
        <dsp:cNvSpPr/>
      </dsp:nvSpPr>
      <dsp:spPr>
        <a:xfrm>
          <a:off x="367046" y="1484490"/>
          <a:ext cx="2925123" cy="1490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Westendorf (2022) - A.I can process faster and remove bias- but humanity of individuals important</a:t>
          </a:r>
        </a:p>
      </dsp:txBody>
      <dsp:txXfrm>
        <a:off x="410702" y="1528146"/>
        <a:ext cx="2837811" cy="1403213"/>
      </dsp:txXfrm>
    </dsp:sp>
    <dsp:sp modelId="{A2486D7F-E382-4AE5-962A-05771DFC4B21}">
      <dsp:nvSpPr>
        <dsp:cNvPr id="0" name=""/>
        <dsp:cNvSpPr/>
      </dsp:nvSpPr>
      <dsp:spPr>
        <a:xfrm>
          <a:off x="367046" y="3204327"/>
          <a:ext cx="2925123" cy="1490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Zajko</a:t>
          </a:r>
          <a:r>
            <a:rPr lang="en-GB" sz="1600" kern="1200" dirty="0"/>
            <a:t>(2022)- must remove inequality from start in algorithms.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410702" y="3247983"/>
        <a:ext cx="2837811" cy="1403213"/>
      </dsp:txXfrm>
    </dsp:sp>
    <dsp:sp modelId="{0FC00BD9-6EF4-498F-A3D9-C60CDFDD525B}">
      <dsp:nvSpPr>
        <dsp:cNvPr id="0" name=""/>
        <dsp:cNvSpPr/>
      </dsp:nvSpPr>
      <dsp:spPr>
        <a:xfrm>
          <a:off x="3932041" y="0"/>
          <a:ext cx="3656404" cy="49434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Transparency, Keeping public informed- but more information may not be better</a:t>
          </a:r>
        </a:p>
      </dsp:txBody>
      <dsp:txXfrm>
        <a:off x="3932041" y="0"/>
        <a:ext cx="3656404" cy="1483042"/>
      </dsp:txXfrm>
    </dsp:sp>
    <dsp:sp modelId="{B1EE456E-A3BA-4169-8F54-D7AB59AF3FB0}">
      <dsp:nvSpPr>
        <dsp:cNvPr id="0" name=""/>
        <dsp:cNvSpPr/>
      </dsp:nvSpPr>
      <dsp:spPr>
        <a:xfrm>
          <a:off x="4297682" y="1484490"/>
          <a:ext cx="2925123" cy="1490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Purshouse</a:t>
          </a:r>
          <a:r>
            <a:rPr lang="en-GB" sz="1600" kern="1200" dirty="0"/>
            <a:t> and Campbell (2022) - Bridges- Police will continue with only minor changes, ‘The algorithms of the law must keep pace with new and emerging technologies’( p227)</a:t>
          </a:r>
        </a:p>
      </dsp:txBody>
      <dsp:txXfrm>
        <a:off x="4341338" y="1528146"/>
        <a:ext cx="2837811" cy="1403213"/>
      </dsp:txXfrm>
    </dsp:sp>
    <dsp:sp modelId="{54ED9AD1-BA75-472E-901C-F6E13398685B}">
      <dsp:nvSpPr>
        <dsp:cNvPr id="0" name=""/>
        <dsp:cNvSpPr/>
      </dsp:nvSpPr>
      <dsp:spPr>
        <a:xfrm>
          <a:off x="4261966" y="3224876"/>
          <a:ext cx="2925123" cy="1490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</a:t>
          </a:r>
          <a:r>
            <a:rPr lang="en-US" sz="1600" kern="1200" dirty="0"/>
            <a:t> Fine Licht (2020) – public need to accept AI but limited transparency builds better legitimacy than full transparency  </a:t>
          </a:r>
          <a:endParaRPr lang="en-GB" sz="1600" kern="1200" dirty="0"/>
        </a:p>
      </dsp:txBody>
      <dsp:txXfrm>
        <a:off x="4305622" y="3268532"/>
        <a:ext cx="2837811" cy="1403213"/>
      </dsp:txXfrm>
    </dsp:sp>
    <dsp:sp modelId="{A78D177E-AAF7-416A-AFEE-046920ABF25D}">
      <dsp:nvSpPr>
        <dsp:cNvPr id="0" name=""/>
        <dsp:cNvSpPr/>
      </dsp:nvSpPr>
      <dsp:spPr>
        <a:xfrm>
          <a:off x="7864066" y="0"/>
          <a:ext cx="3656404" cy="49434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Totalitarianism v Fighting Crime</a:t>
          </a:r>
        </a:p>
      </dsp:txBody>
      <dsp:txXfrm>
        <a:off x="7864066" y="0"/>
        <a:ext cx="3656404" cy="1483042"/>
      </dsp:txXfrm>
    </dsp:sp>
    <dsp:sp modelId="{2CB931EB-2C3A-4D09-B415-B8EC04DA0EB5}">
      <dsp:nvSpPr>
        <dsp:cNvPr id="0" name=""/>
        <dsp:cNvSpPr/>
      </dsp:nvSpPr>
      <dsp:spPr>
        <a:xfrm>
          <a:off x="8228317" y="1484490"/>
          <a:ext cx="2925123" cy="1490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Power(2016) – AI could change facts, need to determine line between protecting and civil liberties- Orwell</a:t>
          </a:r>
        </a:p>
      </dsp:txBody>
      <dsp:txXfrm>
        <a:off x="8271973" y="1528146"/>
        <a:ext cx="2837811" cy="1403213"/>
      </dsp:txXfrm>
    </dsp:sp>
    <dsp:sp modelId="{3E2D16C5-835B-4E16-A269-9B00BBE952A0}">
      <dsp:nvSpPr>
        <dsp:cNvPr id="0" name=""/>
        <dsp:cNvSpPr/>
      </dsp:nvSpPr>
      <dsp:spPr>
        <a:xfrm>
          <a:off x="8222291" y="3204327"/>
          <a:ext cx="2925123" cy="14905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30480" rIns="4064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Warrell</a:t>
          </a:r>
          <a:r>
            <a:rPr lang="en-GB" sz="1600" kern="1200" dirty="0"/>
            <a:t> ( 2019 )- significant assistant AI can give police investigations</a:t>
          </a:r>
        </a:p>
      </dsp:txBody>
      <dsp:txXfrm>
        <a:off x="8265947" y="3247983"/>
        <a:ext cx="2837811" cy="14032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35E2AF-E417-4431-8247-75AC04FE8647}">
      <dsp:nvSpPr>
        <dsp:cNvPr id="0" name=""/>
        <dsp:cNvSpPr/>
      </dsp:nvSpPr>
      <dsp:spPr>
        <a:xfrm>
          <a:off x="1221978" y="2645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Need to ensure data quality improved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 Laat (2018)</a:t>
          </a:r>
        </a:p>
      </dsp:txBody>
      <dsp:txXfrm>
        <a:off x="1221978" y="2645"/>
        <a:ext cx="2706687" cy="1624012"/>
      </dsp:txXfrm>
    </dsp:sp>
    <dsp:sp modelId="{C3BA2E74-4B7B-45A0-B768-925DB8A04F52}">
      <dsp:nvSpPr>
        <dsp:cNvPr id="0" name=""/>
        <dsp:cNvSpPr/>
      </dsp:nvSpPr>
      <dsp:spPr>
        <a:xfrm>
          <a:off x="4199334" y="2645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Understand what public want to know and explain decision making- procedural justice 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Binns</a:t>
          </a:r>
          <a:r>
            <a:rPr lang="en-GB" sz="1700" kern="1200" dirty="0"/>
            <a:t> (2018)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Bostrom(2017)</a:t>
          </a:r>
        </a:p>
      </dsp:txBody>
      <dsp:txXfrm>
        <a:off x="4199334" y="2645"/>
        <a:ext cx="2706687" cy="1624012"/>
      </dsp:txXfrm>
    </dsp:sp>
    <dsp:sp modelId="{90D82EF1-5BE1-4281-84C6-7FB80564AF7A}">
      <dsp:nvSpPr>
        <dsp:cNvPr id="0" name=""/>
        <dsp:cNvSpPr/>
      </dsp:nvSpPr>
      <dsp:spPr>
        <a:xfrm>
          <a:off x="1221978" y="1897327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Ensure human Intervention, constantly test for bias</a:t>
          </a:r>
        </a:p>
      </dsp:txBody>
      <dsp:txXfrm>
        <a:off x="1221978" y="1897327"/>
        <a:ext cx="2706687" cy="1624012"/>
      </dsp:txXfrm>
    </dsp:sp>
    <dsp:sp modelId="{B829994A-1321-4DE0-A86C-D3909DB6064A}">
      <dsp:nvSpPr>
        <dsp:cNvPr id="0" name=""/>
        <dsp:cNvSpPr/>
      </dsp:nvSpPr>
      <dsp:spPr>
        <a:xfrm>
          <a:off x="4199334" y="1897327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Ensure capability and capacity of a Police Digital Workforce</a:t>
          </a:r>
        </a:p>
      </dsp:txBody>
      <dsp:txXfrm>
        <a:off x="4199334" y="1897327"/>
        <a:ext cx="2706687" cy="1624012"/>
      </dsp:txXfrm>
    </dsp:sp>
    <dsp:sp modelId="{B56C8A68-F1A2-4767-85AB-973B1ECA4E27}">
      <dsp:nvSpPr>
        <dsp:cNvPr id="0" name=""/>
        <dsp:cNvSpPr/>
      </dsp:nvSpPr>
      <dsp:spPr>
        <a:xfrm>
          <a:off x="2710656" y="3792008"/>
          <a:ext cx="2706687" cy="16240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Cannot delay- start with high volume , low risk, build trust in AI and with the public</a:t>
          </a:r>
        </a:p>
      </dsp:txBody>
      <dsp:txXfrm>
        <a:off x="2710656" y="3792008"/>
        <a:ext cx="2706687" cy="1624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AD794A-17F4-48F7-A14F-39DCAE091952}" type="datetimeFigureOut">
              <a:rPr lang="en-US" smtClean="0"/>
              <a:t>7/16/2022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2DFAA7-D3C3-4D01-9299-453E25D16D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4C6A87-CC60-415C-BFEE-13D1CAD6861A}" type="datetimeFigureOut">
              <a:rPr lang="en-US" smtClean="0"/>
              <a:t>7/16/2022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51814-3B91-4036-94D2-3977634EE2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508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79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>
              <a:buNone/>
            </a:pPr>
            <a:r>
              <a:rPr lang="en-US" noProof="0" dirty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anchor="ctr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357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anchor="ctr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31584"/>
            <a:ext cx="1051560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2E6F7-3BE5-4484-A73E-3EFDB7348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968071"/>
            <a:ext cx="10515600" cy="805542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9AEFA0-9379-4E32-9D66-976465036916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FFB43B-30D9-4055-B912-4E3C85B03657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8814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4458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371475" y="1526382"/>
            <a:ext cx="3595688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8224838" y="1526382"/>
            <a:ext cx="3595688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026" y="1724025"/>
            <a:ext cx="314325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67163" y="1233488"/>
            <a:ext cx="4257675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6615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anchor="ctr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350859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4248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18698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371475" y="1233488"/>
            <a:ext cx="2776354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5BF167-B9E6-4F02-9FA8-3CA79D552F0E}"/>
              </a:ext>
            </a:extLst>
          </p:cNvPr>
          <p:cNvSpPr/>
          <p:nvPr userDrawn="1"/>
        </p:nvSpPr>
        <p:spPr>
          <a:xfrm>
            <a:off x="3286186" y="1233488"/>
            <a:ext cx="2776354" cy="49672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8694DE-D82B-49DB-8A45-D1DD4C9BCEF1}"/>
              </a:ext>
            </a:extLst>
          </p:cNvPr>
          <p:cNvSpPr/>
          <p:nvPr userDrawn="1"/>
        </p:nvSpPr>
        <p:spPr>
          <a:xfrm>
            <a:off x="6200897" y="1233488"/>
            <a:ext cx="2776354" cy="4967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07C1370-8D38-4641-8D37-30A1218A4372}"/>
              </a:ext>
            </a:extLst>
          </p:cNvPr>
          <p:cNvSpPr/>
          <p:nvPr userDrawn="1"/>
        </p:nvSpPr>
        <p:spPr>
          <a:xfrm>
            <a:off x="9115608" y="1246188"/>
            <a:ext cx="2776354" cy="49672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3EDDE5-9B23-44D7-8546-0B2365B42B16}"/>
              </a:ext>
            </a:extLst>
          </p:cNvPr>
          <p:cNvCxnSpPr/>
          <p:nvPr userDrawn="1"/>
        </p:nvCxnSpPr>
        <p:spPr>
          <a:xfrm>
            <a:off x="591252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9D259D5-D3C0-4B60-B2D9-9B6DFFD270D8}"/>
              </a:ext>
            </a:extLst>
          </p:cNvPr>
          <p:cNvCxnSpPr/>
          <p:nvPr userDrawn="1"/>
        </p:nvCxnSpPr>
        <p:spPr>
          <a:xfrm>
            <a:off x="3505963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10C392-9E34-4640-AC70-210A1B8C47B5}"/>
              </a:ext>
            </a:extLst>
          </p:cNvPr>
          <p:cNvCxnSpPr/>
          <p:nvPr userDrawn="1"/>
        </p:nvCxnSpPr>
        <p:spPr>
          <a:xfrm>
            <a:off x="6420674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A92E0B-B060-48FA-A650-36894FF4B216}"/>
              </a:ext>
            </a:extLst>
          </p:cNvPr>
          <p:cNvCxnSpPr/>
          <p:nvPr userDrawn="1"/>
        </p:nvCxnSpPr>
        <p:spPr>
          <a:xfrm>
            <a:off x="9335385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9056F2B-EAFD-4A57-BB92-D14816C84D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6300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3">
            <a:extLst>
              <a:ext uri="{FF2B5EF4-FFF2-40B4-BE49-F238E27FC236}">
                <a16:creationId xmlns:a16="http://schemas.microsoft.com/office/drawing/2014/main" id="{E65006DE-F797-4019-BB72-F484F9FE7E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9813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6" name="Picture Placeholder 33">
            <a:extLst>
              <a:ext uri="{FF2B5EF4-FFF2-40B4-BE49-F238E27FC236}">
                <a16:creationId xmlns:a16="http://schemas.microsoft.com/office/drawing/2014/main" id="{0947D252-5545-4406-8764-B7712464D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4524" y="1739900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8" name="Picture Placeholder 33">
            <a:extLst>
              <a:ext uri="{FF2B5EF4-FFF2-40B4-BE49-F238E27FC236}">
                <a16:creationId xmlns:a16="http://schemas.microsoft.com/office/drawing/2014/main" id="{DD89F80C-C1D7-4F63-BAD2-F4EE1F9A162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59235" y="4263232"/>
            <a:ext cx="1689100" cy="1397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08BBFEC8-B6BE-4768-9284-26D98C06FF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0550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12C79C2-427D-418B-8FFA-C27D8F2C98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05963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0FD568C4-A06D-4A56-B7D6-AF338F5C329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0674" y="3949700"/>
            <a:ext cx="2336800" cy="1854200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76B41443-1233-4172-B61C-7CC516D8880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35385" y="1595835"/>
            <a:ext cx="2336800" cy="18542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1080789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4" y="1660868"/>
            <a:ext cx="2686613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D9ECBB-3A0A-409C-B1C0-C8F4C3087894}"/>
              </a:ext>
            </a:extLst>
          </p:cNvPr>
          <p:cNvSpPr/>
          <p:nvPr userDrawn="1"/>
        </p:nvSpPr>
        <p:spPr>
          <a:xfrm>
            <a:off x="3316099" y="1660868"/>
            <a:ext cx="2686613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B4FA2C-0414-484D-95CD-C5E17E33E238}"/>
              </a:ext>
            </a:extLst>
          </p:cNvPr>
          <p:cNvSpPr/>
          <p:nvPr userDrawn="1"/>
        </p:nvSpPr>
        <p:spPr>
          <a:xfrm>
            <a:off x="6260723" y="1660868"/>
            <a:ext cx="2686613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0DE753-6478-4950-8F99-15952FCB6521}"/>
              </a:ext>
            </a:extLst>
          </p:cNvPr>
          <p:cNvSpPr/>
          <p:nvPr userDrawn="1"/>
        </p:nvSpPr>
        <p:spPr>
          <a:xfrm>
            <a:off x="9205348" y="1660868"/>
            <a:ext cx="2686613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761485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474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474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316099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316099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60723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60723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205350" y="4302782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205350" y="5058156"/>
            <a:ext cx="2686613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8847343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4900613" y="1233488"/>
            <a:ext cx="699135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371474" y="1233488"/>
            <a:ext cx="4419187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100" y="1450975"/>
            <a:ext cx="4065588" cy="4552950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596796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3DD3-9184-4434-93FC-DDB3E5B5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2458-F7EC-4A75-A897-E73CF802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31584-D229-4F6C-BA8E-36782FDA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B7AE8-665C-4FF6-B292-B525984D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189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2ACFC-0D65-4857-AAEE-904747F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94C5E-E06C-488C-AC82-331C53B94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C8C27-FA57-408C-8D6B-844D81BC8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8A18F-96D4-4F1F-BF6B-EDFACBF8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41607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190302"/>
            <a:ext cx="9144000" cy="1846052"/>
          </a:xfrm>
        </p:spPr>
        <p:txBody>
          <a:bodyPr anchor="b">
            <a:normAutofit/>
          </a:bodyPr>
          <a:lstStyle>
            <a:lvl1pPr algn="ctr">
              <a:defRPr sz="5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599307"/>
            <a:ext cx="9144000" cy="1055808"/>
          </a:xfrm>
        </p:spPr>
        <p:txBody>
          <a:bodyPr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Chart, radar chart&#10;&#10;Description automatically generated">
            <a:extLst>
              <a:ext uri="{FF2B5EF4-FFF2-40B4-BE49-F238E27FC236}">
                <a16:creationId xmlns:a16="http://schemas.microsoft.com/office/drawing/2014/main" id="{E39BAC6D-3EF4-4180-A394-DA64FDEF1CC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264"/>
          <a:stretch/>
        </p:blipFill>
        <p:spPr>
          <a:xfrm>
            <a:off x="1748118" y="0"/>
            <a:ext cx="7404847" cy="2983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946039"/>
      </p:ext>
    </p:extLst>
  </p:cSld>
  <p:clrMapOvr>
    <a:masterClrMapping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003" y="106407"/>
            <a:ext cx="11800573" cy="685507"/>
          </a:xfrm>
        </p:spPr>
        <p:txBody>
          <a:bodyPr>
            <a:normAutofit/>
          </a:bodyPr>
          <a:lstStyle>
            <a:lvl1pPr>
              <a:defRPr sz="32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9507" y="1299411"/>
            <a:ext cx="11502190" cy="48775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79936" y="6356350"/>
            <a:ext cx="2743200" cy="365125"/>
          </a:xfrm>
        </p:spPr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0" y="856648"/>
            <a:ext cx="12192000" cy="0"/>
          </a:xfrm>
          <a:prstGeom prst="line">
            <a:avLst/>
          </a:prstGeom>
          <a:ln w="444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 userDrawn="1"/>
        </p:nvCxnSpPr>
        <p:spPr>
          <a:xfrm>
            <a:off x="0" y="998383"/>
            <a:ext cx="12192000" cy="0"/>
          </a:xfrm>
          <a:prstGeom prst="line">
            <a:avLst/>
          </a:prstGeom>
          <a:ln w="44450">
            <a:solidFill>
              <a:srgbClr val="62CAE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2993796"/>
      </p:ext>
    </p:extLst>
  </p:cSld>
  <p:clrMapOvr>
    <a:masterClrMapping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1524000" y="1103375"/>
            <a:ext cx="9144000" cy="1846052"/>
          </a:xfrm>
        </p:spPr>
        <p:txBody>
          <a:bodyPr anchor="b">
            <a:normAutofit/>
          </a:bodyPr>
          <a:lstStyle>
            <a:lvl1pPr algn="ctr">
              <a:defRPr sz="5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1524000" y="3063805"/>
            <a:ext cx="9144000" cy="1055808"/>
          </a:xfrm>
        </p:spPr>
        <p:txBody>
          <a:bodyPr/>
          <a:lstStyle>
            <a:lvl1pPr marL="0" indent="0" algn="ctr"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1517" y="3908502"/>
            <a:ext cx="8720892" cy="269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246991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385085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37957"/>
      </p:ext>
    </p:extLst>
  </p:cSld>
  <p:clrMapOvr>
    <a:masterClrMapping/>
  </p:clrMapOvr>
  <p:hf sldNum="0" hdr="0" ftr="0" dt="0"/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09299"/>
      </p:ext>
    </p:extLst>
  </p:cSld>
  <p:clrMapOvr>
    <a:masterClrMapping/>
  </p:clrMapOvr>
  <p:hf sldNum="0" hdr="0" ftr="0" dt="0"/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162127"/>
      </p:ext>
    </p:extLst>
  </p:cSld>
  <p:clrMapOvr>
    <a:masterClrMapping/>
  </p:clrMapOvr>
  <p:hf sldNum="0" hdr="0" ftr="0" dt="0"/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778909"/>
      </p:ext>
    </p:extLst>
  </p:cSld>
  <p:clrMapOvr>
    <a:masterClrMapping/>
  </p:clrMapOvr>
  <p:hf sldNum="0" hdr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498816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64323"/>
      </p:ext>
    </p:extLst>
  </p:cSld>
  <p:clrMapOvr>
    <a:masterClrMapping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66981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060ACE-E228-45FD-83E3-FF4D1CCF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AF9FF-2A4E-41E6-956B-69BC625CC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4" y="1233488"/>
            <a:ext cx="11520487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E1F87C-C7F2-4F14-86B1-854B7B0C580E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D9470-E137-41DF-A5CA-C7B4B9856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8900" y="6581978"/>
            <a:ext cx="373062" cy="2061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3DC2DEF-D2FE-4B45-ABA4-9F153FD1C98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AB12CC-D752-4664-B92F-BAEFF0416B7E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58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50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1" r:id="rId13"/>
    <p:sldLayoutId id="2147483670" r:id="rId14"/>
    <p:sldLayoutId id="2147483671" r:id="rId15"/>
    <p:sldLayoutId id="2147483672" r:id="rId16"/>
    <p:sldLayoutId id="2147483673" r:id="rId17"/>
    <p:sldLayoutId id="2147483652" r:id="rId18"/>
    <p:sldLayoutId id="2147483674" r:id="rId19"/>
    <p:sldLayoutId id="2147483675" r:id="rId20"/>
    <p:sldLayoutId id="2147483676" r:id="rId21"/>
    <p:sldLayoutId id="2147483677" r:id="rId22"/>
    <p:sldLayoutId id="2147483655" r:id="rId23"/>
    <p:sldLayoutId id="2147483678" r:id="rId24"/>
    <p:sldLayoutId id="2147483679" r:id="rId25"/>
    <p:sldLayoutId id="2147483680" r:id="rId26"/>
    <p:sldLayoutId id="2147483681" r:id="rId27"/>
    <p:sldLayoutId id="2147483653" r:id="rId28"/>
    <p:sldLayoutId id="2147483682" r:id="rId29"/>
    <p:sldLayoutId id="2147483683" r:id="rId30"/>
    <p:sldLayoutId id="2147483684" r:id="rId31"/>
    <p:sldLayoutId id="2147483685" r:id="rId32"/>
    <p:sldLayoutId id="2147483654" r:id="rId33"/>
    <p:sldLayoutId id="2147483686" r:id="rId34"/>
    <p:sldLayoutId id="2147483687" r:id="rId35"/>
    <p:sldLayoutId id="2147483689" r:id="rId36"/>
    <p:sldLayoutId id="2147483688" r:id="rId37"/>
    <p:sldLayoutId id="2147483690" r:id="rId38"/>
    <p:sldLayoutId id="2147483691" r:id="rId39"/>
    <p:sldLayoutId id="2147483692" r:id="rId40"/>
    <p:sldLayoutId id="2147483693" r:id="rId41"/>
    <p:sldLayoutId id="2147483694" r:id="rId42"/>
    <p:sldLayoutId id="2147483695" r:id="rId43"/>
    <p:sldLayoutId id="2147483696" r:id="rId44"/>
    <p:sldLayoutId id="2147483697" r:id="rId45"/>
    <p:sldLayoutId id="2147483698" r:id="rId46"/>
    <p:sldLayoutId id="2147483699" r:id="rId47"/>
    <p:sldLayoutId id="2147483700" r:id="rId48"/>
    <p:sldLayoutId id="2147483701" r:id="rId49"/>
    <p:sldLayoutId id="2147483702" r:id="rId50"/>
    <p:sldLayoutId id="2147483656" r:id="rId51"/>
    <p:sldLayoutId id="2147483657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4133" userDrawn="1">
          <p15:clr>
            <a:srgbClr val="F26B43"/>
          </p15:clr>
        </p15:guide>
        <p15:guide id="4" pos="7491" userDrawn="1">
          <p15:clr>
            <a:srgbClr val="F26B43"/>
          </p15:clr>
        </p15:guide>
        <p15:guide id="5" orient="horz" pos="640" userDrawn="1">
          <p15:clr>
            <a:srgbClr val="F26B43"/>
          </p15:clr>
        </p15:guide>
        <p15:guide id="6" orient="horz" pos="777" userDrawn="1">
          <p15:clr>
            <a:srgbClr val="F26B43"/>
          </p15:clr>
        </p15:guide>
        <p15:guide id="7" orient="horz" pos="4020" userDrawn="1">
          <p15:clr>
            <a:srgbClr val="F26B43"/>
          </p15:clr>
        </p15:guide>
        <p15:guide id="8" orient="horz" pos="3906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842004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jpeg"/><Relationship Id="rId3" Type="http://schemas.openxmlformats.org/officeDocument/2006/relationships/slideLayout" Target="../slideLayouts/slideLayout38.xml"/><Relationship Id="rId7" Type="http://schemas.openxmlformats.org/officeDocument/2006/relationships/image" Target="../media/image10.svg"/><Relationship Id="rId12" Type="http://schemas.openxmlformats.org/officeDocument/2006/relationships/image" Target="../media/image15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png"/><Relationship Id="rId11" Type="http://schemas.openxmlformats.org/officeDocument/2006/relationships/image" Target="../media/image14.jpeg"/><Relationship Id="rId5" Type="http://schemas.openxmlformats.org/officeDocument/2006/relationships/image" Target="../media/image8.svg"/><Relationship Id="rId10" Type="http://schemas.openxmlformats.org/officeDocument/2006/relationships/image" Target="../media/image13.jpe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D71C9CD-CAE8-4AC8-936D-333769D479E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Artificial Intelligence and Policing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6D24F99-E026-485A-96CD-AEC9813726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Contemporary Issues in Policing</a:t>
            </a:r>
          </a:p>
          <a:p>
            <a:endParaRPr lang="en-US" sz="2800" dirty="0"/>
          </a:p>
          <a:p>
            <a:r>
              <a:rPr lang="en-US" sz="2800" dirty="0"/>
              <a:t>Simon Belcher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A7341B3-0CB9-4A12-B8B8-86198E36B0E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/>
          <a:srcRect l="17278" r="17278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C0CE4A4-F2E7-4D1C-8FBF-24B44E9230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23"/>
    </mc:Choice>
    <mc:Fallback xmlns="">
      <p:transition spd="slow" advTm="8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Context- Artificial Intelligence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DA7B46-E592-40C7-91D7-A26B47A30C6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College of Policing 2040 – Future Operating Environment-“ AI Has the potential to vastly improve Police’s ability to ….”(COP, p31)</a:t>
            </a:r>
          </a:p>
          <a:p>
            <a:r>
              <a:rPr lang="en-US" dirty="0"/>
              <a:t>Opportunities  balanced with public confidence, legitimacy and privacy</a:t>
            </a:r>
          </a:p>
          <a:p>
            <a:r>
              <a:rPr lang="en-US" dirty="0"/>
              <a:t>Artificial Intelligence “Theories and techniques developed to allow computer systems to perform tasks normally requiring human or biological intelligence”</a:t>
            </a:r>
          </a:p>
          <a:p>
            <a:pPr marL="0" indent="0">
              <a:buNone/>
            </a:pPr>
            <a:r>
              <a:rPr lang="en-US" dirty="0"/>
              <a:t>      (DSTL, p5)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7F42263-DE86-44BB-AC19-CD7982D365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AI is everywhere !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r>
              <a:rPr lang="en-US" dirty="0"/>
              <a:t>de Fine Licht (2020)“ Open up the Black Box”(p917) – become more transparent in it’s use, more prevalent in society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 err="1"/>
              <a:t>Ofman</a:t>
            </a:r>
            <a:r>
              <a:rPr lang="en-US" dirty="0"/>
              <a:t>(2018): Machines may start to think that everybody is a potential criminal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4AF259-0EA0-486A-A345-68549DF55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3DC2DEF-D2FE-4B45-ABA4-9F153FD1C98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+mn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2E7DA8F-75EA-4A8D-BBB9-E622F58CB6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6558" y="1530850"/>
            <a:ext cx="4278884" cy="2835667"/>
          </a:xfrm>
          <a:prstGeom prst="rect">
            <a:avLst/>
          </a:prstGeom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93F7838A-E715-4C37-813A-53251496B5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069" y="4479533"/>
            <a:ext cx="3641420" cy="191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5091AA93-09CE-45BE-A676-64C711BB5C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58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138"/>
    </mc:Choice>
    <mc:Fallback xmlns="">
      <p:transition spd="slow" advTm="1841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1768246-2496-4F97-8FCA-02252116F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 Issues-  why a challenge</a:t>
            </a:r>
          </a:p>
        </p:txBody>
      </p:sp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0F5C8F58-81B2-4162-9563-70C679CF8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-17857" t="-6122" r="-17857" b="-6122"/>
          <a:stretch/>
        </p:blipFill>
        <p:spPr>
          <a:xfrm>
            <a:off x="-2843214" y="744211"/>
            <a:ext cx="1176675" cy="1280845"/>
          </a:xfrm>
        </p:spPr>
      </p:pic>
      <p:pic>
        <p:nvPicPr>
          <p:cNvPr id="26" name="Picture Placeholder 25">
            <a:extLst>
              <a:ext uri="{FF2B5EF4-FFF2-40B4-BE49-F238E27FC236}">
                <a16:creationId xmlns:a16="http://schemas.microsoft.com/office/drawing/2014/main" id="{2AD0E03E-80ED-4CBF-B567-3E1EAB01F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 l="-18293" t="-6483" r="-18293" b="-6483"/>
          <a:stretch/>
        </p:blipFill>
        <p:spPr>
          <a:xfrm>
            <a:off x="2688328" y="5818803"/>
            <a:ext cx="1473673" cy="1397000"/>
          </a:xfrm>
        </p:spPr>
      </p:pic>
      <p:pic>
        <p:nvPicPr>
          <p:cNvPr id="28" name="Picture Placeholder 27">
            <a:extLst>
              <a:ext uri="{FF2B5EF4-FFF2-40B4-BE49-F238E27FC236}">
                <a16:creationId xmlns:a16="http://schemas.microsoft.com/office/drawing/2014/main" id="{43BC7054-E269-4210-98F5-65D485066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 l="-18293" t="-6483" r="-18293" b="-6483"/>
          <a:stretch/>
        </p:blipFill>
        <p:spPr>
          <a:xfrm>
            <a:off x="14415518" y="5880111"/>
            <a:ext cx="1346919" cy="1317718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01B6E4D-6942-45C5-99A9-6B769E8902B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90549" y="3949700"/>
            <a:ext cx="2468739" cy="2123722"/>
          </a:xfrm>
        </p:spPr>
        <p:txBody>
          <a:bodyPr/>
          <a:lstStyle/>
          <a:p>
            <a:r>
              <a:rPr lang="en-US" dirty="0"/>
              <a:t>Policing by Consent – Impact of use on public confidence and legitimacy of service to use  AI</a:t>
            </a:r>
          </a:p>
          <a:p>
            <a:r>
              <a:rPr lang="en-US" dirty="0"/>
              <a:t>Tyler(2004),Bradford (2020)The Police Foundation (2022)</a:t>
            </a:r>
          </a:p>
          <a:p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7D269992-EA9D-41F6-85C3-B78921847100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 anchor="b"/>
          <a:lstStyle/>
          <a:p>
            <a:r>
              <a:rPr lang="en-US" dirty="0"/>
              <a:t>Sophistication of Crime</a:t>
            </a:r>
          </a:p>
          <a:p>
            <a:endParaRPr lang="en-US" dirty="0"/>
          </a:p>
          <a:p>
            <a:r>
              <a:rPr lang="en-US" dirty="0"/>
              <a:t>Caldwell(2020)- Driverless cars, Cyber Crime, Terrorism, Phishing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FAA7E0-5467-48C2-A0A1-08FFCDD0AB2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US" dirty="0"/>
              <a:t>Data- Police use of and criminal use of-</a:t>
            </a:r>
          </a:p>
          <a:p>
            <a:endParaRPr lang="en-US" dirty="0"/>
          </a:p>
          <a:p>
            <a:r>
              <a:rPr lang="en-US" dirty="0" err="1"/>
              <a:t>Kaloudi</a:t>
            </a:r>
            <a:r>
              <a:rPr lang="en-US" dirty="0"/>
              <a:t> (2020)- AI turns data into information that you can purposefully use</a:t>
            </a:r>
          </a:p>
          <a:p>
            <a:r>
              <a:rPr lang="en-US" dirty="0"/>
              <a:t> 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6CD0F95-69FE-4CD4-B47D-11711D39422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431675" y="1674688"/>
            <a:ext cx="2240509" cy="1775347"/>
          </a:xfrm>
        </p:spPr>
        <p:txBody>
          <a:bodyPr anchor="b"/>
          <a:lstStyle/>
          <a:p>
            <a:r>
              <a:rPr lang="en-US" dirty="0"/>
              <a:t>Capacity and Capability to exploit the benefits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  </a:t>
            </a:r>
          </a:p>
        </p:txBody>
      </p:sp>
      <p:pic>
        <p:nvPicPr>
          <p:cNvPr id="2050" name="Picture 2" descr="Image result for policing uk protests blm">
            <a:extLst>
              <a:ext uri="{FF2B5EF4-FFF2-40B4-BE49-F238E27FC236}">
                <a16:creationId xmlns:a16="http://schemas.microsoft.com/office/drawing/2014/main" id="{12DB0EB2-575B-4F93-BCB3-164598F367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" y="1253447"/>
            <a:ext cx="2793499" cy="2445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driverless cars">
            <a:extLst>
              <a:ext uri="{FF2B5EF4-FFF2-40B4-BE49-F238E27FC236}">
                <a16:creationId xmlns:a16="http://schemas.microsoft.com/office/drawing/2014/main" id="{EAFD2F9F-6F1D-429E-B1E1-71BAB8A532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8846" y="3698696"/>
            <a:ext cx="2817154" cy="257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data">
            <a:extLst>
              <a:ext uri="{FF2B5EF4-FFF2-40B4-BE49-F238E27FC236}">
                <a16:creationId xmlns:a16="http://schemas.microsoft.com/office/drawing/2014/main" id="{99AD449D-5358-40BA-A102-25A1581618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421" y="1253448"/>
            <a:ext cx="2825788" cy="251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digital skills">
            <a:extLst>
              <a:ext uri="{FF2B5EF4-FFF2-40B4-BE49-F238E27FC236}">
                <a16:creationId xmlns:a16="http://schemas.microsoft.com/office/drawing/2014/main" id="{D0D39E46-353B-4638-8178-A2DE4A97B1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4447" y="3769518"/>
            <a:ext cx="2787515" cy="2425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7B1712B6-B103-8094-8E9A-DD245988CC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712"/>
    </mc:Choice>
    <mc:Fallback xmlns="">
      <p:transition spd="slow" advTm="2137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1B82F76B-59A0-467A-BACF-CB15761EA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Theories - need far more than just compliance with the law</a:t>
            </a:r>
            <a:br>
              <a:rPr lang="en-US" dirty="0"/>
            </a:br>
            <a:endParaRPr lang="en-GB" dirty="0"/>
          </a:p>
        </p:txBody>
      </p:sp>
      <p:graphicFrame>
        <p:nvGraphicFramePr>
          <p:cNvPr id="24" name="Content Placeholder 23">
            <a:extLst>
              <a:ext uri="{FF2B5EF4-FFF2-40B4-BE49-F238E27FC236}">
                <a16:creationId xmlns:a16="http://schemas.microsoft.com/office/drawing/2014/main" id="{041461C5-9A29-40FD-9179-4CF9F4E9CB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630214"/>
              </p:ext>
            </p:extLst>
          </p:nvPr>
        </p:nvGraphicFramePr>
        <p:xfrm>
          <a:off x="300038" y="804916"/>
          <a:ext cx="11520488" cy="4943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664D50-06AE-4BF2-A72E-B58320E41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4</a:t>
            </a:fld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95773CB-69C0-4FF7-9E2F-06103B10F1F2}"/>
              </a:ext>
            </a:extLst>
          </p:cNvPr>
          <p:cNvSpPr txBox="1"/>
          <p:nvPr/>
        </p:nvSpPr>
        <p:spPr>
          <a:xfrm>
            <a:off x="1099335" y="11096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90475BE-2E70-45AD-AB51-D765DB823334}"/>
              </a:ext>
            </a:extLst>
          </p:cNvPr>
          <p:cNvSpPr txBox="1"/>
          <p:nvPr/>
        </p:nvSpPr>
        <p:spPr>
          <a:xfrm flipH="1">
            <a:off x="371475" y="5923624"/>
            <a:ext cx="10999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Floridi</a:t>
            </a:r>
            <a:r>
              <a:rPr lang="en-GB" dirty="0"/>
              <a:t> ( 2018)-a lack of trust and fear could lead to the underuse of AI- missing out on opportunities. Human intervention and ethical approach – critical to act as an “early warning system”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A784994E-F505-4285-9000-62D9BDC306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459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2257"/>
    </mc:Choice>
    <mc:Fallback xmlns="">
      <p:transition spd="slow" advTm="2622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A5A96-9A20-49ED-86F2-0799A9DD8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 Analysis – Role of the Police Service and Leaders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AE80A-E2E1-4A25-9927-C99AF1170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4" y="1171843"/>
            <a:ext cx="11520487" cy="4943475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13452E0-F6A8-49AD-BEA2-EC7DBB886D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57488770"/>
              </p:ext>
            </p:extLst>
          </p:nvPr>
        </p:nvGraphicFramePr>
        <p:xfrm>
          <a:off x="2032000" y="1233488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4C66389-ED46-4494-BCF2-6285F9E256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697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163"/>
    </mc:Choice>
    <mc:Fallback xmlns="">
      <p:transition spd="slow" advTm="174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A5A96-9A20-49ED-86F2-0799A9DD8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AE80A-E2E1-4A25-9927-C99AF1170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The service needs to embrace AI to</a:t>
            </a:r>
          </a:p>
          <a:p>
            <a:pPr marL="0" indent="0">
              <a:buNone/>
            </a:pPr>
            <a:r>
              <a:rPr lang="en-GB" dirty="0"/>
              <a:t>fulfil its core functions and protect </a:t>
            </a:r>
          </a:p>
          <a:p>
            <a:pPr marL="0" indent="0">
              <a:buNone/>
            </a:pPr>
            <a:r>
              <a:rPr lang="en-GB" dirty="0"/>
              <a:t>the vulnerable and keep pace with</a:t>
            </a:r>
          </a:p>
          <a:p>
            <a:pPr marL="0" indent="0">
              <a:buNone/>
            </a:pPr>
            <a:r>
              <a:rPr lang="en-GB" dirty="0"/>
              <a:t>criminality and the modern world</a:t>
            </a:r>
          </a:p>
          <a:p>
            <a:r>
              <a:rPr lang="en-GB" dirty="0"/>
              <a:t>Policing should consider how to</a:t>
            </a:r>
          </a:p>
          <a:p>
            <a:pPr marL="0" indent="0">
              <a:buNone/>
            </a:pPr>
            <a:r>
              <a:rPr lang="en-GB" dirty="0"/>
              <a:t>engage with the public and what</a:t>
            </a:r>
          </a:p>
          <a:p>
            <a:pPr marL="0" indent="0">
              <a:buNone/>
            </a:pPr>
            <a:r>
              <a:rPr lang="en-GB" dirty="0"/>
              <a:t>transparency look likes</a:t>
            </a:r>
          </a:p>
          <a:p>
            <a:r>
              <a:rPr lang="en-GB" dirty="0"/>
              <a:t>Fully understand what AI is and </a:t>
            </a:r>
          </a:p>
          <a:p>
            <a:pPr marL="0" indent="0">
              <a:buNone/>
            </a:pPr>
            <a:r>
              <a:rPr lang="en-GB" dirty="0"/>
              <a:t>the opportunities but risk attached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775319-99C7-4277-9DAC-E9600BBB39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9141" y="2095929"/>
            <a:ext cx="6500117" cy="3658637"/>
          </a:xfrm>
          <a:prstGeom prst="rect">
            <a:avLst/>
          </a:prstGeom>
        </p:spPr>
      </p:pic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878C1793-9B06-4F29-AC9E-C97E032AB8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36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86"/>
    </mc:Choice>
    <mc:Fallback xmlns="">
      <p:transition spd="slow" advTm="581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E516988-E12F-4572-A957-521C28E68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0B7219DE-993C-4F74-B7BE-F3DEFDBA3B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" y="933318"/>
            <a:ext cx="12087166" cy="6309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Binns, R. e. a., 2018.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It”s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Reducing a Human Being to a Percentage" Perceptions of Justice in Algorithmic Decisions’,.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Cornell University Library, 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Bostrom, N., 2017. ‘Strategic Implications of Openness in AI Development’.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policy,,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8(2), p. pp. 135–148.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600" dirty="0"/>
              <a:t>Bradford, </a:t>
            </a:r>
            <a:r>
              <a:rPr lang="en-GB" sz="1600" dirty="0" err="1"/>
              <a:t>Yesberg</a:t>
            </a:r>
            <a:r>
              <a:rPr lang="en-GB" sz="1600" dirty="0"/>
              <a:t>, J. A., Jackson, J., &amp; Dawson, P. (2020). Live Facial Recognition: Trust and Legitimacy as Predictors of Public Support for Police Use of New Technology. </a:t>
            </a:r>
            <a:r>
              <a:rPr lang="en-GB" sz="1600" i="1" dirty="0"/>
              <a:t>British Journal of Criminology</a:t>
            </a:r>
            <a:r>
              <a:rPr lang="en-GB" sz="1600" dirty="0"/>
              <a:t>. Issue 60 (6)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Caldwell, M. e. a., 2020. ‘AI-enabled future crime'.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Crime science,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9(1), pp. 1-13.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 Fine Licht, K. a. d. F. L. J., 2020. Artificial intelligence, transparency, and public decision-making: Why explanations are key when trying to produce perceived legitimacy’.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 &amp; society,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35(4), pp. 917-926.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 LAAT, P., 2018 . Algorithmic Decision-Making Based on Machine Learning from Big Data: Can Transparency Restore Accountability?.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Philosophy &amp; Technology,,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31(4), p. 525.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DSTL,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edition.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DSTL Biscuit Book-Artificial Intelligence, Data Science and( mostly) Machine Learning,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Floridi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e. a., 2018. ‘AI4People—An Ethical Framework for a Good AI Society: Opportunities, Risks, Principles, and Recommendations'.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Minds and machines (Dordrecht),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28 (4), pp. 689-707.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Kaloudi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 a. L. J., 2020. ‘The AI-Based Cyber Threat Landscape: A Survey.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ACM computing surveys,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Issue 53(1), pp. 1-34.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9936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E516988-E12F-4572-A957-521C28E68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continued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0B7219DE-993C-4F74-B7BE-F3DEFDBA3B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706" y="955195"/>
            <a:ext cx="12087166" cy="5181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Ofman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2018. SUSPICIOUS MINDS: Artificial intelligence and the expanding reach of the police..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Harper's Magazine,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Volume 336, pp. 64-65.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Policing, C. o., 2020.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in England and Wales -Future Operating Environment 2040,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College of Policing Limited 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Power, D., 2016 . “Big Brother” can watch us’.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decision systems,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pp. 578-588.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Purshouse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a. C., 2022. ‘Automated facial recognition and policing: a Bridge too far'.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Studies,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pp. 209-227.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600" dirty="0"/>
              <a:t>The Police Foundation , 2022. </a:t>
            </a:r>
            <a:r>
              <a:rPr lang="en-US" sz="1600" i="1" dirty="0"/>
              <a:t>Strategic Review of Policing in England and Wales " A new mode of protection", </a:t>
            </a:r>
            <a:r>
              <a:rPr lang="en-US" sz="1600" dirty="0" err="1"/>
              <a:t>s.l.</a:t>
            </a:r>
            <a:r>
              <a:rPr lang="en-US" sz="1600" dirty="0"/>
              <a:t>: The Police Foundation.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US" sz="1600" dirty="0" err="1"/>
              <a:t>yler</a:t>
            </a:r>
            <a:r>
              <a:rPr lang="en-US" sz="1600" dirty="0"/>
              <a:t>, T., 2004. Enhancing Police Legitimacy.. </a:t>
            </a:r>
            <a:r>
              <a:rPr lang="en-US" sz="1600" i="1" dirty="0"/>
              <a:t>The Annals of the American Academy of Political and Social Science, </a:t>
            </a:r>
            <a:r>
              <a:rPr lang="en-US" sz="1600" dirty="0"/>
              <a:t>593(1), pp. 84-99.</a:t>
            </a:r>
            <a:r>
              <a:rPr lang="en-GB" sz="1600" dirty="0"/>
              <a:t>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WARRELL, H., 2019 . How digital forensics is transforming the Metropolitan Police.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Financial Times ( FT.com),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Issue August 30th.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WESTENDORF, T., 2022. 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Artificial intelligence and policing in Australia,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Barton/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Newstex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Zajko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2022 . ‘Artificial intelligence, algorithms, and social inequality: Sociological contributions to contemporary debates. 16(3).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195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FT_Color_1">
      <a:dk1>
        <a:srgbClr val="32363F"/>
      </a:dk1>
      <a:lt1>
        <a:sysClr val="window" lastClr="FFFFFF"/>
      </a:lt1>
      <a:dk2>
        <a:srgbClr val="313C41"/>
      </a:dk2>
      <a:lt2>
        <a:srgbClr val="FFFFFF"/>
      </a:lt2>
      <a:accent1>
        <a:srgbClr val="2C85AE"/>
      </a:accent1>
      <a:accent2>
        <a:srgbClr val="5E5CA2"/>
      </a:accent2>
      <a:accent3>
        <a:srgbClr val="5268A5"/>
      </a:accent3>
      <a:accent4>
        <a:srgbClr val="4276AA"/>
      </a:accent4>
      <a:accent5>
        <a:srgbClr val="1891AB"/>
      </a:accent5>
      <a:accent6>
        <a:srgbClr val="00A09D"/>
      </a:accent6>
      <a:hlink>
        <a:srgbClr val="2C85AE"/>
      </a:hlink>
      <a:folHlink>
        <a:srgbClr val="00A09D"/>
      </a:folHlink>
    </a:clrScheme>
    <a:fontScheme name="MSFT_Font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itle goes here" id="{A4715F0E-2373-46DF-8650-9CD6D2E73FF4}" vid="{7AE24D49-249C-4823-B15D-D301F3E63356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 bold block presentation</Template>
  <TotalTime>2361</TotalTime>
  <Words>1080</Words>
  <Application>Microsoft Office PowerPoint</Application>
  <PresentationFormat>Widescreen</PresentationFormat>
  <Paragraphs>104</Paragraphs>
  <Slides>8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Microsoft Sans Serif</vt:lpstr>
      <vt:lpstr>Office Theme</vt:lpstr>
      <vt:lpstr>1_Office Theme</vt:lpstr>
      <vt:lpstr>Artificial Intelligence and Policing</vt:lpstr>
      <vt:lpstr>Context- Artificial Intelligence</vt:lpstr>
      <vt:lpstr>Critical Issues-  why a challenge</vt:lpstr>
      <vt:lpstr>Theories - need far more than just compliance with the law </vt:lpstr>
      <vt:lpstr> Analysis – Role of the Police Service and Leaders</vt:lpstr>
      <vt:lpstr>Conclusion</vt:lpstr>
      <vt:lpstr>References </vt:lpstr>
      <vt:lpstr>References continued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 goes here</dc:title>
  <dc:creator>Belcher,Simon swp3567</dc:creator>
  <cp:lastModifiedBy>Belcher,Simon swp3567</cp:lastModifiedBy>
  <cp:revision>65</cp:revision>
  <dcterms:created xsi:type="dcterms:W3CDTF">2022-07-09T12:59:27Z</dcterms:created>
  <dcterms:modified xsi:type="dcterms:W3CDTF">2022-07-16T13:14:22Z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2022-07-09T22:20:56Z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7632c1c1-d57e-4390-91e5-b4460f00c271</vt:lpwstr>
  </property>
  <property fmtid="{D5CDD505-2E9C-101B-9397-08002B2CF9AE}" pid="8" name="MSIP_Label_66cf8fe5-b7b7-4df7-b38d-1c61ac2f6639_ContentBits">
    <vt:lpwstr>0</vt:lpwstr>
  </property>
</Properties>
</file>