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ink/ink1.xml" ContentType="application/inkml+xml"/>
  <Override PartName="/ppt/ink/ink2.xml" ContentType="application/inkml+xml"/>
  <Override PartName="/ppt/ink/ink3.xml" ContentType="application/inkml+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5"/>
  </p:notesMasterIdLst>
  <p:sldIdLst>
    <p:sldId id="382" r:id="rId2"/>
    <p:sldId id="260" r:id="rId3"/>
    <p:sldId id="261" r:id="rId4"/>
    <p:sldId id="262" r:id="rId5"/>
    <p:sldId id="263" r:id="rId6"/>
    <p:sldId id="385" r:id="rId7"/>
    <p:sldId id="264" r:id="rId8"/>
    <p:sldId id="265" r:id="rId9"/>
    <p:sldId id="386" r:id="rId10"/>
    <p:sldId id="387" r:id="rId11"/>
    <p:sldId id="266" r:id="rId12"/>
    <p:sldId id="267" r:id="rId13"/>
    <p:sldId id="268" r:id="rId14"/>
    <p:sldId id="269" r:id="rId15"/>
    <p:sldId id="270" r:id="rId16"/>
    <p:sldId id="271" r:id="rId17"/>
    <p:sldId id="287" r:id="rId18"/>
    <p:sldId id="288" r:id="rId19"/>
    <p:sldId id="289" r:id="rId20"/>
    <p:sldId id="273" r:id="rId21"/>
    <p:sldId id="274" r:id="rId22"/>
    <p:sldId id="275" r:id="rId23"/>
    <p:sldId id="272" r:id="rId24"/>
    <p:sldId id="276" r:id="rId25"/>
    <p:sldId id="277" r:id="rId26"/>
    <p:sldId id="278" r:id="rId27"/>
    <p:sldId id="280" r:id="rId28"/>
    <p:sldId id="281" r:id="rId29"/>
    <p:sldId id="282" r:id="rId30"/>
    <p:sldId id="283" r:id="rId31"/>
    <p:sldId id="284" r:id="rId32"/>
    <p:sldId id="285" r:id="rId33"/>
    <p:sldId id="286"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450" autoAdjust="0"/>
    <p:restoredTop sz="94664" autoAdjust="0"/>
  </p:normalViewPr>
  <p:slideViewPr>
    <p:cSldViewPr>
      <p:cViewPr varScale="1">
        <p:scale>
          <a:sx n="72" d="100"/>
          <a:sy n="72" d="100"/>
        </p:scale>
        <p:origin x="1854"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8.9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0,'6'0,"1"0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0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719"/>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02.197"/>
    </inkml:context>
    <inkml:brush xml:id="br0">
      <inkml:brushProperty name="width" value="0.1" units="cm"/>
      <inkml:brushProperty name="height" value="0.1" units="cm"/>
      <inkml:brushProperty name="color" value="#E71224"/>
      <inkml:brushProperty name="ignorePressure" value="1"/>
    </inkml:brush>
  </inkml:definitions>
  <inkml:trace contextRef="#ctx0" brushRef="#br0">1 1,'522'0,"-472"3,0 2,0 2,42 12,31 5,-21-8,31 7,1-7,112-1,247-16,-433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0.580"/>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1.236"/>
    </inkml:context>
    <inkml:brush xml:id="br0">
      <inkml:brushProperty name="width" value="0.1" units="cm"/>
      <inkml:brushProperty name="height" value="0.1" units="cm"/>
      <inkml:brushProperty name="color" value="#E71224"/>
      <inkml:brushProperty name="ignorePressure" value="1"/>
    </inkml:brush>
  </inkml:definitions>
  <inkml:trace contextRef="#ctx0" brushRef="#br0">1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50.055"/>
    </inkml:context>
    <inkml:brush xml:id="br0">
      <inkml:brushProperty name="width" value="0.1" units="cm"/>
      <inkml:brushProperty name="height" value="0.1" units="cm"/>
      <inkml:brushProperty name="color" value="#E71224"/>
      <inkml:brushProperty name="ignorePressure" value="1"/>
    </inkml:brush>
  </inkml:definitions>
  <inkml:trace contextRef="#ctx0" brushRef="#br0">0 0,'0'6,"0"11,0 10,0 16,0 11,0 2,0 2,0 2,0-3,0-7,0-11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51.603"/>
    </inkml:context>
    <inkml:brush xml:id="br0">
      <inkml:brushProperty name="width" value="0.1" units="cm"/>
      <inkml:brushProperty name="height" value="0.1" units="cm"/>
      <inkml:brushProperty name="color" value="#E71224"/>
      <inkml:brushProperty name="ignorePressure" value="1"/>
    </inkml:brush>
  </inkml:definitions>
  <inkml:trace contextRef="#ctx0" brushRef="#br0">1 0,'1363'0,"-1331"0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55.840"/>
    </inkml:context>
    <inkml:brush xml:id="br0">
      <inkml:brushProperty name="width" value="0.1" units="cm"/>
      <inkml:brushProperty name="height" value="0.1" units="cm"/>
      <inkml:brushProperty name="color" value="#E71224"/>
      <inkml:brushProperty name="ignorePressure" value="1"/>
    </inkml:brush>
  </inkml:definitions>
  <inkml:trace contextRef="#ctx0" brushRef="#br0">3 0,'-1'40,"0"-18,1 0,0 1,2-1,1 1,-2-17,0-1,0 0,1 0,-1 0,1 1,0-1,1-1,-1 1,1 0,0-1,0 1,1-1,-1 0,1 0,0 0,0-1,0 1,4 1,15 8,1-2,0 0,0-1,1-2,1-1,-1 0,1-2,0-1,11-1,55 2,0-4,7-4,21 0,288 1,-326 2</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59.035"/>
    </inkml:context>
    <inkml:brush xml:id="br0">
      <inkml:brushProperty name="width" value="0.1" units="cm"/>
      <inkml:brushProperty name="height" value="0.1" units="cm"/>
      <inkml:brushProperty name="color" value="#E71224"/>
      <inkml:brushProperty name="ignorePressure" value="1"/>
    </inkml:brush>
  </inkml:definitions>
  <inkml:trace contextRef="#ctx0" brushRef="#br0">352 1,'-1'13,"0"0,-1-1,-1 1,-2 7,-7 37,-22 177,13-96,5 2,13-95,2 1,1 0,3-1,2 1,3 4,14 45,5-2,6 6,-32-95,1 1,-1 0,1 0,-1 0,-1-1,1 1,-1 0,0 0,0 0,0 1,0-5,-1 0,1 0,0 0,0 0,-1-1,1 1,-1 0,1 0,0-1,-1 1,1 0,-1-1,0 1,1-1,-1 1,1 0,-1-1,0 1,1-1,-1 0,0 1,0-1,-1 1,0-1,1 0,-1 1,0-1,0 0,0 0,0 0,0-1,1 1,-1 0,0-1,0 1,0-1,0 0,-15-6,1-1,0-1,1-1,0 0,0-1,-12-12,-32-23,-45-35,69 51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1:10.052"/>
    </inkml:context>
    <inkml:brush xml:id="br0">
      <inkml:brushProperty name="width" value="0.1" units="cm"/>
      <inkml:brushProperty name="height" value="0.1" units="cm"/>
      <inkml:brushProperty name="color" value="#E71224"/>
      <inkml:brushProperty name="ignorePressure" value="1"/>
    </inkml:brush>
  </inkml:definitions>
  <inkml:trace contextRef="#ctx0" brushRef="#br0">0 2,'0'0,"0"0,0 0,0 0,1 0,-1 0,0 0,0 0,0 0,0 0,0 0,0 0,0 0,0 0,0 0,0 0,0 0,0 0,0 0,1 0,-1 0,0 0,0 0,0 0,0 0,0 0,0 0,0 0,0 0,0 0,0 0,0-1,0 1,0 0,0 0,1 0,-1 0,0 0,0 0,0 0,0 0,0 0,0 0,0 0,0 0,0 0,0 0,0 0,0-1,0 1,0 0,0 0,0 0,0 0,6 12,4 17,6 117,-13-98,2 0,10 38,-2-31,-3 1,-2 0,0 39,-8-83,0-1,1 0,1 0,0 0,0 0,1 0,-2-8,1 0,-1 0,1 1,0-1,-1 0,1-1,0 1,1 0,-1 0,1-1,-1 0,1 1,0-1,-1 0,1 0,0 0,0-1,1 1,-1-1,0 0,2 1,23 4,-1-2,1-1,0-1,0-1,0-1,16-3,8 1,646-7,-660 9</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1:13.964"/>
    </inkml:context>
    <inkml:brush xml:id="br0">
      <inkml:brushProperty name="width" value="0.1" units="cm"/>
      <inkml:brushProperty name="height" value="0.1" units="cm"/>
      <inkml:brushProperty name="color" value="#E71224"/>
      <inkml:brushProperty name="ignorePressure" value="1"/>
    </inkml:brush>
  </inkml:definitions>
  <inkml:trace contextRef="#ctx0" brushRef="#br0">0 26,'1'-1,"-1"0,0 1,1-1,-1 0,1 0,-1 1,1-1,-1 0,1 1,0-1,-1 0,1 1,0-1,-1 1,1-1,0 1,0 0,0-1,-1 1,1 0,0-1,0 1,0 0,0 0,0 0,28-6,-24 5,47-3,0 2,1 2,-1 3,0 2,0 2,5 4,119 12,66-13,38-10,-101-2,-173 2,1 0,-1 0,0 1,1 0,-1 0,0 1,0-1,0 1,0 1,0-1,0 1,-1 0,1 0,-1 1,0 0,4 3,-3-1,0 1,-1-1,0 1,-1 0,1 0,-1 1,-1-1,1 1,-1 0,-1 0,2 6,2 22,-1 1,-2-1,-1 1,-2 0,-4 19,3-13,0 102,-3 83,3-224,1-1,-1 1,0-1,0 1,0-1,0 0,-1 0,0 0,1 0,-1 0,0 0,0 0,-1 0,1-1,0 1,-1-1,0 1,1-1,-1 0,0 0,0-1,0 1,-1 0,1-1,0 0,0 0,-1 0,1 0,-1 0,1-1,-17 4,0-2,0 0,-1-1,-17-2,17 0,-25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1:42.452"/>
    </inkml:context>
    <inkml:brush xml:id="br0">
      <inkml:brushProperty name="width" value="0.1" units="cm"/>
      <inkml:brushProperty name="height" value="0.1" units="cm"/>
      <inkml:brushProperty name="color" value="#E71224"/>
      <inkml:brushProperty name="ignorePressure" value="1"/>
    </inkml:brush>
  </inkml:definitions>
  <inkml:trace contextRef="#ctx0" brushRef="#br0">0 1,'70'0,"-1"4,0 3,-1 3,66 18,-82-14,1-3,0-1,1-3,0-3,9-1,-37-1,0 1,0 2,0 1,-1 1,0 1,0 1,16 8,-18-8,8 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1:44.708"/>
    </inkml:context>
    <inkml:brush xml:id="br0">
      <inkml:brushProperty name="width" value="0.1" units="cm"/>
      <inkml:brushProperty name="height" value="0.1" units="cm"/>
      <inkml:brushProperty name="color" value="#E71224"/>
      <inkml:brushProperty name="ignorePressure" value="1"/>
    </inkml:brush>
  </inkml:definitions>
  <inkml:trace contextRef="#ctx0" brushRef="#br0">6 0,'-5'0,"8"0,21 0,11 0,5 0,7 0,5 0,1 0,12 0,0 0,11 0,9 0,6 0,-7 0,-2 0,-9 0,-17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54.963"/>
    </inkml:context>
    <inkml:brush xml:id="br0">
      <inkml:brushProperty name="width" value="0.1" units="cm"/>
      <inkml:brushProperty name="height" value="0.1" units="cm"/>
      <inkml:brushProperty name="ignorePressure" value="1"/>
    </inkml:brush>
  </inkml:definitions>
  <inkml:trace contextRef="#ctx0" brushRef="#br0">0 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00:17.559"/>
    </inkml:context>
    <inkml:brush xml:id="br0">
      <inkml:brushProperty name="width" value="0.1" units="cm"/>
      <inkml:brushProperty name="height" value="0.1" units="cm"/>
      <inkml:brushProperty name="ignorePressure" value="1"/>
    </inkml:brush>
  </inkml:definitions>
  <inkml:trace contextRef="#ctx0" brushRef="#br0">1 0,'1198'0,"-1158"0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00:21.542"/>
    </inkml:context>
    <inkml:brush xml:id="br0">
      <inkml:brushProperty name="width" value="0.1" units="cm"/>
      <inkml:brushProperty name="height" value="0.1" units="cm"/>
      <inkml:brushProperty name="ignorePressure" value="1"/>
    </inkml:brush>
  </inkml:definitions>
  <inkml:trace contextRef="#ctx0" brushRef="#br0">0 0,'4'0,"15"0,16 0,12 0,1 0,-3 0,-5 0,0 0,-3 0,0 0,-1 0,2 0,6 0,10 0,-1 0,-9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01:31.290"/>
    </inkml:context>
    <inkml:brush xml:id="br0">
      <inkml:brushProperty name="width" value="0.1" units="cm"/>
      <inkml:brushProperty name="height" value="0.1" units="cm"/>
      <inkml:brushProperty name="ignorePressure" value="1"/>
    </inkml:brush>
  </inkml:definitions>
  <inkml:trace contextRef="#ctx0" brushRef="#br0">0 0,'1022'0,"-993"0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01:35.111"/>
    </inkml:context>
    <inkml:brush xml:id="br0">
      <inkml:brushProperty name="width" value="0.1" units="cm"/>
      <inkml:brushProperty name="height" value="0.1" units="cm"/>
      <inkml:brushProperty name="ignorePressure" value="1"/>
    </inkml:brush>
  </inkml:definitions>
  <inkml:trace contextRef="#ctx0" brushRef="#br0">1 1,'81'0,"43"-1,-1 6,15 6,-2 0,0-6,60-8,-13 0,-149 3,-7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2:14.893"/>
    </inkml:context>
    <inkml:brush xml:id="br0">
      <inkml:brushProperty name="width" value="0.1" units="cm"/>
      <inkml:brushProperty name="height" value="0.1" units="cm"/>
      <inkml:brushProperty name="ignorePressure" value="1"/>
    </inkml:brush>
  </inkml:definitions>
  <inkml:trace contextRef="#ctx0" brushRef="#br0">304 65,'-6'1,"0"-1,-1 1,1 0,0 0,0 1,0 0,0 0,0 1,1-1,-1 1,1 0,-1 1,1-1,0 1,1 0,-1 0,0 1,1 0,-1 1,-10 13,1 2,0 0,2 0,-3 8,-6 10,-59 130,76-159,0 1,0-1,1 1,1 0,0-1,0 1,1 0,0 3,4 94,-1-42,-1-58,-1 0,1 0,0 0,1 0,0-1,0 1,0 0,1-1,0 1,1-1,0 0,0 0,3 4,1-2,0 1,1-1,-1-1,2 0,-1 0,1-1,0 0,7 3,12 4,1-1,0-1,0-1,1-2,1-2,15 2,260 56,-252-54,-20-3,0-1,1-2,0-2,0-1,0-1,-1-2,8-2,-36 1,1 0,-1 0,1-1,-1 0,0 0,0-1,-1 0,1 0,-1 0,1-1,-1 0,-1 0,1 0,-1-1,0 0,0 0,-1 0,1-1,-1 0,-1 0,4-7,5-17,-1-1,-1-1,-2 1,3-21,3-12,7-14,-10 47,-2 0,-1-1,-2 0,-1-1,-2 0,-1-33,-3 60,0 1,0-1,-1 0,0 1,-1 0,1-1,-1 1,-1 0,1 0,-1 1,0-1,0 1,-1 0,1 0,-1 0,0 0,0 1,-1 0,0 0,1 1,-1-1,-1 1,-21-10,1 1,-1 1,-1 1,-14-2,28 8,-428-125,208 75,212 49</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2:18.058"/>
    </inkml:context>
    <inkml:brush xml:id="br0">
      <inkml:brushProperty name="width" value="0.1" units="cm"/>
      <inkml:brushProperty name="height" value="0.1" units="cm"/>
      <inkml:brushProperty name="ignorePressure" value="1"/>
    </inkml:brush>
  </inkml:definitions>
  <inkml:trace contextRef="#ctx0" brushRef="#br0">76 359,'1'0,"-1"1,1-1,-1 1,1-1,-1 1,1-1,-1 1,1-1,-1 1,1-1,-1 1,1-1,-1 1,0 0,1-1,-1 1,0 0,0-1,0 1,0 0,1-1,-1 1,0 0,0 0,0-1,0 1,0 0,-1-1,1 1,0 0,0-1,0 1,-1 0,1-1,0 1,0 0,-1-1,1 1,-1-1,1 1,-15 36,14-34,-12 29,2 0,2 0,0 1,2 0,-1 28,3 0,2 1,5 46,-1-98,0 0,0-1,1 1,0 0,1-1,0 0,0 0,1 1,1-2,-1 1,1-1,1 1,-1-1,1-1,1 1,-1-1,2 0,-1-1,0 0,1 0,0 0,7 2,18 9,0-1,1-2,1-2,1-1,14 2,-24-6,27 6,0-2,0-3,1-2,0-2,35-3,-83-1,10 0,1 0,0-2,14-2,-25 2,0 1,0-2,0 1,0 0,0-1,0-1,-1 1,1-1,-1 1,0-1,3-4,20-21,-1-1,-2-1,0-4,24-29,-35 46,-1 0,0-1,-2-1,0 1,-2-2,0 0,-1 0,-1 0,-1-1,-1 0,-1 0,0-12,25-133,-15 93,-2-2,-4 1,-3-34,-5 104,0 0,-1 0,0 0,0 1,0-1,0 0,-1 0,0 1,0-1,0 1,0 0,-1 0,0 0,0 0,0 0,0 0,-1 1,1-1,-1 1,0 0,0 0,0 1,0-1,0 1,-1 0,-1-1,-16-6,0 2,-1 0,0 1,0 1,-3 1,-26-6,-30-4,-1 3,0 4,0 4,-60 6,34-2,102-1,-1 0,1 1,-1 0,1 0,-1 0,1 1,0 0,0 1,0 0,0 0,0 0,0 1,1 0,0 0,0 1,0-1,0 1,1 1,-1-1,2 1,-1 0,0 0,-1 5,-110 125,102-116</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5:23.802"/>
    </inkml:context>
    <inkml:brush xml:id="br0">
      <inkml:brushProperty name="width" value="0.1" units="cm"/>
      <inkml:brushProperty name="height" value="0.1" units="cm"/>
      <inkml:brushProperty name="ignorePressure" value="1"/>
    </inkml:brush>
  </inkml:definitions>
  <inkml:trace contextRef="#ctx0" brushRef="#br0">191 136,'-1'6,"-1"0,0 0,0 0,0-1,-1 1,1-1,-2 0,1 1,0-1,-1-1,0 1,0 0,0-1,-1 0,0 0,0 0,-30 35,19-16,1 1,0 1,2 0,1 0,-8 28,18-47,0 0,0 0,1 1,0-1,0 0,1 1,-1-1,2 1,-1-1,0 0,1 1,1-1,-1 0,1 1,0-1,0 0,0 0,1-1,0 1,1 0,-1-1,1 0,0 0,0 0,0 0,1-1,0 1,0-1,1 0,32 21,2-2,1-2,1-1,38 11,27 13,1 11,-71-35,0-1,1-2,0-2,18 4,-55-18,1-1,-1 0,0 0,0 1,0-1,0 0,1 0,-1 0,0 0,0-1,0 1,0 0,1 0,-1-1,0 1,0 0,0-1,0 1,0-1,0 0,0 1,0-1,0 0,0 0,-1 1,1-1,0 0,0 0,-1 0,1 0,0 0,-1 0,1 0,-1 0,1 0,-1-1,0 1,0 0,1 0,-1 0,0 0,0 0,0-1,0 1,0 0,0 0,0 0,-1 0,1-1,-1-12,-1 1,0-1,0 1,-3-5,3 8,-22-72,-4 1,-3 1,-39-73,38 85,0 10,-2 1,-2 2,-44-49,62 80,15 21,0-1,0 1,0 0,0 0,-1 0,0 1,1-1,-1 1,0 0,0 0,0 0,0 0,-1 1,1 0,0 0,-1 0,1 0,-1 1,1 0,-1-1,1 2,-1-1,1 0,-1 1,-3 1,-12 3,1 1,0 1,0 1,0 0,-2 4,5-4,-17 8</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5:27.766"/>
    </inkml:context>
    <inkml:brush xml:id="br0">
      <inkml:brushProperty name="width" value="0.1" units="cm"/>
      <inkml:brushProperty name="height" value="0.1" units="cm"/>
      <inkml:brushProperty name="ignorePressure" value="1"/>
    </inkml:brush>
  </inkml:definitions>
  <inkml:trace contextRef="#ctx0" brushRef="#br0">362 151,'-14'2,"-1"1,1 0,-1 1,1 0,0 2,0-1,1 2,0-1,0 2,-1 1,-37 18,36-21,1 2,-1 0,1 0,1 2,0 0,-11 10,19-15,0 0,1 1,-1-1,1 1,1 0,-1 0,1 0,0 0,0 1,1-1,0 1,0 0,1 0,0-1,0 1,0 0,1 3,0 7,1-1,1 1,0-1,1 1,1-1,1 0,0 0,1-1,2 4,9 14,1-1,2-1,14 17,-18-26,2 0,0-1,1-1,1 0,1-2,1 0,0-2,1 0,1-2,0 0,1-2,8 3,4 1,29 12,48 13,-88-33,-1-2,1-1,0-1,0-2,1 0,11-2,-7-1,13 0,-1-1,19-6,-46 5,-1 0,0-1,0-1,-1 0,1-1,-1-1,0 0,9-8,2-2,-1 0,0-2,-1-1,-2-1,20-23,-30 27,0-1,-2 0,0 0,0-1,1-9,-1 5,1 0,0 1,8-10,19-24,-14 22,-1 0,-1-2,14-34,-32 61,0 0,0-1,-1 1,0-1,0 1,-1-1,-1 0,1 1,-2-1,1 0,-2-7,1 11,-1 0,0 0,0 0,0 0,-1 1,1-1,-1 0,-1 1,1 0,-1 0,0 0,0 0,0 1,-1-1,0 1,0 0,0 0,-2-1,-26-13,-1 1,-1 1,0 2,-1 1,-20-3,-45-9,-41-1,73 14,-12-3,0 4,-1 3,-3 4,73 5,0 0,0 1,0 1,0 0,-7 3,-5 1,-2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3.770"/>
    </inkml:context>
    <inkml:brush xml:id="br0">
      <inkml:brushProperty name="width" value="0.1" units="cm"/>
      <inkml:brushProperty name="height" value="0.1" units="cm"/>
      <inkml:brushProperty name="ignorePressure" value="1"/>
    </inkml:brush>
  </inkml:definitions>
  <inkml:trace contextRef="#ctx0" brushRef="#br0">0 130,'7224'0,"-6486"-27,-8-31,-443 33,-64 6</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7.375"/>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8.739"/>
    </inkml:context>
    <inkml:brush xml:id="br0">
      <inkml:brushProperty name="width" value="0.1" units="cm"/>
      <inkml:brushProperty name="height" value="0.1" units="cm"/>
      <inkml:brushProperty name="ignorePressure" value="1"/>
    </inkml:brush>
  </inkml:definitions>
  <inkml:trace contextRef="#ctx0" brushRef="#br0">0 117,'352'0,"1191"-31,-1295 15,455-44,-636 51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52.207"/>
    </inkml:context>
    <inkml:brush xml:id="br0">
      <inkml:brushProperty name="width" value="0.1" units="cm"/>
      <inkml:brushProperty name="height" value="0.1" units="cm"/>
      <inkml:brushProperty name="ignorePressure" value="1"/>
    </inkml:brush>
  </inkml:definitions>
  <inkml:trace contextRef="#ctx0" brushRef="#br0">0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23/06/2020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BD075C-D0CD-4F41-93C9-0B6DF6D55B16}" type="slidenum">
              <a:rPr lang="en-GB" smtClean="0"/>
              <a:pPr/>
              <a:t>6</a:t>
            </a:fld>
            <a:endParaRPr lang="en-GB"/>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23/06/2020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23/06/2020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23/06/2020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23/06/2020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23/06/2020</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23/06/2020</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23/06/2020</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23/06/2020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23/06/2020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23/06/2020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23/06/2020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23/06/2020</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23/06/2020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customXml" Target="../ink/ink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13" Type="http://schemas.openxmlformats.org/officeDocument/2006/relationships/customXml" Target="../ink/ink9.xml"/><Relationship Id="rId18" Type="http://schemas.openxmlformats.org/officeDocument/2006/relationships/image" Target="../media/image10.png"/><Relationship Id="rId26" Type="http://schemas.openxmlformats.org/officeDocument/2006/relationships/image" Target="../media/image14.png"/><Relationship Id="rId39" Type="http://schemas.openxmlformats.org/officeDocument/2006/relationships/image" Target="../media/image20.png"/><Relationship Id="rId21" Type="http://schemas.openxmlformats.org/officeDocument/2006/relationships/customXml" Target="../ink/ink13.xml"/><Relationship Id="rId34" Type="http://schemas.openxmlformats.org/officeDocument/2006/relationships/customXml" Target="../ink/ink20.xml"/><Relationship Id="rId42" Type="http://schemas.openxmlformats.org/officeDocument/2006/relationships/customXml" Target="../ink/ink24.xml"/><Relationship Id="rId47" Type="http://schemas.openxmlformats.org/officeDocument/2006/relationships/image" Target="../media/image24.png"/><Relationship Id="rId50" Type="http://schemas.openxmlformats.org/officeDocument/2006/relationships/image" Target="../media/image25.png"/><Relationship Id="rId7" Type="http://schemas.openxmlformats.org/officeDocument/2006/relationships/image" Target="../media/image6.png"/><Relationship Id="rId2" Type="http://schemas.openxmlformats.org/officeDocument/2006/relationships/slideLayout" Target="../slideLayouts/slideLayout7.xml"/><Relationship Id="rId16" Type="http://schemas.openxmlformats.org/officeDocument/2006/relationships/image" Target="../media/image9.png"/><Relationship Id="rId29" Type="http://schemas.openxmlformats.org/officeDocument/2006/relationships/customXml" Target="../ink/ink17.xml"/><Relationship Id="rId11" Type="http://schemas.openxmlformats.org/officeDocument/2006/relationships/customXml" Target="../ink/ink8.xml"/><Relationship Id="rId24" Type="http://schemas.openxmlformats.org/officeDocument/2006/relationships/image" Target="../media/image13.png"/><Relationship Id="rId32" Type="http://schemas.openxmlformats.org/officeDocument/2006/relationships/customXml" Target="../ink/ink19.xml"/><Relationship Id="rId37" Type="http://schemas.openxmlformats.org/officeDocument/2006/relationships/image" Target="../media/image19.png"/><Relationship Id="rId40" Type="http://schemas.openxmlformats.org/officeDocument/2006/relationships/customXml" Target="../ink/ink23.xml"/><Relationship Id="rId45" Type="http://schemas.openxmlformats.org/officeDocument/2006/relationships/image" Target="../media/image23.png"/><Relationship Id="rId5" Type="http://schemas.openxmlformats.org/officeDocument/2006/relationships/image" Target="../media/image40.png"/><Relationship Id="rId15" Type="http://schemas.openxmlformats.org/officeDocument/2006/relationships/customXml" Target="../ink/ink10.xml"/><Relationship Id="rId23" Type="http://schemas.openxmlformats.org/officeDocument/2006/relationships/customXml" Target="../ink/ink14.xml"/><Relationship Id="rId28" Type="http://schemas.openxmlformats.org/officeDocument/2006/relationships/image" Target="../media/image15.png"/><Relationship Id="rId36" Type="http://schemas.openxmlformats.org/officeDocument/2006/relationships/customXml" Target="../ink/ink21.xml"/><Relationship Id="rId49" Type="http://schemas.openxmlformats.org/officeDocument/2006/relationships/customXml" Target="../ink/ink28.xml"/><Relationship Id="rId10" Type="http://schemas.openxmlformats.org/officeDocument/2006/relationships/customXml" Target="../ink/ink7.xml"/><Relationship Id="rId19" Type="http://schemas.openxmlformats.org/officeDocument/2006/relationships/customXml" Target="../ink/ink12.xml"/><Relationship Id="rId31" Type="http://schemas.openxmlformats.org/officeDocument/2006/relationships/image" Target="../media/image16.png"/><Relationship Id="rId44" Type="http://schemas.openxmlformats.org/officeDocument/2006/relationships/customXml" Target="../ink/ink25.xml"/><Relationship Id="rId4" Type="http://schemas.openxmlformats.org/officeDocument/2006/relationships/customXml" Target="../ink/ink4.xml"/><Relationship Id="rId9" Type="http://schemas.openxmlformats.org/officeDocument/2006/relationships/image" Target="../media/image5.png"/><Relationship Id="rId14" Type="http://schemas.openxmlformats.org/officeDocument/2006/relationships/image" Target="../media/image8.png"/><Relationship Id="rId22" Type="http://schemas.openxmlformats.org/officeDocument/2006/relationships/image" Target="../media/image12.png"/><Relationship Id="rId27" Type="http://schemas.openxmlformats.org/officeDocument/2006/relationships/customXml" Target="../ink/ink16.xml"/><Relationship Id="rId30" Type="http://schemas.openxmlformats.org/officeDocument/2006/relationships/customXml" Target="../ink/ink18.xml"/><Relationship Id="rId35" Type="http://schemas.openxmlformats.org/officeDocument/2006/relationships/image" Target="../media/image18.png"/><Relationship Id="rId43" Type="http://schemas.openxmlformats.org/officeDocument/2006/relationships/image" Target="../media/image22.png"/><Relationship Id="rId48" Type="http://schemas.openxmlformats.org/officeDocument/2006/relationships/customXml" Target="../ink/ink27.xml"/><Relationship Id="rId8" Type="http://schemas.openxmlformats.org/officeDocument/2006/relationships/customXml" Target="../ink/ink6.xml"/><Relationship Id="rId51" Type="http://schemas.openxmlformats.org/officeDocument/2006/relationships/customXml" Target="../ink/ink29.xml"/><Relationship Id="rId3" Type="http://schemas.openxmlformats.org/officeDocument/2006/relationships/notesSlide" Target="../notesSlides/notesSlide1.xml"/><Relationship Id="rId12" Type="http://schemas.openxmlformats.org/officeDocument/2006/relationships/image" Target="../media/image7.png"/><Relationship Id="rId17" Type="http://schemas.openxmlformats.org/officeDocument/2006/relationships/customXml" Target="../ink/ink11.xml"/><Relationship Id="rId25" Type="http://schemas.openxmlformats.org/officeDocument/2006/relationships/customXml" Target="../ink/ink15.xml"/><Relationship Id="rId33" Type="http://schemas.openxmlformats.org/officeDocument/2006/relationships/image" Target="../media/image17.png"/><Relationship Id="rId38" Type="http://schemas.openxmlformats.org/officeDocument/2006/relationships/customXml" Target="../ink/ink22.xml"/><Relationship Id="rId46" Type="http://schemas.openxmlformats.org/officeDocument/2006/relationships/customXml" Target="../ink/ink26.xml"/><Relationship Id="rId20" Type="http://schemas.openxmlformats.org/officeDocument/2006/relationships/image" Target="../media/image11.png"/><Relationship Id="rId41" Type="http://schemas.openxmlformats.org/officeDocument/2006/relationships/image" Target="../media/image21.png"/><Relationship Id="rId1" Type="http://schemas.openxmlformats.org/officeDocument/2006/relationships/tags" Target="../tags/tag5.xml"/><Relationship Id="rId6" Type="http://schemas.openxmlformats.org/officeDocument/2006/relationships/customXml" Target="../ink/ink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C079227-C572-4E04-BA75-C9BA9842FF9E}"/>
              </a:ext>
            </a:extLst>
          </p:cNvPr>
          <p:cNvSpPr/>
          <p:nvPr/>
        </p:nvSpPr>
        <p:spPr>
          <a:xfrm>
            <a:off x="827584" y="2492897"/>
            <a:ext cx="7704856" cy="1446550"/>
          </a:xfrm>
          <a:prstGeom prst="rect">
            <a:avLst/>
          </a:prstGeom>
        </p:spPr>
        <p:txBody>
          <a:bodyPr wrap="square">
            <a:spAutoFit/>
          </a:bodyPr>
          <a:lstStyle/>
          <a:p>
            <a:pPr algn="ctr"/>
            <a:r>
              <a:rPr lang="en-GB" sz="4400" dirty="0">
                <a:solidFill>
                  <a:schemeClr val="accent2"/>
                </a:solidFill>
              </a:rPr>
              <a:t>Financial Management for the </a:t>
            </a:r>
          </a:p>
          <a:p>
            <a:pPr algn="ctr"/>
            <a:r>
              <a:rPr lang="en-GB" sz="4400" dirty="0">
                <a:solidFill>
                  <a:schemeClr val="accent2"/>
                </a:solidFill>
              </a:rPr>
              <a:t>Hotel Industry</a:t>
            </a:r>
            <a:endParaRPr lang="en-GB" sz="4400" dirty="0"/>
          </a:p>
        </p:txBody>
      </p:sp>
      <p:sp>
        <p:nvSpPr>
          <p:cNvPr id="3" name="Title 2">
            <a:extLst>
              <a:ext uri="{FF2B5EF4-FFF2-40B4-BE49-F238E27FC236}">
                <a16:creationId xmlns:a16="http://schemas.microsoft.com/office/drawing/2014/main" id="{AC8B28E2-1CEF-4EE9-BA32-F177EF46A2AA}"/>
              </a:ext>
            </a:extLst>
          </p:cNvPr>
          <p:cNvSpPr>
            <a:spLocks noGrp="1"/>
          </p:cNvSpPr>
          <p:nvPr>
            <p:ph type="ctrTitle"/>
          </p:nvPr>
        </p:nvSpPr>
        <p:spPr>
          <a:xfrm>
            <a:off x="683568" y="1988840"/>
            <a:ext cx="7772400" cy="2088232"/>
          </a:xfrm>
        </p:spPr>
        <p:txBody>
          <a:bodyPr/>
          <a:lstStyle/>
          <a:p>
            <a:endParaRPr lang="en-GB" dirty="0"/>
          </a:p>
        </p:txBody>
      </p:sp>
      <p:sp>
        <p:nvSpPr>
          <p:cNvPr id="4" name="Subtitle 3">
            <a:extLst>
              <a:ext uri="{FF2B5EF4-FFF2-40B4-BE49-F238E27FC236}">
                <a16:creationId xmlns:a16="http://schemas.microsoft.com/office/drawing/2014/main" id="{0CA9139C-1300-4F31-BDA2-42BABE70581B}"/>
              </a:ext>
            </a:extLst>
          </p:cNvPr>
          <p:cNvSpPr>
            <a:spLocks noGrp="1"/>
          </p:cNvSpPr>
          <p:nvPr>
            <p:ph type="subTitle" idx="1"/>
          </p:nvPr>
        </p:nvSpPr>
        <p:spPr>
          <a:xfrm>
            <a:off x="1369368" y="4365104"/>
            <a:ext cx="6400800" cy="1752600"/>
          </a:xfrm>
        </p:spPr>
        <p:txBody>
          <a:bodyPr/>
          <a:lstStyle/>
          <a:p>
            <a:r>
              <a:rPr lang="en-GB">
                <a:solidFill>
                  <a:schemeClr val="bg1"/>
                </a:solidFill>
              </a:rPr>
              <a:t>Lecture 2 </a:t>
            </a:r>
            <a:r>
              <a:rPr lang="en-GB" dirty="0">
                <a:solidFill>
                  <a:schemeClr val="bg1"/>
                </a:solidFill>
              </a:rPr>
              <a:t>– Financial Performance Analysis 1</a:t>
            </a: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483705"/>
            <a:ext cx="5585011" cy="380247"/>
          </a:xfrm>
        </p:spPr>
        <p:txBody>
          <a:bodyPr>
            <a:normAutofit fontScale="90000"/>
          </a:bodyPr>
          <a:lstStyle/>
          <a:p>
            <a:pPr algn="ctr"/>
            <a:r>
              <a:rPr lang="en-GB" sz="3600" dirty="0"/>
              <a:t>Types or groups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2</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p:nvPr/>
        </p:nvCxnSpPr>
        <p:spPr>
          <a:xfrm>
            <a:off x="1896134" y="2278954"/>
            <a:ext cx="15240" cy="2018816"/>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61"/>
                                        </p:tgtEl>
                                        <p:attrNameLst>
                                          <p:attrName>style.visibility</p:attrName>
                                        </p:attrNameLst>
                                      </p:cBhvr>
                                      <p:to>
                                        <p:strVal val="visible"/>
                                      </p:to>
                                    </p:set>
                                    <p:anim calcmode="lin" valueType="num">
                                      <p:cBhvr additive="base">
                                        <p:cTn id="7" dur="500" fill="hold"/>
                                        <p:tgtEl>
                                          <p:spTgt spid="1061"/>
                                        </p:tgtEl>
                                        <p:attrNameLst>
                                          <p:attrName>ppt_x</p:attrName>
                                        </p:attrNameLst>
                                      </p:cBhvr>
                                      <p:tavLst>
                                        <p:tav tm="0">
                                          <p:val>
                                            <p:strVal val="0-#ppt_w/2"/>
                                          </p:val>
                                        </p:tav>
                                        <p:tav tm="100000">
                                          <p:val>
                                            <p:strVal val="#ppt_x"/>
                                          </p:val>
                                        </p:tav>
                                      </p:tavLst>
                                    </p:anim>
                                    <p:anim calcmode="lin" valueType="num">
                                      <p:cBhvr additive="base">
                                        <p:cTn id="8" dur="500" fill="hold"/>
                                        <p:tgtEl>
                                          <p:spTgt spid="106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4"/>
                                        </p:tgtEl>
                                        <p:attrNameLst>
                                          <p:attrName>style.visibility</p:attrName>
                                        </p:attrNameLst>
                                      </p:cBhvr>
                                      <p:to>
                                        <p:strVal val="visible"/>
                                      </p:to>
                                    </p:set>
                                    <p:anim calcmode="lin" valueType="num">
                                      <p:cBhvr additive="base">
                                        <p:cTn id="13" dur="500" fill="hold"/>
                                        <p:tgtEl>
                                          <p:spTgt spid="74"/>
                                        </p:tgtEl>
                                        <p:attrNameLst>
                                          <p:attrName>ppt_x</p:attrName>
                                        </p:attrNameLst>
                                      </p:cBhvr>
                                      <p:tavLst>
                                        <p:tav tm="0">
                                          <p:val>
                                            <p:strVal val="1+#ppt_w/2"/>
                                          </p:val>
                                        </p:tav>
                                        <p:tav tm="100000">
                                          <p:val>
                                            <p:strVal val="#ppt_x"/>
                                          </p:val>
                                        </p:tav>
                                      </p:tavLst>
                                    </p:anim>
                                    <p:anim calcmode="lin" valueType="num">
                                      <p:cBhvr additive="base">
                                        <p:cTn id="14" dur="500" fill="hold"/>
                                        <p:tgtEl>
                                          <p:spTgt spid="7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5"/>
                                        </p:tgtEl>
                                        <p:attrNameLst>
                                          <p:attrName>style.visibility</p:attrName>
                                        </p:attrNameLst>
                                      </p:cBhvr>
                                      <p:to>
                                        <p:strVal val="visible"/>
                                      </p:to>
                                    </p:set>
                                    <p:anim calcmode="lin" valueType="num">
                                      <p:cBhvr additive="base">
                                        <p:cTn id="19" dur="500" fill="hold"/>
                                        <p:tgtEl>
                                          <p:spTgt spid="75"/>
                                        </p:tgtEl>
                                        <p:attrNameLst>
                                          <p:attrName>ppt_x</p:attrName>
                                        </p:attrNameLst>
                                      </p:cBhvr>
                                      <p:tavLst>
                                        <p:tav tm="0">
                                          <p:val>
                                            <p:strVal val="0-#ppt_w/2"/>
                                          </p:val>
                                        </p:tav>
                                        <p:tav tm="100000">
                                          <p:val>
                                            <p:strVal val="#ppt_x"/>
                                          </p:val>
                                        </p:tav>
                                      </p:tavLst>
                                    </p:anim>
                                    <p:anim calcmode="lin" valueType="num">
                                      <p:cBhvr additive="base">
                                        <p:cTn id="20" dur="500" fill="hold"/>
                                        <p:tgtEl>
                                          <p:spTgt spid="7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6"/>
                                        </p:tgtEl>
                                        <p:attrNameLst>
                                          <p:attrName>style.visibility</p:attrName>
                                        </p:attrNameLst>
                                      </p:cBhvr>
                                      <p:to>
                                        <p:strVal val="visible"/>
                                      </p:to>
                                    </p:set>
                                    <p:anim calcmode="lin" valueType="num">
                                      <p:cBhvr additive="base">
                                        <p:cTn id="25" dur="500" fill="hold"/>
                                        <p:tgtEl>
                                          <p:spTgt spid="76"/>
                                        </p:tgtEl>
                                        <p:attrNameLst>
                                          <p:attrName>ppt_x</p:attrName>
                                        </p:attrNameLst>
                                      </p:cBhvr>
                                      <p:tavLst>
                                        <p:tav tm="0">
                                          <p:val>
                                            <p:strVal val="1+#ppt_w/2"/>
                                          </p:val>
                                        </p:tav>
                                        <p:tav tm="100000">
                                          <p:val>
                                            <p:strVal val="#ppt_x"/>
                                          </p:val>
                                        </p:tav>
                                      </p:tavLst>
                                    </p:anim>
                                    <p:anim calcmode="lin" valueType="num">
                                      <p:cBhvr additive="base">
                                        <p:cTn id="26"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7"/>
                                        </p:tgtEl>
                                        <p:attrNameLst>
                                          <p:attrName>style.visibility</p:attrName>
                                        </p:attrNameLst>
                                      </p:cBhvr>
                                      <p:to>
                                        <p:strVal val="visible"/>
                                      </p:to>
                                    </p:set>
                                    <p:anim calcmode="lin" valueType="num">
                                      <p:cBhvr additive="base">
                                        <p:cTn id="31" dur="500" fill="hold"/>
                                        <p:tgtEl>
                                          <p:spTgt spid="77"/>
                                        </p:tgtEl>
                                        <p:attrNameLst>
                                          <p:attrName>ppt_x</p:attrName>
                                        </p:attrNameLst>
                                      </p:cBhvr>
                                      <p:tavLst>
                                        <p:tav tm="0">
                                          <p:val>
                                            <p:strVal val="#ppt_x"/>
                                          </p:val>
                                        </p:tav>
                                        <p:tav tm="100000">
                                          <p:val>
                                            <p:strVal val="#ppt_x"/>
                                          </p:val>
                                        </p:tav>
                                      </p:tavLst>
                                    </p:anim>
                                    <p:anim calcmode="lin" valueType="num">
                                      <p:cBhvr additive="base">
                                        <p:cTn id="32"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6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078"/>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9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85"/>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0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8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1" grpId="0" animBg="1"/>
      <p:bldP spid="74" grpId="0" animBg="1"/>
      <p:bldP spid="75" grpId="0" animBg="1"/>
      <p:bldP spid="76" grpId="0" animBg="1"/>
      <p:bldP spid="7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423" y="105612"/>
            <a:ext cx="7540008" cy="380247"/>
          </a:xfrm>
        </p:spPr>
        <p:txBody>
          <a:bodyPr>
            <a:normAutofit fontScale="90000"/>
          </a:bodyPr>
          <a:lstStyle/>
          <a:p>
            <a:pPr algn="ctr"/>
            <a:r>
              <a:rPr lang="en-GB" sz="3200" dirty="0"/>
              <a:t>Worked example –  Northern Travel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34657303"/>
              </p:ext>
            </p:extLst>
          </p:nvPr>
        </p:nvGraphicFramePr>
        <p:xfrm>
          <a:off x="325082" y="548680"/>
          <a:ext cx="8493836" cy="5344173"/>
        </p:xfrm>
        <a:graphic>
          <a:graphicData uri="http://schemas.openxmlformats.org/drawingml/2006/table">
            <a:tbl>
              <a:tblPr firstRow="1" bandRow="1">
                <a:tableStyleId>{7DF18680-E054-41AD-8BC1-D1AEF772440D}</a:tableStyleId>
              </a:tblPr>
              <a:tblGrid>
                <a:gridCol w="3569781">
                  <a:extLst>
                    <a:ext uri="{9D8B030D-6E8A-4147-A177-3AD203B41FA5}">
                      <a16:colId xmlns:a16="http://schemas.microsoft.com/office/drawing/2014/main" val="20000"/>
                    </a:ext>
                  </a:extLst>
                </a:gridCol>
                <a:gridCol w="2092777">
                  <a:extLst>
                    <a:ext uri="{9D8B030D-6E8A-4147-A177-3AD203B41FA5}">
                      <a16:colId xmlns:a16="http://schemas.microsoft.com/office/drawing/2014/main" val="20001"/>
                    </a:ext>
                  </a:extLst>
                </a:gridCol>
                <a:gridCol w="2831278">
                  <a:extLst>
                    <a:ext uri="{9D8B030D-6E8A-4147-A177-3AD203B41FA5}">
                      <a16:colId xmlns:a16="http://schemas.microsoft.com/office/drawing/2014/main" val="20002"/>
                    </a:ext>
                  </a:extLst>
                </a:gridCol>
              </a:tblGrid>
              <a:tr h="302638">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514484">
                <a:tc>
                  <a:txBody>
                    <a:bodyPr/>
                    <a:lstStyle/>
                    <a:p>
                      <a:endParaRPr lang="en-GB" sz="1400" dirty="0"/>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02638">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02638">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02638">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02638">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02638">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89969">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98506">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8996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89969">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02638">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302638">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302638">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302638">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02638">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302638">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3</a:t>
            </a:fld>
            <a:endParaRPr lang="en-GB" dirty="0"/>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84C7B27A-CA25-4ABA-8120-FD40409C8F00}"/>
                  </a:ext>
                </a:extLst>
              </p14:cNvPr>
              <p14:cNvContentPartPr/>
              <p14:nvPr/>
            </p14:nvContentPartPr>
            <p14:xfrm>
              <a:off x="6594660" y="-423180"/>
              <a:ext cx="5040" cy="360"/>
            </p14:xfrm>
          </p:contentPart>
        </mc:Choice>
        <mc:Fallback xmlns="">
          <p:pic>
            <p:nvPicPr>
              <p:cNvPr id="5" name="Ink 4">
                <a:extLst>
                  <a:ext uri="{FF2B5EF4-FFF2-40B4-BE49-F238E27FC236}">
                    <a16:creationId xmlns:a16="http://schemas.microsoft.com/office/drawing/2014/main" id="{84C7B27A-CA25-4ABA-8120-FD40409C8F00}"/>
                  </a:ext>
                </a:extLst>
              </p:cNvPr>
              <p:cNvPicPr/>
              <p:nvPr/>
            </p:nvPicPr>
            <p:blipFill>
              <a:blip r:embed="rId4"/>
              <a:stretch>
                <a:fillRect/>
              </a:stretch>
            </p:blipFill>
            <p:spPr>
              <a:xfrm>
                <a:off x="6576660" y="-441180"/>
                <a:ext cx="4068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B591ECBF-7A34-41C2-90DB-2FC5B61DC72A}"/>
                  </a:ext>
                </a:extLst>
              </p14:cNvPr>
              <p14:cNvContentPartPr/>
              <p14:nvPr/>
            </p14:nvContentPartPr>
            <p14:xfrm>
              <a:off x="5223060" y="-309060"/>
              <a:ext cx="360" cy="360"/>
            </p14:xfrm>
          </p:contentPart>
        </mc:Choice>
        <mc:Fallback xmlns="">
          <p:pic>
            <p:nvPicPr>
              <p:cNvPr id="6" name="Ink 5">
                <a:extLst>
                  <a:ext uri="{FF2B5EF4-FFF2-40B4-BE49-F238E27FC236}">
                    <a16:creationId xmlns:a16="http://schemas.microsoft.com/office/drawing/2014/main" id="{B591ECBF-7A34-41C2-90DB-2FC5B61DC72A}"/>
                  </a:ext>
                </a:extLst>
              </p:cNvPr>
              <p:cNvPicPr/>
              <p:nvPr/>
            </p:nvPicPr>
            <p:blipFill>
              <a:blip r:embed="rId6"/>
              <a:stretch>
                <a:fillRect/>
              </a:stretch>
            </p:blipFill>
            <p:spPr>
              <a:xfrm>
                <a:off x="5205060" y="-3270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1A61A841-79EE-4EAD-A032-1777FEC202E5}"/>
                  </a:ext>
                </a:extLst>
              </p14:cNvPr>
              <p14:cNvContentPartPr/>
              <p14:nvPr/>
            </p14:nvContentPartPr>
            <p14:xfrm>
              <a:off x="7634700" y="-651780"/>
              <a:ext cx="360" cy="360"/>
            </p14:xfrm>
          </p:contentPart>
        </mc:Choice>
        <mc:Fallback xmlns="">
          <p:pic>
            <p:nvPicPr>
              <p:cNvPr id="7" name="Ink 6">
                <a:extLst>
                  <a:ext uri="{FF2B5EF4-FFF2-40B4-BE49-F238E27FC236}">
                    <a16:creationId xmlns:a16="http://schemas.microsoft.com/office/drawing/2014/main" id="{1A61A841-79EE-4EAD-A032-1777FEC202E5}"/>
                  </a:ext>
                </a:extLst>
              </p:cNvPr>
              <p:cNvPicPr/>
              <p:nvPr/>
            </p:nvPicPr>
            <p:blipFill>
              <a:blip r:embed="rId6"/>
              <a:stretch>
                <a:fillRect/>
              </a:stretch>
            </p:blipFill>
            <p:spPr>
              <a:xfrm>
                <a:off x="7617060" y="-669420"/>
                <a:ext cx="36000" cy="36000"/>
              </a:xfrm>
              <a:prstGeom prst="rect">
                <a:avLst/>
              </a:prstGeom>
            </p:spPr>
          </p:pic>
        </mc:Fallback>
      </mc:AlternateContent>
    </p:spTree>
    <p:custDataLst>
      <p:tags r:id="rId1"/>
    </p:custDataLst>
    <p:extLst>
      <p:ext uri="{BB962C8B-B14F-4D97-AF65-F5344CB8AC3E}">
        <p14:creationId xmlns:p14="http://schemas.microsoft.com/office/powerpoint/2010/main" val="3903743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78376" y="215500"/>
            <a:ext cx="8336820" cy="380247"/>
          </a:xfrm>
        </p:spPr>
        <p:txBody>
          <a:bodyPr>
            <a:normAutofit fontScale="90000"/>
          </a:bodyPr>
          <a:lstStyle/>
          <a:p>
            <a:r>
              <a:rPr lang="en-GB" sz="34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923038708"/>
              </p:ext>
            </p:extLst>
          </p:nvPr>
        </p:nvGraphicFramePr>
        <p:xfrm>
          <a:off x="248194" y="692696"/>
          <a:ext cx="8647611" cy="5032588"/>
        </p:xfrm>
        <a:graphic>
          <a:graphicData uri="http://schemas.openxmlformats.org/drawingml/2006/table">
            <a:tbl>
              <a:tblPr firstRow="1" bandRow="1">
                <a:tableStyleId>{7DF18680-E054-41AD-8BC1-D1AEF772440D}</a:tableStyleId>
              </a:tblPr>
              <a:tblGrid>
                <a:gridCol w="2394347">
                  <a:extLst>
                    <a:ext uri="{9D8B030D-6E8A-4147-A177-3AD203B41FA5}">
                      <a16:colId xmlns:a16="http://schemas.microsoft.com/office/drawing/2014/main" val="187367167"/>
                    </a:ext>
                  </a:extLst>
                </a:gridCol>
                <a:gridCol w="941426">
                  <a:extLst>
                    <a:ext uri="{9D8B030D-6E8A-4147-A177-3AD203B41FA5}">
                      <a16:colId xmlns:a16="http://schemas.microsoft.com/office/drawing/2014/main" val="486046046"/>
                    </a:ext>
                  </a:extLst>
                </a:gridCol>
                <a:gridCol w="1006674">
                  <a:extLst>
                    <a:ext uri="{9D8B030D-6E8A-4147-A177-3AD203B41FA5}">
                      <a16:colId xmlns:a16="http://schemas.microsoft.com/office/drawing/2014/main" val="723788549"/>
                    </a:ext>
                  </a:extLst>
                </a:gridCol>
                <a:gridCol w="2440871">
                  <a:extLst>
                    <a:ext uri="{9D8B030D-6E8A-4147-A177-3AD203B41FA5}">
                      <a16:colId xmlns:a16="http://schemas.microsoft.com/office/drawing/2014/main" val="3719936170"/>
                    </a:ext>
                  </a:extLst>
                </a:gridCol>
                <a:gridCol w="970636">
                  <a:extLst>
                    <a:ext uri="{9D8B030D-6E8A-4147-A177-3AD203B41FA5}">
                      <a16:colId xmlns:a16="http://schemas.microsoft.com/office/drawing/2014/main" val="2317577860"/>
                    </a:ext>
                  </a:extLst>
                </a:gridCol>
                <a:gridCol w="893657">
                  <a:extLst>
                    <a:ext uri="{9D8B030D-6E8A-4147-A177-3AD203B41FA5}">
                      <a16:colId xmlns:a16="http://schemas.microsoft.com/office/drawing/2014/main" val="521474229"/>
                    </a:ext>
                  </a:extLst>
                </a:gridCol>
              </a:tblGrid>
              <a:tr h="379818">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4</a:t>
            </a:fld>
            <a:endParaRPr lang="en-GB" dirty="0"/>
          </a:p>
        </p:txBody>
      </p:sp>
    </p:spTree>
    <p:custDataLst>
      <p:tags r:id="rId1"/>
    </p:custDataLst>
    <p:extLst>
      <p:ext uri="{BB962C8B-B14F-4D97-AF65-F5344CB8AC3E}">
        <p14:creationId xmlns:p14="http://schemas.microsoft.com/office/powerpoint/2010/main" val="1812441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a:xfrm>
            <a:off x="483974" y="295736"/>
            <a:ext cx="7055380" cy="1019258"/>
          </a:xfrm>
        </p:spPr>
        <p:txBody>
          <a:bodyPr/>
          <a:lstStyle/>
          <a:p>
            <a:pPr algn="ctr"/>
            <a:r>
              <a:rPr lang="en-GB" sz="3600" dirty="0"/>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a:xfrm>
            <a:off x="483974" y="1469450"/>
            <a:ext cx="8268140" cy="5092814"/>
          </a:xfrm>
        </p:spPr>
        <p:txBody>
          <a:bodyPr>
            <a:normAutofit/>
          </a:bodyPr>
          <a:lstStyle/>
          <a:p>
            <a:r>
              <a:rPr lang="en-GB" sz="2000" dirty="0">
                <a:latin typeface="Times New Roman" panose="02020603050405020304" pitchFamily="18" charset="0"/>
                <a:cs typeface="Times New Roman" panose="02020603050405020304" pitchFamily="18" charset="0"/>
              </a:rPr>
              <a:t>Begin with an overview…</a:t>
            </a:r>
          </a:p>
          <a:p>
            <a:pPr marL="0" indent="0">
              <a:buNone/>
            </a:pP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Before calculating ratios you should look at the general trend in the organisation’s performance and financial position and try to get a “feel” for what has been happening. This will help you to interpret the ratios once they are calculated…</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What is the trend in revenue?</a:t>
            </a:r>
          </a:p>
          <a:p>
            <a:r>
              <a:rPr lang="en-GB" sz="2000" dirty="0">
                <a:latin typeface="Times New Roman" panose="02020603050405020304" pitchFamily="18" charset="0"/>
                <a:cs typeface="Times New Roman" panose="02020603050405020304" pitchFamily="18" charset="0"/>
              </a:rPr>
              <a:t>What has happened to Gross Profit and Operating Profit?</a:t>
            </a:r>
          </a:p>
          <a:p>
            <a:r>
              <a:rPr lang="en-GB" sz="2000" dirty="0">
                <a:latin typeface="Times New Roman" panose="02020603050405020304" pitchFamily="18" charset="0"/>
                <a:cs typeface="Times New Roman" panose="02020603050405020304" pitchFamily="18" charset="0"/>
              </a:rPr>
              <a:t>Which costs have significantly affected the business?</a:t>
            </a:r>
          </a:p>
          <a:p>
            <a:r>
              <a:rPr lang="en-GB" sz="2000" dirty="0">
                <a:latin typeface="Times New Roman" panose="02020603050405020304" pitchFamily="18" charset="0"/>
                <a:cs typeface="Times New Roman" panose="02020603050405020304" pitchFamily="18" charset="0"/>
              </a:rPr>
              <a:t>Is the company expanding or contracting?</a:t>
            </a:r>
          </a:p>
          <a:p>
            <a:r>
              <a:rPr lang="en-GB" sz="2000" dirty="0">
                <a:latin typeface="Times New Roman" panose="02020603050405020304" pitchFamily="18" charset="0"/>
                <a:cs typeface="Times New Roman" panose="02020603050405020304" pitchFamily="18" charset="0"/>
              </a:rPr>
              <a:t>Does the business have a lot of debt?</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6</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2785461088"/>
              </p:ext>
            </p:extLst>
          </p:nvPr>
        </p:nvGraphicFramePr>
        <p:xfrm>
          <a:off x="107504" y="141373"/>
          <a:ext cx="3672408" cy="4949953"/>
        </p:xfrm>
        <a:graphic>
          <a:graphicData uri="http://schemas.openxmlformats.org/drawingml/2006/table">
            <a:tbl>
              <a:tblPr firstRow="1" bandRow="1">
                <a:tableStyleId>{7DF18680-E054-41AD-8BC1-D1AEF772440D}</a:tableStyleId>
              </a:tblPr>
              <a:tblGrid>
                <a:gridCol w="1543436">
                  <a:extLst>
                    <a:ext uri="{9D8B030D-6E8A-4147-A177-3AD203B41FA5}">
                      <a16:colId xmlns:a16="http://schemas.microsoft.com/office/drawing/2014/main" val="20000"/>
                    </a:ext>
                  </a:extLst>
                </a:gridCol>
                <a:gridCol w="1064486">
                  <a:extLst>
                    <a:ext uri="{9D8B030D-6E8A-4147-A177-3AD203B41FA5}">
                      <a16:colId xmlns:a16="http://schemas.microsoft.com/office/drawing/2014/main" val="20001"/>
                    </a:ext>
                  </a:extLst>
                </a:gridCol>
                <a:gridCol w="1064486">
                  <a:extLst>
                    <a:ext uri="{9D8B030D-6E8A-4147-A177-3AD203B41FA5}">
                      <a16:colId xmlns:a16="http://schemas.microsoft.com/office/drawing/2014/main" val="20002"/>
                    </a:ext>
                  </a:extLst>
                </a:gridCol>
              </a:tblGrid>
              <a:tr h="256589">
                <a:tc gridSpan="3">
                  <a:txBody>
                    <a:bodyPr/>
                    <a:lstStyle/>
                    <a:p>
                      <a:pPr algn="ctr"/>
                      <a:r>
                        <a:rPr lang="en-GB" sz="12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19475">
                <a:tc>
                  <a:txBody>
                    <a:bodyPr/>
                    <a:lstStyle/>
                    <a:p>
                      <a:endParaRPr lang="en-GB" sz="900" dirty="0"/>
                    </a:p>
                  </a:txBody>
                  <a:tcPr/>
                </a:tc>
                <a:tc>
                  <a:txBody>
                    <a:bodyPr/>
                    <a:lstStyle/>
                    <a:p>
                      <a:pPr algn="ctr"/>
                      <a:r>
                        <a:rPr lang="en-GB" sz="900" dirty="0"/>
                        <a:t>2019 (£000s)</a:t>
                      </a:r>
                    </a:p>
                  </a:txBody>
                  <a:tcPr/>
                </a:tc>
                <a:tc>
                  <a:txBody>
                    <a:bodyPr/>
                    <a:lstStyle/>
                    <a:p>
                      <a:pPr algn="ctr"/>
                      <a:r>
                        <a:rPr lang="en-GB" sz="900" dirty="0"/>
                        <a:t>2018 (£000s)</a:t>
                      </a:r>
                    </a:p>
                  </a:txBody>
                  <a:tcPr/>
                </a:tc>
                <a:extLst>
                  <a:ext uri="{0D108BD9-81ED-4DB2-BD59-A6C34878D82A}">
                    <a16:rowId xmlns:a16="http://schemas.microsoft.com/office/drawing/2014/main" val="10001"/>
                  </a:ext>
                </a:extLst>
              </a:tr>
              <a:tr h="545123">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56589">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56589">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56589">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56589">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89822">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79613">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89822">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96377">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56589">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56589">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5658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56589">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93700">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56589">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1211954113"/>
              </p:ext>
            </p:extLst>
          </p:nvPr>
        </p:nvGraphicFramePr>
        <p:xfrm>
          <a:off x="3923928" y="136525"/>
          <a:ext cx="4968553" cy="552512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380870">
                <a:tc gridSpan="6">
                  <a:txBody>
                    <a:bodyPr/>
                    <a:lstStyle/>
                    <a:p>
                      <a:pPr algn="ctr"/>
                      <a:r>
                        <a:rPr lang="en-GB" sz="1200"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222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2019</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2018</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2019</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2018</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56616">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79792">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56616">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56616">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56616">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2472">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566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56616">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490348">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56616">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499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745" y="8138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09C83E03-F181-462B-924B-9CA83094973E}"/>
                  </a:ext>
                </a:extLst>
              </p14:cNvPr>
              <p14:cNvContentPartPr/>
              <p14:nvPr/>
            </p14:nvContentPartPr>
            <p14:xfrm>
              <a:off x="9200700" y="-435060"/>
              <a:ext cx="740520" cy="46800"/>
            </p14:xfrm>
          </p:contentPart>
        </mc:Choice>
        <mc:Fallback xmlns="">
          <p:pic>
            <p:nvPicPr>
              <p:cNvPr id="2" name="Ink 1">
                <a:extLst>
                  <a:ext uri="{FF2B5EF4-FFF2-40B4-BE49-F238E27FC236}">
                    <a16:creationId xmlns:a16="http://schemas.microsoft.com/office/drawing/2014/main" id="{09C83E03-F181-462B-924B-9CA83094973E}"/>
                  </a:ext>
                </a:extLst>
              </p:cNvPr>
              <p:cNvPicPr/>
              <p:nvPr/>
            </p:nvPicPr>
            <p:blipFill>
              <a:blip r:embed="rId7"/>
              <a:stretch>
                <a:fillRect/>
              </a:stretch>
            </p:blipFill>
            <p:spPr>
              <a:xfrm>
                <a:off x="9183060" y="-452700"/>
                <a:ext cx="77616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64F0EDD7-E12F-4D37-A16C-CD49D2FDA36D}"/>
                  </a:ext>
                </a:extLst>
              </p14:cNvPr>
              <p14:cNvContentPartPr/>
              <p14:nvPr/>
            </p14:nvContentPartPr>
            <p14:xfrm>
              <a:off x="5828940" y="-480420"/>
              <a:ext cx="360" cy="360"/>
            </p14:xfrm>
          </p:contentPart>
        </mc:Choice>
        <mc:Fallback xmlns="">
          <p:pic>
            <p:nvPicPr>
              <p:cNvPr id="7" name="Ink 6">
                <a:extLst>
                  <a:ext uri="{FF2B5EF4-FFF2-40B4-BE49-F238E27FC236}">
                    <a16:creationId xmlns:a16="http://schemas.microsoft.com/office/drawing/2014/main" id="{64F0EDD7-E12F-4D37-A16C-CD49D2FDA36D}"/>
                  </a:ext>
                </a:extLst>
              </p:cNvPr>
              <p:cNvPicPr/>
              <p:nvPr/>
            </p:nvPicPr>
            <p:blipFill>
              <a:blip r:embed="rId9"/>
              <a:stretch>
                <a:fillRect/>
              </a:stretch>
            </p:blipFill>
            <p:spPr>
              <a:xfrm>
                <a:off x="5811300" y="-4980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A78BFB8-5A69-4D56-9CD5-317B9FA97291}"/>
                  </a:ext>
                </a:extLst>
              </p14:cNvPr>
              <p14:cNvContentPartPr/>
              <p14:nvPr/>
            </p14:nvContentPartPr>
            <p14:xfrm>
              <a:off x="6217380" y="-388980"/>
              <a:ext cx="360" cy="360"/>
            </p14:xfrm>
          </p:contentPart>
        </mc:Choice>
        <mc:Fallback xmlns="">
          <p:pic>
            <p:nvPicPr>
              <p:cNvPr id="8" name="Ink 7">
                <a:extLst>
                  <a:ext uri="{FF2B5EF4-FFF2-40B4-BE49-F238E27FC236}">
                    <a16:creationId xmlns:a16="http://schemas.microsoft.com/office/drawing/2014/main" id="{FA78BFB8-5A69-4D56-9CD5-317B9FA97291}"/>
                  </a:ext>
                </a:extLst>
              </p:cNvPr>
              <p:cNvPicPr/>
              <p:nvPr/>
            </p:nvPicPr>
            <p:blipFill>
              <a:blip r:embed="rId9"/>
              <a:stretch>
                <a:fillRect/>
              </a:stretch>
            </p:blipFill>
            <p:spPr>
              <a:xfrm>
                <a:off x="6199740" y="-406980"/>
                <a:ext cx="36000" cy="36000"/>
              </a:xfrm>
              <a:prstGeom prst="rect">
                <a:avLst/>
              </a:prstGeom>
            </p:spPr>
          </p:pic>
        </mc:Fallback>
      </mc:AlternateContent>
      <p:grpSp>
        <p:nvGrpSpPr>
          <p:cNvPr id="11" name="Group 10">
            <a:extLst>
              <a:ext uri="{FF2B5EF4-FFF2-40B4-BE49-F238E27FC236}">
                <a16:creationId xmlns:a16="http://schemas.microsoft.com/office/drawing/2014/main" id="{633CD4C9-3747-4E74-8E5F-13C042546167}"/>
              </a:ext>
            </a:extLst>
          </p:cNvPr>
          <p:cNvGrpSpPr/>
          <p:nvPr/>
        </p:nvGrpSpPr>
        <p:grpSpPr>
          <a:xfrm>
            <a:off x="7577820" y="1931220"/>
            <a:ext cx="513720" cy="203040"/>
            <a:chOff x="7577820" y="1931220"/>
            <a:chExt cx="513720" cy="203040"/>
          </a:xfrm>
        </p:grpSpPr>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061822FE-11C2-443E-BE9F-1313A4B69807}"/>
                    </a:ext>
                  </a:extLst>
                </p14:cNvPr>
                <p14:cNvContentPartPr/>
                <p14:nvPr/>
              </p14:nvContentPartPr>
              <p14:xfrm>
                <a:off x="7577820" y="1965780"/>
                <a:ext cx="360" cy="168480"/>
              </p14:xfrm>
            </p:contentPart>
          </mc:Choice>
          <mc:Fallback xmlns="">
            <p:pic>
              <p:nvPicPr>
                <p:cNvPr id="9" name="Ink 8">
                  <a:extLst>
                    <a:ext uri="{FF2B5EF4-FFF2-40B4-BE49-F238E27FC236}">
                      <a16:creationId xmlns:a16="http://schemas.microsoft.com/office/drawing/2014/main" id="{061822FE-11C2-443E-BE9F-1313A4B69807}"/>
                    </a:ext>
                  </a:extLst>
                </p:cNvPr>
                <p:cNvPicPr/>
                <p:nvPr/>
              </p:nvPicPr>
              <p:blipFill>
                <a:blip r:embed="rId12"/>
                <a:stretch>
                  <a:fillRect/>
                </a:stretch>
              </p:blipFill>
              <p:spPr>
                <a:xfrm>
                  <a:off x="7559820" y="1947780"/>
                  <a:ext cx="36000" cy="2041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7844FE95-F8D4-4238-BC99-B7457B3BDE38}"/>
                    </a:ext>
                  </a:extLst>
                </p14:cNvPr>
                <p14:cNvContentPartPr/>
                <p14:nvPr/>
              </p14:nvContentPartPr>
              <p14:xfrm>
                <a:off x="7588980" y="1931220"/>
                <a:ext cx="502560" cy="360"/>
              </p14:xfrm>
            </p:contentPart>
          </mc:Choice>
          <mc:Fallback xmlns="">
            <p:pic>
              <p:nvPicPr>
                <p:cNvPr id="10" name="Ink 9">
                  <a:extLst>
                    <a:ext uri="{FF2B5EF4-FFF2-40B4-BE49-F238E27FC236}">
                      <a16:creationId xmlns:a16="http://schemas.microsoft.com/office/drawing/2014/main" id="{7844FE95-F8D4-4238-BC99-B7457B3BDE38}"/>
                    </a:ext>
                  </a:extLst>
                </p:cNvPr>
                <p:cNvPicPr/>
                <p:nvPr/>
              </p:nvPicPr>
              <p:blipFill>
                <a:blip r:embed="rId14"/>
                <a:stretch>
                  <a:fillRect/>
                </a:stretch>
              </p:blipFill>
              <p:spPr>
                <a:xfrm>
                  <a:off x="7571340" y="1913220"/>
                  <a:ext cx="538200" cy="36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92C5527C-B884-4A6E-9579-7038B1A98628}"/>
                  </a:ext>
                </a:extLst>
              </p14:cNvPr>
              <p14:cNvContentPartPr/>
              <p14:nvPr/>
            </p14:nvContentPartPr>
            <p14:xfrm>
              <a:off x="7565220" y="2114460"/>
              <a:ext cx="437040" cy="117360"/>
            </p14:xfrm>
          </p:contentPart>
        </mc:Choice>
        <mc:Fallback xmlns="">
          <p:pic>
            <p:nvPicPr>
              <p:cNvPr id="12" name="Ink 11">
                <a:extLst>
                  <a:ext uri="{FF2B5EF4-FFF2-40B4-BE49-F238E27FC236}">
                    <a16:creationId xmlns:a16="http://schemas.microsoft.com/office/drawing/2014/main" id="{92C5527C-B884-4A6E-9579-7038B1A98628}"/>
                  </a:ext>
                </a:extLst>
              </p:cNvPr>
              <p:cNvPicPr/>
              <p:nvPr/>
            </p:nvPicPr>
            <p:blipFill>
              <a:blip r:embed="rId16"/>
              <a:stretch>
                <a:fillRect/>
              </a:stretch>
            </p:blipFill>
            <p:spPr>
              <a:xfrm>
                <a:off x="7547580" y="2096460"/>
                <a:ext cx="472680" cy="153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6C4911D5-12E9-4C8A-B682-CCA44AC1C037}"/>
                  </a:ext>
                </a:extLst>
              </p14:cNvPr>
              <p14:cNvContentPartPr/>
              <p14:nvPr/>
            </p14:nvContentPartPr>
            <p14:xfrm>
              <a:off x="7988220" y="1908180"/>
              <a:ext cx="129600" cy="459720"/>
            </p14:xfrm>
          </p:contentPart>
        </mc:Choice>
        <mc:Fallback xmlns="">
          <p:pic>
            <p:nvPicPr>
              <p:cNvPr id="13" name="Ink 12">
                <a:extLst>
                  <a:ext uri="{FF2B5EF4-FFF2-40B4-BE49-F238E27FC236}">
                    <a16:creationId xmlns:a16="http://schemas.microsoft.com/office/drawing/2014/main" id="{6C4911D5-12E9-4C8A-B682-CCA44AC1C037}"/>
                  </a:ext>
                </a:extLst>
              </p:cNvPr>
              <p:cNvPicPr/>
              <p:nvPr/>
            </p:nvPicPr>
            <p:blipFill>
              <a:blip r:embed="rId18"/>
              <a:stretch>
                <a:fillRect/>
              </a:stretch>
            </p:blipFill>
            <p:spPr>
              <a:xfrm>
                <a:off x="7970220" y="1890540"/>
                <a:ext cx="165240" cy="4953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36E7A7CD-FC3C-4183-8E4E-FBFE72D9AA59}"/>
                  </a:ext>
                </a:extLst>
              </p14:cNvPr>
              <p14:cNvContentPartPr/>
              <p14:nvPr/>
            </p14:nvContentPartPr>
            <p14:xfrm>
              <a:off x="7532100" y="5348340"/>
              <a:ext cx="417960" cy="280080"/>
            </p14:xfrm>
          </p:contentPart>
        </mc:Choice>
        <mc:Fallback xmlns="">
          <p:pic>
            <p:nvPicPr>
              <p:cNvPr id="14" name="Ink 13">
                <a:extLst>
                  <a:ext uri="{FF2B5EF4-FFF2-40B4-BE49-F238E27FC236}">
                    <a16:creationId xmlns:a16="http://schemas.microsoft.com/office/drawing/2014/main" id="{36E7A7CD-FC3C-4183-8E4E-FBFE72D9AA59}"/>
                  </a:ext>
                </a:extLst>
              </p:cNvPr>
              <p:cNvPicPr/>
              <p:nvPr/>
            </p:nvPicPr>
            <p:blipFill>
              <a:blip r:embed="rId20"/>
              <a:stretch>
                <a:fillRect/>
              </a:stretch>
            </p:blipFill>
            <p:spPr>
              <a:xfrm>
                <a:off x="7514100" y="5330340"/>
                <a:ext cx="453600" cy="3157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4DEE0ED1-6C60-49FF-A00E-8449CA47F67D}"/>
                  </a:ext>
                </a:extLst>
              </p14:cNvPr>
              <p14:cNvContentPartPr/>
              <p14:nvPr/>
            </p14:nvContentPartPr>
            <p14:xfrm>
              <a:off x="7543260" y="5271300"/>
              <a:ext cx="529200" cy="332280"/>
            </p14:xfrm>
          </p:contentPart>
        </mc:Choice>
        <mc:Fallback xmlns="">
          <p:pic>
            <p:nvPicPr>
              <p:cNvPr id="15" name="Ink 14">
                <a:extLst>
                  <a:ext uri="{FF2B5EF4-FFF2-40B4-BE49-F238E27FC236}">
                    <a16:creationId xmlns:a16="http://schemas.microsoft.com/office/drawing/2014/main" id="{4DEE0ED1-6C60-49FF-A00E-8449CA47F67D}"/>
                  </a:ext>
                </a:extLst>
              </p:cNvPr>
              <p:cNvPicPr/>
              <p:nvPr/>
            </p:nvPicPr>
            <p:blipFill>
              <a:blip r:embed="rId22"/>
              <a:stretch>
                <a:fillRect/>
              </a:stretch>
            </p:blipFill>
            <p:spPr>
              <a:xfrm>
                <a:off x="7525260" y="5253300"/>
                <a:ext cx="564840" cy="3679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6" name="Ink 15">
                <a:extLst>
                  <a:ext uri="{FF2B5EF4-FFF2-40B4-BE49-F238E27FC236}">
                    <a16:creationId xmlns:a16="http://schemas.microsoft.com/office/drawing/2014/main" id="{9F346E6E-BBA8-464E-9FD6-735518849B74}"/>
                  </a:ext>
                </a:extLst>
              </p14:cNvPr>
              <p14:cNvContentPartPr/>
              <p14:nvPr/>
            </p14:nvContentPartPr>
            <p14:xfrm>
              <a:off x="8275140" y="2171340"/>
              <a:ext cx="364680" cy="64080"/>
            </p14:xfrm>
          </p:contentPart>
        </mc:Choice>
        <mc:Fallback xmlns="">
          <p:pic>
            <p:nvPicPr>
              <p:cNvPr id="16" name="Ink 15">
                <a:extLst>
                  <a:ext uri="{FF2B5EF4-FFF2-40B4-BE49-F238E27FC236}">
                    <a16:creationId xmlns:a16="http://schemas.microsoft.com/office/drawing/2014/main" id="{9F346E6E-BBA8-464E-9FD6-735518849B74}"/>
                  </a:ext>
                </a:extLst>
              </p:cNvPr>
              <p:cNvPicPr/>
              <p:nvPr/>
            </p:nvPicPr>
            <p:blipFill>
              <a:blip r:embed="rId24"/>
              <a:stretch>
                <a:fillRect/>
              </a:stretch>
            </p:blipFill>
            <p:spPr>
              <a:xfrm>
                <a:off x="8257140" y="2153340"/>
                <a:ext cx="40032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7E9B9048-3B4C-4E7F-B378-35BFC22F1B0E}"/>
                  </a:ext>
                </a:extLst>
              </p14:cNvPr>
              <p14:cNvContentPartPr/>
              <p14:nvPr/>
            </p14:nvContentPartPr>
            <p14:xfrm>
              <a:off x="8421660" y="5497380"/>
              <a:ext cx="335520" cy="360"/>
            </p14:xfrm>
          </p:contentPart>
        </mc:Choice>
        <mc:Fallback xmlns="">
          <p:pic>
            <p:nvPicPr>
              <p:cNvPr id="17" name="Ink 16">
                <a:extLst>
                  <a:ext uri="{FF2B5EF4-FFF2-40B4-BE49-F238E27FC236}">
                    <a16:creationId xmlns:a16="http://schemas.microsoft.com/office/drawing/2014/main" id="{7E9B9048-3B4C-4E7F-B378-35BFC22F1B0E}"/>
                  </a:ext>
                </a:extLst>
              </p:cNvPr>
              <p:cNvPicPr/>
              <p:nvPr/>
            </p:nvPicPr>
            <p:blipFill>
              <a:blip r:embed="rId26"/>
              <a:stretch>
                <a:fillRect/>
              </a:stretch>
            </p:blipFill>
            <p:spPr>
              <a:xfrm>
                <a:off x="8404020" y="5479380"/>
                <a:ext cx="3711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342802" y="62743"/>
              <a:ext cx="360" cy="36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28"/>
              <a:stretch>
                <a:fillRect/>
              </a:stretch>
            </p:blipFill>
            <p:spPr>
              <a:xfrm>
                <a:off x="9325162" y="4510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9" name="Ink 18">
                <a:extLst>
                  <a:ext uri="{FF2B5EF4-FFF2-40B4-BE49-F238E27FC236}">
                    <a16:creationId xmlns:a16="http://schemas.microsoft.com/office/drawing/2014/main" id="{C7CF9261-9F5C-4A98-AA4E-9CD9D27E5ED1}"/>
                  </a:ext>
                </a:extLst>
              </p14:cNvPr>
              <p14:cNvContentPartPr/>
              <p14:nvPr/>
            </p14:nvContentPartPr>
            <p14:xfrm>
              <a:off x="2227042" y="2335423"/>
              <a:ext cx="360" cy="360"/>
            </p14:xfrm>
          </p:contentPart>
        </mc:Choice>
        <mc:Fallback xmlns="">
          <p:pic>
            <p:nvPicPr>
              <p:cNvPr id="19" name="Ink 18">
                <a:extLst>
                  <a:ext uri="{FF2B5EF4-FFF2-40B4-BE49-F238E27FC236}">
                    <a16:creationId xmlns:a16="http://schemas.microsoft.com/office/drawing/2014/main" id="{C7CF9261-9F5C-4A98-AA4E-9CD9D27E5ED1}"/>
                  </a:ext>
                </a:extLst>
              </p:cNvPr>
              <p:cNvPicPr/>
              <p:nvPr/>
            </p:nvPicPr>
            <p:blipFill>
              <a:blip r:embed="rId28"/>
              <a:stretch>
                <a:fillRect/>
              </a:stretch>
            </p:blipFill>
            <p:spPr>
              <a:xfrm>
                <a:off x="2209042" y="231742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0" name="Ink 19">
                <a:extLst>
                  <a:ext uri="{FF2B5EF4-FFF2-40B4-BE49-F238E27FC236}">
                    <a16:creationId xmlns:a16="http://schemas.microsoft.com/office/drawing/2014/main" id="{032EEE0C-3D13-4530-9910-A1B7473AAB50}"/>
                  </a:ext>
                </a:extLst>
              </p14:cNvPr>
              <p14:cNvContentPartPr/>
              <p14:nvPr/>
            </p14:nvContentPartPr>
            <p14:xfrm>
              <a:off x="2217682" y="2326423"/>
              <a:ext cx="446400" cy="360"/>
            </p14:xfrm>
          </p:contentPart>
        </mc:Choice>
        <mc:Fallback xmlns="">
          <p:pic>
            <p:nvPicPr>
              <p:cNvPr id="20" name="Ink 19">
                <a:extLst>
                  <a:ext uri="{FF2B5EF4-FFF2-40B4-BE49-F238E27FC236}">
                    <a16:creationId xmlns:a16="http://schemas.microsoft.com/office/drawing/2014/main" id="{032EEE0C-3D13-4530-9910-A1B7473AAB50}"/>
                  </a:ext>
                </a:extLst>
              </p:cNvPr>
              <p:cNvPicPr/>
              <p:nvPr/>
            </p:nvPicPr>
            <p:blipFill>
              <a:blip r:embed="rId31"/>
              <a:stretch>
                <a:fillRect/>
              </a:stretch>
            </p:blipFill>
            <p:spPr>
              <a:xfrm>
                <a:off x="2200042" y="2308423"/>
                <a:ext cx="48204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1" name="Ink 20">
                <a:extLst>
                  <a:ext uri="{FF2B5EF4-FFF2-40B4-BE49-F238E27FC236}">
                    <a16:creationId xmlns:a16="http://schemas.microsoft.com/office/drawing/2014/main" id="{A44F432C-B498-4E22-88A9-2E013F1111A1}"/>
                  </a:ext>
                </a:extLst>
              </p14:cNvPr>
              <p14:cNvContentPartPr/>
              <p14:nvPr/>
            </p14:nvContentPartPr>
            <p14:xfrm>
              <a:off x="2317402" y="2942023"/>
              <a:ext cx="223920" cy="360"/>
            </p14:xfrm>
          </p:contentPart>
        </mc:Choice>
        <mc:Fallback xmlns="">
          <p:pic>
            <p:nvPicPr>
              <p:cNvPr id="21" name="Ink 20">
                <a:extLst>
                  <a:ext uri="{FF2B5EF4-FFF2-40B4-BE49-F238E27FC236}">
                    <a16:creationId xmlns:a16="http://schemas.microsoft.com/office/drawing/2014/main" id="{A44F432C-B498-4E22-88A9-2E013F1111A1}"/>
                  </a:ext>
                </a:extLst>
              </p:cNvPr>
              <p:cNvPicPr/>
              <p:nvPr/>
            </p:nvPicPr>
            <p:blipFill>
              <a:blip r:embed="rId33"/>
              <a:stretch>
                <a:fillRect/>
              </a:stretch>
            </p:blipFill>
            <p:spPr>
              <a:xfrm>
                <a:off x="2299402" y="2924023"/>
                <a:ext cx="2595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22" name="Ink 21">
                <a:extLst>
                  <a:ext uri="{FF2B5EF4-FFF2-40B4-BE49-F238E27FC236}">
                    <a16:creationId xmlns:a16="http://schemas.microsoft.com/office/drawing/2014/main" id="{6E715187-EE9D-445D-B5E2-80CC159FD6F4}"/>
                  </a:ext>
                </a:extLst>
              </p14:cNvPr>
              <p14:cNvContentPartPr/>
              <p14:nvPr/>
            </p14:nvContentPartPr>
            <p14:xfrm>
              <a:off x="3340522" y="2326423"/>
              <a:ext cx="378720" cy="360"/>
            </p14:xfrm>
          </p:contentPart>
        </mc:Choice>
        <mc:Fallback xmlns="">
          <p:pic>
            <p:nvPicPr>
              <p:cNvPr id="22" name="Ink 21">
                <a:extLst>
                  <a:ext uri="{FF2B5EF4-FFF2-40B4-BE49-F238E27FC236}">
                    <a16:creationId xmlns:a16="http://schemas.microsoft.com/office/drawing/2014/main" id="{6E715187-EE9D-445D-B5E2-80CC159FD6F4}"/>
                  </a:ext>
                </a:extLst>
              </p:cNvPr>
              <p:cNvPicPr/>
              <p:nvPr/>
            </p:nvPicPr>
            <p:blipFill>
              <a:blip r:embed="rId35"/>
              <a:stretch>
                <a:fillRect/>
              </a:stretch>
            </p:blipFill>
            <p:spPr>
              <a:xfrm>
                <a:off x="3322522" y="2308423"/>
                <a:ext cx="4143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23" name="Ink 22">
                <a:extLst>
                  <a:ext uri="{FF2B5EF4-FFF2-40B4-BE49-F238E27FC236}">
                    <a16:creationId xmlns:a16="http://schemas.microsoft.com/office/drawing/2014/main" id="{464AF44C-1D03-45C0-9478-B3DAFF4F027B}"/>
                  </a:ext>
                </a:extLst>
              </p14:cNvPr>
              <p14:cNvContentPartPr/>
              <p14:nvPr/>
            </p14:nvContentPartPr>
            <p14:xfrm>
              <a:off x="3322162" y="2969023"/>
              <a:ext cx="424800" cy="11880"/>
            </p14:xfrm>
          </p:contentPart>
        </mc:Choice>
        <mc:Fallback xmlns="">
          <p:pic>
            <p:nvPicPr>
              <p:cNvPr id="23" name="Ink 22">
                <a:extLst>
                  <a:ext uri="{FF2B5EF4-FFF2-40B4-BE49-F238E27FC236}">
                    <a16:creationId xmlns:a16="http://schemas.microsoft.com/office/drawing/2014/main" id="{464AF44C-1D03-45C0-9478-B3DAFF4F027B}"/>
                  </a:ext>
                </a:extLst>
              </p:cNvPr>
              <p:cNvPicPr/>
              <p:nvPr/>
            </p:nvPicPr>
            <p:blipFill>
              <a:blip r:embed="rId37"/>
              <a:stretch>
                <a:fillRect/>
              </a:stretch>
            </p:blipFill>
            <p:spPr>
              <a:xfrm>
                <a:off x="3304522" y="2951023"/>
                <a:ext cx="460440" cy="4752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24" name="Ink 23">
                <a:extLst>
                  <a:ext uri="{FF2B5EF4-FFF2-40B4-BE49-F238E27FC236}">
                    <a16:creationId xmlns:a16="http://schemas.microsoft.com/office/drawing/2014/main" id="{04D5E2AE-9D9D-4E7B-B56B-24E90CF5E9C8}"/>
                  </a:ext>
                </a:extLst>
              </p14:cNvPr>
              <p14:cNvContentPartPr/>
              <p14:nvPr/>
            </p14:nvContentPartPr>
            <p14:xfrm>
              <a:off x="2371436" y="4346682"/>
              <a:ext cx="459720" cy="387360"/>
            </p14:xfrm>
          </p:contentPart>
        </mc:Choice>
        <mc:Fallback xmlns="">
          <p:pic>
            <p:nvPicPr>
              <p:cNvPr id="24" name="Ink 23">
                <a:extLst>
                  <a:ext uri="{FF2B5EF4-FFF2-40B4-BE49-F238E27FC236}">
                    <a16:creationId xmlns:a16="http://schemas.microsoft.com/office/drawing/2014/main" id="{04D5E2AE-9D9D-4E7B-B56B-24E90CF5E9C8}"/>
                  </a:ext>
                </a:extLst>
              </p:cNvPr>
              <p:cNvPicPr/>
              <p:nvPr/>
            </p:nvPicPr>
            <p:blipFill>
              <a:blip r:embed="rId39"/>
              <a:stretch>
                <a:fillRect/>
              </a:stretch>
            </p:blipFill>
            <p:spPr>
              <a:xfrm>
                <a:off x="2353436" y="4328682"/>
                <a:ext cx="495360" cy="42300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25" name="Ink 24">
                <a:extLst>
                  <a:ext uri="{FF2B5EF4-FFF2-40B4-BE49-F238E27FC236}">
                    <a16:creationId xmlns:a16="http://schemas.microsoft.com/office/drawing/2014/main" id="{3CA207B1-897E-4064-85F6-E3049834A0D1}"/>
                  </a:ext>
                </a:extLst>
              </p14:cNvPr>
              <p14:cNvContentPartPr/>
              <p14:nvPr/>
            </p14:nvContentPartPr>
            <p14:xfrm>
              <a:off x="3401396" y="4328322"/>
              <a:ext cx="438120" cy="432360"/>
            </p14:xfrm>
          </p:contentPart>
        </mc:Choice>
        <mc:Fallback xmlns="">
          <p:pic>
            <p:nvPicPr>
              <p:cNvPr id="25" name="Ink 24">
                <a:extLst>
                  <a:ext uri="{FF2B5EF4-FFF2-40B4-BE49-F238E27FC236}">
                    <a16:creationId xmlns:a16="http://schemas.microsoft.com/office/drawing/2014/main" id="{3CA207B1-897E-4064-85F6-E3049834A0D1}"/>
                  </a:ext>
                </a:extLst>
              </p:cNvPr>
              <p:cNvPicPr/>
              <p:nvPr/>
            </p:nvPicPr>
            <p:blipFill>
              <a:blip r:embed="rId41"/>
              <a:stretch>
                <a:fillRect/>
              </a:stretch>
            </p:blipFill>
            <p:spPr>
              <a:xfrm>
                <a:off x="3383396" y="4310322"/>
                <a:ext cx="473760" cy="4680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26" name="Ink 25">
                <a:extLst>
                  <a:ext uri="{FF2B5EF4-FFF2-40B4-BE49-F238E27FC236}">
                    <a16:creationId xmlns:a16="http://schemas.microsoft.com/office/drawing/2014/main" id="{2D57AEFF-9FA9-45B3-95F3-D4B672569295}"/>
                  </a:ext>
                </a:extLst>
              </p14:cNvPr>
              <p14:cNvContentPartPr/>
              <p14:nvPr/>
            </p14:nvContentPartPr>
            <p14:xfrm>
              <a:off x="2485916" y="4724682"/>
              <a:ext cx="274320" cy="330840"/>
            </p14:xfrm>
          </p:contentPart>
        </mc:Choice>
        <mc:Fallback xmlns="">
          <p:pic>
            <p:nvPicPr>
              <p:cNvPr id="26" name="Ink 25">
                <a:extLst>
                  <a:ext uri="{FF2B5EF4-FFF2-40B4-BE49-F238E27FC236}">
                    <a16:creationId xmlns:a16="http://schemas.microsoft.com/office/drawing/2014/main" id="{2D57AEFF-9FA9-45B3-95F3-D4B672569295}"/>
                  </a:ext>
                </a:extLst>
              </p:cNvPr>
              <p:cNvPicPr/>
              <p:nvPr/>
            </p:nvPicPr>
            <p:blipFill>
              <a:blip r:embed="rId43"/>
              <a:stretch>
                <a:fillRect/>
              </a:stretch>
            </p:blipFill>
            <p:spPr>
              <a:xfrm>
                <a:off x="2467916" y="4706682"/>
                <a:ext cx="309960" cy="36648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27" name="Ink 26">
                <a:extLst>
                  <a:ext uri="{FF2B5EF4-FFF2-40B4-BE49-F238E27FC236}">
                    <a16:creationId xmlns:a16="http://schemas.microsoft.com/office/drawing/2014/main" id="{001BB831-2B1D-4047-BE34-F5EB70C7E063}"/>
                  </a:ext>
                </a:extLst>
              </p14:cNvPr>
              <p14:cNvContentPartPr/>
              <p14:nvPr/>
            </p14:nvContentPartPr>
            <p14:xfrm>
              <a:off x="3177476" y="4779762"/>
              <a:ext cx="562320" cy="384840"/>
            </p14:xfrm>
          </p:contentPart>
        </mc:Choice>
        <mc:Fallback xmlns="">
          <p:pic>
            <p:nvPicPr>
              <p:cNvPr id="27" name="Ink 26">
                <a:extLst>
                  <a:ext uri="{FF2B5EF4-FFF2-40B4-BE49-F238E27FC236}">
                    <a16:creationId xmlns:a16="http://schemas.microsoft.com/office/drawing/2014/main" id="{001BB831-2B1D-4047-BE34-F5EB70C7E063}"/>
                  </a:ext>
                </a:extLst>
              </p:cNvPr>
              <p:cNvPicPr/>
              <p:nvPr/>
            </p:nvPicPr>
            <p:blipFill>
              <a:blip r:embed="rId45"/>
              <a:stretch>
                <a:fillRect/>
              </a:stretch>
            </p:blipFill>
            <p:spPr>
              <a:xfrm>
                <a:off x="3159836" y="4762122"/>
                <a:ext cx="597960" cy="42048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28" name="Ink 27">
                <a:extLst>
                  <a:ext uri="{FF2B5EF4-FFF2-40B4-BE49-F238E27FC236}">
                    <a16:creationId xmlns:a16="http://schemas.microsoft.com/office/drawing/2014/main" id="{67559998-F66B-4228-B0C7-4C33C7587E39}"/>
                  </a:ext>
                </a:extLst>
              </p14:cNvPr>
              <p14:cNvContentPartPr/>
              <p14:nvPr/>
            </p14:nvContentPartPr>
            <p14:xfrm>
              <a:off x="7738648" y="-560125"/>
              <a:ext cx="3313080" cy="46800"/>
            </p14:xfrm>
          </p:contentPart>
        </mc:Choice>
        <mc:Fallback xmlns="">
          <p:pic>
            <p:nvPicPr>
              <p:cNvPr id="28" name="Ink 27">
                <a:extLst>
                  <a:ext uri="{FF2B5EF4-FFF2-40B4-BE49-F238E27FC236}">
                    <a16:creationId xmlns:a16="http://schemas.microsoft.com/office/drawing/2014/main" id="{67559998-F66B-4228-B0C7-4C33C7587E39}"/>
                  </a:ext>
                </a:extLst>
              </p:cNvPr>
              <p:cNvPicPr/>
              <p:nvPr/>
            </p:nvPicPr>
            <p:blipFill>
              <a:blip r:embed="rId47"/>
              <a:stretch>
                <a:fillRect/>
              </a:stretch>
            </p:blipFill>
            <p:spPr>
              <a:xfrm>
                <a:off x="7720648" y="-577765"/>
                <a:ext cx="334872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29" name="Ink 28">
                <a:extLst>
                  <a:ext uri="{FF2B5EF4-FFF2-40B4-BE49-F238E27FC236}">
                    <a16:creationId xmlns:a16="http://schemas.microsoft.com/office/drawing/2014/main" id="{E462D6A9-BC4E-499E-B5AE-0922A931EA7C}"/>
                  </a:ext>
                </a:extLst>
              </p14:cNvPr>
              <p14:cNvContentPartPr/>
              <p14:nvPr/>
            </p14:nvContentPartPr>
            <p14:xfrm>
              <a:off x="7470808" y="-401725"/>
              <a:ext cx="360" cy="360"/>
            </p14:xfrm>
          </p:contentPart>
        </mc:Choice>
        <mc:Fallback xmlns="">
          <p:pic>
            <p:nvPicPr>
              <p:cNvPr id="29" name="Ink 28">
                <a:extLst>
                  <a:ext uri="{FF2B5EF4-FFF2-40B4-BE49-F238E27FC236}">
                    <a16:creationId xmlns:a16="http://schemas.microsoft.com/office/drawing/2014/main" id="{E462D6A9-BC4E-499E-B5AE-0922A931EA7C}"/>
                  </a:ext>
                </a:extLst>
              </p:cNvPr>
              <p:cNvPicPr/>
              <p:nvPr/>
            </p:nvPicPr>
            <p:blipFill>
              <a:blip r:embed="rId28"/>
              <a:stretch>
                <a:fillRect/>
              </a:stretch>
            </p:blipFill>
            <p:spPr>
              <a:xfrm>
                <a:off x="7453168" y="-41936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0" name="Ink 29">
                <a:extLst>
                  <a:ext uri="{FF2B5EF4-FFF2-40B4-BE49-F238E27FC236}">
                    <a16:creationId xmlns:a16="http://schemas.microsoft.com/office/drawing/2014/main" id="{5260B7EC-10F7-46A7-BD6F-78581753FD84}"/>
                  </a:ext>
                </a:extLst>
              </p14:cNvPr>
              <p14:cNvContentPartPr/>
              <p14:nvPr/>
            </p14:nvContentPartPr>
            <p14:xfrm>
              <a:off x="6534088" y="-722485"/>
              <a:ext cx="1049040" cy="42480"/>
            </p14:xfrm>
          </p:contentPart>
        </mc:Choice>
        <mc:Fallback xmlns="">
          <p:pic>
            <p:nvPicPr>
              <p:cNvPr id="30" name="Ink 29">
                <a:extLst>
                  <a:ext uri="{FF2B5EF4-FFF2-40B4-BE49-F238E27FC236}">
                    <a16:creationId xmlns:a16="http://schemas.microsoft.com/office/drawing/2014/main" id="{5260B7EC-10F7-46A7-BD6F-78581753FD84}"/>
                  </a:ext>
                </a:extLst>
              </p:cNvPr>
              <p:cNvPicPr/>
              <p:nvPr/>
            </p:nvPicPr>
            <p:blipFill>
              <a:blip r:embed="rId50"/>
              <a:stretch>
                <a:fillRect/>
              </a:stretch>
            </p:blipFill>
            <p:spPr>
              <a:xfrm>
                <a:off x="6516088" y="-740125"/>
                <a:ext cx="1084680" cy="7812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1" name="Ink 30">
                <a:extLst>
                  <a:ext uri="{FF2B5EF4-FFF2-40B4-BE49-F238E27FC236}">
                    <a16:creationId xmlns:a16="http://schemas.microsoft.com/office/drawing/2014/main" id="{26717D07-7003-4772-AFF4-2F5BA3CD4B28}"/>
                  </a:ext>
                </a:extLst>
              </p14:cNvPr>
              <p14:cNvContentPartPr/>
              <p14:nvPr/>
            </p14:nvContentPartPr>
            <p14:xfrm>
              <a:off x="7560448" y="-301285"/>
              <a:ext cx="360" cy="360"/>
            </p14:xfrm>
          </p:contentPart>
        </mc:Choice>
        <mc:Fallback xmlns="">
          <p:pic>
            <p:nvPicPr>
              <p:cNvPr id="31" name="Ink 30">
                <a:extLst>
                  <a:ext uri="{FF2B5EF4-FFF2-40B4-BE49-F238E27FC236}">
                    <a16:creationId xmlns:a16="http://schemas.microsoft.com/office/drawing/2014/main" id="{26717D07-7003-4772-AFF4-2F5BA3CD4B28}"/>
                  </a:ext>
                </a:extLst>
              </p:cNvPr>
              <p:cNvPicPr/>
              <p:nvPr/>
            </p:nvPicPr>
            <p:blipFill>
              <a:blip r:embed="rId28"/>
              <a:stretch>
                <a:fillRect/>
              </a:stretch>
            </p:blipFill>
            <p:spPr>
              <a:xfrm>
                <a:off x="7542448" y="-319285"/>
                <a:ext cx="36000" cy="36000"/>
              </a:xfrm>
              <a:prstGeom prst="rect">
                <a:avLst/>
              </a:prstGeom>
            </p:spPr>
          </p:pic>
        </mc:Fallback>
      </mc:AlternateContent>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1040968" y="136525"/>
            <a:ext cx="7062063" cy="380247"/>
          </a:xfrm>
        </p:spPr>
        <p:txBody>
          <a:bodyPr>
            <a:normAutofit fontScale="90000"/>
          </a:bodyPr>
          <a:lstStyle/>
          <a:p>
            <a:pPr algn="ctr"/>
            <a:r>
              <a:rPr lang="en-GB" sz="3600" dirty="0"/>
              <a:t>Assessing profitability -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3339883372"/>
              </p:ext>
            </p:extLst>
          </p:nvPr>
        </p:nvGraphicFramePr>
        <p:xfrm>
          <a:off x="599200" y="923353"/>
          <a:ext cx="8087599" cy="4521200"/>
        </p:xfrm>
        <a:graphic>
          <a:graphicData uri="http://schemas.openxmlformats.org/drawingml/2006/table">
            <a:tbl>
              <a:tblPr firstRow="1" firstCol="1" bandRow="1">
                <a:tableStyleId>{7DF18680-E054-41AD-8BC1-D1AEF772440D}</a:tableStyleId>
              </a:tblPr>
              <a:tblGrid>
                <a:gridCol w="3610587">
                  <a:extLst>
                    <a:ext uri="{9D8B030D-6E8A-4147-A177-3AD203B41FA5}">
                      <a16:colId xmlns:a16="http://schemas.microsoft.com/office/drawing/2014/main" val="3659219510"/>
                    </a:ext>
                  </a:extLst>
                </a:gridCol>
                <a:gridCol w="2238506">
                  <a:extLst>
                    <a:ext uri="{9D8B030D-6E8A-4147-A177-3AD203B41FA5}">
                      <a16:colId xmlns:a16="http://schemas.microsoft.com/office/drawing/2014/main" val="2436635742"/>
                    </a:ext>
                  </a:extLst>
                </a:gridCol>
                <a:gridCol w="2238506">
                  <a:extLst>
                    <a:ext uri="{9D8B030D-6E8A-4147-A177-3AD203B41FA5}">
                      <a16:colId xmlns:a16="http://schemas.microsoft.com/office/drawing/2014/main" val="759345456"/>
                    </a:ext>
                  </a:extLst>
                </a:gridCol>
              </a:tblGrid>
              <a:tr h="83730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Return on Capital Employed (ROCE)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766403"/>
                  </a:ext>
                </a:extLst>
              </a:tr>
              <a:tr h="368389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Operating Profit  x 100</a:t>
                      </a:r>
                      <a:endParaRPr lang="en-GB" sz="1600" dirty="0">
                        <a:effectLst/>
                      </a:endParaRPr>
                    </a:p>
                    <a:p>
                      <a:pPr algn="l">
                        <a:lnSpc>
                          <a:spcPct val="115000"/>
                        </a:lnSpc>
                        <a:spcAft>
                          <a:spcPts val="0"/>
                        </a:spcAft>
                      </a:pPr>
                      <a:r>
                        <a:rPr lang="en-GB" sz="1600" dirty="0">
                          <a:effectLst/>
                        </a:rPr>
                        <a:t>Capital Employed</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the profit earned in relation to the capital employed (Total Assets less Current Liabilities) in the company.</a:t>
                      </a:r>
                    </a:p>
                    <a:p>
                      <a:pPr algn="l">
                        <a:lnSpc>
                          <a:spcPct val="115000"/>
                        </a:lnSpc>
                        <a:spcAft>
                          <a:spcPts val="0"/>
                        </a:spcAft>
                      </a:pPr>
                      <a:r>
                        <a:rPr lang="en-GB" sz="1600" dirty="0">
                          <a:effectLst/>
                        </a:rPr>
                        <a:t>An increasing ROCE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1600" u="sng"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38898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748756" y="292711"/>
            <a:ext cx="7241212" cy="380247"/>
          </a:xfrm>
        </p:spPr>
        <p:txBody>
          <a:bodyPr>
            <a:normAutofit fontScale="90000"/>
          </a:bodyPr>
          <a:lstStyle/>
          <a:p>
            <a:pPr algn="ctr"/>
            <a:r>
              <a:rPr lang="en-GB" sz="3600" dirty="0"/>
              <a:t>Assessing profitability –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1489290272"/>
              </p:ext>
            </p:extLst>
          </p:nvPr>
        </p:nvGraphicFramePr>
        <p:xfrm>
          <a:off x="653052" y="816874"/>
          <a:ext cx="7432620" cy="4791661"/>
        </p:xfrm>
        <a:graphic>
          <a:graphicData uri="http://schemas.openxmlformats.org/drawingml/2006/table">
            <a:tbl>
              <a:tblPr firstRow="1" firstCol="1" bandRow="1">
                <a:tableStyleId>{7DF18680-E054-41AD-8BC1-D1AEF772440D}</a:tableStyleId>
              </a:tblPr>
              <a:tblGrid>
                <a:gridCol w="3525388">
                  <a:extLst>
                    <a:ext uri="{9D8B030D-6E8A-4147-A177-3AD203B41FA5}">
                      <a16:colId xmlns:a16="http://schemas.microsoft.com/office/drawing/2014/main" val="1475994231"/>
                    </a:ext>
                  </a:extLst>
                </a:gridCol>
                <a:gridCol w="2021972">
                  <a:extLst>
                    <a:ext uri="{9D8B030D-6E8A-4147-A177-3AD203B41FA5}">
                      <a16:colId xmlns:a16="http://schemas.microsoft.com/office/drawing/2014/main" val="3464370937"/>
                    </a:ext>
                  </a:extLst>
                </a:gridCol>
                <a:gridCol w="1885260">
                  <a:extLst>
                    <a:ext uri="{9D8B030D-6E8A-4147-A177-3AD203B41FA5}">
                      <a16:colId xmlns:a16="http://schemas.microsoft.com/office/drawing/2014/main" val="3309834082"/>
                    </a:ext>
                  </a:extLst>
                </a:gridCol>
              </a:tblGrid>
              <a:tr h="883934">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ASSET TURNOVER</a:t>
                      </a:r>
                    </a:p>
                    <a:p>
                      <a:pPr>
                        <a:lnSpc>
                          <a:spcPct val="115000"/>
                        </a:lnSpc>
                        <a:spcAft>
                          <a:spcPts val="0"/>
                        </a:spcAft>
                      </a:pPr>
                      <a:endParaRPr lang="en-GB" sz="1600" dirty="0">
                        <a:effectLst/>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8242669"/>
                  </a:ext>
                </a:extLst>
              </a:tr>
              <a:tr h="3545646">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    Revenue</a:t>
                      </a:r>
                      <a:r>
                        <a:rPr lang="en-GB" sz="1600" dirty="0">
                          <a:effectLst/>
                        </a:rPr>
                        <a:t>     </a:t>
                      </a:r>
                    </a:p>
                    <a:p>
                      <a:pPr>
                        <a:lnSpc>
                          <a:spcPct val="115000"/>
                        </a:lnSpc>
                        <a:spcAft>
                          <a:spcPts val="0"/>
                        </a:spcAft>
                      </a:pPr>
                      <a:r>
                        <a:rPr lang="en-GB" sz="1600" dirty="0">
                          <a:effectLst/>
                        </a:rPr>
                        <a:t>Capital Employed</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revenue earned per £1 of capital employed (Total Assets less Current Liabilities) </a:t>
                      </a:r>
                    </a:p>
                    <a:p>
                      <a:pPr>
                        <a:lnSpc>
                          <a:spcPct val="115000"/>
                        </a:lnSpc>
                        <a:spcAft>
                          <a:spcPts val="0"/>
                        </a:spcAft>
                      </a:pPr>
                      <a:r>
                        <a:rPr lang="en-GB" sz="1600" dirty="0">
                          <a:effectLst/>
                        </a:rPr>
                        <a:t>An increasing Asset Turnover figure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8</a:t>
            </a:fld>
            <a:endParaRPr lang="en-GB" dirty="0"/>
          </a:p>
        </p:txBody>
      </p:sp>
    </p:spTree>
    <p:custDataLst>
      <p:tags r:id="rId1"/>
    </p:custDataLst>
    <p:extLst>
      <p:ext uri="{BB962C8B-B14F-4D97-AF65-F5344CB8AC3E}">
        <p14:creationId xmlns:p14="http://schemas.microsoft.com/office/powerpoint/2010/main" val="58362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6524-26B6-418E-ACCF-EE88D837AC8B}"/>
              </a:ext>
            </a:extLst>
          </p:cNvPr>
          <p:cNvSpPr>
            <a:spLocks noGrp="1"/>
          </p:cNvSpPr>
          <p:nvPr>
            <p:ph type="title"/>
          </p:nvPr>
        </p:nvSpPr>
        <p:spPr>
          <a:xfrm>
            <a:off x="179512" y="0"/>
            <a:ext cx="8507288" cy="1143000"/>
          </a:xfrm>
        </p:spPr>
        <p:txBody>
          <a:bodyPr>
            <a:noAutofit/>
          </a:bodyPr>
          <a:lstStyle/>
          <a:p>
            <a:r>
              <a:rPr lang="en-GB" sz="3200" dirty="0"/>
              <a:t>Calculating relative performance difference - 1</a:t>
            </a:r>
          </a:p>
        </p:txBody>
      </p:sp>
      <p:sp>
        <p:nvSpPr>
          <p:cNvPr id="3" name="Content Placeholder 2">
            <a:extLst>
              <a:ext uri="{FF2B5EF4-FFF2-40B4-BE49-F238E27FC236}">
                <a16:creationId xmlns:a16="http://schemas.microsoft.com/office/drawing/2014/main" id="{777852E5-B11A-456F-A34A-0CEFB1719C1F}"/>
              </a:ext>
            </a:extLst>
          </p:cNvPr>
          <p:cNvSpPr>
            <a:spLocks noGrp="1"/>
          </p:cNvSpPr>
          <p:nvPr>
            <p:ph idx="1"/>
          </p:nvPr>
        </p:nvSpPr>
        <p:spPr>
          <a:xfrm>
            <a:off x="457200" y="1196752"/>
            <a:ext cx="8229600" cy="3917032"/>
          </a:xfrm>
        </p:spPr>
        <p:txBody>
          <a:bodyPr>
            <a:normAutofit fontScale="92500" lnSpcReduction="20000"/>
          </a:bodyPr>
          <a:lstStyle/>
          <a:p>
            <a:r>
              <a:rPr lang="en-GB" sz="2400" dirty="0"/>
              <a:t>You will have now seen the calculations for the ROCE and Asset Turnover profitability ratios, and below these results the relative performance difference </a:t>
            </a:r>
            <a:r>
              <a:rPr lang="en-GB" sz="2400"/>
              <a:t>is also shown</a:t>
            </a:r>
            <a:endParaRPr lang="en-GB" sz="2400" dirty="0"/>
          </a:p>
          <a:p>
            <a:endParaRPr lang="en-GB" sz="2400" dirty="0"/>
          </a:p>
          <a:p>
            <a:r>
              <a:rPr lang="en-GB" sz="2400" dirty="0"/>
              <a:t>The relative performance difference effectively completes our first level of analysis, and there are two methods you need to remember…</a:t>
            </a:r>
          </a:p>
          <a:p>
            <a:endParaRPr lang="en-GB" sz="2400" dirty="0"/>
          </a:p>
          <a:p>
            <a:pPr marL="457200" indent="-457200">
              <a:buFont typeface="+mj-lt"/>
              <a:buAutoNum type="arabicPeriod"/>
            </a:pPr>
            <a:r>
              <a:rPr lang="en-GB" sz="2400" dirty="0"/>
              <a:t>Ratios that are already given in percentage form, like ROCE</a:t>
            </a:r>
          </a:p>
          <a:p>
            <a:pPr marL="457200" indent="-457200">
              <a:buFont typeface="+mj-lt"/>
              <a:buAutoNum type="arabicPeriod"/>
            </a:pPr>
            <a:endParaRPr lang="en-GB" sz="2400" dirty="0"/>
          </a:p>
          <a:p>
            <a:pPr marL="457200" indent="-457200">
              <a:buFont typeface="+mj-lt"/>
              <a:buAutoNum type="arabicPeriod"/>
            </a:pPr>
            <a:r>
              <a:rPr lang="en-GB" sz="2400" dirty="0"/>
              <a:t>Ratios that are not calculated as a percentage result, like Asset Turnover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47ED2382-294D-409A-835C-2B1F6280F09D}"/>
              </a:ext>
            </a:extLst>
          </p:cNvPr>
          <p:cNvSpPr>
            <a:spLocks noGrp="1"/>
          </p:cNvSpPr>
          <p:nvPr>
            <p:ph type="sldNum" sz="quarter" idx="12"/>
          </p:nvPr>
        </p:nvSpPr>
        <p:spPr/>
        <p:txBody>
          <a:bodyPr/>
          <a:lstStyle/>
          <a:p>
            <a:fld id="{C3F65BB1-9206-4D7F-97F9-47DCC7DC6334}" type="slidenum">
              <a:rPr lang="en-GB" smtClean="0"/>
              <a:pPr/>
              <a:t>9</a:t>
            </a:fld>
            <a:endParaRPr lang="en-GB"/>
          </a:p>
        </p:txBody>
      </p:sp>
    </p:spTree>
    <p:extLst>
      <p:ext uri="{BB962C8B-B14F-4D97-AF65-F5344CB8AC3E}">
        <p14:creationId xmlns:p14="http://schemas.microsoft.com/office/powerpoint/2010/main" val="37913888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circle(in)">
                                      <p:cBhvr>
                                        <p:cTn id="26"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F8EB3-58B7-4DA2-8F32-837FB8035B2B}"/>
              </a:ext>
            </a:extLst>
          </p:cNvPr>
          <p:cNvSpPr>
            <a:spLocks noGrp="1"/>
          </p:cNvSpPr>
          <p:nvPr>
            <p:ph type="title"/>
          </p:nvPr>
        </p:nvSpPr>
        <p:spPr>
          <a:xfrm>
            <a:off x="466092" y="-115125"/>
            <a:ext cx="8507288" cy="1143000"/>
          </a:xfrm>
        </p:spPr>
        <p:txBody>
          <a:bodyPr/>
          <a:lstStyle/>
          <a:p>
            <a:r>
              <a:rPr lang="en-GB" sz="3200" dirty="0">
                <a:solidFill>
                  <a:prstClr val="black"/>
                </a:solidFill>
              </a:rPr>
              <a:t>Calculating relative performance difference - 2</a:t>
            </a:r>
            <a:endParaRPr lang="en-GB" dirty="0"/>
          </a:p>
        </p:txBody>
      </p:sp>
      <p:sp>
        <p:nvSpPr>
          <p:cNvPr id="3" name="Content Placeholder 2">
            <a:extLst>
              <a:ext uri="{FF2B5EF4-FFF2-40B4-BE49-F238E27FC236}">
                <a16:creationId xmlns:a16="http://schemas.microsoft.com/office/drawing/2014/main" id="{3F9CDFF2-DF1D-41E8-B29D-98D447AC0D44}"/>
              </a:ext>
            </a:extLst>
          </p:cNvPr>
          <p:cNvSpPr>
            <a:spLocks noGrp="1"/>
          </p:cNvSpPr>
          <p:nvPr>
            <p:ph idx="1"/>
          </p:nvPr>
        </p:nvSpPr>
        <p:spPr>
          <a:xfrm>
            <a:off x="421677" y="908720"/>
            <a:ext cx="8229600" cy="4608512"/>
          </a:xfrm>
        </p:spPr>
        <p:txBody>
          <a:bodyPr>
            <a:normAutofit fontScale="70000" lnSpcReduction="20000"/>
          </a:bodyPr>
          <a:lstStyle/>
          <a:p>
            <a:pPr marL="0" indent="0">
              <a:buNone/>
            </a:pPr>
            <a:r>
              <a:rPr lang="en-GB" sz="2300" dirty="0"/>
              <a:t>For percentage ratios such as ROCE the formula is the newer number minus the older</a:t>
            </a:r>
          </a:p>
          <a:p>
            <a:pPr marL="0" indent="0">
              <a:buNone/>
            </a:pPr>
            <a:endParaRPr lang="en-GB" sz="2300" dirty="0"/>
          </a:p>
          <a:p>
            <a:pPr marL="0" indent="0">
              <a:buNone/>
            </a:pPr>
            <a:endParaRPr lang="en-GB" sz="2300" dirty="0"/>
          </a:p>
          <a:p>
            <a:pPr marL="0" indent="0">
              <a:buNone/>
            </a:pPr>
            <a:r>
              <a:rPr lang="en-GB" sz="2300" dirty="0"/>
              <a:t>Therefore with our ROCE result it would be the 2019 number less the 2018 number which is… </a:t>
            </a:r>
          </a:p>
          <a:p>
            <a:pPr marL="0" indent="0">
              <a:buNone/>
            </a:pPr>
            <a:endParaRPr lang="en-GB" sz="2300" dirty="0"/>
          </a:p>
          <a:p>
            <a:pPr marL="0" indent="0">
              <a:buNone/>
            </a:pPr>
            <a:r>
              <a:rPr lang="en-GB" sz="2300" dirty="0"/>
              <a:t> 4.5% - 6.5%  = -2.0% (minus two percent)</a:t>
            </a:r>
          </a:p>
          <a:p>
            <a:pPr marL="0" indent="0">
              <a:buNone/>
            </a:pPr>
            <a:endParaRPr lang="en-GB" sz="2300" dirty="0"/>
          </a:p>
          <a:p>
            <a:pPr marL="0" indent="0">
              <a:buNone/>
            </a:pPr>
            <a:r>
              <a:rPr lang="en-GB" sz="2300" dirty="0"/>
              <a:t>For all the non-percentage ratios like Asset Turnover, the formula is the newer number minus the older, divided by the older, multiplied by one hundred</a:t>
            </a:r>
          </a:p>
          <a:p>
            <a:pPr marL="0" indent="0">
              <a:buNone/>
            </a:pPr>
            <a:endParaRPr lang="en-GB" sz="2300" dirty="0"/>
          </a:p>
          <a:p>
            <a:pPr marL="0" indent="0">
              <a:buNone/>
            </a:pPr>
            <a:r>
              <a:rPr lang="en-GB" sz="2300" dirty="0"/>
              <a:t>So, with Asset Turnover we have the 2019 number less the 2018 number, divided by the 2018 number, multiplied by 100 which is…</a:t>
            </a:r>
          </a:p>
          <a:p>
            <a:pPr marL="0" indent="0">
              <a:buNone/>
            </a:pPr>
            <a:endParaRPr lang="en-GB" sz="2300" dirty="0"/>
          </a:p>
          <a:p>
            <a:pPr marL="0" indent="0">
              <a:buNone/>
            </a:pPr>
            <a:r>
              <a:rPr lang="en-GB" sz="2300" dirty="0"/>
              <a:t> (47.4 – 44.5)/44.5 x 100  = +6.5% (plus six-point-five percent)</a:t>
            </a:r>
          </a:p>
          <a:p>
            <a:pPr marL="0" indent="0">
              <a:buNone/>
            </a:pPr>
            <a:r>
              <a:rPr lang="en-GB" sz="2300" dirty="0"/>
              <a:t>                          </a:t>
            </a:r>
          </a:p>
          <a:p>
            <a:pPr marL="0" indent="0">
              <a:buNone/>
            </a:pPr>
            <a:endParaRPr lang="en-GB" sz="2300" dirty="0"/>
          </a:p>
          <a:p>
            <a:pPr marL="0" indent="0">
              <a:buNone/>
            </a:pPr>
            <a:r>
              <a:rPr lang="en-GB" sz="2300" dirty="0"/>
              <a:t>Note - usually, one decimal point is enough for </a:t>
            </a:r>
            <a:r>
              <a:rPr lang="en-GB" sz="2300"/>
              <a:t>our percentage </a:t>
            </a:r>
            <a:r>
              <a:rPr lang="en-GB" sz="2300" dirty="0"/>
              <a:t>calculations</a:t>
            </a:r>
          </a:p>
          <a:p>
            <a:pPr marL="0" indent="0">
              <a:buNone/>
            </a:pPr>
            <a:endParaRPr lang="en-GB" sz="23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61ABD07B-9049-4D29-B170-64A6F86220D5}"/>
              </a:ext>
            </a:extLst>
          </p:cNvPr>
          <p:cNvSpPr>
            <a:spLocks noGrp="1"/>
          </p:cNvSpPr>
          <p:nvPr>
            <p:ph type="sldNum" sz="quarter" idx="12"/>
          </p:nvPr>
        </p:nvSpPr>
        <p:spPr/>
        <p:txBody>
          <a:bodyPr/>
          <a:lstStyle/>
          <a:p>
            <a:fld id="{C3F65BB1-9206-4D7F-97F9-47DCC7DC6334}" type="slidenum">
              <a:rPr lang="en-GB" smtClean="0"/>
              <a:pPr/>
              <a:t>10</a:t>
            </a:fld>
            <a:endParaRPr lang="en-GB"/>
          </a:p>
        </p:txBody>
      </p:sp>
      <p:sp>
        <p:nvSpPr>
          <p:cNvPr id="19" name="Arrow: Up 18">
            <a:extLst>
              <a:ext uri="{FF2B5EF4-FFF2-40B4-BE49-F238E27FC236}">
                <a16:creationId xmlns:a16="http://schemas.microsoft.com/office/drawing/2014/main" id="{B4742ACB-95E3-45E5-B82A-2510B4ADC4CA}"/>
              </a:ext>
            </a:extLst>
          </p:cNvPr>
          <p:cNvSpPr/>
          <p:nvPr/>
        </p:nvSpPr>
        <p:spPr>
          <a:xfrm>
            <a:off x="3275857" y="4437112"/>
            <a:ext cx="59696" cy="45843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3201962"/>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circle(in)">
                                      <p:cBhvr>
                                        <p:cTn id="21" dur="20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circle(in)">
                                      <p:cBhvr>
                                        <p:cTn id="26" dur="2000"/>
                                        <p:tgtEl>
                                          <p:spTgt spid="3">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circle(in)">
                                      <p:cBhvr>
                                        <p:cTn id="31" dur="2000"/>
                                        <p:tgtEl>
                                          <p:spTgt spid="3">
                                            <p:txEl>
                                              <p:pRg st="9" end="9"/>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11" end="11"/>
                                            </p:txEl>
                                          </p:spTgt>
                                        </p:tgtEl>
                                        <p:attrNameLst>
                                          <p:attrName>style.visibility</p:attrName>
                                        </p:attrNameLst>
                                      </p:cBhvr>
                                      <p:to>
                                        <p:strVal val="visible"/>
                                      </p:to>
                                    </p:set>
                                    <p:animEffect transition="in" filter="circle(in)">
                                      <p:cBhvr>
                                        <p:cTn id="36" dur="2000"/>
                                        <p:tgtEl>
                                          <p:spTgt spid="3">
                                            <p:txEl>
                                              <p:pRg st="11" end="1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animEffect transition="in" filter="circle(in)">
                                      <p:cBhvr>
                                        <p:cTn id="41" dur="2000"/>
                                        <p:tgtEl>
                                          <p:spTgt spid="3">
                                            <p:txEl>
                                              <p:pRg st="14" end="14"/>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circle(in)">
                                      <p:cBhvr>
                                        <p:cTn id="46"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152983" y="136525"/>
            <a:ext cx="8352928" cy="380247"/>
          </a:xfrm>
        </p:spPr>
        <p:txBody>
          <a:bodyPr>
            <a:normAutofit fontScale="90000"/>
          </a:bodyPr>
          <a:lstStyle/>
          <a:p>
            <a:pPr algn="ctr"/>
            <a:r>
              <a:rPr lang="en-GB" sz="3600" dirty="0"/>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3876556203"/>
              </p:ext>
            </p:extLst>
          </p:nvPr>
        </p:nvGraphicFramePr>
        <p:xfrm>
          <a:off x="148366" y="628739"/>
          <a:ext cx="8744115" cy="4906887"/>
        </p:xfrm>
        <a:graphic>
          <a:graphicData uri="http://schemas.openxmlformats.org/drawingml/2006/table">
            <a:tbl>
              <a:tblPr firstRow="1" firstCol="1" bandRow="1">
                <a:tableStyleId>{7DF18680-E054-41AD-8BC1-D1AEF772440D}</a:tableStyleId>
              </a:tblPr>
              <a:tblGrid>
                <a:gridCol w="4776197">
                  <a:extLst>
                    <a:ext uri="{9D8B030D-6E8A-4147-A177-3AD203B41FA5}">
                      <a16:colId xmlns:a16="http://schemas.microsoft.com/office/drawing/2014/main" val="3758255675"/>
                    </a:ext>
                  </a:extLst>
                </a:gridCol>
                <a:gridCol w="1983959">
                  <a:extLst>
                    <a:ext uri="{9D8B030D-6E8A-4147-A177-3AD203B41FA5}">
                      <a16:colId xmlns:a16="http://schemas.microsoft.com/office/drawing/2014/main" val="2430331175"/>
                    </a:ext>
                  </a:extLst>
                </a:gridCol>
                <a:gridCol w="1983959">
                  <a:extLst>
                    <a:ext uri="{9D8B030D-6E8A-4147-A177-3AD203B41FA5}">
                      <a16:colId xmlns:a16="http://schemas.microsoft.com/office/drawing/2014/main" val="2406856190"/>
                    </a:ext>
                  </a:extLst>
                </a:gridCol>
              </a:tblGrid>
              <a:tr h="674833">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GROSS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p>
                    <a:p>
                      <a:pPr algn="ct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17905024"/>
                  </a:ext>
                </a:extLst>
              </a:tr>
              <a:tr h="418660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Gross Profit  x 100</a:t>
                      </a:r>
                      <a:endParaRPr lang="en-GB" sz="1600" dirty="0">
                        <a:effectLst/>
                      </a:endParaRPr>
                    </a:p>
                    <a:p>
                      <a:pPr algn="l">
                        <a:lnSpc>
                          <a:spcPct val="115000"/>
                        </a:lnSpc>
                        <a:spcAft>
                          <a:spcPts val="0"/>
                        </a:spcAft>
                      </a:pPr>
                      <a:r>
                        <a:rPr lang="en-GB" sz="1600" dirty="0">
                          <a:effectLst/>
                        </a:rPr>
                        <a:t>     Revenue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much gross profit is made for each £1 of sales.</a:t>
                      </a:r>
                    </a:p>
                    <a:p>
                      <a:pPr algn="l">
                        <a:lnSpc>
                          <a:spcPct val="115000"/>
                        </a:lnSpc>
                        <a:spcAft>
                          <a:spcPts val="0"/>
                        </a:spcAft>
                      </a:pPr>
                      <a:r>
                        <a:rPr lang="en-GB" sz="1600" dirty="0">
                          <a:effectLst/>
                        </a:rPr>
                        <a:t> It indicates whether prices are being increased or decreased and/or the supply costs of ‘goods’ are increasing/decreasing.</a:t>
                      </a:r>
                    </a:p>
                    <a:p>
                      <a:pPr algn="l">
                        <a:lnSpc>
                          <a:spcPct val="115000"/>
                        </a:lnSpc>
                        <a:spcAft>
                          <a:spcPts val="0"/>
                        </a:spcAft>
                      </a:pPr>
                      <a:r>
                        <a:rPr lang="en-GB" sz="1600" dirty="0">
                          <a:effectLst/>
                        </a:rPr>
                        <a:t>Consequently, an increasing Gross Profit Margin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11</a:t>
            </a:fld>
            <a:endParaRPr lang="en-GB" dirty="0"/>
          </a:p>
        </p:txBody>
      </p:sp>
      <p:sp>
        <p:nvSpPr>
          <p:cNvPr id="5" name="TextBox 4">
            <a:extLst>
              <a:ext uri="{FF2B5EF4-FFF2-40B4-BE49-F238E27FC236}">
                <a16:creationId xmlns:a16="http://schemas.microsoft.com/office/drawing/2014/main" id="{F6262737-2828-4FDC-95F0-25F3476EC14A}"/>
              </a:ext>
            </a:extLst>
          </p:cNvPr>
          <p:cNvSpPr txBox="1"/>
          <p:nvPr/>
        </p:nvSpPr>
        <p:spPr>
          <a:xfrm>
            <a:off x="6501468" y="2903673"/>
            <a:ext cx="1893776" cy="400110"/>
          </a:xfrm>
          <a:prstGeom prst="rect">
            <a:avLst/>
          </a:prstGeom>
          <a:noFill/>
        </p:spPr>
        <p:txBody>
          <a:bodyPr wrap="square" rtlCol="0">
            <a:spAutoFit/>
          </a:bodyPr>
          <a:lstStyle/>
          <a:p>
            <a:pPr algn="ctr"/>
            <a:r>
              <a:rPr lang="en-GB" sz="2000" u="sng" dirty="0">
                <a:solidFill>
                  <a:schemeClr val="bg2"/>
                </a:solidFill>
              </a:rPr>
              <a:t>   </a:t>
            </a:r>
            <a:endParaRPr lang="en-GB" sz="2000" dirty="0">
              <a:solidFill>
                <a:schemeClr val="bg2"/>
              </a:solidFill>
            </a:endParaRPr>
          </a:p>
        </p:txBody>
      </p:sp>
    </p:spTree>
    <p:custDataLst>
      <p:tags r:id="rId1"/>
    </p:custDataLst>
    <p:extLst>
      <p:ext uri="{BB962C8B-B14F-4D97-AF65-F5344CB8AC3E}">
        <p14:creationId xmlns:p14="http://schemas.microsoft.com/office/powerpoint/2010/main" val="135900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35496" y="299332"/>
            <a:ext cx="8651304" cy="380247"/>
          </a:xfrm>
        </p:spPr>
        <p:txBody>
          <a:bodyPr>
            <a:normAutofit fontScale="90000"/>
          </a:bodyPr>
          <a:lstStyle/>
          <a:p>
            <a:pPr algn="ctr"/>
            <a:r>
              <a:rPr lang="en-GB" sz="3600" dirty="0"/>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3418522231"/>
              </p:ext>
            </p:extLst>
          </p:nvPr>
        </p:nvGraphicFramePr>
        <p:xfrm>
          <a:off x="251520" y="1063561"/>
          <a:ext cx="8352927" cy="4450462"/>
        </p:xfrm>
        <a:graphic>
          <a:graphicData uri="http://schemas.openxmlformats.org/drawingml/2006/table">
            <a:tbl>
              <a:tblPr firstRow="1" firstCol="1" bandRow="1">
                <a:tableStyleId>{7DF18680-E054-41AD-8BC1-D1AEF772440D}</a:tableStyleId>
              </a:tblPr>
              <a:tblGrid>
                <a:gridCol w="3557359">
                  <a:extLst>
                    <a:ext uri="{9D8B030D-6E8A-4147-A177-3AD203B41FA5}">
                      <a16:colId xmlns:a16="http://schemas.microsoft.com/office/drawing/2014/main" val="3271880035"/>
                    </a:ext>
                  </a:extLst>
                </a:gridCol>
                <a:gridCol w="2397784">
                  <a:extLst>
                    <a:ext uri="{9D8B030D-6E8A-4147-A177-3AD203B41FA5}">
                      <a16:colId xmlns:a16="http://schemas.microsoft.com/office/drawing/2014/main" val="4061072972"/>
                    </a:ext>
                  </a:extLst>
                </a:gridCol>
                <a:gridCol w="2397784">
                  <a:extLst>
                    <a:ext uri="{9D8B030D-6E8A-4147-A177-3AD203B41FA5}">
                      <a16:colId xmlns:a16="http://schemas.microsoft.com/office/drawing/2014/main" val="1124131878"/>
                    </a:ext>
                  </a:extLst>
                </a:gridCol>
              </a:tblGrid>
              <a:tr h="721955">
                <a:tc>
                  <a:txBody>
                    <a:bodyPr/>
                    <a:lstStyle/>
                    <a:p>
                      <a:pPr>
                        <a:lnSpc>
                          <a:spcPct val="115000"/>
                        </a:lnSpc>
                        <a:spcAft>
                          <a:spcPts val="0"/>
                        </a:spcAft>
                      </a:pPr>
                      <a:r>
                        <a:rPr lang="en-GB" sz="1600" dirty="0">
                          <a:effectLst/>
                        </a:rPr>
                        <a:t>NET OPERATING</a:t>
                      </a:r>
                    </a:p>
                    <a:p>
                      <a:pPr>
                        <a:lnSpc>
                          <a:spcPct val="115000"/>
                        </a:lnSpc>
                        <a:spcAft>
                          <a:spcPts val="0"/>
                        </a:spcAft>
                      </a:pPr>
                      <a:r>
                        <a:rPr lang="en-GB" sz="1600" dirty="0">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0545646"/>
                  </a:ext>
                </a:extLst>
              </a:tr>
              <a:tr h="3176395">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Operating Profit   x 100</a:t>
                      </a:r>
                      <a:endParaRPr lang="en-GB" sz="1600" dirty="0">
                        <a:effectLst/>
                      </a:endParaRPr>
                    </a:p>
                    <a:p>
                      <a:pPr>
                        <a:lnSpc>
                          <a:spcPct val="115000"/>
                        </a:lnSpc>
                        <a:spcAft>
                          <a:spcPts val="0"/>
                        </a:spcAft>
                      </a:pPr>
                      <a:r>
                        <a:rPr lang="en-GB" sz="1600" dirty="0">
                          <a:effectLst/>
                        </a:rPr>
                        <a:t>        Revenue</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profit from operations earned in relation to the revenue generated.</a:t>
                      </a:r>
                    </a:p>
                    <a:p>
                      <a:pPr>
                        <a:lnSpc>
                          <a:spcPct val="115000"/>
                        </a:lnSpc>
                        <a:spcAft>
                          <a:spcPts val="0"/>
                        </a:spcAft>
                      </a:pPr>
                      <a:r>
                        <a:rPr lang="en-GB" sz="1600" dirty="0">
                          <a:effectLst/>
                        </a:rPr>
                        <a:t> </a:t>
                      </a:r>
                    </a:p>
                    <a:p>
                      <a:pPr>
                        <a:lnSpc>
                          <a:spcPct val="115000"/>
                        </a:lnSpc>
                        <a:spcAft>
                          <a:spcPts val="0"/>
                        </a:spcAft>
                      </a:pPr>
                      <a:r>
                        <a:rPr lang="en-GB" sz="1600" dirty="0">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12</a:t>
            </a:fld>
            <a:endParaRPr lang="en-GB" dirty="0"/>
          </a:p>
        </p:txBody>
      </p:sp>
    </p:spTree>
    <p:custDataLst>
      <p:tags r:id="rId1"/>
    </p:custDataLst>
    <p:extLst>
      <p:ext uri="{BB962C8B-B14F-4D97-AF65-F5344CB8AC3E}">
        <p14:creationId xmlns:p14="http://schemas.microsoft.com/office/powerpoint/2010/main" val="680355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647712" y="174171"/>
            <a:ext cx="8032020" cy="380247"/>
          </a:xfrm>
        </p:spPr>
        <p:txBody>
          <a:bodyPr>
            <a:normAutofit fontScale="90000"/>
          </a:bodyPr>
          <a:lstStyle/>
          <a:p>
            <a:pPr algn="ctr"/>
            <a:r>
              <a:rPr lang="en-GB" sz="3600" dirty="0"/>
              <a:t>Assessing efficiency – inventory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1166281965"/>
              </p:ext>
            </p:extLst>
          </p:nvPr>
        </p:nvGraphicFramePr>
        <p:xfrm>
          <a:off x="467544" y="729237"/>
          <a:ext cx="8212188" cy="4830352"/>
        </p:xfrm>
        <a:graphic>
          <a:graphicData uri="http://schemas.openxmlformats.org/drawingml/2006/table">
            <a:tbl>
              <a:tblPr firstRow="1" firstCol="1" bandRow="1">
                <a:tableStyleId>{7DF18680-E054-41AD-8BC1-D1AEF772440D}</a:tableStyleId>
              </a:tblPr>
              <a:tblGrid>
                <a:gridCol w="3096344">
                  <a:extLst>
                    <a:ext uri="{9D8B030D-6E8A-4147-A177-3AD203B41FA5}">
                      <a16:colId xmlns:a16="http://schemas.microsoft.com/office/drawing/2014/main" val="2542065481"/>
                    </a:ext>
                  </a:extLst>
                </a:gridCol>
                <a:gridCol w="2557922">
                  <a:extLst>
                    <a:ext uri="{9D8B030D-6E8A-4147-A177-3AD203B41FA5}">
                      <a16:colId xmlns:a16="http://schemas.microsoft.com/office/drawing/2014/main" val="1838974446"/>
                    </a:ext>
                  </a:extLst>
                </a:gridCol>
                <a:gridCol w="2557922">
                  <a:extLst>
                    <a:ext uri="{9D8B030D-6E8A-4147-A177-3AD203B41FA5}">
                      <a16:colId xmlns:a16="http://schemas.microsoft.com/office/drawing/2014/main" val="4098654339"/>
                    </a:ext>
                  </a:extLst>
                </a:gridCol>
              </a:tblGrid>
              <a:tr h="70878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0340302"/>
                  </a:ext>
                </a:extLst>
              </a:tr>
              <a:tr h="400720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13</a:t>
            </a:fld>
            <a:endParaRPr lang="en-GB" dirty="0"/>
          </a:p>
        </p:txBody>
      </p:sp>
    </p:spTree>
    <p:custDataLst>
      <p:tags r:id="rId1"/>
    </p:custDataLst>
    <p:extLst>
      <p:ext uri="{BB962C8B-B14F-4D97-AF65-F5344CB8AC3E}">
        <p14:creationId xmlns:p14="http://schemas.microsoft.com/office/powerpoint/2010/main" val="87925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179512" y="330114"/>
            <a:ext cx="8600444" cy="380247"/>
          </a:xfrm>
        </p:spPr>
        <p:txBody>
          <a:bodyPr>
            <a:normAutofit fontScale="90000"/>
          </a:bodyPr>
          <a:lstStyle/>
          <a:p>
            <a:pPr algn="ctr"/>
            <a:r>
              <a:rPr lang="en-GB" sz="3600" dirty="0"/>
              <a:t>Assessing efficiency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651289595"/>
              </p:ext>
            </p:extLst>
          </p:nvPr>
        </p:nvGraphicFramePr>
        <p:xfrm>
          <a:off x="497839" y="1124744"/>
          <a:ext cx="7746569" cy="4360333"/>
        </p:xfrm>
        <a:graphic>
          <a:graphicData uri="http://schemas.openxmlformats.org/drawingml/2006/table">
            <a:tbl>
              <a:tblPr firstRow="1" firstCol="1" bandRow="1">
                <a:tableStyleId>{7DF18680-E054-41AD-8BC1-D1AEF772440D}</a:tableStyleId>
              </a:tblPr>
              <a:tblGrid>
                <a:gridCol w="2581631">
                  <a:extLst>
                    <a:ext uri="{9D8B030D-6E8A-4147-A177-3AD203B41FA5}">
                      <a16:colId xmlns:a16="http://schemas.microsoft.com/office/drawing/2014/main" val="2278973177"/>
                    </a:ext>
                  </a:extLst>
                </a:gridCol>
                <a:gridCol w="2582469">
                  <a:extLst>
                    <a:ext uri="{9D8B030D-6E8A-4147-A177-3AD203B41FA5}">
                      <a16:colId xmlns:a16="http://schemas.microsoft.com/office/drawing/2014/main" val="2893997308"/>
                    </a:ext>
                  </a:extLst>
                </a:gridCol>
                <a:gridCol w="2582469">
                  <a:extLst>
                    <a:ext uri="{9D8B030D-6E8A-4147-A177-3AD203B41FA5}">
                      <a16:colId xmlns:a16="http://schemas.microsoft.com/office/drawing/2014/main" val="2808600771"/>
                    </a:ext>
                  </a:extLst>
                </a:gridCol>
              </a:tblGrid>
              <a:tr h="1237925">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7165699"/>
                  </a:ext>
                </a:extLst>
              </a:tr>
              <a:tr h="3122408">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Revenue</a:t>
                      </a:r>
                      <a:endParaRPr lang="en-GB" sz="1600" dirty="0">
                        <a:effectLst/>
                      </a:endParaRPr>
                    </a:p>
                    <a:p>
                      <a:pPr>
                        <a:lnSpc>
                          <a:spcPct val="115000"/>
                        </a:lnSpc>
                        <a:spcAft>
                          <a:spcPts val="0"/>
                        </a:spcAft>
                      </a:pPr>
                      <a:r>
                        <a:rPr lang="en-GB" sz="1600" dirty="0">
                          <a:effectLst/>
                        </a:rPr>
                        <a:t>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14</a:t>
            </a:fld>
            <a:endParaRPr lang="en-GB" dirty="0"/>
          </a:p>
        </p:txBody>
      </p:sp>
    </p:spTree>
    <p:custDataLst>
      <p:tags r:id="rId1"/>
    </p:custDataLst>
    <p:extLst>
      <p:ext uri="{BB962C8B-B14F-4D97-AF65-F5344CB8AC3E}">
        <p14:creationId xmlns:p14="http://schemas.microsoft.com/office/powerpoint/2010/main" val="2861777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383178" y="206792"/>
            <a:ext cx="7254240" cy="380247"/>
          </a:xfrm>
        </p:spPr>
        <p:txBody>
          <a:bodyPr>
            <a:normAutofit fontScale="90000"/>
          </a:bodyPr>
          <a:lstStyle/>
          <a:p>
            <a:r>
              <a:rPr lang="en-GB" sz="3600" dirty="0"/>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3208627965"/>
              </p:ext>
            </p:extLst>
          </p:nvPr>
        </p:nvGraphicFramePr>
        <p:xfrm>
          <a:off x="192288" y="697865"/>
          <a:ext cx="8556176" cy="5011294"/>
        </p:xfrm>
        <a:graphic>
          <a:graphicData uri="http://schemas.openxmlformats.org/drawingml/2006/table">
            <a:tbl>
              <a:tblPr firstRow="1" firstCol="1" bandRow="1">
                <a:tableStyleId>{7DF18680-E054-41AD-8BC1-D1AEF772440D}</a:tableStyleId>
              </a:tblPr>
              <a:tblGrid>
                <a:gridCol w="4163688">
                  <a:extLst>
                    <a:ext uri="{9D8B030D-6E8A-4147-A177-3AD203B41FA5}">
                      <a16:colId xmlns:a16="http://schemas.microsoft.com/office/drawing/2014/main" val="796718236"/>
                    </a:ext>
                  </a:extLst>
                </a:gridCol>
                <a:gridCol w="1973391">
                  <a:extLst>
                    <a:ext uri="{9D8B030D-6E8A-4147-A177-3AD203B41FA5}">
                      <a16:colId xmlns:a16="http://schemas.microsoft.com/office/drawing/2014/main" val="936719505"/>
                    </a:ext>
                  </a:extLst>
                </a:gridCol>
                <a:gridCol w="241909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 term assets to cover its short 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 books argue that this ratio must be at least 2:1, anything less is seen as a danger sign as it indicates that the company has insufficient funds to cover its short 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313521"/>
            <a:ext cx="8902856" cy="380247"/>
          </a:xfrm>
        </p:spPr>
        <p:txBody>
          <a:bodyPr>
            <a:normAutofit fontScale="90000"/>
          </a:bodyPr>
          <a:lstStyle/>
          <a:p>
            <a:pPr algn="ctr"/>
            <a:r>
              <a:rPr lang="en-GB" sz="3400" dirty="0"/>
              <a:t>Assessing liquidity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312674582"/>
              </p:ext>
            </p:extLst>
          </p:nvPr>
        </p:nvGraphicFramePr>
        <p:xfrm>
          <a:off x="268304" y="779910"/>
          <a:ext cx="8666690" cy="4737322"/>
        </p:xfrm>
        <a:graphic>
          <a:graphicData uri="http://schemas.openxmlformats.org/drawingml/2006/table">
            <a:tbl>
              <a:tblPr firstRow="1" firstCol="1" bandRow="1">
                <a:tableStyleId>{7DF18680-E054-41AD-8BC1-D1AEF772440D}</a:tableStyleId>
              </a:tblPr>
              <a:tblGrid>
                <a:gridCol w="4591728">
                  <a:extLst>
                    <a:ext uri="{9D8B030D-6E8A-4147-A177-3AD203B41FA5}">
                      <a16:colId xmlns:a16="http://schemas.microsoft.com/office/drawing/2014/main" val="2412206828"/>
                    </a:ext>
                  </a:extLst>
                </a:gridCol>
                <a:gridCol w="2037481">
                  <a:extLst>
                    <a:ext uri="{9D8B030D-6E8A-4147-A177-3AD203B41FA5}">
                      <a16:colId xmlns:a16="http://schemas.microsoft.com/office/drawing/2014/main" val="691005071"/>
                    </a:ext>
                  </a:extLst>
                </a:gridCol>
                <a:gridCol w="2037481">
                  <a:extLst>
                    <a:ext uri="{9D8B030D-6E8A-4147-A177-3AD203B41FA5}">
                      <a16:colId xmlns:a16="http://schemas.microsoft.com/office/drawing/2014/main" val="1982545808"/>
                    </a:ext>
                  </a:extLst>
                </a:gridCol>
              </a:tblGrid>
              <a:tr h="5241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19458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 term debts.</a:t>
                      </a:r>
                    </a:p>
                    <a:p>
                      <a:pPr algn="l">
                        <a:lnSpc>
                          <a:spcPct val="115000"/>
                        </a:lnSpc>
                        <a:spcAft>
                          <a:spcPts val="0"/>
                        </a:spcAft>
                      </a:pPr>
                      <a:r>
                        <a:rPr lang="en-GB" sz="1600" dirty="0">
                          <a:effectLst/>
                        </a:rPr>
                        <a:t>Some text books suggest that this ratio must be at least 1:1 but again there is no evidence to support this and it should be used only as a guide.</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74468" y="0"/>
            <a:ext cx="7271657" cy="380247"/>
          </a:xfrm>
        </p:spPr>
        <p:txBody>
          <a:bodyPr>
            <a:normAutofit fontScale="90000"/>
          </a:bodyPr>
          <a:lstStyle/>
          <a:p>
            <a:pPr algn="ctr"/>
            <a:r>
              <a:rPr lang="en-GB" sz="3400" dirty="0"/>
              <a:t>Assessing liquidity – creditor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2202634872"/>
              </p:ext>
            </p:extLst>
          </p:nvPr>
        </p:nvGraphicFramePr>
        <p:xfrm>
          <a:off x="115715" y="382781"/>
          <a:ext cx="8848772" cy="5297506"/>
        </p:xfrm>
        <a:graphic>
          <a:graphicData uri="http://schemas.openxmlformats.org/drawingml/2006/table">
            <a:tbl>
              <a:tblPr firstRow="1" firstCol="1" bandRow="1">
                <a:tableStyleId>{7DF18680-E054-41AD-8BC1-D1AEF772440D}</a:tableStyleId>
              </a:tblPr>
              <a:tblGrid>
                <a:gridCol w="4323204">
                  <a:extLst>
                    <a:ext uri="{9D8B030D-6E8A-4147-A177-3AD203B41FA5}">
                      <a16:colId xmlns:a16="http://schemas.microsoft.com/office/drawing/2014/main" val="2412206828"/>
                    </a:ext>
                  </a:extLst>
                </a:gridCol>
                <a:gridCol w="2262784">
                  <a:extLst>
                    <a:ext uri="{9D8B030D-6E8A-4147-A177-3AD203B41FA5}">
                      <a16:colId xmlns:a16="http://schemas.microsoft.com/office/drawing/2014/main" val="691005071"/>
                    </a:ext>
                  </a:extLst>
                </a:gridCol>
                <a:gridCol w="2262784">
                  <a:extLst>
                    <a:ext uri="{9D8B030D-6E8A-4147-A177-3AD203B41FA5}">
                      <a16:colId xmlns:a16="http://schemas.microsoft.com/office/drawing/2014/main" val="1982545808"/>
                    </a:ext>
                  </a:extLst>
                </a:gridCol>
              </a:tblGrid>
              <a:tr h="54853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CREDITOR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51391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17</a:t>
            </a:fld>
            <a:endParaRPr lang="en-GB" dirty="0"/>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443956" y="105612"/>
            <a:ext cx="7027998" cy="380247"/>
          </a:xfrm>
        </p:spPr>
        <p:txBody>
          <a:bodyPr>
            <a:normAutofit fontScale="90000"/>
          </a:bodyPr>
          <a:lstStyle/>
          <a:p>
            <a:pPr algn="ctr"/>
            <a:r>
              <a:rPr lang="en-GB" sz="3400" dirty="0"/>
              <a:t>Assessing liquidity – debtor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066989203"/>
              </p:ext>
            </p:extLst>
          </p:nvPr>
        </p:nvGraphicFramePr>
        <p:xfrm>
          <a:off x="107504" y="573456"/>
          <a:ext cx="8856986" cy="5040233"/>
        </p:xfrm>
        <a:graphic>
          <a:graphicData uri="http://schemas.openxmlformats.org/drawingml/2006/table">
            <a:tbl>
              <a:tblPr firstRow="1" firstCol="1" bandRow="1">
                <a:tableStyleId>{7DF18680-E054-41AD-8BC1-D1AEF772440D}</a:tableStyleId>
              </a:tblPr>
              <a:tblGrid>
                <a:gridCol w="5328592">
                  <a:extLst>
                    <a:ext uri="{9D8B030D-6E8A-4147-A177-3AD203B41FA5}">
                      <a16:colId xmlns:a16="http://schemas.microsoft.com/office/drawing/2014/main" val="2412206828"/>
                    </a:ext>
                  </a:extLst>
                </a:gridCol>
                <a:gridCol w="1764197">
                  <a:extLst>
                    <a:ext uri="{9D8B030D-6E8A-4147-A177-3AD203B41FA5}">
                      <a16:colId xmlns:a16="http://schemas.microsoft.com/office/drawing/2014/main" val="691005071"/>
                    </a:ext>
                  </a:extLst>
                </a:gridCol>
                <a:gridCol w="1764197">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DEBTOR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Debtors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18</a:t>
            </a:fld>
            <a:endParaRPr lang="en-GB" dirty="0"/>
          </a:p>
        </p:txBody>
      </p:sp>
    </p:spTree>
    <p:custDataLst>
      <p:tags r:id="rId1"/>
    </p:custDataLst>
    <p:extLst>
      <p:ext uri="{BB962C8B-B14F-4D97-AF65-F5344CB8AC3E}">
        <p14:creationId xmlns:p14="http://schemas.microsoft.com/office/powerpoint/2010/main" val="2180655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0666"/>
            <a:ext cx="8580662" cy="380247"/>
          </a:xfrm>
        </p:spPr>
        <p:txBody>
          <a:bodyPr>
            <a:normAutofit fontScale="90000"/>
          </a:bodyPr>
          <a:lstStyle/>
          <a:p>
            <a:pPr algn="ctr"/>
            <a:r>
              <a:rPr lang="en-GB" sz="3400" dirty="0"/>
              <a:t>Assessing liquidity – analysis of debtor and creditor days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962382896"/>
              </p:ext>
            </p:extLst>
          </p:nvPr>
        </p:nvGraphicFramePr>
        <p:xfrm>
          <a:off x="395536" y="1007719"/>
          <a:ext cx="8644184" cy="4480560"/>
        </p:xfrm>
        <a:graphic>
          <a:graphicData uri="http://schemas.openxmlformats.org/drawingml/2006/table">
            <a:tbl>
              <a:tblPr firstRow="1" bandRow="1">
                <a:tableStyleId>{7DF18680-E054-41AD-8BC1-D1AEF772440D}</a:tableStyleId>
              </a:tblPr>
              <a:tblGrid>
                <a:gridCol w="2000678">
                  <a:extLst>
                    <a:ext uri="{9D8B030D-6E8A-4147-A177-3AD203B41FA5}">
                      <a16:colId xmlns:a16="http://schemas.microsoft.com/office/drawing/2014/main" val="20000"/>
                    </a:ext>
                  </a:extLst>
                </a:gridCol>
                <a:gridCol w="1032467">
                  <a:extLst>
                    <a:ext uri="{9D8B030D-6E8A-4147-A177-3AD203B41FA5}">
                      <a16:colId xmlns:a16="http://schemas.microsoft.com/office/drawing/2014/main" val="20001"/>
                    </a:ext>
                  </a:extLst>
                </a:gridCol>
                <a:gridCol w="1193074">
                  <a:extLst>
                    <a:ext uri="{9D8B030D-6E8A-4147-A177-3AD203B41FA5}">
                      <a16:colId xmlns:a16="http://schemas.microsoft.com/office/drawing/2014/main" val="20002"/>
                    </a:ext>
                  </a:extLst>
                </a:gridCol>
                <a:gridCol w="1419497">
                  <a:extLst>
                    <a:ext uri="{9D8B030D-6E8A-4147-A177-3AD203B41FA5}">
                      <a16:colId xmlns:a16="http://schemas.microsoft.com/office/drawing/2014/main" val="20003"/>
                    </a:ext>
                  </a:extLst>
                </a:gridCol>
                <a:gridCol w="1319046">
                  <a:extLst>
                    <a:ext uri="{9D8B030D-6E8A-4147-A177-3AD203B41FA5}">
                      <a16:colId xmlns:a16="http://schemas.microsoft.com/office/drawing/2014/main" val="20004"/>
                    </a:ext>
                  </a:extLst>
                </a:gridCol>
                <a:gridCol w="1679422">
                  <a:extLst>
                    <a:ext uri="{9D8B030D-6E8A-4147-A177-3AD203B41FA5}">
                      <a16:colId xmlns:a16="http://schemas.microsoft.com/office/drawing/2014/main" val="20005"/>
                    </a:ext>
                  </a:extLst>
                </a:gridCol>
              </a:tblGrid>
              <a:tr h="905613">
                <a:tc>
                  <a:txBody>
                    <a:bodyPr/>
                    <a:lstStyle/>
                    <a:p>
                      <a:endParaRPr lang="en-GB" dirty="0"/>
                    </a:p>
                  </a:txBody>
                  <a:tcPr/>
                </a:tc>
                <a:tc>
                  <a:txBody>
                    <a:bodyPr/>
                    <a:lstStyle/>
                    <a:p>
                      <a:pPr algn="ctr"/>
                      <a:r>
                        <a:rPr lang="en-GB" dirty="0"/>
                        <a:t>2019</a:t>
                      </a:r>
                    </a:p>
                    <a:p>
                      <a:pPr algn="ctr"/>
                      <a:r>
                        <a:rPr lang="en-GB" dirty="0"/>
                        <a:t>(days)</a:t>
                      </a:r>
                    </a:p>
                  </a:txBody>
                  <a:tcPr/>
                </a:tc>
                <a:tc>
                  <a:txBody>
                    <a:bodyPr/>
                    <a:lstStyle/>
                    <a:p>
                      <a:pPr algn="ctr"/>
                      <a:r>
                        <a:rPr lang="en-GB" dirty="0"/>
                        <a:t>2018</a:t>
                      </a:r>
                    </a:p>
                    <a:p>
                      <a:pPr algn="ctr"/>
                      <a:r>
                        <a:rPr lang="en-GB" dirty="0"/>
                        <a:t>(days)</a:t>
                      </a:r>
                    </a:p>
                  </a:txBody>
                  <a:tcPr/>
                </a:tc>
                <a:tc>
                  <a:txBody>
                    <a:bodyPr/>
                    <a:lstStyle/>
                    <a:p>
                      <a:r>
                        <a:rPr lang="en-GB" dirty="0"/>
                        <a:t>Absolute difference</a:t>
                      </a:r>
                    </a:p>
                    <a:p>
                      <a:r>
                        <a:rPr lang="en-GB" dirty="0"/>
                        <a:t>   (days)</a:t>
                      </a:r>
                    </a:p>
                  </a:txBody>
                  <a:tcPr/>
                </a:tc>
                <a:tc>
                  <a:txBody>
                    <a:bodyPr/>
                    <a:lstStyle/>
                    <a:p>
                      <a:pPr algn="ctr"/>
                      <a:r>
                        <a:rPr lang="en-GB" dirty="0"/>
                        <a:t>Relative</a:t>
                      </a:r>
                      <a:r>
                        <a:rPr lang="en-GB" baseline="0" dirty="0"/>
                        <a:t> difference</a:t>
                      </a:r>
                    </a:p>
                    <a:p>
                      <a:pPr algn="ctr"/>
                      <a:r>
                        <a:rPr lang="en-GB" baseline="0" dirty="0"/>
                        <a:t>(%)</a:t>
                      </a:r>
                      <a:endParaRPr lang="en-GB" dirty="0"/>
                    </a:p>
                  </a:txBody>
                  <a:tcPr/>
                </a:tc>
                <a:tc>
                  <a:txBody>
                    <a:bodyPr/>
                    <a:lstStyle/>
                    <a:p>
                      <a:pPr algn="ctr"/>
                      <a:endParaRPr lang="en-GB" dirty="0"/>
                    </a:p>
                    <a:p>
                      <a:pPr algn="ctr"/>
                      <a:r>
                        <a:rPr lang="en-GB" dirty="0"/>
                        <a:t>Outcome</a:t>
                      </a:r>
                    </a:p>
                  </a:txBody>
                  <a:tcPr/>
                </a:tc>
                <a:extLst>
                  <a:ext uri="{0D108BD9-81ED-4DB2-BD59-A6C34878D82A}">
                    <a16:rowId xmlns:a16="http://schemas.microsoft.com/office/drawing/2014/main" val="10000"/>
                  </a:ext>
                </a:extLst>
              </a:tr>
              <a:tr h="905613">
                <a:tc>
                  <a:txBody>
                    <a:bodyPr/>
                    <a:lstStyle/>
                    <a:p>
                      <a:endParaRPr lang="en-GB" dirty="0"/>
                    </a:p>
                    <a:p>
                      <a:r>
                        <a:rPr lang="en-GB" dirty="0"/>
                        <a:t>Creditor</a:t>
                      </a:r>
                      <a:r>
                        <a:rPr lang="en-GB" baseline="0" dirty="0"/>
                        <a:t> days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 </a:t>
                      </a:r>
                    </a:p>
                    <a:p>
                      <a:pPr algn="ctr"/>
                      <a:endParaRPr lang="en-GB" dirty="0"/>
                    </a:p>
                  </a:txBody>
                  <a:tcPr/>
                </a:tc>
                <a:extLst>
                  <a:ext uri="{0D108BD9-81ED-4DB2-BD59-A6C34878D82A}">
                    <a16:rowId xmlns:a16="http://schemas.microsoft.com/office/drawing/2014/main" val="10001"/>
                  </a:ext>
                </a:extLst>
              </a:tr>
              <a:tr h="905613">
                <a:tc>
                  <a:txBody>
                    <a:bodyPr/>
                    <a:lstStyle/>
                    <a:p>
                      <a:endParaRPr lang="en-GB" dirty="0"/>
                    </a:p>
                    <a:p>
                      <a:r>
                        <a:rPr lang="en-GB" dirty="0"/>
                        <a:t>Debtors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extLst>
                  <a:ext uri="{0D108BD9-81ED-4DB2-BD59-A6C34878D82A}">
                    <a16:rowId xmlns:a16="http://schemas.microsoft.com/office/drawing/2014/main" val="10002"/>
                  </a:ext>
                </a:extLst>
              </a:tr>
              <a:tr h="1720665">
                <a:tc>
                  <a:txBody>
                    <a:bodyPr/>
                    <a:lstStyle/>
                    <a:p>
                      <a:endParaRPr lang="en-GB" dirty="0"/>
                    </a:p>
                    <a:p>
                      <a:r>
                        <a:rPr lang="en-GB" dirty="0"/>
                        <a:t>Difference</a:t>
                      </a:r>
                    </a:p>
                    <a:p>
                      <a:r>
                        <a:rPr lang="en-GB" dirty="0"/>
                        <a:t>(days holding </a:t>
                      </a:r>
                    </a:p>
                    <a:p>
                      <a:r>
                        <a:rPr lang="en-GB" dirty="0"/>
                        <a:t>other’s working</a:t>
                      </a:r>
                      <a:r>
                        <a:rPr lang="en-GB" baseline="0" dirty="0"/>
                        <a:t> capital)</a:t>
                      </a:r>
                    </a:p>
                    <a:p>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19</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185875" y="332656"/>
            <a:ext cx="8772249" cy="380247"/>
          </a:xfrm>
        </p:spPr>
        <p:txBody>
          <a:bodyPr>
            <a:normAutofit fontScale="90000"/>
          </a:bodyPr>
          <a:lstStyle/>
          <a:p>
            <a:pPr algn="ctr"/>
            <a:r>
              <a:rPr lang="en-GB" sz="3200" dirty="0"/>
              <a:t>Capital structure – </a:t>
            </a:r>
            <a:br>
              <a:rPr lang="en-GB" sz="3200" dirty="0"/>
            </a:br>
            <a:r>
              <a:rPr lang="en-GB" sz="3200" dirty="0"/>
              <a:t>introduction to gearing</a:t>
            </a: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284665" y="941503"/>
            <a:ext cx="8772249" cy="6513034"/>
          </a:xfrm>
        </p:spPr>
        <p:txBody>
          <a:bodyPr>
            <a:normAutofit fontScale="25000" lnSpcReduction="20000"/>
          </a:bodyPr>
          <a:lstStyle/>
          <a:p>
            <a:pPr marL="0" indent="0">
              <a:buNone/>
            </a:pPr>
            <a:endParaRPr lang="en-GB" sz="4200" dirty="0">
              <a:latin typeface="Times New Roman" panose="02020603050405020304" pitchFamily="18" charset="0"/>
              <a:cs typeface="Times New Roman" panose="02020603050405020304" pitchFamily="18" charset="0"/>
            </a:endParaRPr>
          </a:p>
          <a:p>
            <a:pPr marL="0" indent="0">
              <a:buNone/>
            </a:pPr>
            <a:r>
              <a:rPr lang="en-GB" sz="8000" dirty="0">
                <a:latin typeface="Times New Roman" panose="02020603050405020304" pitchFamily="18" charset="0"/>
                <a:cs typeface="Times New Roman" panose="02020603050405020304" pitchFamily="18" charset="0"/>
              </a:rPr>
              <a:t>There are two important ratios which help in analysing a company’s financial structure…</a:t>
            </a:r>
          </a:p>
          <a:p>
            <a:pPr marL="0" indent="0">
              <a:buNone/>
            </a:pPr>
            <a:endParaRPr lang="en-GB" sz="8000" dirty="0">
              <a:latin typeface="Times New Roman" panose="02020603050405020304" pitchFamily="18" charset="0"/>
              <a:cs typeface="Times New Roman" panose="02020603050405020304" pitchFamily="18" charset="0"/>
            </a:endParaRP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Gearing</a:t>
            </a:r>
            <a:r>
              <a:rPr lang="en-GB" sz="8000" dirty="0">
                <a:latin typeface="Times New Roman" panose="02020603050405020304" pitchFamily="18" charset="0"/>
                <a:cs typeface="Times New Roman" panose="02020603050405020304" pitchFamily="18" charset="0"/>
              </a:rPr>
              <a:t> ratios</a:t>
            </a: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Interest Cover </a:t>
            </a:r>
            <a:r>
              <a:rPr lang="en-GB" sz="8000" dirty="0">
                <a:latin typeface="Times New Roman" panose="02020603050405020304" pitchFamily="18" charset="0"/>
                <a:cs typeface="Times New Roman" panose="02020603050405020304" pitchFamily="18" charset="0"/>
              </a:rPr>
              <a:t>ratio</a:t>
            </a:r>
          </a:p>
          <a:p>
            <a:pPr marL="0" lvl="0" indent="0">
              <a:buNone/>
            </a:pPr>
            <a:endParaRPr lang="en-GB" sz="8000" dirty="0">
              <a:latin typeface="Times New Roman" panose="02020603050405020304" pitchFamily="18" charset="0"/>
              <a:cs typeface="Times New Roman" panose="02020603050405020304" pitchFamily="18" charset="0"/>
            </a:endParaRPr>
          </a:p>
          <a:p>
            <a:pPr marL="0" indent="0">
              <a:buNone/>
            </a:pPr>
            <a:r>
              <a:rPr lang="en-GB" sz="8000" b="1" dirty="0">
                <a:latin typeface="Times New Roman" panose="02020603050405020304" pitchFamily="18" charset="0"/>
                <a:cs typeface="Times New Roman" panose="02020603050405020304" pitchFamily="18" charset="0"/>
              </a:rPr>
              <a:t>What is Gearing?</a:t>
            </a:r>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Gearing (sometimes called leverage) is a commonly used financial indicator of the health of a business</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It is a percentage calculation that measures how dependent a business is upon debt capital when compared to the finance provided by the ordinary shareholders (equity capital)</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If a company has a large amount of borrowings compared to shareholders’ equity, it is said to be </a:t>
            </a:r>
            <a:r>
              <a:rPr lang="en-GB" sz="8000" b="1" i="1" dirty="0">
                <a:latin typeface="Times New Roman" panose="02020603050405020304" pitchFamily="18" charset="0"/>
                <a:cs typeface="Times New Roman" panose="02020603050405020304" pitchFamily="18" charset="0"/>
              </a:rPr>
              <a:t>highly geared</a:t>
            </a:r>
            <a:r>
              <a:rPr lang="en-GB" sz="8000" dirty="0">
                <a:latin typeface="Times New Roman" panose="02020603050405020304" pitchFamily="18" charset="0"/>
                <a:cs typeface="Times New Roman" panose="02020603050405020304" pitchFamily="18" charset="0"/>
              </a:rPr>
              <a:t>.</a:t>
            </a:r>
          </a:p>
          <a:p>
            <a:pPr marL="0" indent="0">
              <a:buNone/>
            </a:pPr>
            <a:r>
              <a:rPr lang="en-GB" sz="9200" dirty="0"/>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20</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354082" y="191461"/>
            <a:ext cx="7055380" cy="1400530"/>
          </a:xfrm>
        </p:spPr>
        <p:txBody>
          <a:bodyPr/>
          <a:lstStyle/>
          <a:p>
            <a:pPr algn="ctr"/>
            <a:r>
              <a:rPr lang="en-GB" sz="3600" dirty="0"/>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271599" y="998919"/>
            <a:ext cx="8436972" cy="5434928"/>
          </a:xfrm>
        </p:spPr>
        <p:txBody>
          <a:bodyPr>
            <a:noAutofit/>
          </a:bodyPr>
          <a:lstStyle/>
          <a:p>
            <a:r>
              <a:rPr lang="en-GB" sz="1400" b="1" dirty="0">
                <a:latin typeface="Times New Roman" panose="02020603050405020304" pitchFamily="18" charset="0"/>
                <a:cs typeface="Times New Roman" panose="02020603050405020304" pitchFamily="18" charset="0"/>
              </a:rPr>
              <a:t>Total Equity</a:t>
            </a:r>
          </a:p>
          <a:p>
            <a:pPr marL="0" indent="0">
              <a:buNone/>
            </a:pPr>
            <a:r>
              <a:rPr lang="en-GB" sz="1400" dirty="0">
                <a:latin typeface="Times New Roman" panose="02020603050405020304" pitchFamily="18" charset="0"/>
                <a:cs typeface="Times New Roman" panose="02020603050405020304" pitchFamily="18" charset="0"/>
              </a:rPr>
              <a:t> …is a term used to describe the interests of the ordinary shareholders in the business and consists of the Ordinary Share Capital plus all the Reserves of the business.</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Debt Capital</a:t>
            </a:r>
            <a:r>
              <a:rPr lang="en-GB" sz="1400" dirty="0">
                <a:latin typeface="Times New Roman" panose="02020603050405020304" pitchFamily="18" charset="0"/>
                <a:cs typeface="Times New Roman" panose="02020603050405020304" pitchFamily="18" charset="0"/>
              </a:rPr>
              <a:t> </a:t>
            </a:r>
          </a:p>
          <a:p>
            <a:pPr marL="0" indent="0">
              <a:buNone/>
            </a:pPr>
            <a:r>
              <a:rPr lang="en-GB" sz="1400" dirty="0">
                <a:latin typeface="Times New Roman" panose="02020603050405020304" pitchFamily="18" charset="0"/>
                <a:cs typeface="Times New Roman" panose="02020603050405020304" pitchFamily="18" charset="0"/>
              </a:rPr>
              <a:t>…consists of ‘long term debt’ which has a fixed return. Typically this will consist of long term bank loans, Debenture Loans, Loan Stock and will also include any Preference Shares, if the company has these.</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Note</a:t>
            </a:r>
            <a:r>
              <a:rPr lang="en-GB" sz="1400" dirty="0">
                <a:latin typeface="Times New Roman" panose="02020603050405020304" pitchFamily="18" charset="0"/>
                <a:cs typeface="Times New Roman" panose="02020603050405020304" pitchFamily="18" charset="0"/>
              </a:rPr>
              <a:t>:</a:t>
            </a:r>
          </a:p>
          <a:p>
            <a:pPr marL="0" indent="0">
              <a:buNone/>
            </a:pPr>
            <a:r>
              <a:rPr lang="en-GB" sz="1400" dirty="0">
                <a:latin typeface="Times New Roman" panose="02020603050405020304" pitchFamily="18" charset="0"/>
                <a:cs typeface="Times New Roman" panose="02020603050405020304" pitchFamily="18" charset="0"/>
              </a:rPr>
              <a:t>Other than any Preference Shares, long-term debt will be shown within the heading of ‘Non-current Liabilities’ on a statement of financial position</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Risk and non-risk</a:t>
            </a:r>
          </a:p>
          <a:p>
            <a:pPr marL="0" indent="0">
              <a:buNone/>
            </a:pPr>
            <a:r>
              <a:rPr lang="en-GB" sz="1400" dirty="0">
                <a:latin typeface="Times New Roman" panose="02020603050405020304" pitchFamily="18" charset="0"/>
                <a:cs typeface="Times New Roman" panose="02020603050405020304" pitchFamily="18"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2300" dirty="0">
                <a:latin typeface="Times New Roman" panose="02020603050405020304" pitchFamily="18" charset="0"/>
                <a:cs typeface="Times New Roman" panose="02020603050405020304" pitchFamily="18" charset="0"/>
              </a:rPr>
            </a:br>
            <a:endParaRPr lang="en-GB" sz="23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21</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a:xfrm>
            <a:off x="483974" y="227894"/>
            <a:ext cx="7055380" cy="1400530"/>
          </a:xfrm>
        </p:spPr>
        <p:txBody>
          <a:bodyPr/>
          <a:lstStyle/>
          <a:p>
            <a:pPr algn="ctr"/>
            <a:r>
              <a:rPr lang="en-GB" sz="3600" dirty="0"/>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655837" y="1144990"/>
            <a:ext cx="7930814" cy="5485116"/>
          </a:xfrm>
        </p:spPr>
        <p:txBody>
          <a:bodyPr/>
          <a:lstStyle/>
          <a:p>
            <a:r>
              <a:rPr lang="en-GB" sz="2000" dirty="0">
                <a:latin typeface="Times New Roman" panose="02020603050405020304" pitchFamily="18" charset="0"/>
                <a:cs typeface="Times New Roman" panose="02020603050405020304" pitchFamily="18" charset="0"/>
              </a:rPr>
              <a:t>There are many formulae for gearing ratios, for a range of analytical functions, but we will use the two most common. These are…</a:t>
            </a:r>
          </a:p>
          <a:p>
            <a:endParaRPr lang="en-GB" dirty="0"/>
          </a:p>
          <a:p>
            <a:endParaRPr lang="en-GB" dirty="0"/>
          </a:p>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22</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794238" y="1988840"/>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4654339" y="1988840"/>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870530" y="3887548"/>
            <a:ext cx="3141134" cy="163121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leverage version, calculates the relationship between equity and debt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4654339" y="3802932"/>
            <a:ext cx="3364442"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1044310" y="-56518"/>
            <a:ext cx="7055380" cy="1400530"/>
          </a:xfrm>
        </p:spPr>
        <p:txBody>
          <a:bodyPr/>
          <a:lstStyle/>
          <a:p>
            <a:pPr algn="ctr"/>
            <a:r>
              <a:rPr lang="en-GB" sz="3600" dirty="0"/>
              <a:t>Types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extLst>
              <p:ext uri="{D42A27DB-BD31-4B8C-83A1-F6EECF244321}">
                <p14:modId xmlns:p14="http://schemas.microsoft.com/office/powerpoint/2010/main" val="920319744"/>
              </p:ext>
            </p:extLst>
          </p:nvPr>
        </p:nvGraphicFramePr>
        <p:xfrm>
          <a:off x="119202" y="980728"/>
          <a:ext cx="5019396" cy="4605556"/>
        </p:xfrm>
        <a:graphic>
          <a:graphicData uri="http://schemas.openxmlformats.org/drawingml/2006/table">
            <a:tbl>
              <a:tblPr firstRow="1" firstCol="1" bandRow="1" bandCol="1">
                <a:tableStyleId>{7DF18680-E054-41AD-8BC1-D1AEF772440D}</a:tableStyleId>
              </a:tblPr>
              <a:tblGrid>
                <a:gridCol w="2690008">
                  <a:extLst>
                    <a:ext uri="{9D8B030D-6E8A-4147-A177-3AD203B41FA5}">
                      <a16:colId xmlns:a16="http://schemas.microsoft.com/office/drawing/2014/main" val="2426805529"/>
                    </a:ext>
                  </a:extLst>
                </a:gridCol>
                <a:gridCol w="1083521">
                  <a:extLst>
                    <a:ext uri="{9D8B030D-6E8A-4147-A177-3AD203B41FA5}">
                      <a16:colId xmlns:a16="http://schemas.microsoft.com/office/drawing/2014/main" val="3044696788"/>
                    </a:ext>
                  </a:extLst>
                </a:gridCol>
                <a:gridCol w="1245867">
                  <a:extLst>
                    <a:ext uri="{9D8B030D-6E8A-4147-A177-3AD203B41FA5}">
                      <a16:colId xmlns:a16="http://schemas.microsoft.com/office/drawing/2014/main" val="3335604566"/>
                    </a:ext>
                  </a:extLst>
                </a:gridCol>
              </a:tblGrid>
              <a:tr h="894818">
                <a:tc>
                  <a:txBody>
                    <a:bodyPr/>
                    <a:lstStyle/>
                    <a:p>
                      <a:pPr>
                        <a:lnSpc>
                          <a:spcPct val="115000"/>
                        </a:lnSpc>
                        <a:spcAft>
                          <a:spcPts val="0"/>
                        </a:spcAft>
                      </a:pPr>
                      <a:r>
                        <a:rPr lang="en-GB" sz="900" dirty="0">
                          <a:effectLst/>
                        </a:rPr>
                        <a:t> </a:t>
                      </a:r>
                      <a:r>
                        <a:rPr lang="en-GB" sz="2000" dirty="0">
                          <a:effectLst/>
                        </a:rPr>
                        <a:t>Extracts from Annual Report and Accounts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Playsafe 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996623365"/>
                  </a:ext>
                </a:extLst>
              </a:tr>
              <a:tr h="506273">
                <a:tc>
                  <a:txBody>
                    <a:bodyPr/>
                    <a:lstStyle/>
                    <a:p>
                      <a:pPr>
                        <a:lnSpc>
                          <a:spcPct val="115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448162466"/>
                  </a:ext>
                </a:extLst>
              </a:tr>
              <a:tr h="368299">
                <a:tc>
                  <a:txBody>
                    <a:bodyPr/>
                    <a:lstStyle/>
                    <a:p>
                      <a:pPr>
                        <a:lnSpc>
                          <a:spcPct val="115000"/>
                        </a:lnSpc>
                        <a:spcAft>
                          <a:spcPts val="0"/>
                        </a:spcAft>
                      </a:pPr>
                      <a:r>
                        <a:rPr lang="en-GB" sz="1400" dirty="0">
                          <a:effectLst/>
                        </a:rPr>
                        <a:t>Total Equity: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67771568"/>
                  </a:ext>
                </a:extLst>
              </a:tr>
              <a:tr h="368299">
                <a:tc>
                  <a:txBody>
                    <a:bodyPr/>
                    <a:lstStyle/>
                    <a:p>
                      <a:pPr>
                        <a:lnSpc>
                          <a:spcPct val="115000"/>
                        </a:lnSpc>
                        <a:spcAft>
                          <a:spcPts val="0"/>
                        </a:spcAft>
                      </a:pPr>
                      <a:r>
                        <a:rPr lang="en-GB" sz="1400" dirty="0">
                          <a:effectLst/>
                        </a:rPr>
                        <a:t>Ordinary Shares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180,000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84016532"/>
                  </a:ext>
                </a:extLst>
              </a:tr>
              <a:tr h="368299">
                <a:tc>
                  <a:txBody>
                    <a:bodyPr/>
                    <a:lstStyle/>
                    <a:p>
                      <a:pPr>
                        <a:lnSpc>
                          <a:spcPct val="115000"/>
                        </a:lnSpc>
                        <a:spcAft>
                          <a:spcPts val="0"/>
                        </a:spcAft>
                      </a:pPr>
                      <a:r>
                        <a:rPr lang="en-GB" sz="1400" dirty="0">
                          <a:effectLst/>
                        </a:rPr>
                        <a:t>Reserves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220,000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76185274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189541861"/>
                  </a:ext>
                </a:extLst>
              </a:tr>
              <a:tr h="368299">
                <a:tc>
                  <a:txBody>
                    <a:bodyPr/>
                    <a:lstStyle/>
                    <a:p>
                      <a:pPr>
                        <a:lnSpc>
                          <a:spcPct val="115000"/>
                        </a:lnSpc>
                        <a:spcAft>
                          <a:spcPts val="0"/>
                        </a:spcAft>
                      </a:pPr>
                      <a:r>
                        <a:rPr lang="en-GB" sz="1400" dirty="0">
                          <a:effectLst/>
                        </a:rPr>
                        <a:t>Non-current Liabilities: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955680173"/>
                  </a:ext>
                </a:extLst>
              </a:tr>
              <a:tr h="368299">
                <a:tc>
                  <a:txBody>
                    <a:bodyPr/>
                    <a:lstStyle/>
                    <a:p>
                      <a:pPr>
                        <a:lnSpc>
                          <a:spcPct val="115000"/>
                        </a:lnSpc>
                        <a:spcAft>
                          <a:spcPts val="0"/>
                        </a:spcAft>
                      </a:pPr>
                      <a:r>
                        <a:rPr lang="en-GB" sz="1400" dirty="0">
                          <a:effectLst/>
                        </a:rPr>
                        <a:t>10% Debentures 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300,000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21044648"/>
                  </a:ext>
                </a:extLst>
              </a:tr>
              <a:tr h="626372">
                <a:tc>
                  <a:txBody>
                    <a:bodyPr/>
                    <a:lstStyle/>
                    <a:p>
                      <a:pPr>
                        <a:lnSpc>
                          <a:spcPct val="115000"/>
                        </a:lnSpc>
                        <a:spcAft>
                          <a:spcPts val="0"/>
                        </a:spcAft>
                      </a:pPr>
                      <a:r>
                        <a:rPr lang="en-GB" sz="1400" dirty="0">
                          <a:effectLst/>
                        </a:rPr>
                        <a:t>8% Barclays Loan – 5 years remaining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71156937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231482" y="1412479"/>
            <a:ext cx="3793316" cy="5214851"/>
          </a:xfrm>
        </p:spPr>
        <p:txBody>
          <a:bodyPr>
            <a:normAutofit/>
          </a:bodyPr>
          <a:lstStyle/>
          <a:p>
            <a:r>
              <a:rPr lang="en-GB" sz="1800" dirty="0">
                <a:latin typeface="Times New Roman" panose="02020603050405020304" pitchFamily="18" charset="0"/>
                <a:cs typeface="Times New Roman" panose="02020603050405020304" pitchFamily="18" charset="0"/>
              </a:rPr>
              <a:t>The two companies below have the </a:t>
            </a:r>
            <a:r>
              <a:rPr lang="en-GB" sz="1600" dirty="0">
                <a:latin typeface="Times New Roman" panose="02020603050405020304" pitchFamily="18" charset="0"/>
                <a:cs typeface="Times New Roman" panose="02020603050405020304" pitchFamily="18" charset="0"/>
              </a:rPr>
              <a:t>same capital invested, namely £500,000, but a different capital mix</a:t>
            </a:r>
          </a:p>
          <a:p>
            <a:r>
              <a:rPr lang="en-GB" sz="1600" dirty="0">
                <a:latin typeface="Times New Roman" panose="02020603050405020304" pitchFamily="18" charset="0"/>
                <a:cs typeface="Times New Roman" panose="02020603050405020304" pitchFamily="18" charset="0"/>
              </a:rPr>
              <a:t>The capital structure gearing for Risk plc is…</a:t>
            </a:r>
          </a:p>
          <a:p>
            <a:pPr marL="0" indent="0">
              <a:buNone/>
            </a:pPr>
            <a:r>
              <a:rPr lang="en-GB" sz="1600" dirty="0">
                <a:latin typeface="Times New Roman" panose="02020603050405020304" pitchFamily="18" charset="0"/>
                <a:cs typeface="Times New Roman" panose="02020603050405020304" pitchFamily="18" charset="0"/>
              </a:rPr>
              <a:t>    (400,000/500,000) x 100 = 80%</a:t>
            </a:r>
          </a:p>
          <a:p>
            <a:r>
              <a:rPr lang="en-GB" sz="1600" dirty="0">
                <a:latin typeface="Times New Roman" panose="02020603050405020304" pitchFamily="18" charset="0"/>
                <a:cs typeface="Times New Roman" panose="02020603050405020304" pitchFamily="18" charset="0"/>
              </a:rPr>
              <a:t>The alternative (leverage) gearing is</a:t>
            </a:r>
          </a:p>
          <a:p>
            <a:pPr marL="0" indent="0">
              <a:buNone/>
            </a:pPr>
            <a:r>
              <a:rPr lang="en-GB" sz="1600" dirty="0">
                <a:latin typeface="Times New Roman" panose="02020603050405020304" pitchFamily="18" charset="0"/>
                <a:cs typeface="Times New Roman" panose="02020603050405020304" pitchFamily="18" charset="0"/>
              </a:rPr>
              <a:t>   (400,000/100,000) x 100 = 400%</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The capital structure gearing for Playsafe plc is… </a:t>
            </a:r>
          </a:p>
          <a:p>
            <a:pPr marL="0" indent="0">
              <a:buNone/>
            </a:pPr>
            <a:r>
              <a:rPr lang="en-GB" sz="1600" dirty="0">
                <a:latin typeface="Times New Roman" panose="02020603050405020304" pitchFamily="18" charset="0"/>
                <a:cs typeface="Times New Roman" panose="02020603050405020304" pitchFamily="18" charset="0"/>
              </a:rPr>
              <a:t>    (100,000/500,000) x 100 = 20%</a:t>
            </a:r>
          </a:p>
          <a:p>
            <a:r>
              <a:rPr lang="en-GB" sz="1600" dirty="0">
                <a:latin typeface="Times New Roman" panose="02020603050405020304" pitchFamily="18" charset="0"/>
                <a:cs typeface="Times New Roman" panose="02020603050405020304" pitchFamily="18" charset="0"/>
              </a:rPr>
              <a:t>The leverage gearing is…</a:t>
            </a:r>
          </a:p>
          <a:p>
            <a:pPr marL="0" indent="0">
              <a:buNone/>
            </a:pPr>
            <a:r>
              <a:rPr lang="en-GB" sz="1600" dirty="0">
                <a:latin typeface="Times New Roman" panose="02020603050405020304" pitchFamily="18" charset="0"/>
                <a:cs typeface="Times New Roman" panose="02020603050405020304" pitchFamily="18" charset="0"/>
              </a:rPr>
              <a:t>    (400,000/100,000) x 100 = 25%</a:t>
            </a:r>
          </a:p>
          <a:p>
            <a:pPr marL="0" indent="0">
              <a:buNone/>
            </a:pPr>
            <a:endParaRPr lang="en-GB" sz="16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23</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323528" y="0"/>
            <a:ext cx="7055380" cy="1400530"/>
          </a:xfrm>
        </p:spPr>
        <p:txBody>
          <a:bodyPr/>
          <a:lstStyle/>
          <a:p>
            <a:pPr algn="ctr"/>
            <a:r>
              <a:rPr lang="en-GB" sz="3600" dirty="0"/>
              <a:t>Types of gearing –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nvPr>
        </p:nvGraphicFramePr>
        <p:xfrm>
          <a:off x="132819" y="1063423"/>
          <a:ext cx="4813649" cy="4348480"/>
        </p:xfrm>
        <a:graphic>
          <a:graphicData uri="http://schemas.openxmlformats.org/drawingml/2006/table">
            <a:tbl>
              <a:tblPr firstRow="1" bandRow="1">
                <a:tableStyleId>{7DF18680-E054-41AD-8BC1-D1AEF772440D}</a:tableStyleId>
              </a:tblPr>
              <a:tblGrid>
                <a:gridCol w="2483649">
                  <a:extLst>
                    <a:ext uri="{9D8B030D-6E8A-4147-A177-3AD203B41FA5}">
                      <a16:colId xmlns:a16="http://schemas.microsoft.com/office/drawing/2014/main" val="2835301677"/>
                    </a:ext>
                  </a:extLst>
                </a:gridCol>
                <a:gridCol w="1201693">
                  <a:extLst>
                    <a:ext uri="{9D8B030D-6E8A-4147-A177-3AD203B41FA5}">
                      <a16:colId xmlns:a16="http://schemas.microsoft.com/office/drawing/2014/main" val="1830684269"/>
                    </a:ext>
                  </a:extLst>
                </a:gridCol>
                <a:gridCol w="1128307">
                  <a:extLst>
                    <a:ext uri="{9D8B030D-6E8A-4147-A177-3AD203B41FA5}">
                      <a16:colId xmlns:a16="http://schemas.microsoft.com/office/drawing/2014/main" val="2908070168"/>
                    </a:ext>
                  </a:extLst>
                </a:gridCol>
              </a:tblGrid>
              <a:tr h="370840">
                <a:tc>
                  <a:txBody>
                    <a:bodyPr/>
                    <a:lstStyle/>
                    <a:p>
                      <a:endParaRPr lang="en-GB" dirty="0"/>
                    </a:p>
                  </a:txBody>
                  <a:tcPr/>
                </a:tc>
                <a:tc>
                  <a:txBody>
                    <a:bodyPr/>
                    <a:lstStyle/>
                    <a:p>
                      <a:r>
                        <a:rPr lang="en-GB" dirty="0"/>
                        <a:t>Clod</a:t>
                      </a:r>
                    </a:p>
                    <a:p>
                      <a:r>
                        <a:rPr lang="en-GB" dirty="0"/>
                        <a:t> plc</a:t>
                      </a:r>
                    </a:p>
                  </a:txBody>
                  <a:tcPr/>
                </a:tc>
                <a:tc>
                  <a:txBody>
                    <a:bodyPr/>
                    <a:lstStyle/>
                    <a:p>
                      <a:r>
                        <a:rPr lang="en-GB" dirty="0"/>
                        <a:t>Hopper</a:t>
                      </a:r>
                    </a:p>
                    <a:p>
                      <a:r>
                        <a:rPr lang="en-GB" dirty="0"/>
                        <a:t>plc</a:t>
                      </a:r>
                    </a:p>
                  </a:txBody>
                  <a:tcPr/>
                </a:tc>
                <a:extLst>
                  <a:ext uri="{0D108BD9-81ED-4DB2-BD59-A6C34878D82A}">
                    <a16:rowId xmlns:a16="http://schemas.microsoft.com/office/drawing/2014/main" val="3382917298"/>
                  </a:ext>
                </a:extLst>
              </a:tr>
              <a:tr h="370840">
                <a:tc>
                  <a:txBody>
                    <a:bodyPr/>
                    <a:lstStyle/>
                    <a:p>
                      <a:endParaRPr lang="en-GB" dirty="0"/>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515833226"/>
                  </a:ext>
                </a:extLst>
              </a:tr>
              <a:tr h="370840">
                <a:tc>
                  <a:txBody>
                    <a:bodyPr/>
                    <a:lstStyle/>
                    <a:p>
                      <a:r>
                        <a:rPr lang="en-GB" dirty="0"/>
                        <a:t>50p ordinary shares</a:t>
                      </a:r>
                    </a:p>
                  </a:txBody>
                  <a:tcPr/>
                </a:tc>
                <a:tc>
                  <a:txBody>
                    <a:bodyPr/>
                    <a:lstStyle/>
                    <a:p>
                      <a:pPr algn="r"/>
                      <a:r>
                        <a:rPr lang="en-GB" dirty="0"/>
                        <a:t>200,000</a:t>
                      </a:r>
                    </a:p>
                  </a:txBody>
                  <a:tcPr/>
                </a:tc>
                <a:tc>
                  <a:txBody>
                    <a:bodyPr/>
                    <a:lstStyle/>
                    <a:p>
                      <a:pPr algn="r"/>
                      <a:r>
                        <a:rPr lang="en-GB" dirty="0"/>
                        <a:t>300,000</a:t>
                      </a:r>
                    </a:p>
                  </a:txBody>
                  <a:tcPr/>
                </a:tc>
                <a:extLst>
                  <a:ext uri="{0D108BD9-81ED-4DB2-BD59-A6C34878D82A}">
                    <a16:rowId xmlns:a16="http://schemas.microsoft.com/office/drawing/2014/main" val="3799780838"/>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777416048"/>
                  </a:ext>
                </a:extLst>
              </a:tr>
              <a:tr h="370840">
                <a:tc>
                  <a:txBody>
                    <a:bodyPr/>
                    <a:lstStyle/>
                    <a:p>
                      <a:r>
                        <a:rPr lang="en-GB" dirty="0"/>
                        <a:t>Retained earnings</a:t>
                      </a:r>
                    </a:p>
                  </a:txBody>
                  <a:tcPr/>
                </a:tc>
                <a:tc>
                  <a:txBody>
                    <a:bodyPr/>
                    <a:lstStyle/>
                    <a:p>
                      <a:pPr algn="r"/>
                      <a:r>
                        <a:rPr lang="en-GB" dirty="0"/>
                        <a:t>350,000</a:t>
                      </a:r>
                    </a:p>
                  </a:txBody>
                  <a:tcPr/>
                </a:tc>
                <a:tc>
                  <a:txBody>
                    <a:bodyPr/>
                    <a:lstStyle/>
                    <a:p>
                      <a:pPr algn="r"/>
                      <a:r>
                        <a:rPr lang="en-GB" dirty="0"/>
                        <a:t>450,000</a:t>
                      </a:r>
                    </a:p>
                  </a:txBody>
                  <a:tcPr/>
                </a:tc>
                <a:extLst>
                  <a:ext uri="{0D108BD9-81ED-4DB2-BD59-A6C34878D82A}">
                    <a16:rowId xmlns:a16="http://schemas.microsoft.com/office/drawing/2014/main" val="2535368350"/>
                  </a:ext>
                </a:extLst>
              </a:tr>
              <a:tr h="370840">
                <a:tc>
                  <a:txBody>
                    <a:bodyPr/>
                    <a:lstStyle/>
                    <a:p>
                      <a:r>
                        <a:rPr lang="en-GB" dirty="0"/>
                        <a:t>Share premium</a:t>
                      </a:r>
                    </a:p>
                  </a:txBody>
                  <a:tcPr/>
                </a:tc>
                <a:tc>
                  <a:txBody>
                    <a:bodyPr/>
                    <a:lstStyle/>
                    <a:p>
                      <a:pPr algn="r"/>
                      <a:r>
                        <a:rPr lang="en-GB" dirty="0"/>
                        <a:t>50,000</a:t>
                      </a:r>
                    </a:p>
                  </a:txBody>
                  <a:tcPr/>
                </a:tc>
                <a:tc>
                  <a:txBody>
                    <a:bodyPr/>
                    <a:lstStyle/>
                    <a:p>
                      <a:pPr algn="r"/>
                      <a:r>
                        <a:rPr lang="en-GB" dirty="0"/>
                        <a:t>0</a:t>
                      </a:r>
                    </a:p>
                  </a:txBody>
                  <a:tcPr/>
                </a:tc>
                <a:extLst>
                  <a:ext uri="{0D108BD9-81ED-4DB2-BD59-A6C34878D82A}">
                    <a16:rowId xmlns:a16="http://schemas.microsoft.com/office/drawing/2014/main" val="2179453701"/>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51790518"/>
                  </a:ext>
                </a:extLst>
              </a:tr>
              <a:tr h="370840">
                <a:tc>
                  <a:txBody>
                    <a:bodyPr/>
                    <a:lstStyle/>
                    <a:p>
                      <a:r>
                        <a:rPr lang="en-GB" dirty="0"/>
                        <a:t>8% Debenture (2020)</a:t>
                      </a:r>
                    </a:p>
                  </a:txBody>
                  <a:tcPr/>
                </a:tc>
                <a:tc>
                  <a:txBody>
                    <a:bodyPr/>
                    <a:lstStyle/>
                    <a:p>
                      <a:pPr algn="r"/>
                      <a:r>
                        <a:rPr lang="en-GB" dirty="0"/>
                        <a:t>800,000</a:t>
                      </a:r>
                    </a:p>
                  </a:txBody>
                  <a:tcPr/>
                </a:tc>
                <a:tc>
                  <a:txBody>
                    <a:bodyPr/>
                    <a:lstStyle/>
                    <a:p>
                      <a:pPr algn="r"/>
                      <a:r>
                        <a:rPr lang="en-GB" dirty="0"/>
                        <a:t>0</a:t>
                      </a:r>
                    </a:p>
                  </a:txBody>
                  <a:tcPr/>
                </a:tc>
                <a:extLst>
                  <a:ext uri="{0D108BD9-81ED-4DB2-BD59-A6C34878D82A}">
                    <a16:rowId xmlns:a16="http://schemas.microsoft.com/office/drawing/2014/main" val="96491703"/>
                  </a:ext>
                </a:extLst>
              </a:tr>
              <a:tr h="370840">
                <a:tc>
                  <a:txBody>
                    <a:bodyPr/>
                    <a:lstStyle/>
                    <a:p>
                      <a:r>
                        <a:rPr lang="en-GB" dirty="0"/>
                        <a:t>10% Loan stock</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150,000</a:t>
                      </a:r>
                    </a:p>
                  </a:txBody>
                  <a:tcPr/>
                </a:tc>
                <a:extLst>
                  <a:ext uri="{0D108BD9-81ED-4DB2-BD59-A6C34878D82A}">
                    <a16:rowId xmlns:a16="http://schemas.microsoft.com/office/drawing/2014/main" val="346440722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Preference shares</a:t>
                      </a:r>
                    </a:p>
                  </a:txBody>
                  <a:tcPr/>
                </a:tc>
                <a:tc>
                  <a:txBody>
                    <a:bodyPr/>
                    <a:lstStyle/>
                    <a:p>
                      <a:pPr algn="r"/>
                      <a:r>
                        <a:rPr lang="en-GB" dirty="0"/>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0</a:t>
                      </a:r>
                    </a:p>
                  </a:txBody>
                  <a:tcPr/>
                </a:tc>
                <a:extLst>
                  <a:ext uri="{0D108BD9-81ED-4DB2-BD59-A6C34878D82A}">
                    <a16:rowId xmlns:a16="http://schemas.microsoft.com/office/drawing/2014/main" val="3752264443"/>
                  </a:ext>
                </a:extLst>
              </a:tr>
              <a:tr h="370840">
                <a:tc>
                  <a:txBody>
                    <a:bodyPr/>
                    <a:lstStyle/>
                    <a:p>
                      <a:r>
                        <a:rPr lang="en-GB" dirty="0"/>
                        <a:t>Total capital</a:t>
                      </a:r>
                    </a:p>
                  </a:txBody>
                  <a:tcPr/>
                </a:tc>
                <a:tc>
                  <a:txBody>
                    <a:bodyPr/>
                    <a:lstStyle/>
                    <a:p>
                      <a:pPr algn="r"/>
                      <a:r>
                        <a:rPr lang="en-GB" dirty="0"/>
                        <a:t>1,500,000</a:t>
                      </a:r>
                    </a:p>
                  </a:txBody>
                  <a:tcPr/>
                </a:tc>
                <a:tc>
                  <a:txBody>
                    <a:bodyPr/>
                    <a:lstStyle/>
                    <a:p>
                      <a:pPr algn="r"/>
                      <a:r>
                        <a:rPr lang="en-GB" dirty="0"/>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069766" y="1063423"/>
            <a:ext cx="3689349" cy="5214851"/>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Using an appropriate formula, determine the gearing for each company</a:t>
            </a:r>
          </a:p>
          <a:p>
            <a:r>
              <a:rPr lang="en-GB" sz="2600" dirty="0">
                <a:latin typeface="Times New Roman" panose="02020603050405020304" pitchFamily="18" charset="0"/>
                <a:cs typeface="Times New Roman" panose="02020603050405020304" pitchFamily="18" charset="0"/>
              </a:rPr>
              <a:t> 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24</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a:xfrm>
            <a:off x="683568" y="-28643"/>
            <a:ext cx="7055380" cy="1400530"/>
          </a:xfrm>
        </p:spPr>
        <p:txBody>
          <a:bodyPr/>
          <a:lstStyle/>
          <a:p>
            <a:pPr algn="ctr"/>
            <a:r>
              <a:rPr lang="en-GB" sz="3600" dirty="0"/>
              <a:t>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a:xfrm>
            <a:off x="330925" y="1141573"/>
            <a:ext cx="8316686" cy="5577839"/>
          </a:xfrm>
        </p:spPr>
        <p:txBody>
          <a:bodyPr>
            <a:normAutofit fontScale="25000" lnSpcReduction="20000"/>
          </a:bodyPr>
          <a:lstStyle/>
          <a:p>
            <a:r>
              <a:rPr lang="en-US" sz="7200" dirty="0">
                <a:latin typeface="Times New Roman" panose="02020603050405020304" pitchFamily="18" charset="0"/>
                <a:cs typeface="Times New Roman" panose="02020603050405020304" pitchFamily="18" charset="0"/>
              </a:rPr>
              <a:t>No such thing as an ideal level of gearing</a:t>
            </a:r>
            <a:endParaRPr lang="en-GB" sz="7200" dirty="0">
              <a:latin typeface="Times New Roman" panose="02020603050405020304" pitchFamily="18" charset="0"/>
              <a:cs typeface="Times New Roman" panose="02020603050405020304" pitchFamily="18" charset="0"/>
            </a:endParaRPr>
          </a:p>
          <a:p>
            <a:pPr marL="0" indent="0">
              <a:buNone/>
            </a:pPr>
            <a:endParaRPr lang="en-GB" sz="7200" dirty="0">
              <a:latin typeface="Times New Roman" panose="02020603050405020304" pitchFamily="18" charset="0"/>
              <a:cs typeface="Times New Roman" panose="02020603050405020304" pitchFamily="18" charset="0"/>
            </a:endParaRPr>
          </a:p>
          <a:p>
            <a:pPr lvl="0"/>
            <a:r>
              <a:rPr lang="en-US" sz="7200" dirty="0">
                <a:latin typeface="Times New Roman" panose="02020603050405020304" pitchFamily="18" charset="0"/>
                <a:cs typeface="Times New Roman" panose="02020603050405020304" pitchFamily="18" charset="0"/>
              </a:rPr>
              <a:t>Depends upon the type of business</a:t>
            </a:r>
          </a:p>
          <a:p>
            <a:pPr marL="0" lvl="0" indent="0">
              <a:buNone/>
            </a:pPr>
            <a:endParaRPr lang="en-GB" sz="7200" dirty="0">
              <a:latin typeface="Times New Roman" panose="02020603050405020304" pitchFamily="18" charset="0"/>
              <a:cs typeface="Times New Roman" panose="02020603050405020304" pitchFamily="18" charset="0"/>
            </a:endParaRPr>
          </a:p>
          <a:p>
            <a:pPr lvl="0"/>
            <a:r>
              <a:rPr lang="en-US" sz="7200" dirty="0">
                <a:latin typeface="Times New Roman" panose="02020603050405020304" pitchFamily="18" charset="0"/>
                <a:cs typeface="Times New Roman" panose="02020603050405020304" pitchFamily="18" charset="0"/>
              </a:rPr>
              <a:t>Different types of business will have different levels of business risk. This is usually assessed by the potential variability in a company’s profits from one year to the next</a:t>
            </a:r>
          </a:p>
          <a:p>
            <a:pPr lvl="0"/>
            <a:r>
              <a:rPr lang="en-US" sz="7200" dirty="0">
                <a:latin typeface="Times New Roman" panose="02020603050405020304" pitchFamily="18" charset="0"/>
                <a:cs typeface="Times New Roman" panose="02020603050405020304" pitchFamily="18" charset="0"/>
              </a:rPr>
              <a:t>Different countries with contrasting business cultures and types of capitalism will have different attitudes and tolerances to gearing levels</a:t>
            </a:r>
            <a:endParaRPr lang="en-GB" sz="7200" dirty="0">
              <a:latin typeface="Times New Roman" panose="02020603050405020304" pitchFamily="18" charset="0"/>
              <a:cs typeface="Times New Roman" panose="02020603050405020304" pitchFamily="18" charset="0"/>
            </a:endParaRPr>
          </a:p>
          <a:p>
            <a:pPr marL="0" indent="0">
              <a:buNone/>
            </a:pPr>
            <a:r>
              <a:rPr lang="en-US" sz="7200" dirty="0">
                <a:latin typeface="Times New Roman" panose="02020603050405020304" pitchFamily="18" charset="0"/>
                <a:cs typeface="Times New Roman" panose="02020603050405020304" pitchFamily="18" charset="0"/>
              </a:rPr>
              <a:t> </a:t>
            </a:r>
            <a:endParaRPr lang="en-GB" sz="7200" dirty="0">
              <a:latin typeface="Times New Roman" panose="02020603050405020304" pitchFamily="18" charset="0"/>
              <a:cs typeface="Times New Roman" panose="02020603050405020304" pitchFamily="18" charset="0"/>
            </a:endParaRPr>
          </a:p>
          <a:p>
            <a:pPr marL="0" indent="0">
              <a:buNone/>
            </a:pPr>
            <a:endParaRPr lang="en-GB" sz="7200" dirty="0">
              <a:latin typeface="Times New Roman" panose="02020603050405020304" pitchFamily="18" charset="0"/>
              <a:cs typeface="Times New Roman" panose="02020603050405020304" pitchFamily="18" charset="0"/>
            </a:endParaRPr>
          </a:p>
          <a:p>
            <a:r>
              <a:rPr lang="en-US" sz="7200" dirty="0">
                <a:latin typeface="Times New Roman" panose="02020603050405020304" pitchFamily="18" charset="0"/>
                <a:cs typeface="Times New Roman" panose="02020603050405020304" pitchFamily="18" charset="0"/>
              </a:rPr>
              <a:t>Which do you think has the higher level of business risk?</a:t>
            </a:r>
            <a:endParaRPr lang="en-GB" sz="7200" dirty="0">
              <a:latin typeface="Times New Roman" panose="02020603050405020304" pitchFamily="18" charset="0"/>
              <a:cs typeface="Times New Roman" panose="02020603050405020304" pitchFamily="18" charset="0"/>
            </a:endParaRPr>
          </a:p>
          <a:p>
            <a:pPr marL="0" indent="0">
              <a:buNone/>
            </a:pPr>
            <a:r>
              <a:rPr lang="en-US" sz="7200" b="1" dirty="0">
                <a:latin typeface="Times New Roman" panose="02020603050405020304" pitchFamily="18" charset="0"/>
                <a:cs typeface="Times New Roman" panose="02020603050405020304" pitchFamily="18" charset="0"/>
              </a:rPr>
              <a:t> </a:t>
            </a:r>
            <a:endParaRPr lang="en-GB" sz="7200" dirty="0">
              <a:latin typeface="Times New Roman" panose="02020603050405020304" pitchFamily="18" charset="0"/>
              <a:cs typeface="Times New Roman" panose="02020603050405020304" pitchFamily="18" charset="0"/>
            </a:endParaRPr>
          </a:p>
          <a:p>
            <a:pPr marL="0" lvl="0" indent="0">
              <a:buNone/>
            </a:pPr>
            <a:r>
              <a:rPr lang="en-US" sz="7200" dirty="0">
                <a:latin typeface="Times New Roman" panose="02020603050405020304" pitchFamily="18" charset="0"/>
                <a:cs typeface="Times New Roman" panose="02020603050405020304" pitchFamily="18" charset="0"/>
              </a:rPr>
              <a:t>               A company which makes luxury fashion goods?</a:t>
            </a:r>
            <a:endParaRPr lang="en-GB" sz="7200" dirty="0">
              <a:latin typeface="Times New Roman" panose="02020603050405020304" pitchFamily="18" charset="0"/>
              <a:cs typeface="Times New Roman" panose="02020603050405020304" pitchFamily="18" charset="0"/>
            </a:endParaRPr>
          </a:p>
          <a:p>
            <a:pPr marL="0" indent="0">
              <a:buNone/>
            </a:pPr>
            <a:r>
              <a:rPr lang="en-US" sz="7200" b="1" dirty="0">
                <a:latin typeface="Times New Roman" panose="02020603050405020304" pitchFamily="18" charset="0"/>
                <a:cs typeface="Times New Roman" panose="02020603050405020304" pitchFamily="18" charset="0"/>
              </a:rPr>
              <a:t>                                             OR</a:t>
            </a:r>
            <a:endParaRPr lang="en-GB" sz="7200" dirty="0">
              <a:latin typeface="Times New Roman" panose="02020603050405020304" pitchFamily="18" charset="0"/>
              <a:cs typeface="Times New Roman" panose="02020603050405020304" pitchFamily="18" charset="0"/>
            </a:endParaRPr>
          </a:p>
          <a:p>
            <a:pPr marL="0" lvl="0" indent="0">
              <a:buNone/>
            </a:pPr>
            <a:r>
              <a:rPr lang="en-US" sz="7200" dirty="0">
                <a:latin typeface="Times New Roman" panose="02020603050405020304" pitchFamily="18" charset="0"/>
                <a:cs typeface="Times New Roman" panose="02020603050405020304" pitchFamily="18" charset="0"/>
              </a:rPr>
              <a:t>                        A company which makes bread?</a:t>
            </a:r>
            <a:endParaRPr lang="en-GB" sz="72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25</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323528" y="-274179"/>
            <a:ext cx="7055380" cy="1400530"/>
          </a:xfrm>
        </p:spPr>
        <p:txBody>
          <a:bodyPr/>
          <a:lstStyle/>
          <a:p>
            <a:pPr algn="ctr"/>
            <a:r>
              <a:rPr lang="en-GB" sz="3600" dirty="0"/>
              <a:t>Gearing ratios</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2610338323"/>
              </p:ext>
            </p:extLst>
          </p:nvPr>
        </p:nvGraphicFramePr>
        <p:xfrm>
          <a:off x="323289" y="725954"/>
          <a:ext cx="8065135" cy="4909655"/>
        </p:xfrm>
        <a:graphic>
          <a:graphicData uri="http://schemas.openxmlformats.org/drawingml/2006/table">
            <a:tbl>
              <a:tblPr firstRow="1" firstCol="1" bandRow="1">
                <a:tableStyleId>{7DF18680-E054-41AD-8BC1-D1AEF772440D}</a:tableStyleId>
              </a:tblPr>
              <a:tblGrid>
                <a:gridCol w="4032687">
                  <a:extLst>
                    <a:ext uri="{9D8B030D-6E8A-4147-A177-3AD203B41FA5}">
                      <a16:colId xmlns:a16="http://schemas.microsoft.com/office/drawing/2014/main" val="3497542593"/>
                    </a:ext>
                  </a:extLst>
                </a:gridCol>
                <a:gridCol w="2016224">
                  <a:extLst>
                    <a:ext uri="{9D8B030D-6E8A-4147-A177-3AD203B41FA5}">
                      <a16:colId xmlns:a16="http://schemas.microsoft.com/office/drawing/2014/main" val="3089179040"/>
                    </a:ext>
                  </a:extLst>
                </a:gridCol>
                <a:gridCol w="2016224">
                  <a:extLst>
                    <a:ext uri="{9D8B030D-6E8A-4147-A177-3AD203B41FA5}">
                      <a16:colId xmlns:a16="http://schemas.microsoft.com/office/drawing/2014/main" val="2149995517"/>
                    </a:ext>
                  </a:extLst>
                </a:gridCol>
              </a:tblGrid>
              <a:tr h="558564">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4897165"/>
                  </a:ext>
                </a:extLst>
              </a:tr>
              <a:tr h="4299102">
                <a:tc>
                  <a:txBody>
                    <a:bodyPr/>
                    <a:lstStyle/>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Debt Capital +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26</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8FE7513C-F0D6-4503-9109-3C2769E8ECD8}"/>
              </a:ext>
            </a:extLst>
          </p:cNvPr>
          <p:cNvSpPr txBox="1"/>
          <p:nvPr/>
        </p:nvSpPr>
        <p:spPr>
          <a:xfrm>
            <a:off x="3459664" y="4333729"/>
            <a:ext cx="2209046"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8" name="TextBox 7">
            <a:extLst>
              <a:ext uri="{FF2B5EF4-FFF2-40B4-BE49-F238E27FC236}">
                <a16:creationId xmlns:a16="http://schemas.microsoft.com/office/drawing/2014/main" id="{FE35EBD8-8372-409E-8A39-969E3B913CA6}"/>
              </a:ext>
            </a:extLst>
          </p:cNvPr>
          <p:cNvSpPr txBox="1"/>
          <p:nvPr/>
        </p:nvSpPr>
        <p:spPr>
          <a:xfrm>
            <a:off x="5808137" y="4333729"/>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13" name="TextBox 12">
            <a:extLst>
              <a:ext uri="{FF2B5EF4-FFF2-40B4-BE49-F238E27FC236}">
                <a16:creationId xmlns:a16="http://schemas.microsoft.com/office/drawing/2014/main" id="{57257F27-E288-4DE8-9E66-E2549683E0C0}"/>
              </a:ext>
            </a:extLst>
          </p:cNvPr>
          <p:cNvSpPr txBox="1"/>
          <p:nvPr/>
        </p:nvSpPr>
        <p:spPr>
          <a:xfrm>
            <a:off x="5873908" y="4902245"/>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Tree>
    <p:custDataLst>
      <p:tags r:id="rId1"/>
    </p:custDataLst>
    <p:extLst>
      <p:ext uri="{BB962C8B-B14F-4D97-AF65-F5344CB8AC3E}">
        <p14:creationId xmlns:p14="http://schemas.microsoft.com/office/powerpoint/2010/main" val="20389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900996" y="18613"/>
            <a:ext cx="7055380" cy="1400530"/>
          </a:xfrm>
        </p:spPr>
        <p:txBody>
          <a:bodyPr/>
          <a:lstStyle/>
          <a:p>
            <a:pPr algn="ctr"/>
            <a:r>
              <a:rPr lang="en-GB" sz="3600" dirty="0"/>
              <a:t>Capital structure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251469436"/>
              </p:ext>
            </p:extLst>
          </p:nvPr>
        </p:nvGraphicFramePr>
        <p:xfrm>
          <a:off x="539552" y="1124745"/>
          <a:ext cx="7848873" cy="4444493"/>
        </p:xfrm>
        <a:graphic>
          <a:graphicData uri="http://schemas.openxmlformats.org/drawingml/2006/table">
            <a:tbl>
              <a:tblPr firstRow="1" firstCol="1" bandRow="1">
                <a:tableStyleId>{7DF18680-E054-41AD-8BC1-D1AEF772440D}</a:tableStyleId>
              </a:tblPr>
              <a:tblGrid>
                <a:gridCol w="4344963">
                  <a:extLst>
                    <a:ext uri="{9D8B030D-6E8A-4147-A177-3AD203B41FA5}">
                      <a16:colId xmlns:a16="http://schemas.microsoft.com/office/drawing/2014/main" val="2489591911"/>
                    </a:ext>
                  </a:extLst>
                </a:gridCol>
                <a:gridCol w="1751955">
                  <a:extLst>
                    <a:ext uri="{9D8B030D-6E8A-4147-A177-3AD203B41FA5}">
                      <a16:colId xmlns:a16="http://schemas.microsoft.com/office/drawing/2014/main" val="1931354428"/>
                    </a:ext>
                  </a:extLst>
                </a:gridCol>
                <a:gridCol w="1751955">
                  <a:extLst>
                    <a:ext uri="{9D8B030D-6E8A-4147-A177-3AD203B41FA5}">
                      <a16:colId xmlns:a16="http://schemas.microsoft.com/office/drawing/2014/main" val="1837188196"/>
                    </a:ext>
                  </a:extLst>
                </a:gridCol>
              </a:tblGrid>
              <a:tr h="50455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391505"/>
                  </a:ext>
                </a:extLst>
              </a:tr>
              <a:tr h="388793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before interest and tax</a:t>
                      </a:r>
                      <a:endParaRPr lang="en-GB" sz="1600" dirty="0">
                        <a:effectLst/>
                      </a:endParaRPr>
                    </a:p>
                    <a:p>
                      <a:pPr algn="l">
                        <a:lnSpc>
                          <a:spcPct val="115000"/>
                        </a:lnSpc>
                        <a:spcAft>
                          <a:spcPts val="0"/>
                        </a:spcAft>
                      </a:pPr>
                      <a:r>
                        <a:rPr lang="en-GB" sz="1600" dirty="0">
                          <a:effectLst/>
                        </a:rPr>
                        <a:t>Interest (Finance costs)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far the interest paid is covered by the profits generated by the company.</a:t>
                      </a:r>
                    </a:p>
                    <a:p>
                      <a:pPr algn="l">
                        <a:lnSpc>
                          <a:spcPct val="115000"/>
                        </a:lnSpc>
                        <a:spcAft>
                          <a:spcPts val="0"/>
                        </a:spcAft>
                      </a:pPr>
                      <a:r>
                        <a:rPr lang="en-GB" sz="1600" dirty="0">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12963076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293121" y="-106564"/>
            <a:ext cx="8095303" cy="1400530"/>
          </a:xfrm>
        </p:spPr>
        <p:txBody>
          <a:bodyPr>
            <a:normAutofit/>
          </a:bodyPr>
          <a:lstStyle/>
          <a:p>
            <a:pPr algn="ctr"/>
            <a:r>
              <a:rPr lang="en-GB" sz="3200" dirty="0"/>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1019313479"/>
              </p:ext>
            </p:extLst>
          </p:nvPr>
        </p:nvGraphicFramePr>
        <p:xfrm>
          <a:off x="179512" y="923353"/>
          <a:ext cx="8784978" cy="4730878"/>
        </p:xfrm>
        <a:graphic>
          <a:graphicData uri="http://schemas.openxmlformats.org/drawingml/2006/table">
            <a:tbl>
              <a:tblPr firstRow="1" firstCol="1" bandRow="1">
                <a:tableStyleId>{7DF18680-E054-41AD-8BC1-D1AEF772440D}</a:tableStyleId>
              </a:tblPr>
              <a:tblGrid>
                <a:gridCol w="4464496">
                  <a:extLst>
                    <a:ext uri="{9D8B030D-6E8A-4147-A177-3AD203B41FA5}">
                      <a16:colId xmlns:a16="http://schemas.microsoft.com/office/drawing/2014/main" val="120673393"/>
                    </a:ext>
                  </a:extLst>
                </a:gridCol>
                <a:gridCol w="2160241">
                  <a:extLst>
                    <a:ext uri="{9D8B030D-6E8A-4147-A177-3AD203B41FA5}">
                      <a16:colId xmlns:a16="http://schemas.microsoft.com/office/drawing/2014/main" val="626248864"/>
                    </a:ext>
                  </a:extLst>
                </a:gridCol>
                <a:gridCol w="2160241">
                  <a:extLst>
                    <a:ext uri="{9D8B030D-6E8A-4147-A177-3AD203B41FA5}">
                      <a16:colId xmlns:a16="http://schemas.microsoft.com/office/drawing/2014/main" val="2390084094"/>
                    </a:ext>
                  </a:extLst>
                </a:gridCol>
              </a:tblGrid>
              <a:tr h="500819">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3154780"/>
                  </a:ext>
                </a:extLst>
              </a:tr>
              <a:tr h="385004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after tax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The EPS is the amount of profit on ordinary activities, after tax and all other charges, that has been earned for each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26114176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583474" y="299332"/>
            <a:ext cx="7588925" cy="380247"/>
          </a:xfrm>
        </p:spPr>
        <p:txBody>
          <a:bodyPr>
            <a:normAutofit fontScale="90000"/>
          </a:bodyPr>
          <a:lstStyle/>
          <a:p>
            <a:pPr algn="ctr"/>
            <a:r>
              <a:rPr lang="en-GB" sz="3600" dirty="0"/>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extLst>
              <p:ext uri="{D42A27DB-BD31-4B8C-83A1-F6EECF244321}">
                <p14:modId xmlns:p14="http://schemas.microsoft.com/office/powerpoint/2010/main" val="3377015952"/>
              </p:ext>
            </p:extLst>
          </p:nvPr>
        </p:nvGraphicFramePr>
        <p:xfrm>
          <a:off x="251520" y="1266651"/>
          <a:ext cx="8352928" cy="4324698"/>
        </p:xfrm>
        <a:graphic>
          <a:graphicData uri="http://schemas.openxmlformats.org/drawingml/2006/table">
            <a:tbl>
              <a:tblPr firstRow="1" bandRow="1">
                <a:tableStyleId>{7DF18680-E054-41AD-8BC1-D1AEF772440D}</a:tableStyleId>
              </a:tblPr>
              <a:tblGrid>
                <a:gridCol w="3456786">
                  <a:extLst>
                    <a:ext uri="{9D8B030D-6E8A-4147-A177-3AD203B41FA5}">
                      <a16:colId xmlns:a16="http://schemas.microsoft.com/office/drawing/2014/main" val="4040117992"/>
                    </a:ext>
                  </a:extLst>
                </a:gridCol>
                <a:gridCol w="2448071">
                  <a:extLst>
                    <a:ext uri="{9D8B030D-6E8A-4147-A177-3AD203B41FA5}">
                      <a16:colId xmlns:a16="http://schemas.microsoft.com/office/drawing/2014/main" val="2491187379"/>
                    </a:ext>
                  </a:extLst>
                </a:gridCol>
                <a:gridCol w="2448071">
                  <a:extLst>
                    <a:ext uri="{9D8B030D-6E8A-4147-A177-3AD203B41FA5}">
                      <a16:colId xmlns:a16="http://schemas.microsoft.com/office/drawing/2014/main" val="1280468230"/>
                    </a:ext>
                  </a:extLst>
                </a:gridCol>
              </a:tblGrid>
              <a:tr h="495609">
                <a:tc>
                  <a:txBody>
                    <a:bodyPr/>
                    <a:lstStyle/>
                    <a:p>
                      <a:endParaRPr lang="en-GB" dirty="0"/>
                    </a:p>
                  </a:txBody>
                  <a:tcPr/>
                </a:tc>
                <a:tc>
                  <a:txBody>
                    <a:bodyPr/>
                    <a:lstStyle/>
                    <a:p>
                      <a:pPr algn="ctr"/>
                      <a:r>
                        <a:rPr lang="en-GB" dirty="0"/>
                        <a:t>Company A</a:t>
                      </a:r>
                    </a:p>
                  </a:txBody>
                  <a:tcPr/>
                </a:tc>
                <a:tc>
                  <a:txBody>
                    <a:bodyPr/>
                    <a:lstStyle/>
                    <a:p>
                      <a:pPr algn="ctr"/>
                      <a:r>
                        <a:rPr lang="en-GB" dirty="0"/>
                        <a:t>Company B</a:t>
                      </a:r>
                    </a:p>
                  </a:txBody>
                  <a:tcPr/>
                </a:tc>
                <a:extLst>
                  <a:ext uri="{0D108BD9-81ED-4DB2-BD59-A6C34878D82A}">
                    <a16:rowId xmlns:a16="http://schemas.microsoft.com/office/drawing/2014/main" val="3998832447"/>
                  </a:ext>
                </a:extLst>
              </a:tr>
              <a:tr h="495609">
                <a:tc>
                  <a:txBody>
                    <a:bodyPr/>
                    <a:lstStyle/>
                    <a:p>
                      <a:r>
                        <a:rPr lang="en-GB" dirty="0"/>
                        <a:t>Profit after taxation</a:t>
                      </a:r>
                    </a:p>
                  </a:txBody>
                  <a:tcPr/>
                </a:tc>
                <a:tc>
                  <a:txBody>
                    <a:bodyPr/>
                    <a:lstStyle/>
                    <a:p>
                      <a:pPr algn="ctr"/>
                      <a:r>
                        <a:rPr lang="en-GB" dirty="0"/>
                        <a:t>£10,000</a:t>
                      </a:r>
                    </a:p>
                  </a:txBody>
                  <a:tcPr/>
                </a:tc>
                <a:tc>
                  <a:txBody>
                    <a:bodyPr/>
                    <a:lstStyle/>
                    <a:p>
                      <a:pPr algn="ctr"/>
                      <a:r>
                        <a:rPr lang="en-GB" dirty="0"/>
                        <a:t>£20,000</a:t>
                      </a:r>
                    </a:p>
                  </a:txBody>
                  <a:tcPr/>
                </a:tc>
                <a:extLst>
                  <a:ext uri="{0D108BD9-81ED-4DB2-BD59-A6C34878D82A}">
                    <a16:rowId xmlns:a16="http://schemas.microsoft.com/office/drawing/2014/main" val="3298462806"/>
                  </a:ext>
                </a:extLst>
              </a:tr>
              <a:tr h="495609">
                <a:tc>
                  <a:txBody>
                    <a:bodyPr/>
                    <a:lstStyle/>
                    <a:p>
                      <a:r>
                        <a:rPr lang="en-GB" dirty="0"/>
                        <a:t>Share capital:</a:t>
                      </a:r>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689751968"/>
                  </a:ext>
                </a:extLst>
              </a:tr>
              <a:tr h="495609">
                <a:tc>
                  <a:txBody>
                    <a:bodyPr/>
                    <a:lstStyle/>
                    <a:p>
                      <a:r>
                        <a:rPr lang="en-GB" dirty="0"/>
                        <a:t>£1 ordinary shares</a:t>
                      </a:r>
                    </a:p>
                  </a:txBody>
                  <a:tcPr/>
                </a:tc>
                <a:tc>
                  <a:txBody>
                    <a:bodyPr/>
                    <a:lstStyle/>
                    <a:p>
                      <a:pPr algn="ctr"/>
                      <a:r>
                        <a:rPr lang="en-GB" dirty="0"/>
                        <a:t>£100,000</a:t>
                      </a:r>
                    </a:p>
                  </a:txBody>
                  <a:tcPr/>
                </a:tc>
                <a:tc>
                  <a:txBody>
                    <a:bodyPr/>
                    <a:lstStyle/>
                    <a:p>
                      <a:pPr algn="ctr"/>
                      <a:endParaRPr lang="en-GB" dirty="0"/>
                    </a:p>
                  </a:txBody>
                  <a:tcPr/>
                </a:tc>
                <a:extLst>
                  <a:ext uri="{0D108BD9-81ED-4DB2-BD59-A6C34878D82A}">
                    <a16:rowId xmlns:a16="http://schemas.microsoft.com/office/drawing/2014/main" val="2807949934"/>
                  </a:ext>
                </a:extLst>
              </a:tr>
              <a:tr h="495609">
                <a:tc>
                  <a:txBody>
                    <a:bodyPr/>
                    <a:lstStyle/>
                    <a:p>
                      <a:r>
                        <a:rPr lang="en-GB" dirty="0"/>
                        <a:t>£0.50 ordinary shares</a:t>
                      </a:r>
                    </a:p>
                  </a:txBody>
                  <a:tcPr/>
                </a:tc>
                <a:tc>
                  <a:txBody>
                    <a:bodyPr/>
                    <a:lstStyle/>
                    <a:p>
                      <a:pPr algn="ctr"/>
                      <a:endParaRPr lang="en-GB" dirty="0"/>
                    </a:p>
                  </a:txBody>
                  <a:tcPr/>
                </a:tc>
                <a:tc>
                  <a:txBody>
                    <a:bodyPr/>
                    <a:lstStyle/>
                    <a:p>
                      <a:pPr algn="ctr"/>
                      <a:r>
                        <a:rPr lang="en-GB" dirty="0"/>
                        <a:t>£150,000</a:t>
                      </a:r>
                    </a:p>
                  </a:txBody>
                  <a:tcPr/>
                </a:tc>
                <a:extLst>
                  <a:ext uri="{0D108BD9-81ED-4DB2-BD59-A6C34878D82A}">
                    <a16:rowId xmlns:a16="http://schemas.microsoft.com/office/drawing/2014/main" val="1287492833"/>
                  </a:ext>
                </a:extLst>
              </a:tr>
              <a:tr h="855435">
                <a:tc>
                  <a:txBody>
                    <a:bodyPr/>
                    <a:lstStyle/>
                    <a:p>
                      <a:r>
                        <a:rPr lang="en-GB" dirty="0"/>
                        <a:t>Earnings per share (EPS)</a:t>
                      </a:r>
                    </a:p>
                  </a:txBody>
                  <a:tcPr/>
                </a:tc>
                <a:tc>
                  <a:txBody>
                    <a:bodyPr/>
                    <a:lstStyle/>
                    <a:p>
                      <a:pPr algn="ctr"/>
                      <a:r>
                        <a:rPr lang="en-GB" sz="1800" kern="1200" dirty="0">
                          <a:effectLst/>
                        </a:rPr>
                        <a:t>£</a:t>
                      </a:r>
                      <a:r>
                        <a:rPr lang="en-GB" sz="1800" u="sng" kern="1200" dirty="0">
                          <a:effectLst/>
                        </a:rPr>
                        <a:t>10,000 x100</a:t>
                      </a:r>
                    </a:p>
                    <a:p>
                      <a:pPr algn="ctr"/>
                      <a:r>
                        <a:rPr lang="en-GB" sz="1800" u="none" kern="1200" dirty="0">
                          <a:effectLst/>
                        </a:rPr>
                        <a:t>100,000</a:t>
                      </a:r>
                      <a:endParaRPr lang="en-GB" u="none" dirty="0"/>
                    </a:p>
                  </a:txBody>
                  <a:tcPr/>
                </a:tc>
                <a:tc>
                  <a:txBody>
                    <a:bodyPr/>
                    <a:lstStyle/>
                    <a:p>
                      <a:pPr algn="ctr"/>
                      <a:r>
                        <a:rPr lang="en-GB" sz="1800" kern="1200" dirty="0">
                          <a:effectLst/>
                        </a:rPr>
                        <a:t>£</a:t>
                      </a:r>
                      <a:r>
                        <a:rPr lang="en-GB" sz="1800" u="sng" kern="1200" dirty="0">
                          <a:effectLst/>
                        </a:rPr>
                        <a:t>20,000 x 100 </a:t>
                      </a:r>
                    </a:p>
                    <a:p>
                      <a:pPr algn="ctr"/>
                      <a:r>
                        <a:rPr lang="en-GB" dirty="0"/>
                        <a:t>300,000</a:t>
                      </a:r>
                    </a:p>
                  </a:txBody>
                  <a:tcPr/>
                </a:tc>
                <a:extLst>
                  <a:ext uri="{0D108BD9-81ED-4DB2-BD59-A6C34878D82A}">
                    <a16:rowId xmlns:a16="http://schemas.microsoft.com/office/drawing/2014/main" val="1450639143"/>
                  </a:ext>
                </a:extLst>
              </a:tr>
              <a:tr h="495609">
                <a:tc>
                  <a:txBody>
                    <a:bodyPr/>
                    <a:lstStyle/>
                    <a:p>
                      <a:r>
                        <a:rPr lang="en-GB" dirty="0"/>
                        <a:t>EPS</a:t>
                      </a:r>
                    </a:p>
                  </a:txBody>
                  <a:tcPr/>
                </a:tc>
                <a:tc>
                  <a:txBody>
                    <a:bodyPr/>
                    <a:lstStyle/>
                    <a:p>
                      <a:pPr algn="ctr"/>
                      <a:r>
                        <a:rPr lang="en-GB" dirty="0"/>
                        <a:t>10 pence</a:t>
                      </a:r>
                    </a:p>
                  </a:txBody>
                  <a:tcPr/>
                </a:tc>
                <a:tc>
                  <a:txBody>
                    <a:bodyPr/>
                    <a:lstStyle/>
                    <a:p>
                      <a:pPr algn="ctr"/>
                      <a:r>
                        <a:rPr lang="en-GB" dirty="0"/>
                        <a:t>6.7 pence</a:t>
                      </a:r>
                    </a:p>
                  </a:txBody>
                  <a:tcPr/>
                </a:tc>
                <a:extLst>
                  <a:ext uri="{0D108BD9-81ED-4DB2-BD59-A6C34878D82A}">
                    <a16:rowId xmlns:a16="http://schemas.microsoft.com/office/drawing/2014/main" val="1319584881"/>
                  </a:ext>
                </a:extLst>
              </a:tr>
              <a:tr h="495609">
                <a:tc>
                  <a:txBody>
                    <a:bodyPr/>
                    <a:lstStyle/>
                    <a:p>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29</a:t>
            </a:fld>
            <a:endParaRPr lang="en-GB" dirty="0"/>
          </a:p>
        </p:txBody>
      </p:sp>
    </p:spTree>
    <p:custDataLst>
      <p:tags r:id="rId1"/>
    </p:custDataLst>
    <p:extLst>
      <p:ext uri="{BB962C8B-B14F-4D97-AF65-F5344CB8AC3E}">
        <p14:creationId xmlns:p14="http://schemas.microsoft.com/office/powerpoint/2010/main" val="425343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259898" y="350887"/>
            <a:ext cx="8624203" cy="380247"/>
          </a:xfrm>
        </p:spPr>
        <p:txBody>
          <a:bodyPr>
            <a:normAutofit fontScale="90000"/>
          </a:bodyPr>
          <a:lstStyle/>
          <a:p>
            <a:pPr algn="ctr"/>
            <a:r>
              <a:rPr lang="en-GB" sz="3600" dirty="0"/>
              <a:t>Investment ratios – price earnings ratio (P/E)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3867123428"/>
              </p:ext>
            </p:extLst>
          </p:nvPr>
        </p:nvGraphicFramePr>
        <p:xfrm>
          <a:off x="395536" y="905409"/>
          <a:ext cx="8500558" cy="4652788"/>
        </p:xfrm>
        <a:graphic>
          <a:graphicData uri="http://schemas.openxmlformats.org/drawingml/2006/table">
            <a:tbl>
              <a:tblPr firstRow="1" firstCol="1" bandRow="1">
                <a:tableStyleId>{7DF18680-E054-41AD-8BC1-D1AEF772440D}</a:tableStyleId>
              </a:tblPr>
              <a:tblGrid>
                <a:gridCol w="5624290">
                  <a:extLst>
                    <a:ext uri="{9D8B030D-6E8A-4147-A177-3AD203B41FA5}">
                      <a16:colId xmlns:a16="http://schemas.microsoft.com/office/drawing/2014/main" val="3935855640"/>
                    </a:ext>
                  </a:extLst>
                </a:gridCol>
                <a:gridCol w="1438134">
                  <a:extLst>
                    <a:ext uri="{9D8B030D-6E8A-4147-A177-3AD203B41FA5}">
                      <a16:colId xmlns:a16="http://schemas.microsoft.com/office/drawing/2014/main" val="544767860"/>
                    </a:ext>
                  </a:extLst>
                </a:gridCol>
                <a:gridCol w="1438134">
                  <a:extLst>
                    <a:ext uri="{9D8B030D-6E8A-4147-A177-3AD203B41FA5}">
                      <a16:colId xmlns:a16="http://schemas.microsoft.com/office/drawing/2014/main" val="1178093634"/>
                    </a:ext>
                  </a:extLst>
                </a:gridCol>
              </a:tblGrid>
              <a:tr h="433952">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2398054545"/>
                  </a:ext>
                </a:extLst>
              </a:tr>
              <a:tr h="4177871">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effectLst/>
                        </a:rPr>
                        <a:t>Share price in pence</a:t>
                      </a:r>
                      <a:r>
                        <a:rPr lang="en-GB" sz="1400" dirty="0">
                          <a:effectLst/>
                        </a:rPr>
                        <a:t>        </a:t>
                      </a:r>
                    </a:p>
                    <a:p>
                      <a:pPr algn="l">
                        <a:lnSpc>
                          <a:spcPct val="115000"/>
                        </a:lnSpc>
                        <a:spcAft>
                          <a:spcPts val="0"/>
                        </a:spcAft>
                      </a:pPr>
                      <a:r>
                        <a:rPr lang="en-GB" sz="1400" dirty="0">
                          <a:effectLst/>
                        </a:rPr>
                        <a:t>Earnings per Share</a:t>
                      </a:r>
                    </a:p>
                    <a:p>
                      <a:pPr algn="l">
                        <a:lnSpc>
                          <a:spcPct val="115000"/>
                        </a:lnSpc>
                        <a:spcAft>
                          <a:spcPts val="0"/>
                        </a:spcAft>
                      </a:pPr>
                      <a:r>
                        <a:rPr lang="en-GB" sz="1400" dirty="0">
                          <a:effectLst/>
                        </a:rPr>
                        <a:t> </a:t>
                      </a:r>
                    </a:p>
                    <a:p>
                      <a:pPr algn="l">
                        <a:lnSpc>
                          <a:spcPct val="115000"/>
                        </a:lnSpc>
                        <a:spcAft>
                          <a:spcPts val="0"/>
                        </a:spcAft>
                      </a:pPr>
                      <a:r>
                        <a:rPr lang="en-GB" sz="1400" dirty="0">
                          <a:effectLst/>
                        </a:rPr>
                        <a:t>The P/E ratio shows the relationship between the market price of an ordinary share and its earnings per share.</a:t>
                      </a:r>
                    </a:p>
                    <a:p>
                      <a:pPr algn="l">
                        <a:lnSpc>
                          <a:spcPct val="115000"/>
                        </a:lnSpc>
                        <a:spcAft>
                          <a:spcPts val="0"/>
                        </a:spcAft>
                      </a:pPr>
                      <a:r>
                        <a:rPr lang="en-GB" sz="1400" dirty="0">
                          <a:effectLst/>
                        </a:rPr>
                        <a:t>The simplest way of looking at the P/E ratio is to regard it as the number of years’ earnings that are needed to recover the share price.</a:t>
                      </a:r>
                    </a:p>
                    <a:p>
                      <a:pPr algn="l">
                        <a:lnSpc>
                          <a:spcPct val="115000"/>
                        </a:lnSpc>
                        <a:spcAft>
                          <a:spcPts val="0"/>
                        </a:spcAft>
                      </a:pPr>
                      <a:r>
                        <a:rPr lang="en-GB" sz="1400" dirty="0">
                          <a:effectLst/>
                        </a:rPr>
                        <a:t>A high or low ratio can only be judged in relation to other companies in the same sector of the market.</a:t>
                      </a:r>
                    </a:p>
                    <a:p>
                      <a:pPr algn="l">
                        <a:lnSpc>
                          <a:spcPct val="115000"/>
                        </a:lnSpc>
                        <a:spcAft>
                          <a:spcPts val="0"/>
                        </a:spcAft>
                      </a:pPr>
                      <a:r>
                        <a:rPr lang="en-GB" sz="1400" dirty="0">
                          <a:effectLst/>
                        </a:rPr>
                        <a:t>The P/E ratio gives an indication of the confidence that investors have in the future prosperity of the business.</a:t>
                      </a:r>
                    </a:p>
                    <a:p>
                      <a:pPr algn="l">
                        <a:lnSpc>
                          <a:spcPct val="115000"/>
                        </a:lnSpc>
                        <a:spcAft>
                          <a:spcPts val="0"/>
                        </a:spcAft>
                      </a:pPr>
                      <a:r>
                        <a:rPr lang="en-GB" sz="1400" dirty="0">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30</a:t>
            </a:fld>
            <a:endParaRPr lang="en-GB" dirty="0"/>
          </a:p>
        </p:txBody>
      </p:sp>
    </p:spTree>
    <p:custDataLst>
      <p:tags r:id="rId1"/>
    </p:custDataLst>
    <p:extLst>
      <p:ext uri="{BB962C8B-B14F-4D97-AF65-F5344CB8AC3E}">
        <p14:creationId xmlns:p14="http://schemas.microsoft.com/office/powerpoint/2010/main" val="33134042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179512" y="382759"/>
            <a:ext cx="8212824" cy="380247"/>
          </a:xfrm>
        </p:spPr>
        <p:txBody>
          <a:bodyPr>
            <a:noAutofit/>
          </a:bodyPr>
          <a:lstStyle/>
          <a:p>
            <a:pPr algn="ctr"/>
            <a:r>
              <a:rPr lang="en-GB" sz="2800" dirty="0"/>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2378786327"/>
              </p:ext>
            </p:extLst>
          </p:nvPr>
        </p:nvGraphicFramePr>
        <p:xfrm>
          <a:off x="467544" y="874945"/>
          <a:ext cx="8064896" cy="4756558"/>
        </p:xfrm>
        <a:graphic>
          <a:graphicData uri="http://schemas.openxmlformats.org/drawingml/2006/table">
            <a:tbl>
              <a:tblPr firstRow="1" firstCol="1" bandRow="1">
                <a:tableStyleId>{7DF18680-E054-41AD-8BC1-D1AEF772440D}</a:tableStyleId>
              </a:tblPr>
              <a:tblGrid>
                <a:gridCol w="3816424">
                  <a:extLst>
                    <a:ext uri="{9D8B030D-6E8A-4147-A177-3AD203B41FA5}">
                      <a16:colId xmlns:a16="http://schemas.microsoft.com/office/drawing/2014/main" val="4262130531"/>
                    </a:ext>
                  </a:extLst>
                </a:gridCol>
                <a:gridCol w="2124236">
                  <a:extLst>
                    <a:ext uri="{9D8B030D-6E8A-4147-A177-3AD203B41FA5}">
                      <a16:colId xmlns:a16="http://schemas.microsoft.com/office/drawing/2014/main" val="3626510109"/>
                    </a:ext>
                  </a:extLst>
                </a:gridCol>
                <a:gridCol w="2124236">
                  <a:extLst>
                    <a:ext uri="{9D8B030D-6E8A-4147-A177-3AD203B41FA5}">
                      <a16:colId xmlns:a16="http://schemas.microsoft.com/office/drawing/2014/main" val="2608802518"/>
                    </a:ext>
                  </a:extLst>
                </a:gridCol>
              </a:tblGrid>
              <a:tr h="58141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63963566"/>
                  </a:ext>
                </a:extLst>
              </a:tr>
              <a:tr h="417514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holder of one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NOTE:  As with EPS, you need to be careful  when calculating the number of shares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31</a:t>
            </a:fld>
            <a:endParaRPr lang="en-GB" dirty="0"/>
          </a:p>
        </p:txBody>
      </p:sp>
    </p:spTree>
    <p:custDataLst>
      <p:tags r:id="rId1"/>
    </p:custDataLst>
    <p:extLst>
      <p:ext uri="{BB962C8B-B14F-4D97-AF65-F5344CB8AC3E}">
        <p14:creationId xmlns:p14="http://schemas.microsoft.com/office/powerpoint/2010/main" val="34261424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251520" y="261256"/>
            <a:ext cx="8229979" cy="380247"/>
          </a:xfrm>
        </p:spPr>
        <p:txBody>
          <a:bodyPr>
            <a:normAutofit fontScale="90000"/>
          </a:bodyPr>
          <a:lstStyle/>
          <a:p>
            <a:pPr algn="ctr"/>
            <a:r>
              <a:rPr lang="en-GB" sz="3600" dirty="0"/>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179628400"/>
              </p:ext>
            </p:extLst>
          </p:nvPr>
        </p:nvGraphicFramePr>
        <p:xfrm>
          <a:off x="340551" y="1041613"/>
          <a:ext cx="8229979" cy="4458102"/>
        </p:xfrm>
        <a:graphic>
          <a:graphicData uri="http://schemas.openxmlformats.org/drawingml/2006/table">
            <a:tbl>
              <a:tblPr firstRow="1" firstCol="1" bandRow="1">
                <a:tableStyleId>{7DF18680-E054-41AD-8BC1-D1AEF772440D}</a:tableStyleId>
              </a:tblPr>
              <a:tblGrid>
                <a:gridCol w="4951529">
                  <a:extLst>
                    <a:ext uri="{9D8B030D-6E8A-4147-A177-3AD203B41FA5}">
                      <a16:colId xmlns:a16="http://schemas.microsoft.com/office/drawing/2014/main" val="145858002"/>
                    </a:ext>
                  </a:extLst>
                </a:gridCol>
                <a:gridCol w="1639225">
                  <a:extLst>
                    <a:ext uri="{9D8B030D-6E8A-4147-A177-3AD203B41FA5}">
                      <a16:colId xmlns:a16="http://schemas.microsoft.com/office/drawing/2014/main" val="3874652154"/>
                    </a:ext>
                  </a:extLst>
                </a:gridCol>
                <a:gridCol w="1639225">
                  <a:extLst>
                    <a:ext uri="{9D8B030D-6E8A-4147-A177-3AD203B41FA5}">
                      <a16:colId xmlns:a16="http://schemas.microsoft.com/office/drawing/2014/main" val="3823046836"/>
                    </a:ext>
                  </a:extLst>
                </a:gridCol>
              </a:tblGrid>
              <a:tr h="4882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132747"/>
                  </a:ext>
                </a:extLst>
              </a:tr>
              <a:tr h="391536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Profit after interest and tax</a:t>
                      </a: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dirty="0">
                          <a:effectLst/>
                        </a:rPr>
                        <a:t>This the profit attributable to shareholders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32</a:t>
            </a:fld>
            <a:endParaRPr lang="en-GB" dirty="0"/>
          </a:p>
        </p:txBody>
      </p:sp>
    </p:spTree>
    <p:custDataLst>
      <p:tags r:id="rId1"/>
    </p:custDataLst>
    <p:extLst>
      <p:ext uri="{BB962C8B-B14F-4D97-AF65-F5344CB8AC3E}">
        <p14:creationId xmlns:p14="http://schemas.microsoft.com/office/powerpoint/2010/main" val="2337594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1574482" y="76953"/>
            <a:ext cx="5295931" cy="380247"/>
          </a:xfrm>
        </p:spPr>
        <p:txBody>
          <a:bodyPr>
            <a:normAutofit fontScale="90000"/>
          </a:bodyPr>
          <a:lstStyle/>
          <a:p>
            <a:pPr algn="ctr"/>
            <a:r>
              <a:rPr lang="en-GB" dirty="0"/>
              <a:t>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362339611"/>
              </p:ext>
            </p:extLst>
          </p:nvPr>
        </p:nvGraphicFramePr>
        <p:xfrm>
          <a:off x="124167" y="534153"/>
          <a:ext cx="8895666" cy="5069998"/>
        </p:xfrm>
        <a:graphic>
          <a:graphicData uri="http://schemas.openxmlformats.org/drawingml/2006/table">
            <a:tbl>
              <a:tblPr firstRow="1" firstCol="1" bandRow="1">
                <a:tableStyleId>{7DF18680-E054-41AD-8BC1-D1AEF772440D}</a:tableStyleId>
              </a:tblPr>
              <a:tblGrid>
                <a:gridCol w="3191576">
                  <a:extLst>
                    <a:ext uri="{9D8B030D-6E8A-4147-A177-3AD203B41FA5}">
                      <a16:colId xmlns:a16="http://schemas.microsoft.com/office/drawing/2014/main" val="3235174462"/>
                    </a:ext>
                  </a:extLst>
                </a:gridCol>
                <a:gridCol w="1304763">
                  <a:extLst>
                    <a:ext uri="{9D8B030D-6E8A-4147-A177-3AD203B41FA5}">
                      <a16:colId xmlns:a16="http://schemas.microsoft.com/office/drawing/2014/main" val="1820317717"/>
                    </a:ext>
                  </a:extLst>
                </a:gridCol>
                <a:gridCol w="1304763">
                  <a:extLst>
                    <a:ext uri="{9D8B030D-6E8A-4147-A177-3AD203B41FA5}">
                      <a16:colId xmlns:a16="http://schemas.microsoft.com/office/drawing/2014/main" val="125462813"/>
                    </a:ext>
                  </a:extLst>
                </a:gridCol>
                <a:gridCol w="1547282">
                  <a:extLst>
                    <a:ext uri="{9D8B030D-6E8A-4147-A177-3AD203B41FA5}">
                      <a16:colId xmlns:a16="http://schemas.microsoft.com/office/drawing/2014/main" val="3592663697"/>
                    </a:ext>
                  </a:extLst>
                </a:gridCol>
                <a:gridCol w="1547282">
                  <a:extLst>
                    <a:ext uri="{9D8B030D-6E8A-4147-A177-3AD203B41FA5}">
                      <a16:colId xmlns:a16="http://schemas.microsoft.com/office/drawing/2014/main" val="1336046565"/>
                    </a:ext>
                  </a:extLst>
                </a:gridCol>
              </a:tblGrid>
              <a:tr h="863178">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2019</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 2018</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5587876"/>
                  </a:ext>
                </a:extLst>
              </a:tr>
              <a:tr h="245453">
                <a:tc>
                  <a:txBody>
                    <a:bodyPr/>
                    <a:lstStyle/>
                    <a:p>
                      <a:pPr>
                        <a:lnSpc>
                          <a:spcPct val="115000"/>
                        </a:lnSpc>
                        <a:spcAft>
                          <a:spcPts val="1000"/>
                        </a:spcAft>
                      </a:pPr>
                      <a:r>
                        <a:rPr lang="en-GB" sz="1500" dirty="0">
                          <a:effectLst/>
                        </a:rPr>
                        <a:t>ROCE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2971412"/>
                  </a:ext>
                </a:extLst>
              </a:tr>
              <a:tr h="245453">
                <a:tc>
                  <a:txBody>
                    <a:bodyPr/>
                    <a:lstStyle/>
                    <a:p>
                      <a:pPr>
                        <a:lnSpc>
                          <a:spcPct val="115000"/>
                        </a:lnSpc>
                        <a:spcAft>
                          <a:spcPts val="1000"/>
                        </a:spcAft>
                      </a:pPr>
                      <a:r>
                        <a:rPr lang="en-GB" sz="1500" dirty="0">
                          <a:effectLst/>
                        </a:rPr>
                        <a:t>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5614963"/>
                  </a:ext>
                </a:extLst>
              </a:tr>
              <a:tr h="245453">
                <a:tc>
                  <a:txBody>
                    <a:bodyPr/>
                    <a:lstStyle/>
                    <a:p>
                      <a:pPr>
                        <a:lnSpc>
                          <a:spcPct val="115000"/>
                        </a:lnSpc>
                        <a:spcAft>
                          <a:spcPts val="1000"/>
                        </a:spcAft>
                      </a:pPr>
                      <a:r>
                        <a:rPr lang="en-GB" sz="1500" dirty="0">
                          <a:effectLst/>
                        </a:rPr>
                        <a:t>Gross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5202388"/>
                  </a:ext>
                </a:extLst>
              </a:tr>
              <a:tr h="245453">
                <a:tc>
                  <a:txBody>
                    <a:bodyPr/>
                    <a:lstStyle/>
                    <a:p>
                      <a:pPr>
                        <a:lnSpc>
                          <a:spcPct val="115000"/>
                        </a:lnSpc>
                        <a:spcAft>
                          <a:spcPts val="1000"/>
                        </a:spcAft>
                      </a:pPr>
                      <a:r>
                        <a:rPr lang="en-GB" sz="1500" dirty="0">
                          <a:effectLst/>
                        </a:rPr>
                        <a:t>Net Operating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9011076"/>
                  </a:ext>
                </a:extLst>
              </a:tr>
              <a:tr h="245453">
                <a:tc>
                  <a:txBody>
                    <a:bodyPr/>
                    <a:lstStyle/>
                    <a:p>
                      <a:pPr>
                        <a:lnSpc>
                          <a:spcPct val="115000"/>
                        </a:lnSpc>
                        <a:spcAft>
                          <a:spcPts val="1000"/>
                        </a:spcAft>
                      </a:pPr>
                      <a:r>
                        <a:rPr lang="en-GB" sz="1500" dirty="0">
                          <a:effectLst/>
                        </a:rPr>
                        <a:t>Inventory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9139221"/>
                  </a:ext>
                </a:extLst>
              </a:tr>
              <a:tr h="245453">
                <a:tc>
                  <a:txBody>
                    <a:bodyPr/>
                    <a:lstStyle/>
                    <a:p>
                      <a:pPr>
                        <a:lnSpc>
                          <a:spcPct val="115000"/>
                        </a:lnSpc>
                        <a:spcAft>
                          <a:spcPts val="1000"/>
                        </a:spcAft>
                      </a:pPr>
                      <a:r>
                        <a:rPr lang="en-GB" sz="1500" dirty="0">
                          <a:effectLst/>
                        </a:rPr>
                        <a:t>Non-Current 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2890520"/>
                  </a:ext>
                </a:extLst>
              </a:tr>
              <a:tr h="245453">
                <a:tc>
                  <a:txBody>
                    <a:bodyPr/>
                    <a:lstStyle/>
                    <a:p>
                      <a:pPr>
                        <a:lnSpc>
                          <a:spcPct val="115000"/>
                        </a:lnSpc>
                        <a:spcAft>
                          <a:spcPts val="1000"/>
                        </a:spcAft>
                      </a:pPr>
                      <a:r>
                        <a:rPr lang="en-GB" sz="1500" dirty="0">
                          <a:effectLst/>
                        </a:rPr>
                        <a:t>Current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245453">
                <a:tc>
                  <a:txBody>
                    <a:bodyPr/>
                    <a:lstStyle/>
                    <a:p>
                      <a:pPr>
                        <a:lnSpc>
                          <a:spcPct val="115000"/>
                        </a:lnSpc>
                        <a:spcAft>
                          <a:spcPts val="1000"/>
                        </a:spcAft>
                      </a:pPr>
                      <a:r>
                        <a:rPr lang="en-GB" sz="1500" dirty="0">
                          <a:effectLst/>
                        </a:rPr>
                        <a:t>Acid Test or Quick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245453">
                <a:tc>
                  <a:txBody>
                    <a:bodyPr/>
                    <a:lstStyle/>
                    <a:p>
                      <a:pPr>
                        <a:lnSpc>
                          <a:spcPct val="115000"/>
                        </a:lnSpc>
                        <a:spcAft>
                          <a:spcPts val="1000"/>
                        </a:spcAft>
                      </a:pPr>
                      <a:r>
                        <a:rPr lang="en-GB" sz="1500" dirty="0">
                          <a:effectLst/>
                        </a:rPr>
                        <a:t>Creditor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45453">
                <a:tc>
                  <a:txBody>
                    <a:bodyPr/>
                    <a:lstStyle/>
                    <a:p>
                      <a:pPr>
                        <a:lnSpc>
                          <a:spcPct val="115000"/>
                        </a:lnSpc>
                        <a:spcAft>
                          <a:spcPts val="1000"/>
                        </a:spcAft>
                      </a:pPr>
                      <a:r>
                        <a:rPr lang="en-GB" sz="1500" dirty="0">
                          <a:effectLst/>
                        </a:rPr>
                        <a:t>Debtor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45453">
                <a:tc>
                  <a:txBody>
                    <a:bodyPr/>
                    <a:lstStyle/>
                    <a:p>
                      <a:pPr>
                        <a:lnSpc>
                          <a:spcPct val="115000"/>
                        </a:lnSpc>
                        <a:spcAft>
                          <a:spcPts val="1000"/>
                        </a:spcAft>
                      </a:pPr>
                      <a:r>
                        <a:rPr lang="en-GB" sz="1500" dirty="0">
                          <a:effectLst/>
                        </a:rPr>
                        <a:t>Gearing 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245453">
                <a:tc>
                  <a:txBody>
                    <a:bodyPr/>
                    <a:lstStyle/>
                    <a:p>
                      <a:pPr>
                        <a:lnSpc>
                          <a:spcPct val="115000"/>
                        </a:lnSpc>
                        <a:spcAft>
                          <a:spcPts val="1000"/>
                        </a:spcAft>
                      </a:pPr>
                      <a:r>
                        <a:rPr lang="en-GB" sz="1500" dirty="0">
                          <a:effectLst/>
                        </a:rPr>
                        <a:t>Gearing 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93588104"/>
                  </a:ext>
                </a:extLst>
              </a:tr>
              <a:tr h="245453">
                <a:tc>
                  <a:txBody>
                    <a:bodyPr/>
                    <a:lstStyle/>
                    <a:p>
                      <a:pPr>
                        <a:lnSpc>
                          <a:spcPct val="115000"/>
                        </a:lnSpc>
                        <a:spcAft>
                          <a:spcPts val="1000"/>
                        </a:spcAft>
                      </a:pPr>
                      <a:r>
                        <a:rPr lang="en-GB" sz="1500" dirty="0">
                          <a:effectLst/>
                        </a:rPr>
                        <a:t>Interest Cover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2887378"/>
                  </a:ext>
                </a:extLst>
              </a:tr>
              <a:tr h="245453">
                <a:tc>
                  <a:txBody>
                    <a:bodyPr/>
                    <a:lstStyle/>
                    <a:p>
                      <a:pPr>
                        <a:lnSpc>
                          <a:spcPct val="115000"/>
                        </a:lnSpc>
                        <a:spcAft>
                          <a:spcPts val="1000"/>
                        </a:spcAft>
                      </a:pPr>
                      <a:r>
                        <a:rPr lang="en-GB" sz="1500" dirty="0">
                          <a:effectLst/>
                        </a:rPr>
                        <a:t>Earnings per Share (EPS)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2712474"/>
                  </a:ext>
                </a:extLst>
              </a:tr>
              <a:tr h="245453">
                <a:tc>
                  <a:txBody>
                    <a:bodyPr/>
                    <a:lstStyle/>
                    <a:p>
                      <a:pPr>
                        <a:lnSpc>
                          <a:spcPct val="115000"/>
                        </a:lnSpc>
                        <a:spcAft>
                          <a:spcPts val="1000"/>
                        </a:spcAft>
                      </a:pPr>
                      <a:r>
                        <a:rPr lang="en-GB" sz="1500" dirty="0">
                          <a:effectLst/>
                        </a:rPr>
                        <a:t>Price Earnings Ratio (P/E)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6337105"/>
                  </a:ext>
                </a:extLst>
              </a:tr>
              <a:tr h="245453">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dirty="0">
                          <a:effectLst/>
                        </a:rPr>
                        <a:t>Dividends per Share (DPS)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5650186"/>
                  </a:ext>
                </a:extLst>
              </a:tr>
              <a:tr h="245453">
                <a:tc>
                  <a:txBody>
                    <a:bodyPr/>
                    <a:lstStyle/>
                    <a:p>
                      <a:pPr>
                        <a:lnSpc>
                          <a:spcPct val="115000"/>
                        </a:lnSpc>
                        <a:spcAft>
                          <a:spcPts val="1000"/>
                        </a:spcAft>
                      </a:pPr>
                      <a:r>
                        <a:rPr lang="en-GB" sz="1500" dirty="0">
                          <a:effectLst/>
                        </a:rPr>
                        <a:t>Dividend Percentage Payout</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1909009"/>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33</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6485</TotalTime>
  <Words>2913</Words>
  <Application>Microsoft Office PowerPoint</Application>
  <PresentationFormat>On-screen Show (4:3)</PresentationFormat>
  <Paragraphs>800</Paragraphs>
  <Slides>33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Myriad Pro</vt:lpstr>
      <vt:lpstr>Times New Roman</vt:lpstr>
      <vt:lpstr>20140311PresentationUWTSDTemplate</vt:lpstr>
      <vt:lpstr>PowerPoint Presentation</vt:lpstr>
      <vt:lpstr>Types or groups or families of ratios</vt:lpstr>
      <vt:lpstr>Worked example –  Northern Travel 1</vt:lpstr>
      <vt:lpstr>Worked example –  Northern Travel 2</vt:lpstr>
      <vt:lpstr>Starting the analysis</vt:lpstr>
      <vt:lpstr>PowerPoint Presentation</vt:lpstr>
      <vt:lpstr>Assessing profitability - ROCE</vt:lpstr>
      <vt:lpstr>Assessing profitability – asset turnover</vt:lpstr>
      <vt:lpstr>Calculating relative performance difference - 1</vt:lpstr>
      <vt:lpstr>Calculating relative performance difference - 2</vt:lpstr>
      <vt:lpstr>Assessing profitability – gross profit margin</vt:lpstr>
      <vt:lpstr>Assessing profitability – net operating profit margin</vt:lpstr>
      <vt:lpstr>Assessing efficiency – inventory days</vt:lpstr>
      <vt:lpstr>Assessing efficiency – non-current asset turnover</vt:lpstr>
      <vt:lpstr>Assessing liquidity – current ratio</vt:lpstr>
      <vt:lpstr>Assessing liquidity – acid test or quick ratio</vt:lpstr>
      <vt:lpstr>Assessing liquidity – creditor days</vt:lpstr>
      <vt:lpstr>Assessing liquidity – debtor days</vt:lpstr>
      <vt:lpstr>Assessing liquidity – analysis of debtor and creditor days</vt:lpstr>
      <vt:lpstr>Capital structure –  introduction to gearing</vt:lpstr>
      <vt:lpstr>Types of gearing - 1</vt:lpstr>
      <vt:lpstr>Types of gearing - 2</vt:lpstr>
      <vt:lpstr>Types of gearing – example</vt:lpstr>
      <vt:lpstr>Types of gearing – exercise</vt:lpstr>
      <vt:lpstr>Gearing - summary</vt:lpstr>
      <vt:lpstr>Gearing ratios</vt:lpstr>
      <vt:lpstr>Capital structure – interest cover</vt:lpstr>
      <vt:lpstr>Investment ratios – Earnings Per Share (EPS)</vt:lpstr>
      <vt:lpstr>Investment ratios – care in calculating  numbers of shares </vt:lpstr>
      <vt:lpstr>Investment ratios – price earnings ratio (P/E)</vt:lpstr>
      <vt:lpstr>Investment ratios - dividends per share (DPS)</vt:lpstr>
      <vt:lpstr>Investment ratios - dividends percentage payout</vt:lpstr>
      <vt:lpstr>Summary table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277</cp:revision>
  <dcterms:created xsi:type="dcterms:W3CDTF">2013-10-11T12:05:37Z</dcterms:created>
  <dcterms:modified xsi:type="dcterms:W3CDTF">2020-06-23T11:12:59Z</dcterms:modified>
</cp:coreProperties>
</file>