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2"/>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3" r:id="rId18"/>
    <p:sldId id="275" r:id="rId19"/>
    <p:sldId id="272" r:id="rId20"/>
    <p:sldId id="274"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985" autoAdjust="0"/>
    <p:restoredTop sz="94660"/>
  </p:normalViewPr>
  <p:slideViewPr>
    <p:cSldViewPr snapToGrid="0">
      <p:cViewPr>
        <p:scale>
          <a:sx n="85" d="100"/>
          <a:sy n="85" d="100"/>
        </p:scale>
        <p:origin x="30" y="11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1993B87-339A-410D-A1C5-8904D24FB811}" type="datetimeFigureOut">
              <a:rPr lang="en-GB" smtClean="0"/>
              <a:t>12/03/2023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24165F2-B4FB-4BE6-AB3E-39E636A5FA98}" type="slidenum">
              <a:rPr lang="en-GB" smtClean="0"/>
              <a:t>‹#›</a:t>
            </a:fld>
            <a:endParaRPr lang="en-GB"/>
          </a:p>
        </p:txBody>
      </p:sp>
    </p:spTree>
    <p:extLst>
      <p:ext uri="{BB962C8B-B14F-4D97-AF65-F5344CB8AC3E}">
        <p14:creationId xmlns:p14="http://schemas.microsoft.com/office/powerpoint/2010/main" val="309665501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000000"/>
                </a:solidFill>
                <a:effectLst/>
                <a:latin typeface="Times New Roman" panose="02020603050405020304" pitchFamily="18" charset="0"/>
              </a:rPr>
              <a:t>THIS MUST BE DONE ANNUALLY</a:t>
            </a:r>
          </a:p>
          <a:p>
            <a:pPr algn="l"/>
            <a:r>
              <a:rPr lang="en-GB" b="0" i="0" dirty="0">
                <a:solidFill>
                  <a:srgbClr val="000000"/>
                </a:solidFill>
                <a:effectLst/>
                <a:latin typeface="Times New Roman" panose="02020603050405020304" pitchFamily="18" charset="0"/>
              </a:rPr>
              <a:t>The regulations state that following the collection and collation of the views of:</a:t>
            </a:r>
          </a:p>
          <a:p>
            <a:pPr algn="l"/>
            <a:r>
              <a:rPr lang="en-GB" b="0" i="0" dirty="0">
                <a:solidFill>
                  <a:srgbClr val="000000"/>
                </a:solidFill>
                <a:effectLst/>
                <a:latin typeface="Times New Roman" panose="02020603050405020304" pitchFamily="18" charset="0"/>
              </a:rPr>
              <a:t>· Children</a:t>
            </a:r>
          </a:p>
          <a:p>
            <a:pPr algn="l"/>
            <a:r>
              <a:rPr lang="en-GB" b="0" i="0" dirty="0">
                <a:solidFill>
                  <a:srgbClr val="000000"/>
                </a:solidFill>
                <a:effectLst/>
                <a:latin typeface="Times New Roman" panose="02020603050405020304" pitchFamily="18" charset="0"/>
              </a:rPr>
              <a:t>· Parents/carers</a:t>
            </a:r>
          </a:p>
          <a:p>
            <a:pPr algn="l"/>
            <a:r>
              <a:rPr lang="en-GB" b="0" i="0" dirty="0">
                <a:solidFill>
                  <a:srgbClr val="000000"/>
                </a:solidFill>
                <a:effectLst/>
                <a:latin typeface="Times New Roman" panose="02020603050405020304" pitchFamily="18" charset="0"/>
              </a:rPr>
              <a:t>· Staff</a:t>
            </a:r>
          </a:p>
          <a:p>
            <a:pPr algn="l"/>
            <a:r>
              <a:rPr lang="en-GB" b="0" i="0" dirty="0">
                <a:solidFill>
                  <a:srgbClr val="000000"/>
                </a:solidFill>
                <a:effectLst/>
                <a:latin typeface="Times New Roman" panose="02020603050405020304" pitchFamily="18" charset="0"/>
              </a:rPr>
              <a:t>· Other service users or those who work in partnership with the setting,</a:t>
            </a:r>
          </a:p>
          <a:p>
            <a:pPr algn="l"/>
            <a:r>
              <a:rPr lang="en-GB" b="0" i="0" dirty="0">
                <a:solidFill>
                  <a:srgbClr val="000000"/>
                </a:solidFill>
                <a:effectLst/>
                <a:latin typeface="Times New Roman" panose="02020603050405020304" pitchFamily="18" charset="0"/>
              </a:rPr>
              <a:t>The Responsible Individual or Registered Person must within 28 days prepare a report of that review in a clear and appropriate format.</a:t>
            </a:r>
          </a:p>
          <a:p>
            <a:pPr algn="l"/>
            <a:r>
              <a:rPr lang="en-GB" b="0" i="0" dirty="0">
                <a:solidFill>
                  <a:srgbClr val="000000"/>
                </a:solidFill>
                <a:effectLst/>
                <a:latin typeface="Times New Roman" panose="02020603050405020304" pitchFamily="18" charset="0"/>
              </a:rPr>
              <a:t>(*Reports vary in look and length – there is no specific format/style, or how this should look, but must include a chronological format. Some services prepare this is a table/chart style, whilst others prepare this in a written format under clear headings).</a:t>
            </a:r>
          </a:p>
          <a:p>
            <a:pPr algn="l"/>
            <a:r>
              <a:rPr lang="en-GB" b="0" i="0" dirty="0">
                <a:solidFill>
                  <a:srgbClr val="000000"/>
                </a:solidFill>
                <a:effectLst/>
                <a:latin typeface="Times New Roman" panose="02020603050405020304" pitchFamily="18" charset="0"/>
              </a:rPr>
              <a:t>This document is then shared with Welsh Ministers, the parents of that service, staff and Local Authority bodies/partners.</a:t>
            </a:r>
          </a:p>
          <a:p>
            <a:pPr algn="l"/>
            <a:r>
              <a:rPr lang="en-GB" b="0" i="0" dirty="0">
                <a:solidFill>
                  <a:srgbClr val="000000"/>
                </a:solidFill>
                <a:effectLst/>
                <a:latin typeface="Times New Roman" panose="02020603050405020304" pitchFamily="18" charset="0"/>
              </a:rPr>
              <a:t>This is submitted alongside the SASS.</a:t>
            </a:r>
          </a:p>
          <a:p>
            <a:pPr algn="l"/>
            <a:r>
              <a:rPr lang="en-GB" b="0" i="0" dirty="0">
                <a:solidFill>
                  <a:srgbClr val="000000"/>
                </a:solidFill>
                <a:effectLst/>
                <a:latin typeface="Times New Roman" panose="02020603050405020304" pitchFamily="18" charset="0"/>
              </a:rPr>
              <a:t>The SASS is a pre-populated document where providers must complete a set of questions on their service.</a:t>
            </a:r>
          </a:p>
          <a:p>
            <a:pPr algn="l"/>
            <a:r>
              <a:rPr lang="en-GB" b="0" i="0" dirty="0">
                <a:solidFill>
                  <a:srgbClr val="000000"/>
                </a:solidFill>
                <a:effectLst/>
                <a:latin typeface="Times New Roman" panose="02020603050405020304" pitchFamily="18" charset="0"/>
              </a:rPr>
              <a:t>According to the Care Inspectorate Wales,</a:t>
            </a:r>
          </a:p>
          <a:p>
            <a:pPr algn="l"/>
            <a:r>
              <a:rPr lang="en-GB" b="0" i="0" dirty="0">
                <a:solidFill>
                  <a:srgbClr val="000000"/>
                </a:solidFill>
                <a:effectLst/>
                <a:latin typeface="Times New Roman" panose="02020603050405020304" pitchFamily="18" charset="0"/>
              </a:rPr>
              <a:t>‘The SASS provides vital information that CIW use to plan inspections, and helps CIW advise Welsh Government about the state of the childcare and play sector in Wales’.</a:t>
            </a:r>
          </a:p>
          <a:p>
            <a:endParaRPr lang="en-GB" dirty="0"/>
          </a:p>
        </p:txBody>
      </p:sp>
      <p:sp>
        <p:nvSpPr>
          <p:cNvPr id="4" name="Slide Number Placeholder 3"/>
          <p:cNvSpPr>
            <a:spLocks noGrp="1"/>
          </p:cNvSpPr>
          <p:nvPr>
            <p:ph type="sldNum" sz="quarter" idx="5"/>
          </p:nvPr>
        </p:nvSpPr>
        <p:spPr/>
        <p:txBody>
          <a:bodyPr/>
          <a:lstStyle/>
          <a:p>
            <a:fld id="{924165F2-B4FB-4BE6-AB3E-39E636A5FA98}" type="slidenum">
              <a:rPr lang="en-GB" smtClean="0"/>
              <a:t>2</a:t>
            </a:fld>
            <a:endParaRPr lang="en-GB"/>
          </a:p>
        </p:txBody>
      </p:sp>
    </p:spTree>
    <p:extLst>
      <p:ext uri="{BB962C8B-B14F-4D97-AF65-F5344CB8AC3E}">
        <p14:creationId xmlns:p14="http://schemas.microsoft.com/office/powerpoint/2010/main" val="118555460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Registered Person </a:t>
            </a:r>
            <a:r>
              <a:rPr lang="en-GB" dirty="0"/>
              <a:t>– Is usually an individual who has taken overall responsibility for the setting, the buck stops with this person.</a:t>
            </a:r>
          </a:p>
          <a:p>
            <a:r>
              <a:rPr lang="en-GB" b="1" dirty="0"/>
              <a:t>Responsible Individual </a:t>
            </a:r>
            <a:r>
              <a:rPr lang="en-GB" dirty="0"/>
              <a:t>– is usually an individual who has taken overall responsibility for the setting on behalf of a bigger organisation, i.e. DVLA or a Committee. Again, the buck stops with this individual</a:t>
            </a:r>
          </a:p>
          <a:p>
            <a:r>
              <a:rPr lang="en-GB" dirty="0"/>
              <a:t>Person in Charge – Is usually the person with day to day responsibility of running the setting, answerable to the RI or RP.</a:t>
            </a:r>
          </a:p>
          <a:p>
            <a:r>
              <a:rPr lang="en-GB" dirty="0"/>
              <a:t> </a:t>
            </a:r>
          </a:p>
        </p:txBody>
      </p:sp>
      <p:sp>
        <p:nvSpPr>
          <p:cNvPr id="4" name="Slide Number Placeholder 3"/>
          <p:cNvSpPr>
            <a:spLocks noGrp="1"/>
          </p:cNvSpPr>
          <p:nvPr>
            <p:ph type="sldNum" sz="quarter" idx="5"/>
          </p:nvPr>
        </p:nvSpPr>
        <p:spPr/>
        <p:txBody>
          <a:bodyPr/>
          <a:lstStyle/>
          <a:p>
            <a:fld id="{924165F2-B4FB-4BE6-AB3E-39E636A5FA98}" type="slidenum">
              <a:rPr lang="en-GB" smtClean="0"/>
              <a:t>4</a:t>
            </a:fld>
            <a:endParaRPr lang="en-GB"/>
          </a:p>
        </p:txBody>
      </p:sp>
    </p:spTree>
    <p:extLst>
      <p:ext uri="{BB962C8B-B14F-4D97-AF65-F5344CB8AC3E}">
        <p14:creationId xmlns:p14="http://schemas.microsoft.com/office/powerpoint/2010/main" val="262873043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Consider staff, environment, locations, leaderships, funding, support. What specifically is it about these factors that affect quality.</a:t>
            </a:r>
          </a:p>
        </p:txBody>
      </p:sp>
      <p:sp>
        <p:nvSpPr>
          <p:cNvPr id="4" name="Slide Number Placeholder 3"/>
          <p:cNvSpPr>
            <a:spLocks noGrp="1"/>
          </p:cNvSpPr>
          <p:nvPr>
            <p:ph type="sldNum" sz="quarter" idx="5"/>
          </p:nvPr>
        </p:nvSpPr>
        <p:spPr/>
        <p:txBody>
          <a:bodyPr/>
          <a:lstStyle/>
          <a:p>
            <a:fld id="{924165F2-B4FB-4BE6-AB3E-39E636A5FA98}" type="slidenum">
              <a:rPr lang="en-GB" smtClean="0"/>
              <a:t>9</a:t>
            </a:fld>
            <a:endParaRPr lang="en-GB"/>
          </a:p>
        </p:txBody>
      </p:sp>
    </p:spTree>
    <p:extLst>
      <p:ext uri="{BB962C8B-B14F-4D97-AF65-F5344CB8AC3E}">
        <p14:creationId xmlns:p14="http://schemas.microsoft.com/office/powerpoint/2010/main" val="128822431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000000"/>
                </a:solidFill>
                <a:effectLst/>
                <a:latin typeface="Times New Roman" panose="02020603050405020304" pitchFamily="18" charset="0"/>
              </a:rPr>
              <a:t>During the preparation process for an inspection of a service, the Quality of Care Review is scrutinised carefully.</a:t>
            </a:r>
          </a:p>
          <a:p>
            <a:pPr algn="l"/>
            <a:r>
              <a:rPr lang="en-GB" b="0" i="0" dirty="0">
                <a:solidFill>
                  <a:srgbClr val="000000"/>
                </a:solidFill>
                <a:effectLst/>
                <a:latin typeface="Times New Roman" panose="02020603050405020304" pitchFamily="18" charset="0"/>
              </a:rPr>
              <a:t>During the inspection visit, inspectors will then study/observe and document whether the service has done what they said they were going to do. Have they met the</a:t>
            </a:r>
          </a:p>
          <a:p>
            <a:pPr algn="l"/>
            <a:r>
              <a:rPr lang="en-GB" b="0" i="0" dirty="0">
                <a:solidFill>
                  <a:srgbClr val="000000"/>
                </a:solidFill>
                <a:effectLst/>
                <a:latin typeface="Times New Roman" panose="02020603050405020304" pitchFamily="18" charset="0"/>
              </a:rPr>
              <a:t>targets that they themselves set the previous year (as part of their review)? If so, what improvements, if any, have been made as a result of those targets. This is an ongoing process.</a:t>
            </a:r>
          </a:p>
          <a:p>
            <a:pPr algn="l"/>
            <a:r>
              <a:rPr lang="en-GB" b="0" i="0" dirty="0">
                <a:solidFill>
                  <a:srgbClr val="000000"/>
                </a:solidFill>
                <a:effectLst/>
                <a:latin typeface="Times New Roman" panose="02020603050405020304" pitchFamily="18" charset="0"/>
              </a:rPr>
              <a:t>During the inspection process (childminder, sessional or full day care - *sessional could mean morning afternoon sessions such as Flying Start or </a:t>
            </a:r>
            <a:r>
              <a:rPr lang="en-GB" b="0" i="0" dirty="0" err="1">
                <a:solidFill>
                  <a:srgbClr val="000000"/>
                </a:solidFill>
                <a:effectLst/>
                <a:latin typeface="Times New Roman" panose="02020603050405020304" pitchFamily="18" charset="0"/>
              </a:rPr>
              <a:t>Cylch</a:t>
            </a:r>
            <a:r>
              <a:rPr lang="en-GB" b="0" i="0" dirty="0">
                <a:solidFill>
                  <a:srgbClr val="000000"/>
                </a:solidFill>
                <a:effectLst/>
                <a:latin typeface="Times New Roman" panose="02020603050405020304" pitchFamily="18" charset="0"/>
              </a:rPr>
              <a:t> </a:t>
            </a:r>
            <a:r>
              <a:rPr lang="en-GB" b="0" i="0" dirty="0" err="1">
                <a:solidFill>
                  <a:srgbClr val="000000"/>
                </a:solidFill>
                <a:effectLst/>
                <a:latin typeface="Times New Roman" panose="02020603050405020304" pitchFamily="18" charset="0"/>
              </a:rPr>
              <a:t>Meithrin</a:t>
            </a:r>
            <a:r>
              <a:rPr lang="en-GB" b="0" i="0" dirty="0">
                <a:solidFill>
                  <a:srgbClr val="000000"/>
                </a:solidFill>
                <a:effectLst/>
                <a:latin typeface="Times New Roman" panose="02020603050405020304" pitchFamily="18" charset="0"/>
              </a:rPr>
              <a:t> or indeed, after school provision – care over 2 hours but less than 4 hours), every effort is made to speak with parents over drop off or pick up times, where they are provided with opportunities to tell inspectors about how they have fed back to the service, and whether they feel that the service responds appropriately.</a:t>
            </a:r>
          </a:p>
          <a:p>
            <a:endParaRPr lang="en-GB" dirty="0"/>
          </a:p>
        </p:txBody>
      </p:sp>
      <p:sp>
        <p:nvSpPr>
          <p:cNvPr id="4" name="Slide Number Placeholder 3"/>
          <p:cNvSpPr>
            <a:spLocks noGrp="1"/>
          </p:cNvSpPr>
          <p:nvPr>
            <p:ph type="sldNum" sz="quarter" idx="5"/>
          </p:nvPr>
        </p:nvSpPr>
        <p:spPr/>
        <p:txBody>
          <a:bodyPr/>
          <a:lstStyle/>
          <a:p>
            <a:fld id="{924165F2-B4FB-4BE6-AB3E-39E636A5FA98}" type="slidenum">
              <a:rPr lang="en-GB" smtClean="0"/>
              <a:t>10</a:t>
            </a:fld>
            <a:endParaRPr lang="en-GB"/>
          </a:p>
        </p:txBody>
      </p:sp>
    </p:spTree>
    <p:extLst>
      <p:ext uri="{BB962C8B-B14F-4D97-AF65-F5344CB8AC3E}">
        <p14:creationId xmlns:p14="http://schemas.microsoft.com/office/powerpoint/2010/main" val="57606558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Policies, procedures, processes, auditing</a:t>
            </a:r>
          </a:p>
        </p:txBody>
      </p:sp>
      <p:sp>
        <p:nvSpPr>
          <p:cNvPr id="4" name="Slide Number Placeholder 3"/>
          <p:cNvSpPr>
            <a:spLocks noGrp="1"/>
          </p:cNvSpPr>
          <p:nvPr>
            <p:ph type="sldNum" sz="quarter" idx="5"/>
          </p:nvPr>
        </p:nvSpPr>
        <p:spPr/>
        <p:txBody>
          <a:bodyPr/>
          <a:lstStyle/>
          <a:p>
            <a:fld id="{924165F2-B4FB-4BE6-AB3E-39E636A5FA98}" type="slidenum">
              <a:rPr lang="en-GB" smtClean="0"/>
              <a:t>12</a:t>
            </a:fld>
            <a:endParaRPr lang="en-GB"/>
          </a:p>
        </p:txBody>
      </p:sp>
    </p:spTree>
    <p:extLst>
      <p:ext uri="{BB962C8B-B14F-4D97-AF65-F5344CB8AC3E}">
        <p14:creationId xmlns:p14="http://schemas.microsoft.com/office/powerpoint/2010/main" val="317086692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000000"/>
                </a:solidFill>
                <a:effectLst/>
                <a:latin typeface="Times New Roman" panose="02020603050405020304" pitchFamily="18" charset="0"/>
              </a:rPr>
              <a:t>Wellbeing – this focuses on everything from the child’s point of view</a:t>
            </a:r>
          </a:p>
          <a:p>
            <a:pPr algn="l"/>
            <a:r>
              <a:rPr lang="en-GB" b="0" i="0" dirty="0">
                <a:solidFill>
                  <a:srgbClr val="000000"/>
                </a:solidFill>
                <a:effectLst/>
                <a:latin typeface="Times New Roman" panose="02020603050405020304" pitchFamily="18" charset="0"/>
              </a:rPr>
              <a:t>Under the quality of wellbeing, we would expect to read about the implementation of new practices, opportunities for new experiences for children, further/new opportunities for children’s voices to be heard, or to develop children’s skills, independence etc. What have the benefits been for children? What have you learnt? What improvements have come from this review?</a:t>
            </a:r>
          </a:p>
          <a:p>
            <a:pPr algn="l"/>
            <a:endParaRPr lang="en-GB" b="0" i="0" dirty="0">
              <a:solidFill>
                <a:srgbClr val="000000"/>
              </a:solidFill>
              <a:effectLst/>
              <a:latin typeface="Times New Roman" panose="02020603050405020304" pitchFamily="18" charset="0"/>
            </a:endParaRPr>
          </a:p>
          <a:p>
            <a:pPr algn="l"/>
            <a:r>
              <a:rPr lang="en-GB" b="0" i="0" dirty="0">
                <a:solidFill>
                  <a:srgbClr val="000000"/>
                </a:solidFill>
                <a:effectLst/>
                <a:latin typeface="Times New Roman" panose="02020603050405020304" pitchFamily="18" charset="0"/>
              </a:rPr>
              <a:t>Care and Development – this focuses on everything from the practitioner’s point of view</a:t>
            </a:r>
          </a:p>
          <a:p>
            <a:pPr algn="l"/>
            <a:r>
              <a:rPr lang="en-GB" b="0" i="0" dirty="0">
                <a:solidFill>
                  <a:srgbClr val="000000"/>
                </a:solidFill>
                <a:effectLst/>
                <a:latin typeface="Times New Roman" panose="02020603050405020304" pitchFamily="18" charset="0"/>
              </a:rPr>
              <a:t>Under the quality of care and development, we would expect to read about the implementation of new practices by practitioners, opportunities for new training and CPD, further opportunities for increased knowledge and understanding of the needs of children’s health, wellbeing, safeguarding and physical health. How good is the team? Additional qualifications? But also, how have these additional qualifications and training benefitted the children/service. What have the benefits been? What have you learnt? What improvements have come from this review?</a:t>
            </a:r>
          </a:p>
          <a:p>
            <a:pPr algn="l"/>
            <a:r>
              <a:rPr lang="en-GB" b="0" i="0" dirty="0">
                <a:solidFill>
                  <a:srgbClr val="000000"/>
                </a:solidFill>
                <a:effectLst/>
                <a:latin typeface="Times New Roman" panose="02020603050405020304" pitchFamily="18" charset="0"/>
              </a:rPr>
              <a:t>Environment – this focuses on ALL aspects of the environment – indoors and outdoors.</a:t>
            </a:r>
          </a:p>
          <a:p>
            <a:pPr algn="l"/>
            <a:r>
              <a:rPr lang="en-GB" b="0" i="0" dirty="0">
                <a:solidFill>
                  <a:srgbClr val="000000"/>
                </a:solidFill>
                <a:effectLst/>
                <a:latin typeface="Times New Roman" panose="02020603050405020304" pitchFamily="18" charset="0"/>
              </a:rPr>
              <a:t>Under the quality of the environment, we would expect to read of any work that has been undertaken to improve the indoor or outdoor environment. Impact of additional developments at the environment/Benefits – this has led to… What have you learnt? What improvements have come from this review?</a:t>
            </a:r>
          </a:p>
          <a:p>
            <a:pPr algn="l"/>
            <a:r>
              <a:rPr lang="en-GB" b="0" i="0" dirty="0">
                <a:solidFill>
                  <a:srgbClr val="000000"/>
                </a:solidFill>
                <a:effectLst/>
                <a:latin typeface="Times New Roman" panose="02020603050405020304" pitchFamily="18" charset="0"/>
              </a:rPr>
              <a:t>Leadership and Management – this focuses on all aspects of leadership – lead staff, persons in charge, Registered Person and Responsible Individual.</a:t>
            </a:r>
          </a:p>
          <a:p>
            <a:r>
              <a:rPr lang="en-GB" b="0" i="0" dirty="0">
                <a:solidFill>
                  <a:srgbClr val="000000"/>
                </a:solidFill>
                <a:effectLst/>
                <a:latin typeface="Times New Roman" panose="02020603050405020304" pitchFamily="18" charset="0"/>
              </a:rPr>
              <a:t>Under the quality of Leadership and Management, what have leaders done to support staff/parents – partnerships with parents and other external organisations/professionals. How are staff supported? Meetings? Supervisions and Appraisals? Safe and thorough recruitment, induction processes, CPD, reviewing of quality of care. What have the benefits been? What have you learnt? What improvements have come from this review?</a:t>
            </a:r>
            <a:endParaRPr lang="en-GB" dirty="0"/>
          </a:p>
        </p:txBody>
      </p:sp>
      <p:sp>
        <p:nvSpPr>
          <p:cNvPr id="4" name="Slide Number Placeholder 3"/>
          <p:cNvSpPr>
            <a:spLocks noGrp="1"/>
          </p:cNvSpPr>
          <p:nvPr>
            <p:ph type="sldNum" sz="quarter" idx="5"/>
          </p:nvPr>
        </p:nvSpPr>
        <p:spPr/>
        <p:txBody>
          <a:bodyPr/>
          <a:lstStyle/>
          <a:p>
            <a:fld id="{924165F2-B4FB-4BE6-AB3E-39E636A5FA98}" type="slidenum">
              <a:rPr lang="en-GB" smtClean="0"/>
              <a:t>14</a:t>
            </a:fld>
            <a:endParaRPr lang="en-GB"/>
          </a:p>
        </p:txBody>
      </p:sp>
    </p:spTree>
    <p:extLst>
      <p:ext uri="{BB962C8B-B14F-4D97-AF65-F5344CB8AC3E}">
        <p14:creationId xmlns:p14="http://schemas.microsoft.com/office/powerpoint/2010/main" val="18166240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Get students to consider, do they think these are good quality settings? What can they see that might make them good? What can’t the see?</a:t>
            </a:r>
          </a:p>
        </p:txBody>
      </p:sp>
      <p:sp>
        <p:nvSpPr>
          <p:cNvPr id="4" name="Slide Number Placeholder 3"/>
          <p:cNvSpPr>
            <a:spLocks noGrp="1"/>
          </p:cNvSpPr>
          <p:nvPr>
            <p:ph type="sldNum" sz="quarter" idx="5"/>
          </p:nvPr>
        </p:nvSpPr>
        <p:spPr/>
        <p:txBody>
          <a:bodyPr/>
          <a:lstStyle/>
          <a:p>
            <a:fld id="{924165F2-B4FB-4BE6-AB3E-39E636A5FA98}" type="slidenum">
              <a:rPr lang="en-GB" smtClean="0"/>
              <a:t>16</a:t>
            </a:fld>
            <a:endParaRPr lang="en-GB"/>
          </a:p>
        </p:txBody>
      </p:sp>
    </p:spTree>
    <p:extLst>
      <p:ext uri="{BB962C8B-B14F-4D97-AF65-F5344CB8AC3E}">
        <p14:creationId xmlns:p14="http://schemas.microsoft.com/office/powerpoint/2010/main" val="426663617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4838E-6E10-1719-EC05-EF30183F7ED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50D2C32-8C89-575C-A536-E8F7C97D008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FBC094B-B791-269B-7C7E-98267CF1E79A}"/>
              </a:ext>
            </a:extLst>
          </p:cNvPr>
          <p:cNvSpPr>
            <a:spLocks noGrp="1"/>
          </p:cNvSpPr>
          <p:nvPr>
            <p:ph type="dt" sz="half" idx="10"/>
          </p:nvPr>
        </p:nvSpPr>
        <p:spPr/>
        <p:txBody>
          <a:bodyPr/>
          <a:lstStyle/>
          <a:p>
            <a:fld id="{70CB58C1-21F1-4E5E-A422-109B346FF307}" type="datetimeFigureOut">
              <a:rPr lang="en-GB" smtClean="0"/>
              <a:t>10/03/2023</a:t>
            </a:fld>
            <a:endParaRPr lang="en-GB"/>
          </a:p>
        </p:txBody>
      </p:sp>
      <p:sp>
        <p:nvSpPr>
          <p:cNvPr id="5" name="Footer Placeholder 4">
            <a:extLst>
              <a:ext uri="{FF2B5EF4-FFF2-40B4-BE49-F238E27FC236}">
                <a16:creationId xmlns:a16="http://schemas.microsoft.com/office/drawing/2014/main" id="{CCBE3457-6CF6-2E44-867B-776F37E6FF8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C939E1A-FECC-0A59-4EF0-D76D0B77442D}"/>
              </a:ext>
            </a:extLst>
          </p:cNvPr>
          <p:cNvSpPr>
            <a:spLocks noGrp="1"/>
          </p:cNvSpPr>
          <p:nvPr>
            <p:ph type="sldNum" sz="quarter" idx="12"/>
          </p:nvPr>
        </p:nvSpPr>
        <p:spPr/>
        <p:txBody>
          <a:bodyPr/>
          <a:lstStyle/>
          <a:p>
            <a:fld id="{7CA0CA9F-A7E9-473B-9FD9-2A00B1BED9D0}" type="slidenum">
              <a:rPr lang="en-GB" smtClean="0"/>
              <a:t>‹#›</a:t>
            </a:fld>
            <a:endParaRPr lang="en-GB"/>
          </a:p>
        </p:txBody>
      </p:sp>
    </p:spTree>
    <p:extLst>
      <p:ext uri="{BB962C8B-B14F-4D97-AF65-F5344CB8AC3E}">
        <p14:creationId xmlns:p14="http://schemas.microsoft.com/office/powerpoint/2010/main" val="18547444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BA526-4704-11FC-D243-53754FC73355}"/>
              </a:ext>
            </a:extLst>
          </p:cNvPr>
          <p:cNvSpPr>
            <a:spLocks noGrp="1"/>
          </p:cNvSpPr>
          <p:nvPr>
            <p:ph type="title"/>
          </p:nvPr>
        </p:nvSpPr>
        <p:spPr/>
        <p:txBody>
          <a:bodyPr/>
          <a:lstStyle/>
          <a:p>
            <a:r>
              <a:rPr lang="en-US"/>
              <a:t>Click to edit Master title style</a:t>
            </a:r>
            <a:endParaRPr lang="en-GB" dirty="0"/>
          </a:p>
        </p:txBody>
      </p:sp>
      <p:sp>
        <p:nvSpPr>
          <p:cNvPr id="3" name="Content Placeholder 2">
            <a:extLst>
              <a:ext uri="{FF2B5EF4-FFF2-40B4-BE49-F238E27FC236}">
                <a16:creationId xmlns:a16="http://schemas.microsoft.com/office/drawing/2014/main" id="{AEADC08A-95D5-1E62-B5B3-ECE6AE44EFC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EB4915D-7391-2A6E-B874-056826CEC7D7}"/>
              </a:ext>
            </a:extLst>
          </p:cNvPr>
          <p:cNvSpPr>
            <a:spLocks noGrp="1"/>
          </p:cNvSpPr>
          <p:nvPr>
            <p:ph type="dt" sz="half" idx="10"/>
          </p:nvPr>
        </p:nvSpPr>
        <p:spPr/>
        <p:txBody>
          <a:bodyPr/>
          <a:lstStyle/>
          <a:p>
            <a:fld id="{70CB58C1-21F1-4E5E-A422-109B346FF307}" type="datetimeFigureOut">
              <a:rPr lang="en-GB" smtClean="0"/>
              <a:t>10/03/2023</a:t>
            </a:fld>
            <a:endParaRPr lang="en-GB"/>
          </a:p>
        </p:txBody>
      </p:sp>
      <p:sp>
        <p:nvSpPr>
          <p:cNvPr id="5" name="Footer Placeholder 4">
            <a:extLst>
              <a:ext uri="{FF2B5EF4-FFF2-40B4-BE49-F238E27FC236}">
                <a16:creationId xmlns:a16="http://schemas.microsoft.com/office/drawing/2014/main" id="{3CAE5F9D-27BC-AF43-9829-4357E216298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76149F3-C8F5-5B40-4385-3B873ED6F48F}"/>
              </a:ext>
            </a:extLst>
          </p:cNvPr>
          <p:cNvSpPr>
            <a:spLocks noGrp="1"/>
          </p:cNvSpPr>
          <p:nvPr>
            <p:ph type="sldNum" sz="quarter" idx="12"/>
          </p:nvPr>
        </p:nvSpPr>
        <p:spPr/>
        <p:txBody>
          <a:bodyPr/>
          <a:lstStyle/>
          <a:p>
            <a:fld id="{7CA0CA9F-A7E9-473B-9FD9-2A00B1BED9D0}" type="slidenum">
              <a:rPr lang="en-GB" smtClean="0"/>
              <a:t>‹#›</a:t>
            </a:fld>
            <a:endParaRPr lang="en-GB"/>
          </a:p>
        </p:txBody>
      </p:sp>
    </p:spTree>
    <p:extLst>
      <p:ext uri="{BB962C8B-B14F-4D97-AF65-F5344CB8AC3E}">
        <p14:creationId xmlns:p14="http://schemas.microsoft.com/office/powerpoint/2010/main" val="344629805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C2E8CB-BB3C-0555-62DA-392DA18E1B1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0581A0E-B524-3FB4-DFE0-101D3B555C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F97F60C-4DF2-7892-801F-1EFA7D04C243}"/>
              </a:ext>
            </a:extLst>
          </p:cNvPr>
          <p:cNvSpPr>
            <a:spLocks noGrp="1"/>
          </p:cNvSpPr>
          <p:nvPr>
            <p:ph type="dt" sz="half" idx="10"/>
          </p:nvPr>
        </p:nvSpPr>
        <p:spPr/>
        <p:txBody>
          <a:bodyPr/>
          <a:lstStyle/>
          <a:p>
            <a:fld id="{70CB58C1-21F1-4E5E-A422-109B346FF307}" type="datetimeFigureOut">
              <a:rPr lang="en-GB" smtClean="0"/>
              <a:t>10/03/2023</a:t>
            </a:fld>
            <a:endParaRPr lang="en-GB"/>
          </a:p>
        </p:txBody>
      </p:sp>
      <p:sp>
        <p:nvSpPr>
          <p:cNvPr id="5" name="Footer Placeholder 4">
            <a:extLst>
              <a:ext uri="{FF2B5EF4-FFF2-40B4-BE49-F238E27FC236}">
                <a16:creationId xmlns:a16="http://schemas.microsoft.com/office/drawing/2014/main" id="{3BDDDC0D-C069-D900-9C2A-E0432BEF5F1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0AC86BF-4EC2-8269-2C36-BE95A801E597}"/>
              </a:ext>
            </a:extLst>
          </p:cNvPr>
          <p:cNvSpPr>
            <a:spLocks noGrp="1"/>
          </p:cNvSpPr>
          <p:nvPr>
            <p:ph type="sldNum" sz="quarter" idx="12"/>
          </p:nvPr>
        </p:nvSpPr>
        <p:spPr/>
        <p:txBody>
          <a:bodyPr/>
          <a:lstStyle/>
          <a:p>
            <a:fld id="{7CA0CA9F-A7E9-473B-9FD9-2A00B1BED9D0}" type="slidenum">
              <a:rPr lang="en-GB" smtClean="0"/>
              <a:t>‹#›</a:t>
            </a:fld>
            <a:endParaRPr lang="en-GB"/>
          </a:p>
        </p:txBody>
      </p:sp>
    </p:spTree>
    <p:extLst>
      <p:ext uri="{BB962C8B-B14F-4D97-AF65-F5344CB8AC3E}">
        <p14:creationId xmlns:p14="http://schemas.microsoft.com/office/powerpoint/2010/main" val="116319378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E3192-90E1-27FC-C25C-C89A87F6B3B6}"/>
              </a:ext>
            </a:extLst>
          </p:cNvPr>
          <p:cNvSpPr>
            <a:spLocks noGrp="1"/>
          </p:cNvSpPr>
          <p:nvPr>
            <p:ph type="title"/>
          </p:nvPr>
        </p:nvSpPr>
        <p:spPr/>
        <p:txBody>
          <a:bodyPr/>
          <a:lstStyle>
            <a:lvl1pPr>
              <a:defRPr>
                <a:solidFill>
                  <a:schemeClr val="tx1"/>
                </a:solidFill>
              </a:defRPr>
            </a:lvl1pPr>
          </a:lstStyle>
          <a:p>
            <a:r>
              <a:rPr lang="en-US"/>
              <a:t>Click to edit Master title style</a:t>
            </a:r>
            <a:endParaRPr lang="en-GB" dirty="0"/>
          </a:p>
        </p:txBody>
      </p:sp>
      <p:sp>
        <p:nvSpPr>
          <p:cNvPr id="3" name="Content Placeholder 2">
            <a:extLst>
              <a:ext uri="{FF2B5EF4-FFF2-40B4-BE49-F238E27FC236}">
                <a16:creationId xmlns:a16="http://schemas.microsoft.com/office/drawing/2014/main" id="{4F7E5DBF-A778-577B-1BD2-1AA3DBF0BABE}"/>
              </a:ext>
            </a:extLst>
          </p:cNvPr>
          <p:cNvSpPr>
            <a:spLocks noGrp="1"/>
          </p:cNvSpPr>
          <p:nvPr>
            <p:ph sz="half" idx="1"/>
          </p:nvPr>
        </p:nvSpPr>
        <p:spPr>
          <a:xfrm>
            <a:off x="838200" y="1825625"/>
            <a:ext cx="5181600" cy="4351338"/>
          </a:xfrm>
        </p:spPr>
        <p:txBody>
          <a:bodyPr/>
          <a:lstStyle>
            <a:lvl4pPr>
              <a:defRPr>
                <a:solidFill>
                  <a:srgbClr val="0B148B"/>
                </a:solidFill>
              </a:defRPr>
            </a:lvl4pPr>
            <a:lvl5pPr>
              <a:defRPr>
                <a:solidFill>
                  <a:srgbClr val="0B148B"/>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Content Placeholder 3">
            <a:extLst>
              <a:ext uri="{FF2B5EF4-FFF2-40B4-BE49-F238E27FC236}">
                <a16:creationId xmlns:a16="http://schemas.microsoft.com/office/drawing/2014/main" id="{375641AD-105D-9F34-37D8-9A10CDC21E8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94E0AE3-F4E2-ED81-A463-E606F79BB4E5}"/>
              </a:ext>
            </a:extLst>
          </p:cNvPr>
          <p:cNvSpPr>
            <a:spLocks noGrp="1"/>
          </p:cNvSpPr>
          <p:nvPr>
            <p:ph type="dt" sz="half" idx="10"/>
          </p:nvPr>
        </p:nvSpPr>
        <p:spPr/>
        <p:txBody>
          <a:bodyPr/>
          <a:lstStyle/>
          <a:p>
            <a:fld id="{70CB58C1-21F1-4E5E-A422-109B346FF307}" type="datetimeFigureOut">
              <a:rPr lang="en-GB" smtClean="0"/>
              <a:t>10/03/2023</a:t>
            </a:fld>
            <a:endParaRPr lang="en-GB"/>
          </a:p>
        </p:txBody>
      </p:sp>
      <p:sp>
        <p:nvSpPr>
          <p:cNvPr id="6" name="Footer Placeholder 5">
            <a:extLst>
              <a:ext uri="{FF2B5EF4-FFF2-40B4-BE49-F238E27FC236}">
                <a16:creationId xmlns:a16="http://schemas.microsoft.com/office/drawing/2014/main" id="{492B5224-9C61-911F-0A5E-3367004FB9D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06B68F9-14C5-5057-0C53-8D2888D6C65B}"/>
              </a:ext>
            </a:extLst>
          </p:cNvPr>
          <p:cNvSpPr>
            <a:spLocks noGrp="1"/>
          </p:cNvSpPr>
          <p:nvPr>
            <p:ph type="sldNum" sz="quarter" idx="12"/>
          </p:nvPr>
        </p:nvSpPr>
        <p:spPr/>
        <p:txBody>
          <a:bodyPr/>
          <a:lstStyle/>
          <a:p>
            <a:fld id="{7CA0CA9F-A7E9-473B-9FD9-2A00B1BED9D0}" type="slidenum">
              <a:rPr lang="en-GB" smtClean="0"/>
              <a:t>‹#›</a:t>
            </a:fld>
            <a:endParaRPr lang="en-GB"/>
          </a:p>
        </p:txBody>
      </p:sp>
    </p:spTree>
    <p:extLst>
      <p:ext uri="{BB962C8B-B14F-4D97-AF65-F5344CB8AC3E}">
        <p14:creationId xmlns:p14="http://schemas.microsoft.com/office/powerpoint/2010/main" val="53181852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7373C0-40CF-2FC9-94C3-7213AD87A74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C62FEBA-4439-3719-5772-FBD1D3F4144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E968AFC-731D-1424-00C3-2B73CD34B5B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77DC241-E3F6-80DA-8CC3-C16B552030D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F43FBDA-C41A-F520-F63D-D095AED9FEA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D75BDA3-F855-28ED-3643-0A9DEEC854D9}"/>
              </a:ext>
            </a:extLst>
          </p:cNvPr>
          <p:cNvSpPr>
            <a:spLocks noGrp="1"/>
          </p:cNvSpPr>
          <p:nvPr>
            <p:ph type="dt" sz="half" idx="10"/>
          </p:nvPr>
        </p:nvSpPr>
        <p:spPr/>
        <p:txBody>
          <a:bodyPr/>
          <a:lstStyle/>
          <a:p>
            <a:fld id="{70CB58C1-21F1-4E5E-A422-109B346FF307}" type="datetimeFigureOut">
              <a:rPr lang="en-GB" smtClean="0"/>
              <a:t>10/03/2023</a:t>
            </a:fld>
            <a:endParaRPr lang="en-GB"/>
          </a:p>
        </p:txBody>
      </p:sp>
      <p:sp>
        <p:nvSpPr>
          <p:cNvPr id="8" name="Footer Placeholder 7">
            <a:extLst>
              <a:ext uri="{FF2B5EF4-FFF2-40B4-BE49-F238E27FC236}">
                <a16:creationId xmlns:a16="http://schemas.microsoft.com/office/drawing/2014/main" id="{23FB818B-D670-7C6C-3F24-777531E2BEE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AE22EEB-E88B-F4E8-05C4-36167E8DF927}"/>
              </a:ext>
            </a:extLst>
          </p:cNvPr>
          <p:cNvSpPr>
            <a:spLocks noGrp="1"/>
          </p:cNvSpPr>
          <p:nvPr>
            <p:ph type="sldNum" sz="quarter" idx="12"/>
          </p:nvPr>
        </p:nvSpPr>
        <p:spPr/>
        <p:txBody>
          <a:bodyPr/>
          <a:lstStyle/>
          <a:p>
            <a:fld id="{7CA0CA9F-A7E9-473B-9FD9-2A00B1BED9D0}" type="slidenum">
              <a:rPr lang="en-GB" smtClean="0"/>
              <a:t>‹#›</a:t>
            </a:fld>
            <a:endParaRPr lang="en-GB"/>
          </a:p>
        </p:txBody>
      </p:sp>
    </p:spTree>
    <p:extLst>
      <p:ext uri="{BB962C8B-B14F-4D97-AF65-F5344CB8AC3E}">
        <p14:creationId xmlns:p14="http://schemas.microsoft.com/office/powerpoint/2010/main" val="342366579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745EB-EFE0-30D7-0E67-6C76905F907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DD2B245-0227-51D7-1EBB-846299BB0A3C}"/>
              </a:ext>
            </a:extLst>
          </p:cNvPr>
          <p:cNvSpPr>
            <a:spLocks noGrp="1"/>
          </p:cNvSpPr>
          <p:nvPr>
            <p:ph type="dt" sz="half" idx="10"/>
          </p:nvPr>
        </p:nvSpPr>
        <p:spPr/>
        <p:txBody>
          <a:bodyPr/>
          <a:lstStyle/>
          <a:p>
            <a:fld id="{70CB58C1-21F1-4E5E-A422-109B346FF307}" type="datetimeFigureOut">
              <a:rPr lang="en-GB" smtClean="0"/>
              <a:t>10/03/2023</a:t>
            </a:fld>
            <a:endParaRPr lang="en-GB"/>
          </a:p>
        </p:txBody>
      </p:sp>
      <p:sp>
        <p:nvSpPr>
          <p:cNvPr id="4" name="Footer Placeholder 3">
            <a:extLst>
              <a:ext uri="{FF2B5EF4-FFF2-40B4-BE49-F238E27FC236}">
                <a16:creationId xmlns:a16="http://schemas.microsoft.com/office/drawing/2014/main" id="{3583351B-CEA3-677C-4B19-EFDE61CE607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89C6770-6E5B-0453-9F84-3259461F9C31}"/>
              </a:ext>
            </a:extLst>
          </p:cNvPr>
          <p:cNvSpPr>
            <a:spLocks noGrp="1"/>
          </p:cNvSpPr>
          <p:nvPr>
            <p:ph type="sldNum" sz="quarter" idx="12"/>
          </p:nvPr>
        </p:nvSpPr>
        <p:spPr/>
        <p:txBody>
          <a:bodyPr/>
          <a:lstStyle/>
          <a:p>
            <a:fld id="{7CA0CA9F-A7E9-473B-9FD9-2A00B1BED9D0}" type="slidenum">
              <a:rPr lang="en-GB" smtClean="0"/>
              <a:t>‹#›</a:t>
            </a:fld>
            <a:endParaRPr lang="en-GB"/>
          </a:p>
        </p:txBody>
      </p:sp>
    </p:spTree>
    <p:extLst>
      <p:ext uri="{BB962C8B-B14F-4D97-AF65-F5344CB8AC3E}">
        <p14:creationId xmlns:p14="http://schemas.microsoft.com/office/powerpoint/2010/main" val="38026617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0E3B291-0FEC-6E8F-2F15-8B00AAABB22F}"/>
              </a:ext>
            </a:extLst>
          </p:cNvPr>
          <p:cNvSpPr>
            <a:spLocks noGrp="1"/>
          </p:cNvSpPr>
          <p:nvPr>
            <p:ph type="dt" sz="half" idx="10"/>
          </p:nvPr>
        </p:nvSpPr>
        <p:spPr/>
        <p:txBody>
          <a:bodyPr/>
          <a:lstStyle/>
          <a:p>
            <a:fld id="{70CB58C1-21F1-4E5E-A422-109B346FF307}" type="datetimeFigureOut">
              <a:rPr lang="en-GB" smtClean="0"/>
              <a:t>10/03/2023</a:t>
            </a:fld>
            <a:endParaRPr lang="en-GB"/>
          </a:p>
        </p:txBody>
      </p:sp>
      <p:sp>
        <p:nvSpPr>
          <p:cNvPr id="3" name="Footer Placeholder 2">
            <a:extLst>
              <a:ext uri="{FF2B5EF4-FFF2-40B4-BE49-F238E27FC236}">
                <a16:creationId xmlns:a16="http://schemas.microsoft.com/office/drawing/2014/main" id="{42332CAF-12B5-9892-7095-451BFDD9331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994893C-EE42-2B04-4621-A1308C6FAF5B}"/>
              </a:ext>
            </a:extLst>
          </p:cNvPr>
          <p:cNvSpPr>
            <a:spLocks noGrp="1"/>
          </p:cNvSpPr>
          <p:nvPr>
            <p:ph type="sldNum" sz="quarter" idx="12"/>
          </p:nvPr>
        </p:nvSpPr>
        <p:spPr/>
        <p:txBody>
          <a:bodyPr/>
          <a:lstStyle/>
          <a:p>
            <a:fld id="{7CA0CA9F-A7E9-473B-9FD9-2A00B1BED9D0}" type="slidenum">
              <a:rPr lang="en-GB" smtClean="0"/>
              <a:t>‹#›</a:t>
            </a:fld>
            <a:endParaRPr lang="en-GB"/>
          </a:p>
        </p:txBody>
      </p:sp>
    </p:spTree>
    <p:extLst>
      <p:ext uri="{BB962C8B-B14F-4D97-AF65-F5344CB8AC3E}">
        <p14:creationId xmlns:p14="http://schemas.microsoft.com/office/powerpoint/2010/main" val="13204564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105429-5ED5-C3BE-6F81-3CCFC4281A8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6E20B3F-69E4-2E87-3D2A-A211D969307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7B0081D-D046-9AA5-B55C-F1476899EAD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2DCC585-60AE-1B13-426D-5D63F16EE613}"/>
              </a:ext>
            </a:extLst>
          </p:cNvPr>
          <p:cNvSpPr>
            <a:spLocks noGrp="1"/>
          </p:cNvSpPr>
          <p:nvPr>
            <p:ph type="dt" sz="half" idx="10"/>
          </p:nvPr>
        </p:nvSpPr>
        <p:spPr/>
        <p:txBody>
          <a:bodyPr/>
          <a:lstStyle/>
          <a:p>
            <a:fld id="{70CB58C1-21F1-4E5E-A422-109B346FF307}" type="datetimeFigureOut">
              <a:rPr lang="en-GB" smtClean="0"/>
              <a:t>10/03/2023</a:t>
            </a:fld>
            <a:endParaRPr lang="en-GB"/>
          </a:p>
        </p:txBody>
      </p:sp>
      <p:sp>
        <p:nvSpPr>
          <p:cNvPr id="6" name="Footer Placeholder 5">
            <a:extLst>
              <a:ext uri="{FF2B5EF4-FFF2-40B4-BE49-F238E27FC236}">
                <a16:creationId xmlns:a16="http://schemas.microsoft.com/office/drawing/2014/main" id="{16CEED50-9BCF-5ACB-45AC-98A93736B7E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5175145-BA89-CABD-010A-9A07B1CBCDD9}"/>
              </a:ext>
            </a:extLst>
          </p:cNvPr>
          <p:cNvSpPr>
            <a:spLocks noGrp="1"/>
          </p:cNvSpPr>
          <p:nvPr>
            <p:ph type="sldNum" sz="quarter" idx="12"/>
          </p:nvPr>
        </p:nvSpPr>
        <p:spPr/>
        <p:txBody>
          <a:bodyPr/>
          <a:lstStyle/>
          <a:p>
            <a:fld id="{7CA0CA9F-A7E9-473B-9FD9-2A00B1BED9D0}" type="slidenum">
              <a:rPr lang="en-GB" smtClean="0"/>
              <a:t>‹#›</a:t>
            </a:fld>
            <a:endParaRPr lang="en-GB"/>
          </a:p>
        </p:txBody>
      </p:sp>
    </p:spTree>
    <p:extLst>
      <p:ext uri="{BB962C8B-B14F-4D97-AF65-F5344CB8AC3E}">
        <p14:creationId xmlns:p14="http://schemas.microsoft.com/office/powerpoint/2010/main" val="320251511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D44A72-BFF5-07D3-EB95-6561DCD0775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65523C4-94D3-8BD7-C57A-526984C6503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a:extLst>
              <a:ext uri="{FF2B5EF4-FFF2-40B4-BE49-F238E27FC236}">
                <a16:creationId xmlns:a16="http://schemas.microsoft.com/office/drawing/2014/main" id="{8DD0C316-DADC-B88B-64F0-88B60298022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2681A5E-2120-D45E-E2E9-E0D2C1FD69B0}"/>
              </a:ext>
            </a:extLst>
          </p:cNvPr>
          <p:cNvSpPr>
            <a:spLocks noGrp="1"/>
          </p:cNvSpPr>
          <p:nvPr>
            <p:ph type="dt" sz="half" idx="10"/>
          </p:nvPr>
        </p:nvSpPr>
        <p:spPr/>
        <p:txBody>
          <a:bodyPr/>
          <a:lstStyle/>
          <a:p>
            <a:fld id="{70CB58C1-21F1-4E5E-A422-109B346FF307}" type="datetimeFigureOut">
              <a:rPr lang="en-GB" smtClean="0"/>
              <a:t>10/03/2023</a:t>
            </a:fld>
            <a:endParaRPr lang="en-GB"/>
          </a:p>
        </p:txBody>
      </p:sp>
      <p:sp>
        <p:nvSpPr>
          <p:cNvPr id="6" name="Footer Placeholder 5">
            <a:extLst>
              <a:ext uri="{FF2B5EF4-FFF2-40B4-BE49-F238E27FC236}">
                <a16:creationId xmlns:a16="http://schemas.microsoft.com/office/drawing/2014/main" id="{D90C6E2B-B33C-DE23-7809-9F0E7BFDC4B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61FE30C-6546-978E-A52B-0949E86B6921}"/>
              </a:ext>
            </a:extLst>
          </p:cNvPr>
          <p:cNvSpPr>
            <a:spLocks noGrp="1"/>
          </p:cNvSpPr>
          <p:nvPr>
            <p:ph type="sldNum" sz="quarter" idx="12"/>
          </p:nvPr>
        </p:nvSpPr>
        <p:spPr/>
        <p:txBody>
          <a:bodyPr/>
          <a:lstStyle/>
          <a:p>
            <a:fld id="{7CA0CA9F-A7E9-473B-9FD9-2A00B1BED9D0}" type="slidenum">
              <a:rPr lang="en-GB" smtClean="0"/>
              <a:t>‹#›</a:t>
            </a:fld>
            <a:endParaRPr lang="en-GB"/>
          </a:p>
        </p:txBody>
      </p:sp>
    </p:spTree>
    <p:extLst>
      <p:ext uri="{BB962C8B-B14F-4D97-AF65-F5344CB8AC3E}">
        <p14:creationId xmlns:p14="http://schemas.microsoft.com/office/powerpoint/2010/main" val="311999577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08AA09-3787-C63D-5C8C-BD19BE19679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BCD17DA-301A-C4F5-B776-9A199530306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F815888-0BCF-5E36-BEEB-D2F3D1843DC1}"/>
              </a:ext>
            </a:extLst>
          </p:cNvPr>
          <p:cNvSpPr>
            <a:spLocks noGrp="1"/>
          </p:cNvSpPr>
          <p:nvPr>
            <p:ph type="dt" sz="half" idx="10"/>
          </p:nvPr>
        </p:nvSpPr>
        <p:spPr/>
        <p:txBody>
          <a:bodyPr/>
          <a:lstStyle/>
          <a:p>
            <a:fld id="{70CB58C1-21F1-4E5E-A422-109B346FF307}" type="datetimeFigureOut">
              <a:rPr lang="en-GB" smtClean="0"/>
              <a:t>10/03/2023</a:t>
            </a:fld>
            <a:endParaRPr lang="en-GB"/>
          </a:p>
        </p:txBody>
      </p:sp>
      <p:sp>
        <p:nvSpPr>
          <p:cNvPr id="5" name="Footer Placeholder 4">
            <a:extLst>
              <a:ext uri="{FF2B5EF4-FFF2-40B4-BE49-F238E27FC236}">
                <a16:creationId xmlns:a16="http://schemas.microsoft.com/office/drawing/2014/main" id="{3A16C6E8-9525-0C3D-5753-D62FE716538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97171B1-BE30-34EF-6BAC-F8D7EA5D8BBB}"/>
              </a:ext>
            </a:extLst>
          </p:cNvPr>
          <p:cNvSpPr>
            <a:spLocks noGrp="1"/>
          </p:cNvSpPr>
          <p:nvPr>
            <p:ph type="sldNum" sz="quarter" idx="12"/>
          </p:nvPr>
        </p:nvSpPr>
        <p:spPr/>
        <p:txBody>
          <a:bodyPr/>
          <a:lstStyle/>
          <a:p>
            <a:fld id="{7CA0CA9F-A7E9-473B-9FD9-2A00B1BED9D0}" type="slidenum">
              <a:rPr lang="en-GB" smtClean="0"/>
              <a:t>‹#›</a:t>
            </a:fld>
            <a:endParaRPr lang="en-GB"/>
          </a:p>
        </p:txBody>
      </p:sp>
    </p:spTree>
    <p:extLst>
      <p:ext uri="{BB962C8B-B14F-4D97-AF65-F5344CB8AC3E}">
        <p14:creationId xmlns:p14="http://schemas.microsoft.com/office/powerpoint/2010/main" val="32302464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1046126-E97E-74B3-429A-CEA866415A6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7AEEE51-B56D-E925-A7AC-08B3FD7C0F1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85B83C2-6FA2-0625-E056-AE2C79D7D1D7}"/>
              </a:ext>
            </a:extLst>
          </p:cNvPr>
          <p:cNvSpPr>
            <a:spLocks noGrp="1"/>
          </p:cNvSpPr>
          <p:nvPr>
            <p:ph type="dt" sz="half" idx="10"/>
          </p:nvPr>
        </p:nvSpPr>
        <p:spPr/>
        <p:txBody>
          <a:bodyPr/>
          <a:lstStyle/>
          <a:p>
            <a:fld id="{70CB58C1-21F1-4E5E-A422-109B346FF307}" type="datetimeFigureOut">
              <a:rPr lang="en-GB" smtClean="0"/>
              <a:t>10/03/2023</a:t>
            </a:fld>
            <a:endParaRPr lang="en-GB"/>
          </a:p>
        </p:txBody>
      </p:sp>
      <p:sp>
        <p:nvSpPr>
          <p:cNvPr id="5" name="Footer Placeholder 4">
            <a:extLst>
              <a:ext uri="{FF2B5EF4-FFF2-40B4-BE49-F238E27FC236}">
                <a16:creationId xmlns:a16="http://schemas.microsoft.com/office/drawing/2014/main" id="{B4754DC7-4280-32DE-7370-9970B414A30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EC7442D-AAA0-4E99-15BE-8E332A16092E}"/>
              </a:ext>
            </a:extLst>
          </p:cNvPr>
          <p:cNvSpPr>
            <a:spLocks noGrp="1"/>
          </p:cNvSpPr>
          <p:nvPr>
            <p:ph type="sldNum" sz="quarter" idx="12"/>
          </p:nvPr>
        </p:nvSpPr>
        <p:spPr/>
        <p:txBody>
          <a:bodyPr/>
          <a:lstStyle/>
          <a:p>
            <a:fld id="{7CA0CA9F-A7E9-473B-9FD9-2A00B1BED9D0}" type="slidenum">
              <a:rPr lang="en-GB" smtClean="0"/>
              <a:t>‹#›</a:t>
            </a:fld>
            <a:endParaRPr lang="en-GB"/>
          </a:p>
        </p:txBody>
      </p:sp>
    </p:spTree>
    <p:extLst>
      <p:ext uri="{BB962C8B-B14F-4D97-AF65-F5344CB8AC3E}">
        <p14:creationId xmlns:p14="http://schemas.microsoft.com/office/powerpoint/2010/main" val="254491510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E5"/>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055C6EF-49F6-8994-48F8-E659E21765F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9E9CE76-A229-9699-2046-9D6435E3027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822E84F-5C00-20B4-F119-87DAFEA66D3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0CB58C1-21F1-4E5E-A422-109B346FF307}" type="datetimeFigureOut">
              <a:rPr lang="en-GB" smtClean="0"/>
              <a:t>10/03/2023</a:t>
            </a:fld>
            <a:endParaRPr lang="en-GB"/>
          </a:p>
        </p:txBody>
      </p:sp>
      <p:sp>
        <p:nvSpPr>
          <p:cNvPr id="5" name="Footer Placeholder 4">
            <a:extLst>
              <a:ext uri="{FF2B5EF4-FFF2-40B4-BE49-F238E27FC236}">
                <a16:creationId xmlns:a16="http://schemas.microsoft.com/office/drawing/2014/main" id="{C305191A-7B2A-9A47-A78C-5972B11EB1C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FE306A2D-CA63-EA9F-7978-5C88B809CF7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CA0CA9F-A7E9-473B-9FD9-2A00B1BED9D0}" type="slidenum">
              <a:rPr lang="en-GB" smtClean="0"/>
              <a:t>‹#›</a:t>
            </a:fld>
            <a:endParaRPr lang="en-GB"/>
          </a:p>
        </p:txBody>
      </p:sp>
      <p:sp>
        <p:nvSpPr>
          <p:cNvPr id="8" name="TextBox 7">
            <a:extLst>
              <a:ext uri="{FF2B5EF4-FFF2-40B4-BE49-F238E27FC236}">
                <a16:creationId xmlns:a16="http://schemas.microsoft.com/office/drawing/2014/main" id="{12D32F01-7B3F-85CC-91DC-1D400D7FF80D}"/>
              </a:ext>
            </a:extLst>
          </p:cNvPr>
          <p:cNvSpPr txBox="1"/>
          <p:nvPr>
            <p:extLst>
              <p:ext uri="{1162E1C5-73C7-4A58-AE30-91384D911F3F}">
                <p184:classification xmlns:p184="http://schemas.microsoft.com/office/powerpoint/2018/4/main" val="hdr"/>
              </p:ext>
            </p:extLst>
          </p:nvPr>
        </p:nvSpPr>
        <p:spPr>
          <a:xfrm>
            <a:off x="11064875" y="0"/>
            <a:ext cx="1155700" cy="152400"/>
          </a:xfrm>
          <a:prstGeom prst="rect">
            <a:avLst/>
          </a:prstGeom>
        </p:spPr>
        <p:txBody>
          <a:bodyPr horzOverflow="overflow" lIns="0" tIns="0" rIns="0" bIns="0">
            <a:spAutoFit/>
          </a:bodyPr>
          <a:lstStyle/>
          <a:p>
            <a:pPr algn="r"/>
            <a:r>
              <a:rPr lang="en-GB" sz="1000">
                <a:solidFill>
                  <a:srgbClr val="000000"/>
                </a:solidFill>
                <a:latin typeface="Calibri" panose="020F0502020204030204" pitchFamily="34" charset="0"/>
                <a:cs typeface="Calibri" panose="020F0502020204030204" pitchFamily="34" charset="0"/>
              </a:rPr>
              <a:t>PUBLIC / CYHOEDDUS</a:t>
            </a:r>
          </a:p>
        </p:txBody>
      </p:sp>
      <p:pic>
        <p:nvPicPr>
          <p:cNvPr id="9" name="Picture 8">
            <a:extLst>
              <a:ext uri="{FF2B5EF4-FFF2-40B4-BE49-F238E27FC236}">
                <a16:creationId xmlns:a16="http://schemas.microsoft.com/office/drawing/2014/main" id="{2388DD9F-BFF4-F62B-40E5-57846D9DCAC5}"/>
              </a:ext>
            </a:extLst>
          </p:cNvPr>
          <p:cNvPicPr>
            <a:picLocks noChangeAspect="1"/>
          </p:cNvPicPr>
          <p:nvPr/>
        </p:nvPicPr>
        <p:blipFill>
          <a:blip r:embed="rId13"/>
          <a:stretch>
            <a:fillRect/>
          </a:stretch>
        </p:blipFill>
        <p:spPr>
          <a:xfrm>
            <a:off x="28575" y="5713836"/>
            <a:ext cx="12192000" cy="1196127"/>
          </a:xfrm>
          <a:prstGeom prst="rect">
            <a:avLst/>
          </a:prstGeom>
        </p:spPr>
      </p:pic>
    </p:spTree>
    <p:extLst>
      <p:ext uri="{BB962C8B-B14F-4D97-AF65-F5344CB8AC3E}">
        <p14:creationId xmlns:p14="http://schemas.microsoft.com/office/powerpoint/2010/main" val="404297872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hyperlink" Target="https://www.legislation.gov.uk/cy/wsi/2010/2574/contents/made" TargetMode="Externa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A5DEAD-C94C-751F-B107-03CCBC6D24B6}"/>
              </a:ext>
            </a:extLst>
          </p:cNvPr>
          <p:cNvSpPr>
            <a:spLocks noGrp="1"/>
          </p:cNvSpPr>
          <p:nvPr>
            <p:ph type="ctrTitle"/>
          </p:nvPr>
        </p:nvSpPr>
        <p:spPr/>
        <p:txBody>
          <a:bodyPr/>
          <a:lstStyle/>
          <a:p>
            <a:r>
              <a:rPr lang="en-GB" dirty="0" err="1"/>
              <a:t>Gofynion</a:t>
            </a:r>
            <a:r>
              <a:rPr lang="en-GB" dirty="0"/>
              <a:t> AGC</a:t>
            </a:r>
            <a:br>
              <a:rPr lang="en-GB" dirty="0"/>
            </a:br>
            <a:r>
              <a:rPr lang="en-GB" dirty="0">
                <a:solidFill>
                  <a:schemeClr val="accent6">
                    <a:lumMod val="75000"/>
                  </a:schemeClr>
                </a:solidFill>
              </a:rPr>
              <a:t>CIW Requirements</a:t>
            </a:r>
          </a:p>
        </p:txBody>
      </p:sp>
      <p:sp>
        <p:nvSpPr>
          <p:cNvPr id="3" name="Subtitle 2">
            <a:extLst>
              <a:ext uri="{FF2B5EF4-FFF2-40B4-BE49-F238E27FC236}">
                <a16:creationId xmlns:a16="http://schemas.microsoft.com/office/drawing/2014/main" id="{3625EEEF-7453-0005-2081-48C9780C36BF}"/>
              </a:ext>
            </a:extLst>
          </p:cNvPr>
          <p:cNvSpPr>
            <a:spLocks noGrp="1"/>
          </p:cNvSpPr>
          <p:nvPr>
            <p:ph type="subTitle" idx="1"/>
          </p:nvPr>
        </p:nvSpPr>
        <p:spPr/>
        <p:txBody>
          <a:bodyPr/>
          <a:lstStyle/>
          <a:p>
            <a:endParaRPr lang="en-GB" dirty="0"/>
          </a:p>
        </p:txBody>
      </p:sp>
    </p:spTree>
    <p:extLst>
      <p:ext uri="{BB962C8B-B14F-4D97-AF65-F5344CB8AC3E}">
        <p14:creationId xmlns:p14="http://schemas.microsoft.com/office/powerpoint/2010/main" val="413859826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67D7CE-2565-7C87-42FC-4AF03180AC20}"/>
              </a:ext>
            </a:extLst>
          </p:cNvPr>
          <p:cNvSpPr>
            <a:spLocks noGrp="1"/>
          </p:cNvSpPr>
          <p:nvPr>
            <p:ph type="title"/>
          </p:nvPr>
        </p:nvSpPr>
        <p:spPr>
          <a:xfrm>
            <a:off x="712447" y="0"/>
            <a:ext cx="10641353" cy="1325563"/>
          </a:xfrm>
        </p:spPr>
        <p:txBody>
          <a:bodyPr>
            <a:normAutofit fontScale="90000"/>
          </a:bodyPr>
          <a:lstStyle/>
          <a:p>
            <a:r>
              <a:rPr lang="en-GB" dirty="0" err="1"/>
              <a:t>Datganiad</a:t>
            </a:r>
            <a:r>
              <a:rPr lang="en-GB" dirty="0"/>
              <a:t> </a:t>
            </a:r>
            <a:r>
              <a:rPr lang="en-GB" dirty="0" err="1"/>
              <a:t>Hunanasesu’r</a:t>
            </a:r>
            <a:r>
              <a:rPr lang="en-GB" dirty="0"/>
              <a:t> </a:t>
            </a:r>
            <a:r>
              <a:rPr lang="en-GB" dirty="0" err="1"/>
              <a:t>Gwasanaeth</a:t>
            </a:r>
            <a:r>
              <a:rPr lang="en-GB" dirty="0"/>
              <a:t> (SASS)</a:t>
            </a:r>
            <a:br>
              <a:rPr lang="en-GB" dirty="0"/>
            </a:br>
            <a:r>
              <a:rPr lang="en-GB" dirty="0">
                <a:solidFill>
                  <a:schemeClr val="accent6">
                    <a:lumMod val="75000"/>
                  </a:schemeClr>
                </a:solidFill>
              </a:rPr>
              <a:t>Self </a:t>
            </a:r>
            <a:r>
              <a:rPr lang="en-GB" dirty="0" err="1">
                <a:solidFill>
                  <a:schemeClr val="accent6">
                    <a:lumMod val="75000"/>
                  </a:schemeClr>
                </a:solidFill>
              </a:rPr>
              <a:t>Assessent</a:t>
            </a:r>
            <a:r>
              <a:rPr lang="en-GB" dirty="0">
                <a:solidFill>
                  <a:schemeClr val="accent6">
                    <a:lumMod val="75000"/>
                  </a:schemeClr>
                </a:solidFill>
              </a:rPr>
              <a:t> of Service Statement (SASS)</a:t>
            </a:r>
          </a:p>
        </p:txBody>
      </p:sp>
      <p:sp>
        <p:nvSpPr>
          <p:cNvPr id="3" name="Content Placeholder 2">
            <a:extLst>
              <a:ext uri="{FF2B5EF4-FFF2-40B4-BE49-F238E27FC236}">
                <a16:creationId xmlns:a16="http://schemas.microsoft.com/office/drawing/2014/main" id="{C3EBC2C3-E87F-86A2-8C82-CCF401F8E800}"/>
              </a:ext>
            </a:extLst>
          </p:cNvPr>
          <p:cNvSpPr>
            <a:spLocks noGrp="1"/>
          </p:cNvSpPr>
          <p:nvPr>
            <p:ph sz="half" idx="1"/>
          </p:nvPr>
        </p:nvSpPr>
        <p:spPr>
          <a:xfrm>
            <a:off x="914400" y="1325563"/>
            <a:ext cx="5181600" cy="4351338"/>
          </a:xfrm>
        </p:spPr>
        <p:txBody>
          <a:bodyPr>
            <a:normAutofit/>
          </a:bodyPr>
          <a:lstStyle/>
          <a:p>
            <a:pPr marL="0" indent="0">
              <a:buNone/>
            </a:pPr>
            <a:r>
              <a:rPr lang="en-GB" sz="2400" b="1" dirty="0"/>
              <a:t>Rheoliadau </a:t>
            </a:r>
            <a:r>
              <a:rPr lang="en-GB" sz="2400" b="1" dirty="0" err="1"/>
              <a:t>Gwarchod</a:t>
            </a:r>
            <a:r>
              <a:rPr lang="en-GB" sz="2400" b="1" dirty="0"/>
              <a:t> a </a:t>
            </a:r>
            <a:r>
              <a:rPr lang="en-GB" sz="2400" b="1" dirty="0" err="1"/>
              <a:t>Gofal</a:t>
            </a:r>
            <a:r>
              <a:rPr lang="en-GB" sz="2400" b="1" dirty="0"/>
              <a:t> </a:t>
            </a:r>
            <a:r>
              <a:rPr lang="en-GB" sz="2400" b="1" dirty="0" err="1"/>
              <a:t>Dydd</a:t>
            </a:r>
            <a:r>
              <a:rPr lang="en-GB" sz="2400" b="1" dirty="0"/>
              <a:t> (Cymru) 2010</a:t>
            </a:r>
          </a:p>
          <a:p>
            <a:pPr marL="0" indent="0">
              <a:buNone/>
            </a:pPr>
            <a:r>
              <a:rPr lang="en-GB" sz="2400" dirty="0"/>
              <a:t>(o dan </a:t>
            </a:r>
            <a:r>
              <a:rPr lang="en-GB" sz="2400" dirty="0" err="1"/>
              <a:t>Mesur</a:t>
            </a:r>
            <a:r>
              <a:rPr lang="en-GB" sz="2400" dirty="0"/>
              <a:t> Plant a </a:t>
            </a:r>
            <a:r>
              <a:rPr lang="en-GB" sz="2400" dirty="0" err="1"/>
              <a:t>theuluoedd</a:t>
            </a:r>
            <a:r>
              <a:rPr lang="en-GB" sz="2400" dirty="0"/>
              <a:t> (Cymru) 2010) </a:t>
            </a:r>
          </a:p>
          <a:p>
            <a:pPr marL="0" indent="0">
              <a:buNone/>
            </a:pPr>
            <a:r>
              <a:rPr lang="en-GB" sz="2400" dirty="0"/>
              <a:t>SASS</a:t>
            </a:r>
          </a:p>
          <a:p>
            <a:pPr marL="0" indent="0">
              <a:buNone/>
            </a:pPr>
            <a:r>
              <a:rPr lang="en-GB" sz="2400" dirty="0"/>
              <a:t>2 </a:t>
            </a:r>
            <a:r>
              <a:rPr lang="en-GB" sz="2400" dirty="0" err="1"/>
              <a:t>Rhan</a:t>
            </a:r>
            <a:endParaRPr lang="en-GB" sz="2400" dirty="0"/>
          </a:p>
          <a:p>
            <a:pPr>
              <a:buFontTx/>
              <a:buChar char="-"/>
            </a:pPr>
            <a:r>
              <a:rPr lang="en-GB" sz="2400" dirty="0" err="1"/>
              <a:t>Gwybodaeth</a:t>
            </a:r>
            <a:r>
              <a:rPr lang="en-GB" sz="2400" dirty="0"/>
              <a:t> y </a:t>
            </a:r>
            <a:r>
              <a:rPr lang="en-GB" sz="2400" dirty="0" err="1"/>
              <a:t>gwasanaeth</a:t>
            </a:r>
            <a:endParaRPr lang="en-GB" sz="2400" dirty="0"/>
          </a:p>
          <a:p>
            <a:pPr>
              <a:buFontTx/>
              <a:buChar char="-"/>
            </a:pPr>
            <a:r>
              <a:rPr lang="en-GB" sz="2400" dirty="0" err="1"/>
              <a:t>Adroddiad</a:t>
            </a:r>
            <a:r>
              <a:rPr lang="en-GB" sz="2400" dirty="0"/>
              <a:t> </a:t>
            </a:r>
            <a:r>
              <a:rPr lang="en-GB" sz="2400" dirty="0" err="1"/>
              <a:t>Ansawdd</a:t>
            </a:r>
            <a:r>
              <a:rPr lang="en-GB" sz="2400" dirty="0"/>
              <a:t> o </a:t>
            </a:r>
            <a:r>
              <a:rPr lang="en-GB" sz="2400" dirty="0" err="1"/>
              <a:t>Gofal</a:t>
            </a:r>
            <a:endParaRPr lang="en-GB" sz="2400" dirty="0"/>
          </a:p>
          <a:p>
            <a:pPr>
              <a:buFontTx/>
              <a:buChar char="-"/>
            </a:pPr>
            <a:r>
              <a:rPr lang="en-GB" sz="2400" dirty="0" err="1"/>
              <a:t>Gofyniad</a:t>
            </a:r>
            <a:r>
              <a:rPr lang="en-GB" sz="2400" dirty="0"/>
              <a:t> </a:t>
            </a:r>
            <a:r>
              <a:rPr lang="en-GB" sz="2400" dirty="0" err="1"/>
              <a:t>blynyddol</a:t>
            </a:r>
            <a:r>
              <a:rPr lang="en-GB" sz="2400" dirty="0"/>
              <a:t>, </a:t>
            </a:r>
            <a:r>
              <a:rPr lang="en-GB" sz="2400" dirty="0" err="1"/>
              <a:t>methiant</a:t>
            </a:r>
            <a:r>
              <a:rPr lang="en-GB" sz="2400" dirty="0"/>
              <a:t> </a:t>
            </a:r>
            <a:r>
              <a:rPr lang="en-GB" sz="2400" dirty="0" err="1"/>
              <a:t>yn</a:t>
            </a:r>
            <a:r>
              <a:rPr lang="en-GB" sz="2400" dirty="0"/>
              <a:t> </a:t>
            </a:r>
            <a:r>
              <a:rPr lang="en-GB" sz="2400" dirty="0" err="1"/>
              <a:t>arwain</a:t>
            </a:r>
            <a:r>
              <a:rPr lang="en-GB" sz="2400" dirty="0"/>
              <a:t> at </a:t>
            </a:r>
            <a:r>
              <a:rPr lang="en-GB" sz="2400" dirty="0" err="1"/>
              <a:t>ddiffyg</a:t>
            </a:r>
            <a:r>
              <a:rPr lang="en-GB" sz="2400" dirty="0"/>
              <a:t> </a:t>
            </a:r>
            <a:r>
              <a:rPr lang="en-GB" sz="2400" dirty="0" err="1"/>
              <a:t>cydymffurfio</a:t>
            </a:r>
            <a:endParaRPr lang="en-GB" sz="2400" dirty="0"/>
          </a:p>
        </p:txBody>
      </p:sp>
      <p:sp>
        <p:nvSpPr>
          <p:cNvPr id="4" name="Content Placeholder 3">
            <a:extLst>
              <a:ext uri="{FF2B5EF4-FFF2-40B4-BE49-F238E27FC236}">
                <a16:creationId xmlns:a16="http://schemas.microsoft.com/office/drawing/2014/main" id="{88A2665E-DD71-DF50-B1C9-EE9B2DC344AC}"/>
              </a:ext>
            </a:extLst>
          </p:cNvPr>
          <p:cNvSpPr>
            <a:spLocks noGrp="1"/>
          </p:cNvSpPr>
          <p:nvPr>
            <p:ph sz="half" idx="2"/>
          </p:nvPr>
        </p:nvSpPr>
        <p:spPr>
          <a:xfrm>
            <a:off x="6172202" y="1382450"/>
            <a:ext cx="5181600" cy="4351338"/>
          </a:xfrm>
        </p:spPr>
        <p:txBody>
          <a:bodyPr>
            <a:normAutofit/>
          </a:bodyPr>
          <a:lstStyle/>
          <a:p>
            <a:pPr marL="0" indent="0" algn="l">
              <a:buNone/>
            </a:pPr>
            <a:r>
              <a:rPr lang="en-GB" sz="2400" b="1" i="0" dirty="0">
                <a:solidFill>
                  <a:schemeClr val="accent6">
                    <a:lumMod val="75000"/>
                  </a:schemeClr>
                </a:solidFill>
                <a:effectLst/>
              </a:rPr>
              <a:t>The Childminding and Day Care (Wales) Regulations 2010</a:t>
            </a:r>
          </a:p>
          <a:p>
            <a:pPr marL="0" indent="0" algn="l">
              <a:buNone/>
            </a:pPr>
            <a:r>
              <a:rPr lang="en-GB" sz="2400" b="0" i="0" dirty="0">
                <a:solidFill>
                  <a:schemeClr val="accent6">
                    <a:lumMod val="75000"/>
                  </a:schemeClr>
                </a:solidFill>
                <a:effectLst/>
              </a:rPr>
              <a:t>(under the Children and Families (Wales) Measure 2010)</a:t>
            </a:r>
          </a:p>
          <a:p>
            <a:pPr marL="0" indent="0">
              <a:buNone/>
            </a:pPr>
            <a:r>
              <a:rPr lang="en-GB" sz="2400" dirty="0">
                <a:solidFill>
                  <a:schemeClr val="accent6">
                    <a:lumMod val="75000"/>
                  </a:schemeClr>
                </a:solidFill>
              </a:rPr>
              <a:t>SASS</a:t>
            </a:r>
          </a:p>
          <a:p>
            <a:pPr marL="0" indent="0">
              <a:buNone/>
            </a:pPr>
            <a:r>
              <a:rPr lang="en-GB" sz="2400" dirty="0">
                <a:solidFill>
                  <a:schemeClr val="accent6">
                    <a:lumMod val="75000"/>
                  </a:schemeClr>
                </a:solidFill>
              </a:rPr>
              <a:t>2 Parts </a:t>
            </a:r>
          </a:p>
          <a:p>
            <a:pPr marL="0" indent="0">
              <a:buNone/>
            </a:pPr>
            <a:r>
              <a:rPr lang="en-GB" sz="2400" dirty="0">
                <a:solidFill>
                  <a:schemeClr val="accent6">
                    <a:lumMod val="75000"/>
                  </a:schemeClr>
                </a:solidFill>
              </a:rPr>
              <a:t>- Service Information</a:t>
            </a:r>
          </a:p>
          <a:p>
            <a:pPr>
              <a:buFontTx/>
              <a:buChar char="-"/>
            </a:pPr>
            <a:r>
              <a:rPr lang="en-GB" sz="2400" dirty="0">
                <a:solidFill>
                  <a:schemeClr val="accent6">
                    <a:lumMod val="75000"/>
                  </a:schemeClr>
                </a:solidFill>
              </a:rPr>
              <a:t>Quality of Care Report</a:t>
            </a:r>
          </a:p>
          <a:p>
            <a:pPr>
              <a:buFontTx/>
              <a:buChar char="-"/>
            </a:pPr>
            <a:r>
              <a:rPr lang="en-GB" sz="2400" dirty="0">
                <a:solidFill>
                  <a:schemeClr val="accent6">
                    <a:lumMod val="75000"/>
                  </a:schemeClr>
                </a:solidFill>
              </a:rPr>
              <a:t>Annual requirement, failure results in non-compliance</a:t>
            </a:r>
          </a:p>
          <a:p>
            <a:pPr>
              <a:buFontTx/>
              <a:buChar char="-"/>
            </a:pPr>
            <a:endParaRPr lang="en-GB" dirty="0"/>
          </a:p>
        </p:txBody>
      </p:sp>
    </p:spTree>
    <p:extLst>
      <p:ext uri="{BB962C8B-B14F-4D97-AF65-F5344CB8AC3E}">
        <p14:creationId xmlns:p14="http://schemas.microsoft.com/office/powerpoint/2010/main" val="95852463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1ABA61-2636-BEE4-204F-7209995488D1}"/>
              </a:ext>
            </a:extLst>
          </p:cNvPr>
          <p:cNvSpPr>
            <a:spLocks noGrp="1"/>
          </p:cNvSpPr>
          <p:nvPr>
            <p:ph type="title"/>
          </p:nvPr>
        </p:nvSpPr>
        <p:spPr/>
        <p:txBody>
          <a:bodyPr/>
          <a:lstStyle/>
          <a:p>
            <a:pPr algn="ctr"/>
            <a:r>
              <a:rPr lang="en-GB" dirty="0"/>
              <a:t>Rheoliadau/ </a:t>
            </a:r>
            <a:r>
              <a:rPr lang="en-GB" dirty="0">
                <a:solidFill>
                  <a:schemeClr val="accent6">
                    <a:lumMod val="75000"/>
                  </a:schemeClr>
                </a:solidFill>
              </a:rPr>
              <a:t>Regulations</a:t>
            </a:r>
          </a:p>
        </p:txBody>
      </p:sp>
      <p:sp>
        <p:nvSpPr>
          <p:cNvPr id="3" name="Content Placeholder 2">
            <a:extLst>
              <a:ext uri="{FF2B5EF4-FFF2-40B4-BE49-F238E27FC236}">
                <a16:creationId xmlns:a16="http://schemas.microsoft.com/office/drawing/2014/main" id="{3E10E764-BD72-0D12-0275-8795E9EE03A7}"/>
              </a:ext>
            </a:extLst>
          </p:cNvPr>
          <p:cNvSpPr>
            <a:spLocks noGrp="1"/>
          </p:cNvSpPr>
          <p:nvPr>
            <p:ph sz="half" idx="1"/>
          </p:nvPr>
        </p:nvSpPr>
        <p:spPr/>
        <p:txBody>
          <a:bodyPr>
            <a:normAutofit/>
          </a:bodyPr>
          <a:lstStyle/>
          <a:p>
            <a:pPr marL="0" indent="0">
              <a:buNone/>
            </a:pPr>
            <a:r>
              <a:rPr lang="en-GB" sz="2800" b="1" dirty="0"/>
              <a:t>Rheoliadau </a:t>
            </a:r>
            <a:r>
              <a:rPr lang="en-GB" sz="2800" b="1" dirty="0" err="1"/>
              <a:t>Gwarchod</a:t>
            </a:r>
            <a:r>
              <a:rPr lang="en-GB" sz="2800" b="1" dirty="0"/>
              <a:t> a </a:t>
            </a:r>
            <a:r>
              <a:rPr lang="en-GB" sz="2800" b="1" dirty="0" err="1"/>
              <a:t>Gofal</a:t>
            </a:r>
            <a:r>
              <a:rPr lang="en-GB" sz="2800" b="1" dirty="0"/>
              <a:t> </a:t>
            </a:r>
            <a:r>
              <a:rPr lang="en-GB" sz="2800" b="1" dirty="0" err="1"/>
              <a:t>Dydd</a:t>
            </a:r>
            <a:r>
              <a:rPr lang="en-GB" sz="2800" b="1" dirty="0"/>
              <a:t> (Cymru) 2010</a:t>
            </a:r>
          </a:p>
          <a:p>
            <a:pPr marL="0" indent="0">
              <a:buNone/>
            </a:pPr>
            <a:r>
              <a:rPr lang="en-GB" dirty="0">
                <a:highlight>
                  <a:srgbClr val="FFFF00"/>
                </a:highlight>
              </a:rPr>
              <a:t>Section 16 – </a:t>
            </a:r>
            <a:r>
              <a:rPr lang="en-GB" dirty="0" err="1">
                <a:highlight>
                  <a:srgbClr val="FFFF00"/>
                </a:highlight>
              </a:rPr>
              <a:t>Adolygiad</a:t>
            </a:r>
            <a:r>
              <a:rPr lang="en-GB" dirty="0">
                <a:highlight>
                  <a:srgbClr val="FFFF00"/>
                </a:highlight>
              </a:rPr>
              <a:t> o </a:t>
            </a:r>
            <a:r>
              <a:rPr lang="en-GB" dirty="0" err="1">
                <a:highlight>
                  <a:srgbClr val="FFFF00"/>
                </a:highlight>
              </a:rPr>
              <a:t>Ansawdd</a:t>
            </a:r>
            <a:r>
              <a:rPr lang="en-GB" dirty="0">
                <a:highlight>
                  <a:srgbClr val="FFFF00"/>
                </a:highlight>
              </a:rPr>
              <a:t> </a:t>
            </a:r>
            <a:r>
              <a:rPr lang="en-GB" dirty="0" err="1">
                <a:highlight>
                  <a:srgbClr val="FFFF00"/>
                </a:highlight>
              </a:rPr>
              <a:t>Gofal</a:t>
            </a:r>
            <a:endParaRPr lang="en-GB" dirty="0">
              <a:highlight>
                <a:srgbClr val="FFFF00"/>
              </a:highlight>
            </a:endParaRPr>
          </a:p>
          <a:p>
            <a:pPr marL="0" indent="0">
              <a:buNone/>
            </a:pPr>
            <a:r>
              <a:rPr lang="en-GB" dirty="0">
                <a:highlight>
                  <a:srgbClr val="FFFF00"/>
                </a:highlight>
              </a:rPr>
              <a:t>Section 17 – </a:t>
            </a:r>
            <a:r>
              <a:rPr lang="en-GB" dirty="0" err="1">
                <a:highlight>
                  <a:srgbClr val="FFFF00"/>
                </a:highlight>
              </a:rPr>
              <a:t>Asesiad</a:t>
            </a:r>
            <a:r>
              <a:rPr lang="en-GB" dirty="0">
                <a:highlight>
                  <a:srgbClr val="FFFF00"/>
                </a:highlight>
              </a:rPr>
              <a:t> o </a:t>
            </a:r>
            <a:r>
              <a:rPr lang="en-GB" dirty="0" err="1">
                <a:highlight>
                  <a:srgbClr val="FFFF00"/>
                </a:highlight>
              </a:rPr>
              <a:t>gwasanaeth</a:t>
            </a:r>
            <a:endParaRPr lang="en-GB" dirty="0">
              <a:highlight>
                <a:srgbClr val="FFFF00"/>
              </a:highlight>
            </a:endParaRPr>
          </a:p>
          <a:p>
            <a:pPr marL="0" indent="0">
              <a:buNone/>
            </a:pPr>
            <a:r>
              <a:rPr lang="en-GB" dirty="0">
                <a:hlinkClick r:id="rId2"/>
              </a:rPr>
              <a:t>h</a:t>
            </a:r>
            <a:r>
              <a:rPr lang="en-GB" dirty="0">
                <a:hlinkClick r:id="rId2"/>
              </a:rPr>
              <a:t>ttps://www.legislation.gov.uk/cy/wsi/2010/2574/contents/made</a:t>
            </a:r>
            <a:r>
              <a:rPr lang="en-GB" dirty="0"/>
              <a:t> </a:t>
            </a:r>
          </a:p>
        </p:txBody>
      </p:sp>
      <p:sp>
        <p:nvSpPr>
          <p:cNvPr id="4" name="Content Placeholder 3">
            <a:extLst>
              <a:ext uri="{FF2B5EF4-FFF2-40B4-BE49-F238E27FC236}">
                <a16:creationId xmlns:a16="http://schemas.microsoft.com/office/drawing/2014/main" id="{B1F369A3-A8CC-B190-C8AA-4E13B9EDC7A7}"/>
              </a:ext>
            </a:extLst>
          </p:cNvPr>
          <p:cNvSpPr>
            <a:spLocks noGrp="1"/>
          </p:cNvSpPr>
          <p:nvPr>
            <p:ph sz="half" idx="2"/>
          </p:nvPr>
        </p:nvSpPr>
        <p:spPr>
          <a:xfrm>
            <a:off x="6172199" y="1825625"/>
            <a:ext cx="5451339" cy="4351338"/>
          </a:xfrm>
        </p:spPr>
        <p:txBody>
          <a:bodyPr>
            <a:normAutofit/>
          </a:bodyPr>
          <a:lstStyle/>
          <a:p>
            <a:pPr marL="0" indent="0">
              <a:buNone/>
            </a:pPr>
            <a:r>
              <a:rPr lang="en-GB" sz="2800" b="1" i="0" dirty="0">
                <a:solidFill>
                  <a:schemeClr val="accent6">
                    <a:lumMod val="75000"/>
                  </a:schemeClr>
                </a:solidFill>
                <a:effectLst/>
              </a:rPr>
              <a:t>The Childminding and Day Care (Wales) Regulations 2010</a:t>
            </a:r>
          </a:p>
          <a:p>
            <a:pPr marL="0" indent="0">
              <a:buNone/>
            </a:pPr>
            <a:r>
              <a:rPr lang="en-GB" dirty="0">
                <a:solidFill>
                  <a:schemeClr val="accent6">
                    <a:lumMod val="75000"/>
                  </a:schemeClr>
                </a:solidFill>
                <a:highlight>
                  <a:srgbClr val="FFFF00"/>
                </a:highlight>
              </a:rPr>
              <a:t>Section 16 – Review of the Quality of Care</a:t>
            </a:r>
          </a:p>
          <a:p>
            <a:pPr marL="0" indent="0">
              <a:buNone/>
            </a:pPr>
            <a:r>
              <a:rPr lang="en-GB" dirty="0">
                <a:solidFill>
                  <a:schemeClr val="accent6">
                    <a:lumMod val="75000"/>
                  </a:schemeClr>
                </a:solidFill>
                <a:highlight>
                  <a:srgbClr val="FFFF00"/>
                </a:highlight>
              </a:rPr>
              <a:t>Section 17 – Assessment of Service</a:t>
            </a:r>
          </a:p>
          <a:p>
            <a:pPr marL="0" indent="0">
              <a:buNone/>
            </a:pPr>
            <a:r>
              <a:rPr lang="en-GB" dirty="0">
                <a:hlinkClick r:id="rId2"/>
              </a:rPr>
              <a:t>https://www.legislation.gov.uk/cy/wsi/2010/2574/contents/made</a:t>
            </a:r>
            <a:r>
              <a:rPr lang="en-GB" dirty="0"/>
              <a:t> </a:t>
            </a:r>
          </a:p>
        </p:txBody>
      </p:sp>
    </p:spTree>
    <p:extLst>
      <p:ext uri="{BB962C8B-B14F-4D97-AF65-F5344CB8AC3E}">
        <p14:creationId xmlns:p14="http://schemas.microsoft.com/office/powerpoint/2010/main" val="165219802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A04B5E-BF1D-CC02-2E29-B8ED3715D4A1}"/>
              </a:ext>
            </a:extLst>
          </p:cNvPr>
          <p:cNvSpPr>
            <a:spLocks noGrp="1"/>
          </p:cNvSpPr>
          <p:nvPr>
            <p:ph type="title"/>
          </p:nvPr>
        </p:nvSpPr>
        <p:spPr/>
        <p:txBody>
          <a:bodyPr/>
          <a:lstStyle/>
          <a:p>
            <a:pPr algn="ctr"/>
            <a:r>
              <a:rPr lang="en-GB" dirty="0" err="1"/>
              <a:t>Termau</a:t>
            </a:r>
            <a:r>
              <a:rPr lang="en-GB" dirty="0"/>
              <a:t>/ </a:t>
            </a:r>
            <a:r>
              <a:rPr lang="en-GB" dirty="0">
                <a:solidFill>
                  <a:schemeClr val="accent6">
                    <a:lumMod val="75000"/>
                  </a:schemeClr>
                </a:solidFill>
              </a:rPr>
              <a:t>Terms</a:t>
            </a:r>
          </a:p>
        </p:txBody>
      </p:sp>
      <p:sp>
        <p:nvSpPr>
          <p:cNvPr id="3" name="Content Placeholder 2">
            <a:extLst>
              <a:ext uri="{FF2B5EF4-FFF2-40B4-BE49-F238E27FC236}">
                <a16:creationId xmlns:a16="http://schemas.microsoft.com/office/drawing/2014/main" id="{F5FDC56A-F285-E082-E93D-ACF5F08F5094}"/>
              </a:ext>
            </a:extLst>
          </p:cNvPr>
          <p:cNvSpPr>
            <a:spLocks noGrp="1"/>
          </p:cNvSpPr>
          <p:nvPr>
            <p:ph sz="half" idx="1"/>
          </p:nvPr>
        </p:nvSpPr>
        <p:spPr/>
        <p:txBody>
          <a:bodyPr/>
          <a:lstStyle/>
          <a:p>
            <a:pPr marL="0" indent="0">
              <a:buNone/>
            </a:pPr>
            <a:r>
              <a:rPr lang="en-GB" dirty="0"/>
              <a:t>Person </a:t>
            </a:r>
            <a:r>
              <a:rPr lang="en-GB" dirty="0" err="1"/>
              <a:t>Cofrestredig</a:t>
            </a:r>
            <a:endParaRPr lang="en-GB" dirty="0"/>
          </a:p>
          <a:p>
            <a:pPr marL="0" indent="0">
              <a:buNone/>
            </a:pPr>
            <a:r>
              <a:rPr lang="en-GB" dirty="0" err="1"/>
              <a:t>Unigolyn</a:t>
            </a:r>
            <a:r>
              <a:rPr lang="en-GB" dirty="0"/>
              <a:t> </a:t>
            </a:r>
            <a:r>
              <a:rPr lang="en-GB" dirty="0" err="1"/>
              <a:t>Cyfrifol</a:t>
            </a:r>
            <a:r>
              <a:rPr lang="en-GB" dirty="0"/>
              <a:t> </a:t>
            </a:r>
          </a:p>
        </p:txBody>
      </p:sp>
      <p:sp>
        <p:nvSpPr>
          <p:cNvPr id="4" name="Content Placeholder 3">
            <a:extLst>
              <a:ext uri="{FF2B5EF4-FFF2-40B4-BE49-F238E27FC236}">
                <a16:creationId xmlns:a16="http://schemas.microsoft.com/office/drawing/2014/main" id="{5A66EB41-7524-EB35-CC7F-50FFD4B8189C}"/>
              </a:ext>
            </a:extLst>
          </p:cNvPr>
          <p:cNvSpPr>
            <a:spLocks noGrp="1"/>
          </p:cNvSpPr>
          <p:nvPr>
            <p:ph sz="half" idx="2"/>
          </p:nvPr>
        </p:nvSpPr>
        <p:spPr/>
        <p:txBody>
          <a:bodyPr/>
          <a:lstStyle/>
          <a:p>
            <a:pPr marL="0" indent="0">
              <a:buNone/>
            </a:pPr>
            <a:r>
              <a:rPr lang="en-GB" b="1" dirty="0">
                <a:solidFill>
                  <a:schemeClr val="accent6">
                    <a:lumMod val="75000"/>
                  </a:schemeClr>
                </a:solidFill>
              </a:rPr>
              <a:t>Registered Person (RP)</a:t>
            </a:r>
          </a:p>
          <a:p>
            <a:pPr marL="0" indent="0">
              <a:buNone/>
            </a:pPr>
            <a:r>
              <a:rPr lang="en-GB" b="1" dirty="0">
                <a:solidFill>
                  <a:schemeClr val="accent6">
                    <a:lumMod val="75000"/>
                  </a:schemeClr>
                </a:solidFill>
              </a:rPr>
              <a:t>Responsible Individual (RI)</a:t>
            </a:r>
          </a:p>
          <a:p>
            <a:pPr marL="0" indent="0">
              <a:buNone/>
            </a:pPr>
            <a:r>
              <a:rPr lang="en-GB" b="1" dirty="0">
                <a:solidFill>
                  <a:schemeClr val="accent6">
                    <a:lumMod val="75000"/>
                  </a:schemeClr>
                </a:solidFill>
              </a:rPr>
              <a:t>(It is these individuals who have ultimate responsibility for the SASS)</a:t>
            </a:r>
          </a:p>
          <a:p>
            <a:pPr marL="0" indent="0">
              <a:buNone/>
            </a:pPr>
            <a:r>
              <a:rPr lang="en-GB" dirty="0">
                <a:solidFill>
                  <a:schemeClr val="accent6">
                    <a:lumMod val="75000"/>
                  </a:schemeClr>
                </a:solidFill>
              </a:rPr>
              <a:t>Person in Charge (PIC)</a:t>
            </a:r>
          </a:p>
          <a:p>
            <a:pPr marL="0" indent="0">
              <a:buNone/>
            </a:pPr>
            <a:endParaRPr lang="en-GB" dirty="0"/>
          </a:p>
        </p:txBody>
      </p:sp>
    </p:spTree>
    <p:extLst>
      <p:ext uri="{BB962C8B-B14F-4D97-AF65-F5344CB8AC3E}">
        <p14:creationId xmlns:p14="http://schemas.microsoft.com/office/powerpoint/2010/main" val="178101362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030814-1A69-6B69-F3CB-C66032C2565D}"/>
              </a:ext>
            </a:extLst>
          </p:cNvPr>
          <p:cNvSpPr>
            <a:spLocks noGrp="1"/>
          </p:cNvSpPr>
          <p:nvPr>
            <p:ph type="title"/>
          </p:nvPr>
        </p:nvSpPr>
        <p:spPr/>
        <p:txBody>
          <a:bodyPr/>
          <a:lstStyle/>
          <a:p>
            <a:pPr algn="ctr"/>
            <a:r>
              <a:rPr lang="en-GB" dirty="0" err="1"/>
              <a:t>Casglu</a:t>
            </a:r>
            <a:r>
              <a:rPr lang="en-GB" dirty="0"/>
              <a:t> Data/ </a:t>
            </a:r>
            <a:r>
              <a:rPr lang="en-GB" dirty="0">
                <a:solidFill>
                  <a:schemeClr val="accent6">
                    <a:lumMod val="75000"/>
                  </a:schemeClr>
                </a:solidFill>
              </a:rPr>
              <a:t>Collecting Data</a:t>
            </a:r>
          </a:p>
        </p:txBody>
      </p:sp>
      <p:sp>
        <p:nvSpPr>
          <p:cNvPr id="3" name="Content Placeholder 2">
            <a:extLst>
              <a:ext uri="{FF2B5EF4-FFF2-40B4-BE49-F238E27FC236}">
                <a16:creationId xmlns:a16="http://schemas.microsoft.com/office/drawing/2014/main" id="{BA2D417D-D601-3379-11AF-365C9A752FB9}"/>
              </a:ext>
            </a:extLst>
          </p:cNvPr>
          <p:cNvSpPr>
            <a:spLocks noGrp="1"/>
          </p:cNvSpPr>
          <p:nvPr>
            <p:ph sz="half" idx="1"/>
          </p:nvPr>
        </p:nvSpPr>
        <p:spPr/>
        <p:txBody>
          <a:bodyPr/>
          <a:lstStyle/>
          <a:p>
            <a:pPr marL="0" indent="0">
              <a:buNone/>
            </a:pPr>
            <a:r>
              <a:rPr lang="en-GB" b="1" dirty="0" err="1"/>
              <a:t>Tasg</a:t>
            </a:r>
            <a:r>
              <a:rPr lang="en-GB" b="1" dirty="0"/>
              <a:t> 1: </a:t>
            </a:r>
            <a:r>
              <a:rPr lang="en-GB" dirty="0" err="1"/>
              <a:t>Mewn</a:t>
            </a:r>
            <a:r>
              <a:rPr lang="en-GB" dirty="0"/>
              <a:t> </a:t>
            </a:r>
            <a:r>
              <a:rPr lang="en-GB" dirty="0" err="1"/>
              <a:t>gwpiau</a:t>
            </a:r>
            <a:r>
              <a:rPr lang="en-GB" dirty="0"/>
              <a:t>, </a:t>
            </a:r>
            <a:r>
              <a:rPr lang="en-GB" dirty="0" err="1"/>
              <a:t>trafodwch</a:t>
            </a:r>
            <a:r>
              <a:rPr lang="en-GB" dirty="0"/>
              <a:t> </a:t>
            </a:r>
            <a:r>
              <a:rPr lang="en-GB" dirty="0" err="1"/>
              <a:t>sut</a:t>
            </a:r>
            <a:r>
              <a:rPr lang="en-GB" dirty="0"/>
              <a:t> </a:t>
            </a:r>
            <a:r>
              <a:rPr lang="en-GB" dirty="0" err="1"/>
              <a:t>mae’ch</a:t>
            </a:r>
            <a:r>
              <a:rPr lang="en-GB" dirty="0"/>
              <a:t> </a:t>
            </a:r>
            <a:r>
              <a:rPr lang="en-GB" dirty="0" err="1"/>
              <a:t>lleoliadau</a:t>
            </a:r>
            <a:r>
              <a:rPr lang="en-GB" dirty="0"/>
              <a:t> </a:t>
            </a:r>
            <a:r>
              <a:rPr lang="en-GB" dirty="0" err="1"/>
              <a:t>yn</a:t>
            </a:r>
            <a:r>
              <a:rPr lang="en-GB" dirty="0"/>
              <a:t> </a:t>
            </a:r>
            <a:r>
              <a:rPr lang="en-GB" dirty="0" err="1"/>
              <a:t>casglu</a:t>
            </a:r>
            <a:r>
              <a:rPr lang="en-GB" dirty="0"/>
              <a:t> data? Beth am </a:t>
            </a:r>
            <a:r>
              <a:rPr lang="en-GB" dirty="0" err="1"/>
              <a:t>dulliau</a:t>
            </a:r>
            <a:r>
              <a:rPr lang="en-GB" dirty="0"/>
              <a:t> </a:t>
            </a:r>
            <a:r>
              <a:rPr lang="en-GB" dirty="0" err="1"/>
              <a:t>wahanol</a:t>
            </a:r>
            <a:r>
              <a:rPr lang="en-GB" dirty="0"/>
              <a:t>? </a:t>
            </a:r>
            <a:r>
              <a:rPr lang="en-GB" dirty="0" err="1"/>
              <a:t>Ydy</a:t>
            </a:r>
            <a:r>
              <a:rPr lang="en-GB" dirty="0"/>
              <a:t> </a:t>
            </a:r>
            <a:r>
              <a:rPr lang="en-GB" dirty="0" err="1"/>
              <a:t>rhain</a:t>
            </a:r>
            <a:r>
              <a:rPr lang="en-GB" dirty="0"/>
              <a:t> </a:t>
            </a:r>
            <a:r>
              <a:rPr lang="en-GB" dirty="0" err="1"/>
              <a:t>yn</a:t>
            </a:r>
            <a:r>
              <a:rPr lang="en-GB" dirty="0"/>
              <a:t> </a:t>
            </a:r>
            <a:r>
              <a:rPr lang="en-GB" dirty="0" err="1"/>
              <a:t>effeithiol</a:t>
            </a:r>
            <a:r>
              <a:rPr lang="en-GB" dirty="0"/>
              <a:t>? </a:t>
            </a:r>
            <a:r>
              <a:rPr lang="en-GB" dirty="0" err="1"/>
              <a:t>Ystyried</a:t>
            </a:r>
            <a:r>
              <a:rPr lang="en-GB" dirty="0"/>
              <a:t> </a:t>
            </a:r>
            <a:r>
              <a:rPr lang="en-GB" dirty="0" err="1"/>
              <a:t>sut</a:t>
            </a:r>
            <a:r>
              <a:rPr lang="en-GB" dirty="0"/>
              <a:t> </a:t>
            </a:r>
            <a:r>
              <a:rPr lang="en-GB" dirty="0" err="1"/>
              <a:t>ydym</a:t>
            </a:r>
            <a:r>
              <a:rPr lang="en-GB" dirty="0"/>
              <a:t> </a:t>
            </a:r>
            <a:r>
              <a:rPr lang="en-GB" dirty="0" err="1"/>
              <a:t>ni’n</a:t>
            </a:r>
            <a:r>
              <a:rPr lang="en-GB" dirty="0"/>
              <a:t> </a:t>
            </a:r>
            <a:r>
              <a:rPr lang="en-GB" dirty="0" err="1"/>
              <a:t>dderbyn</a:t>
            </a:r>
            <a:r>
              <a:rPr lang="en-GB" dirty="0"/>
              <a:t> </a:t>
            </a:r>
            <a:r>
              <a:rPr lang="en-GB" dirty="0" err="1"/>
              <a:t>barnau’r</a:t>
            </a:r>
            <a:r>
              <a:rPr lang="en-GB" dirty="0"/>
              <a:t> plant, </a:t>
            </a:r>
            <a:r>
              <a:rPr lang="en-GB" dirty="0" err="1"/>
              <a:t>rhieni</a:t>
            </a:r>
            <a:r>
              <a:rPr lang="en-GB" dirty="0"/>
              <a:t> a </a:t>
            </a:r>
            <a:r>
              <a:rPr lang="en-GB" dirty="0" err="1"/>
              <a:t>theulueoedd</a:t>
            </a:r>
            <a:r>
              <a:rPr lang="en-GB" dirty="0"/>
              <a:t>, staff, a </a:t>
            </a:r>
            <a:r>
              <a:rPr lang="en-GB" dirty="0" err="1"/>
              <a:t>defnyddiwr</a:t>
            </a:r>
            <a:r>
              <a:rPr lang="en-GB" dirty="0"/>
              <a:t> </a:t>
            </a:r>
            <a:r>
              <a:rPr lang="en-GB" dirty="0" err="1"/>
              <a:t>eraill</a:t>
            </a:r>
            <a:r>
              <a:rPr lang="en-GB" dirty="0"/>
              <a:t> y </a:t>
            </a:r>
            <a:r>
              <a:rPr lang="en-GB" dirty="0" err="1"/>
              <a:t>gwasanaeth</a:t>
            </a:r>
            <a:r>
              <a:rPr lang="en-GB" dirty="0"/>
              <a:t>?</a:t>
            </a:r>
          </a:p>
        </p:txBody>
      </p:sp>
      <p:sp>
        <p:nvSpPr>
          <p:cNvPr id="4" name="Content Placeholder 3">
            <a:extLst>
              <a:ext uri="{FF2B5EF4-FFF2-40B4-BE49-F238E27FC236}">
                <a16:creationId xmlns:a16="http://schemas.microsoft.com/office/drawing/2014/main" id="{229A535F-62B1-904A-E1D0-53958D0FB932}"/>
              </a:ext>
            </a:extLst>
          </p:cNvPr>
          <p:cNvSpPr>
            <a:spLocks noGrp="1"/>
          </p:cNvSpPr>
          <p:nvPr>
            <p:ph sz="half" idx="2"/>
          </p:nvPr>
        </p:nvSpPr>
        <p:spPr/>
        <p:txBody>
          <a:bodyPr/>
          <a:lstStyle/>
          <a:p>
            <a:pPr marL="0" indent="0">
              <a:buNone/>
            </a:pPr>
            <a:r>
              <a:rPr lang="en-GB" b="1" dirty="0">
                <a:solidFill>
                  <a:schemeClr val="accent6">
                    <a:lumMod val="75000"/>
                  </a:schemeClr>
                </a:solidFill>
              </a:rPr>
              <a:t>Task 1: </a:t>
            </a:r>
            <a:r>
              <a:rPr lang="en-GB" dirty="0">
                <a:solidFill>
                  <a:schemeClr val="accent6">
                    <a:lumMod val="75000"/>
                  </a:schemeClr>
                </a:solidFill>
              </a:rPr>
              <a:t>In groups, discuss how your settings collect data, what about other methods? Are these effective? Consider how we get the views of children, parents and families, staff, other service users?</a:t>
            </a:r>
          </a:p>
        </p:txBody>
      </p:sp>
    </p:spTree>
    <p:extLst>
      <p:ext uri="{BB962C8B-B14F-4D97-AF65-F5344CB8AC3E}">
        <p14:creationId xmlns:p14="http://schemas.microsoft.com/office/powerpoint/2010/main" val="403052487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17F89B-6F77-F8EE-8826-67B038BEB6F8}"/>
              </a:ext>
            </a:extLst>
          </p:cNvPr>
          <p:cNvSpPr>
            <a:spLocks noGrp="1"/>
          </p:cNvSpPr>
          <p:nvPr>
            <p:ph type="title"/>
          </p:nvPr>
        </p:nvSpPr>
        <p:spPr/>
        <p:txBody>
          <a:bodyPr/>
          <a:lstStyle/>
          <a:p>
            <a:r>
              <a:rPr lang="en-GB" dirty="0"/>
              <a:t>             </a:t>
            </a:r>
            <a:r>
              <a:rPr lang="en-GB" dirty="0" err="1"/>
              <a:t>Diffiniadau</a:t>
            </a:r>
            <a:r>
              <a:rPr lang="en-GB" dirty="0"/>
              <a:t>/ </a:t>
            </a:r>
            <a:r>
              <a:rPr lang="en-GB" dirty="0">
                <a:solidFill>
                  <a:schemeClr val="accent6">
                    <a:lumMod val="75000"/>
                  </a:schemeClr>
                </a:solidFill>
              </a:rPr>
              <a:t>Definitions</a:t>
            </a:r>
          </a:p>
        </p:txBody>
      </p:sp>
      <p:sp>
        <p:nvSpPr>
          <p:cNvPr id="3" name="Content Placeholder 2">
            <a:extLst>
              <a:ext uri="{FF2B5EF4-FFF2-40B4-BE49-F238E27FC236}">
                <a16:creationId xmlns:a16="http://schemas.microsoft.com/office/drawing/2014/main" id="{4AD5964B-2063-3CD2-7F11-86CE7DE6AE85}"/>
              </a:ext>
            </a:extLst>
          </p:cNvPr>
          <p:cNvSpPr>
            <a:spLocks noGrp="1"/>
          </p:cNvSpPr>
          <p:nvPr>
            <p:ph sz="half" idx="1"/>
          </p:nvPr>
        </p:nvSpPr>
        <p:spPr>
          <a:xfrm>
            <a:off x="555372" y="1825625"/>
            <a:ext cx="5464428" cy="4351338"/>
          </a:xfrm>
        </p:spPr>
        <p:txBody>
          <a:bodyPr/>
          <a:lstStyle/>
          <a:p>
            <a:pPr marL="0" indent="0">
              <a:buNone/>
            </a:pPr>
            <a:r>
              <a:rPr lang="en-GB" b="1" dirty="0" err="1"/>
              <a:t>Tasg</a:t>
            </a:r>
            <a:r>
              <a:rPr lang="en-GB" b="1" dirty="0"/>
              <a:t> 2: </a:t>
            </a:r>
            <a:r>
              <a:rPr lang="en-GB" dirty="0" err="1"/>
              <a:t>Mewn</a:t>
            </a:r>
            <a:r>
              <a:rPr lang="en-GB" dirty="0"/>
              <a:t> </a:t>
            </a:r>
            <a:r>
              <a:rPr lang="en-GB" dirty="0" err="1"/>
              <a:t>grwpiau</a:t>
            </a:r>
            <a:r>
              <a:rPr lang="en-GB" dirty="0"/>
              <a:t>, </a:t>
            </a:r>
            <a:r>
              <a:rPr lang="en-GB" dirty="0" err="1"/>
              <a:t>creu</a:t>
            </a:r>
            <a:r>
              <a:rPr lang="en-GB" dirty="0"/>
              <a:t> </a:t>
            </a:r>
            <a:r>
              <a:rPr lang="en-GB" dirty="0" err="1"/>
              <a:t>diffiniad</a:t>
            </a:r>
            <a:r>
              <a:rPr lang="en-GB" dirty="0"/>
              <a:t> </a:t>
            </a:r>
            <a:r>
              <a:rPr lang="en-GB" dirty="0" err="1"/>
              <a:t>o’ch</a:t>
            </a:r>
            <a:r>
              <a:rPr lang="en-GB" dirty="0"/>
              <a:t> </a:t>
            </a:r>
            <a:r>
              <a:rPr lang="en-GB" dirty="0" err="1"/>
              <a:t>hunan</a:t>
            </a:r>
            <a:r>
              <a:rPr lang="en-GB" dirty="0"/>
              <a:t> am</a:t>
            </a:r>
          </a:p>
          <a:p>
            <a:r>
              <a:rPr lang="en-GB" dirty="0" err="1"/>
              <a:t>Ansawdd</a:t>
            </a:r>
            <a:endParaRPr lang="en-GB" dirty="0"/>
          </a:p>
          <a:p>
            <a:r>
              <a:rPr lang="en-GB" dirty="0" err="1"/>
              <a:t>Ansawdd</a:t>
            </a:r>
            <a:r>
              <a:rPr lang="en-GB" dirty="0"/>
              <a:t> </a:t>
            </a:r>
            <a:r>
              <a:rPr lang="en-GB" dirty="0" err="1"/>
              <a:t>mewn</a:t>
            </a:r>
            <a:r>
              <a:rPr lang="en-GB" dirty="0"/>
              <a:t> </a:t>
            </a:r>
            <a:r>
              <a:rPr lang="en-GB" dirty="0" err="1"/>
              <a:t>gofal</a:t>
            </a:r>
            <a:r>
              <a:rPr lang="en-GB" dirty="0"/>
              <a:t> plant</a:t>
            </a:r>
          </a:p>
          <a:p>
            <a:pPr marL="0" indent="0">
              <a:buNone/>
            </a:pPr>
            <a:r>
              <a:rPr lang="en-GB" dirty="0" err="1"/>
              <a:t>Yn</a:t>
            </a:r>
            <a:r>
              <a:rPr lang="en-GB" dirty="0"/>
              <a:t> </a:t>
            </a:r>
            <a:r>
              <a:rPr lang="en-GB" dirty="0" err="1"/>
              <a:t>seiliedig</a:t>
            </a:r>
            <a:r>
              <a:rPr lang="en-GB" dirty="0"/>
              <a:t> a </a:t>
            </a:r>
            <a:r>
              <a:rPr lang="en-GB" dirty="0" err="1"/>
              <a:t>rhai</a:t>
            </a:r>
            <a:r>
              <a:rPr lang="en-GB" dirty="0"/>
              <a:t> </a:t>
            </a:r>
            <a:r>
              <a:rPr lang="en-GB" dirty="0" err="1"/>
              <a:t>o’ch</a:t>
            </a:r>
            <a:r>
              <a:rPr lang="en-GB" dirty="0"/>
              <a:t> </a:t>
            </a:r>
            <a:r>
              <a:rPr lang="en-GB" dirty="0" err="1"/>
              <a:t>trafodiaethau</a:t>
            </a:r>
            <a:r>
              <a:rPr lang="en-GB" dirty="0"/>
              <a:t> </a:t>
            </a:r>
            <a:r>
              <a:rPr lang="en-GB" dirty="0" err="1"/>
              <a:t>hyd</a:t>
            </a:r>
            <a:r>
              <a:rPr lang="en-GB" dirty="0"/>
              <a:t> at y </a:t>
            </a:r>
            <a:r>
              <a:rPr lang="en-GB" dirty="0" err="1"/>
              <a:t>pwynt</a:t>
            </a:r>
            <a:r>
              <a:rPr lang="en-GB" dirty="0"/>
              <a:t> </a:t>
            </a:r>
            <a:r>
              <a:rPr lang="en-GB" dirty="0" err="1"/>
              <a:t>hwn</a:t>
            </a:r>
            <a:endParaRPr lang="en-GB" dirty="0"/>
          </a:p>
        </p:txBody>
      </p:sp>
      <p:sp>
        <p:nvSpPr>
          <p:cNvPr id="4" name="Content Placeholder 3">
            <a:extLst>
              <a:ext uri="{FF2B5EF4-FFF2-40B4-BE49-F238E27FC236}">
                <a16:creationId xmlns:a16="http://schemas.microsoft.com/office/drawing/2014/main" id="{4600381F-D491-B0CA-F4E0-54AFD1FD3EA0}"/>
              </a:ext>
            </a:extLst>
          </p:cNvPr>
          <p:cNvSpPr>
            <a:spLocks noGrp="1"/>
          </p:cNvSpPr>
          <p:nvPr>
            <p:ph sz="half" idx="2"/>
          </p:nvPr>
        </p:nvSpPr>
        <p:spPr/>
        <p:txBody>
          <a:bodyPr/>
          <a:lstStyle/>
          <a:p>
            <a:pPr marL="0" indent="0">
              <a:buNone/>
            </a:pPr>
            <a:r>
              <a:rPr lang="en-GB" b="1" dirty="0">
                <a:solidFill>
                  <a:schemeClr val="accent6">
                    <a:lumMod val="75000"/>
                  </a:schemeClr>
                </a:solidFill>
              </a:rPr>
              <a:t>Task 2: </a:t>
            </a:r>
            <a:r>
              <a:rPr lang="en-GB" dirty="0">
                <a:solidFill>
                  <a:schemeClr val="accent6">
                    <a:lumMod val="75000"/>
                  </a:schemeClr>
                </a:solidFill>
              </a:rPr>
              <a:t>In groups, come up with a definition of your own for </a:t>
            </a:r>
          </a:p>
          <a:p>
            <a:r>
              <a:rPr lang="en-GB" dirty="0">
                <a:solidFill>
                  <a:schemeClr val="accent6">
                    <a:lumMod val="75000"/>
                  </a:schemeClr>
                </a:solidFill>
              </a:rPr>
              <a:t>Quality </a:t>
            </a:r>
          </a:p>
          <a:p>
            <a:r>
              <a:rPr lang="en-GB" dirty="0">
                <a:solidFill>
                  <a:schemeClr val="accent6">
                    <a:lumMod val="75000"/>
                  </a:schemeClr>
                </a:solidFill>
              </a:rPr>
              <a:t>Quality in Childcare</a:t>
            </a:r>
          </a:p>
          <a:p>
            <a:pPr marL="0" indent="0">
              <a:buNone/>
            </a:pPr>
            <a:r>
              <a:rPr lang="en-GB" dirty="0">
                <a:solidFill>
                  <a:schemeClr val="accent6">
                    <a:lumMod val="75000"/>
                  </a:schemeClr>
                </a:solidFill>
              </a:rPr>
              <a:t>Based on some of your discussions to this point</a:t>
            </a:r>
          </a:p>
        </p:txBody>
      </p:sp>
    </p:spTree>
    <p:extLst>
      <p:ext uri="{BB962C8B-B14F-4D97-AF65-F5344CB8AC3E}">
        <p14:creationId xmlns:p14="http://schemas.microsoft.com/office/powerpoint/2010/main" val="366625195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17F89B-6F77-F8EE-8826-67B038BEB6F8}"/>
              </a:ext>
            </a:extLst>
          </p:cNvPr>
          <p:cNvSpPr>
            <a:spLocks noGrp="1"/>
          </p:cNvSpPr>
          <p:nvPr>
            <p:ph type="title"/>
          </p:nvPr>
        </p:nvSpPr>
        <p:spPr/>
        <p:txBody>
          <a:bodyPr/>
          <a:lstStyle/>
          <a:p>
            <a:r>
              <a:rPr lang="en-GB" dirty="0"/>
              <a:t>             </a:t>
            </a:r>
            <a:r>
              <a:rPr lang="en-GB" dirty="0" err="1"/>
              <a:t>Diffiniadau</a:t>
            </a:r>
            <a:r>
              <a:rPr lang="en-GB" dirty="0"/>
              <a:t>/ </a:t>
            </a:r>
            <a:r>
              <a:rPr lang="en-GB" dirty="0">
                <a:solidFill>
                  <a:schemeClr val="accent6">
                    <a:lumMod val="75000"/>
                  </a:schemeClr>
                </a:solidFill>
              </a:rPr>
              <a:t>Definitions</a:t>
            </a:r>
          </a:p>
        </p:txBody>
      </p:sp>
      <p:sp>
        <p:nvSpPr>
          <p:cNvPr id="4" name="Content Placeholder 3">
            <a:extLst>
              <a:ext uri="{FF2B5EF4-FFF2-40B4-BE49-F238E27FC236}">
                <a16:creationId xmlns:a16="http://schemas.microsoft.com/office/drawing/2014/main" id="{4600381F-D491-B0CA-F4E0-54AFD1FD3EA0}"/>
              </a:ext>
            </a:extLst>
          </p:cNvPr>
          <p:cNvSpPr>
            <a:spLocks noGrp="1"/>
          </p:cNvSpPr>
          <p:nvPr>
            <p:ph sz="half" idx="2"/>
          </p:nvPr>
        </p:nvSpPr>
        <p:spPr>
          <a:xfrm>
            <a:off x="1121963" y="1825625"/>
            <a:ext cx="10754017" cy="4351338"/>
          </a:xfrm>
        </p:spPr>
        <p:txBody>
          <a:bodyPr>
            <a:normAutofit/>
          </a:bodyPr>
          <a:lstStyle/>
          <a:p>
            <a:pPr marL="0" indent="0">
              <a:buNone/>
            </a:pPr>
            <a:r>
              <a:rPr lang="en-GB" b="0" i="0" dirty="0">
                <a:solidFill>
                  <a:schemeClr val="accent6">
                    <a:lumMod val="75000"/>
                  </a:schemeClr>
                </a:solidFill>
                <a:effectLst/>
                <a:latin typeface="+mj-lt"/>
              </a:rPr>
              <a:t>Quality</a:t>
            </a:r>
          </a:p>
          <a:p>
            <a:pPr marL="0" indent="0">
              <a:buNone/>
            </a:pPr>
            <a:r>
              <a:rPr lang="en-GB" b="0" i="0" dirty="0">
                <a:solidFill>
                  <a:schemeClr val="accent6">
                    <a:lumMod val="75000"/>
                  </a:schemeClr>
                </a:solidFill>
                <a:effectLst/>
                <a:latin typeface="+mj-lt"/>
              </a:rPr>
              <a:t>‘the standard of something as measured against other things of a similar kind; the degree of excellence of something’</a:t>
            </a:r>
          </a:p>
          <a:p>
            <a:pPr marL="0" indent="0">
              <a:buNone/>
            </a:pPr>
            <a:r>
              <a:rPr lang="en-GB" dirty="0">
                <a:solidFill>
                  <a:schemeClr val="accent6">
                    <a:lumMod val="75000"/>
                  </a:schemeClr>
                </a:solidFill>
                <a:latin typeface="+mj-lt"/>
              </a:rPr>
              <a:t>							Oxford Dictionary (2021)</a:t>
            </a:r>
          </a:p>
        </p:txBody>
      </p:sp>
    </p:spTree>
    <p:extLst>
      <p:ext uri="{BB962C8B-B14F-4D97-AF65-F5344CB8AC3E}">
        <p14:creationId xmlns:p14="http://schemas.microsoft.com/office/powerpoint/2010/main" val="219122843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17F89B-6F77-F8EE-8826-67B038BEB6F8}"/>
              </a:ext>
            </a:extLst>
          </p:cNvPr>
          <p:cNvSpPr>
            <a:spLocks noGrp="1"/>
          </p:cNvSpPr>
          <p:nvPr>
            <p:ph type="title"/>
          </p:nvPr>
        </p:nvSpPr>
        <p:spPr/>
        <p:txBody>
          <a:bodyPr/>
          <a:lstStyle/>
          <a:p>
            <a:r>
              <a:rPr lang="en-GB" dirty="0"/>
              <a:t>             </a:t>
            </a:r>
            <a:r>
              <a:rPr lang="en-GB" dirty="0" err="1"/>
              <a:t>Diffiniadau</a:t>
            </a:r>
            <a:r>
              <a:rPr lang="en-GB" dirty="0"/>
              <a:t>/ </a:t>
            </a:r>
            <a:r>
              <a:rPr lang="en-GB" dirty="0">
                <a:solidFill>
                  <a:schemeClr val="accent6">
                    <a:lumMod val="75000"/>
                  </a:schemeClr>
                </a:solidFill>
              </a:rPr>
              <a:t>Definitions</a:t>
            </a:r>
          </a:p>
        </p:txBody>
      </p:sp>
      <p:sp>
        <p:nvSpPr>
          <p:cNvPr id="4" name="Content Placeholder 3">
            <a:extLst>
              <a:ext uri="{FF2B5EF4-FFF2-40B4-BE49-F238E27FC236}">
                <a16:creationId xmlns:a16="http://schemas.microsoft.com/office/drawing/2014/main" id="{4600381F-D491-B0CA-F4E0-54AFD1FD3EA0}"/>
              </a:ext>
            </a:extLst>
          </p:cNvPr>
          <p:cNvSpPr>
            <a:spLocks noGrp="1"/>
          </p:cNvSpPr>
          <p:nvPr>
            <p:ph sz="half" idx="2"/>
          </p:nvPr>
        </p:nvSpPr>
        <p:spPr>
          <a:xfrm>
            <a:off x="544152" y="1550744"/>
            <a:ext cx="11556223" cy="4351338"/>
          </a:xfrm>
        </p:spPr>
        <p:txBody>
          <a:bodyPr>
            <a:normAutofit/>
          </a:bodyPr>
          <a:lstStyle/>
          <a:p>
            <a:pPr marL="0" indent="0">
              <a:buNone/>
            </a:pPr>
            <a:r>
              <a:rPr lang="en-GB" dirty="0">
                <a:solidFill>
                  <a:schemeClr val="accent6">
                    <a:lumMod val="75000"/>
                  </a:schemeClr>
                </a:solidFill>
              </a:rPr>
              <a:t>Quality care in Childcare</a:t>
            </a:r>
          </a:p>
          <a:p>
            <a:pPr marL="0" indent="0">
              <a:buNone/>
            </a:pPr>
            <a:r>
              <a:rPr lang="en-GB" b="0" i="0" dirty="0">
                <a:solidFill>
                  <a:schemeClr val="accent6">
                    <a:lumMod val="75000"/>
                  </a:schemeClr>
                </a:solidFill>
                <a:effectLst/>
              </a:rPr>
              <a:t>‘a safe, hygienic environment. plenty of good quality toys, equipment and resources and lots of opportunities for play and learning, inside and out. Structured days and an organised, well managed setting. nutritious food and enjoyable, sociable mealtimes, positive interactions, plenty of praise, encouragement and laughter, parents fully involved and consulted in their children's care’.</a:t>
            </a:r>
          </a:p>
          <a:p>
            <a:pPr marL="0" indent="0">
              <a:buNone/>
            </a:pPr>
            <a:r>
              <a:rPr lang="en-GB" dirty="0">
                <a:solidFill>
                  <a:schemeClr val="accent6">
                    <a:lumMod val="75000"/>
                  </a:schemeClr>
                </a:solidFill>
              </a:rPr>
              <a:t>										Pacey (2019)</a:t>
            </a:r>
          </a:p>
        </p:txBody>
      </p:sp>
    </p:spTree>
    <p:extLst>
      <p:ext uri="{BB962C8B-B14F-4D97-AF65-F5344CB8AC3E}">
        <p14:creationId xmlns:p14="http://schemas.microsoft.com/office/powerpoint/2010/main" val="318053650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958B39-F59A-FC31-F158-7D580B9D9E73}"/>
              </a:ext>
            </a:extLst>
          </p:cNvPr>
          <p:cNvSpPr>
            <a:spLocks noGrp="1"/>
          </p:cNvSpPr>
          <p:nvPr>
            <p:ph type="title"/>
          </p:nvPr>
        </p:nvSpPr>
        <p:spPr/>
        <p:txBody>
          <a:bodyPr/>
          <a:lstStyle/>
          <a:p>
            <a:pPr algn="ctr"/>
            <a:r>
              <a:rPr lang="en-GB" dirty="0" err="1"/>
              <a:t>Ydy</a:t>
            </a:r>
            <a:r>
              <a:rPr lang="en-GB" dirty="0"/>
              <a:t> un </a:t>
            </a:r>
            <a:r>
              <a:rPr lang="en-GB" dirty="0" err="1"/>
              <a:t>maint</a:t>
            </a:r>
            <a:r>
              <a:rPr lang="en-GB" dirty="0"/>
              <a:t> </a:t>
            </a:r>
            <a:r>
              <a:rPr lang="en-GB" dirty="0" err="1"/>
              <a:t>yn</a:t>
            </a:r>
            <a:r>
              <a:rPr lang="en-GB" dirty="0"/>
              <a:t> </a:t>
            </a:r>
            <a:r>
              <a:rPr lang="en-GB" dirty="0" err="1"/>
              <a:t>ffitio</a:t>
            </a:r>
            <a:r>
              <a:rPr lang="en-GB" dirty="0"/>
              <a:t> </a:t>
            </a:r>
            <a:r>
              <a:rPr lang="en-GB" dirty="0" err="1"/>
              <a:t>pawb</a:t>
            </a:r>
            <a:r>
              <a:rPr lang="en-GB" dirty="0"/>
              <a:t>?</a:t>
            </a:r>
            <a:br>
              <a:rPr lang="en-GB" dirty="0"/>
            </a:br>
            <a:r>
              <a:rPr lang="en-GB" dirty="0">
                <a:solidFill>
                  <a:schemeClr val="accent6">
                    <a:lumMod val="75000"/>
                  </a:schemeClr>
                </a:solidFill>
              </a:rPr>
              <a:t>Does one size fit all?</a:t>
            </a:r>
          </a:p>
        </p:txBody>
      </p:sp>
      <p:sp>
        <p:nvSpPr>
          <p:cNvPr id="3" name="Content Placeholder 2">
            <a:extLst>
              <a:ext uri="{FF2B5EF4-FFF2-40B4-BE49-F238E27FC236}">
                <a16:creationId xmlns:a16="http://schemas.microsoft.com/office/drawing/2014/main" id="{5300DC1A-CAFC-B333-1E86-773C49D3C259}"/>
              </a:ext>
            </a:extLst>
          </p:cNvPr>
          <p:cNvSpPr>
            <a:spLocks noGrp="1"/>
          </p:cNvSpPr>
          <p:nvPr>
            <p:ph sz="half" idx="1"/>
          </p:nvPr>
        </p:nvSpPr>
        <p:spPr/>
        <p:txBody>
          <a:bodyPr/>
          <a:lstStyle/>
          <a:p>
            <a:pPr marL="0" indent="0">
              <a:buNone/>
            </a:pPr>
            <a:r>
              <a:rPr lang="en-GB" b="1" dirty="0" err="1"/>
              <a:t>Tasg</a:t>
            </a:r>
            <a:r>
              <a:rPr lang="en-GB" b="1" dirty="0"/>
              <a:t> 3: </a:t>
            </a:r>
            <a:r>
              <a:rPr lang="en-GB" dirty="0" err="1"/>
              <a:t>Ydy</a:t>
            </a:r>
            <a:r>
              <a:rPr lang="en-GB" dirty="0"/>
              <a:t> </a:t>
            </a:r>
            <a:r>
              <a:rPr lang="en-GB" dirty="0" err="1"/>
              <a:t>ansawdd</a:t>
            </a:r>
            <a:r>
              <a:rPr lang="en-GB" dirty="0"/>
              <a:t> </a:t>
            </a:r>
            <a:r>
              <a:rPr lang="en-GB" dirty="0" err="1"/>
              <a:t>yn</a:t>
            </a:r>
            <a:r>
              <a:rPr lang="en-GB" dirty="0"/>
              <a:t> </a:t>
            </a:r>
            <a:r>
              <a:rPr lang="en-GB" dirty="0" err="1"/>
              <a:t>dibynnu</a:t>
            </a:r>
            <a:r>
              <a:rPr lang="en-GB" dirty="0"/>
              <a:t> </a:t>
            </a:r>
            <a:r>
              <a:rPr lang="en-GB" dirty="0" err="1"/>
              <a:t>ar</a:t>
            </a:r>
            <a:r>
              <a:rPr lang="en-GB" dirty="0"/>
              <a:t> </a:t>
            </a:r>
            <a:r>
              <a:rPr lang="en-GB" dirty="0" err="1"/>
              <a:t>gydrannau</a:t>
            </a:r>
            <a:r>
              <a:rPr lang="en-GB" dirty="0"/>
              <a:t> </a:t>
            </a:r>
            <a:r>
              <a:rPr lang="en-GB" dirty="0" err="1"/>
              <a:t>penodol</a:t>
            </a:r>
            <a:r>
              <a:rPr lang="en-GB" dirty="0"/>
              <a:t>? Beth </a:t>
            </a:r>
            <a:r>
              <a:rPr lang="en-GB" dirty="0" err="1"/>
              <a:t>gallau</a:t>
            </a:r>
            <a:r>
              <a:rPr lang="en-GB" dirty="0"/>
              <a:t> </a:t>
            </a:r>
            <a:r>
              <a:rPr lang="en-GB" dirty="0" err="1"/>
              <a:t>rhain</a:t>
            </a:r>
            <a:r>
              <a:rPr lang="en-GB" dirty="0"/>
              <a:t> bod? </a:t>
            </a:r>
            <a:r>
              <a:rPr lang="en-GB" dirty="0" err="1"/>
              <a:t>Trafodwch</a:t>
            </a:r>
            <a:endParaRPr lang="en-GB" dirty="0"/>
          </a:p>
        </p:txBody>
      </p:sp>
      <p:sp>
        <p:nvSpPr>
          <p:cNvPr id="4" name="Content Placeholder 3">
            <a:extLst>
              <a:ext uri="{FF2B5EF4-FFF2-40B4-BE49-F238E27FC236}">
                <a16:creationId xmlns:a16="http://schemas.microsoft.com/office/drawing/2014/main" id="{A6D96798-C7B1-9E6D-294F-2432D09B1F0F}"/>
              </a:ext>
            </a:extLst>
          </p:cNvPr>
          <p:cNvSpPr>
            <a:spLocks noGrp="1"/>
          </p:cNvSpPr>
          <p:nvPr>
            <p:ph sz="half" idx="2"/>
          </p:nvPr>
        </p:nvSpPr>
        <p:spPr/>
        <p:txBody>
          <a:bodyPr/>
          <a:lstStyle/>
          <a:p>
            <a:pPr marL="0" indent="0">
              <a:buNone/>
            </a:pPr>
            <a:r>
              <a:rPr lang="en-GB" b="1" dirty="0">
                <a:solidFill>
                  <a:schemeClr val="accent6">
                    <a:lumMod val="75000"/>
                  </a:schemeClr>
                </a:solidFill>
              </a:rPr>
              <a:t>Task 3: </a:t>
            </a:r>
            <a:r>
              <a:rPr lang="en-GB" dirty="0">
                <a:solidFill>
                  <a:schemeClr val="accent6">
                    <a:lumMod val="75000"/>
                  </a:schemeClr>
                </a:solidFill>
              </a:rPr>
              <a:t>Does quality depend on specific components? What could these be? Discuss</a:t>
            </a:r>
          </a:p>
        </p:txBody>
      </p:sp>
    </p:spTree>
    <p:extLst>
      <p:ext uri="{BB962C8B-B14F-4D97-AF65-F5344CB8AC3E}">
        <p14:creationId xmlns:p14="http://schemas.microsoft.com/office/powerpoint/2010/main" val="123944397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134D88-552B-EC69-557C-F3C02AC13941}"/>
              </a:ext>
            </a:extLst>
          </p:cNvPr>
          <p:cNvSpPr>
            <a:spLocks noGrp="1"/>
          </p:cNvSpPr>
          <p:nvPr>
            <p:ph type="title"/>
          </p:nvPr>
        </p:nvSpPr>
        <p:spPr/>
        <p:txBody>
          <a:bodyPr/>
          <a:lstStyle/>
          <a:p>
            <a:pPr algn="ctr"/>
            <a:r>
              <a:rPr lang="en-GB" dirty="0" err="1"/>
              <a:t>Adolygiad</a:t>
            </a:r>
            <a:r>
              <a:rPr lang="en-GB" dirty="0"/>
              <a:t> </a:t>
            </a:r>
            <a:r>
              <a:rPr lang="en-GB" dirty="0" err="1"/>
              <a:t>Ansawdd</a:t>
            </a:r>
            <a:r>
              <a:rPr lang="en-GB" dirty="0"/>
              <a:t> o </a:t>
            </a:r>
            <a:r>
              <a:rPr lang="en-GB" dirty="0" err="1"/>
              <a:t>Gofal</a:t>
            </a:r>
            <a:br>
              <a:rPr lang="en-GB" dirty="0"/>
            </a:br>
            <a:r>
              <a:rPr lang="en-GB" dirty="0">
                <a:solidFill>
                  <a:schemeClr val="accent6">
                    <a:lumMod val="75000"/>
                  </a:schemeClr>
                </a:solidFill>
              </a:rPr>
              <a:t>Quality of Care Review</a:t>
            </a:r>
          </a:p>
        </p:txBody>
      </p:sp>
      <p:sp>
        <p:nvSpPr>
          <p:cNvPr id="3" name="Content Placeholder 2">
            <a:extLst>
              <a:ext uri="{FF2B5EF4-FFF2-40B4-BE49-F238E27FC236}">
                <a16:creationId xmlns:a16="http://schemas.microsoft.com/office/drawing/2014/main" id="{38E99C97-4779-315C-453D-F09076286114}"/>
              </a:ext>
            </a:extLst>
          </p:cNvPr>
          <p:cNvSpPr>
            <a:spLocks noGrp="1"/>
          </p:cNvSpPr>
          <p:nvPr>
            <p:ph sz="half" idx="1"/>
          </p:nvPr>
        </p:nvSpPr>
        <p:spPr/>
        <p:txBody>
          <a:bodyPr>
            <a:normAutofit/>
          </a:bodyPr>
          <a:lstStyle/>
          <a:p>
            <a:r>
              <a:rPr lang="en-GB" sz="2400" dirty="0"/>
              <a:t>O dan </a:t>
            </a:r>
            <a:r>
              <a:rPr lang="en-GB" sz="2400" dirty="0" err="1"/>
              <a:t>rheoliad</a:t>
            </a:r>
            <a:r>
              <a:rPr lang="en-GB" sz="2400" dirty="0"/>
              <a:t> 16 o Rheoliadau </a:t>
            </a:r>
            <a:r>
              <a:rPr lang="en-GB" sz="2400" dirty="0" err="1"/>
              <a:t>Gwarchod</a:t>
            </a:r>
            <a:r>
              <a:rPr lang="en-GB" sz="2400" dirty="0"/>
              <a:t> a </a:t>
            </a:r>
            <a:r>
              <a:rPr lang="en-GB" sz="2400" dirty="0" err="1"/>
              <a:t>Gofal</a:t>
            </a:r>
            <a:r>
              <a:rPr lang="en-GB" sz="2400" dirty="0"/>
              <a:t> </a:t>
            </a:r>
            <a:r>
              <a:rPr lang="en-GB" sz="2400" dirty="0" err="1"/>
              <a:t>Dydd</a:t>
            </a:r>
            <a:r>
              <a:rPr lang="en-GB" sz="2400" dirty="0"/>
              <a:t> (Cymru) 2010, </a:t>
            </a:r>
            <a:r>
              <a:rPr lang="en-GB" sz="2400" dirty="0" err="1"/>
              <a:t>mae’n</a:t>
            </a:r>
            <a:r>
              <a:rPr lang="en-GB" sz="2400" dirty="0"/>
              <a:t> </a:t>
            </a:r>
            <a:r>
              <a:rPr lang="en-GB" sz="2400" dirty="0" err="1"/>
              <a:t>gofyniad</a:t>
            </a:r>
            <a:r>
              <a:rPr lang="en-GB" sz="2400" dirty="0"/>
              <a:t> </a:t>
            </a:r>
            <a:r>
              <a:rPr lang="en-GB" sz="2400" dirty="0" err="1"/>
              <a:t>cyfreithiol</a:t>
            </a:r>
            <a:r>
              <a:rPr lang="en-GB" sz="2400" dirty="0"/>
              <a:t> I </a:t>
            </a:r>
            <a:r>
              <a:rPr lang="en-GB" sz="2400" dirty="0" err="1"/>
              <a:t>sicrhau</a:t>
            </a:r>
            <a:r>
              <a:rPr lang="en-GB" sz="2400" dirty="0"/>
              <a:t> bod </a:t>
            </a:r>
            <a:r>
              <a:rPr lang="en-GB" sz="2400" dirty="0" err="1"/>
              <a:t>adolygiad</a:t>
            </a:r>
            <a:r>
              <a:rPr lang="en-GB" sz="2400" dirty="0"/>
              <a:t> </a:t>
            </a:r>
            <a:r>
              <a:rPr lang="en-GB" sz="2400" dirty="0" err="1"/>
              <a:t>blynyddol</a:t>
            </a:r>
            <a:r>
              <a:rPr lang="en-GB" sz="2400" dirty="0"/>
              <a:t> </a:t>
            </a:r>
            <a:r>
              <a:rPr lang="en-GB" sz="2400" dirty="0" err="1"/>
              <a:t>yn</a:t>
            </a:r>
            <a:r>
              <a:rPr lang="en-GB" sz="2400" dirty="0"/>
              <a:t> </a:t>
            </a:r>
            <a:r>
              <a:rPr lang="en-GB" sz="2400" dirty="0" err="1"/>
              <a:t>cael</a:t>
            </a:r>
            <a:r>
              <a:rPr lang="en-GB" sz="2400" dirty="0"/>
              <a:t> </a:t>
            </a:r>
            <a:r>
              <a:rPr lang="en-GB" sz="2400" dirty="0" err="1"/>
              <a:t>ei</a:t>
            </a:r>
            <a:r>
              <a:rPr lang="en-GB" sz="2400" dirty="0"/>
              <a:t> </a:t>
            </a:r>
            <a:r>
              <a:rPr lang="en-GB" sz="2400" dirty="0" err="1"/>
              <a:t>cwblhau</a:t>
            </a:r>
            <a:r>
              <a:rPr lang="en-GB" sz="2400" dirty="0"/>
              <a:t> ac </a:t>
            </a:r>
            <a:r>
              <a:rPr lang="en-GB" sz="2400" dirty="0" err="1"/>
              <a:t>yn</a:t>
            </a:r>
            <a:r>
              <a:rPr lang="en-GB" sz="2400" dirty="0"/>
              <a:t> </a:t>
            </a:r>
            <a:r>
              <a:rPr lang="en-GB" sz="2400" dirty="0" err="1"/>
              <a:t>cael</a:t>
            </a:r>
            <a:r>
              <a:rPr lang="en-GB" sz="2400" dirty="0"/>
              <a:t> </a:t>
            </a:r>
            <a:r>
              <a:rPr lang="en-GB" sz="2400" dirty="0" err="1"/>
              <a:t>ei</a:t>
            </a:r>
            <a:r>
              <a:rPr lang="en-GB" sz="2400" dirty="0"/>
              <a:t> </a:t>
            </a:r>
            <a:r>
              <a:rPr lang="en-GB" sz="2400" dirty="0" err="1"/>
              <a:t>dogfennu</a:t>
            </a:r>
            <a:r>
              <a:rPr lang="en-GB" sz="2400" dirty="0"/>
              <a:t> </a:t>
            </a:r>
            <a:r>
              <a:rPr lang="en-GB" sz="2400" dirty="0" err="1"/>
              <a:t>mewn</a:t>
            </a:r>
            <a:r>
              <a:rPr lang="en-GB" sz="2400" dirty="0"/>
              <a:t> </a:t>
            </a:r>
            <a:r>
              <a:rPr lang="en-GB" sz="2400" dirty="0" err="1"/>
              <a:t>adroddiad</a:t>
            </a:r>
            <a:r>
              <a:rPr lang="en-GB" sz="2400" dirty="0"/>
              <a:t>. Mae </a:t>
            </a:r>
            <a:r>
              <a:rPr lang="en-GB" sz="2400" dirty="0" err="1"/>
              <a:t>hwn</a:t>
            </a:r>
            <a:r>
              <a:rPr lang="en-GB" sz="2400" dirty="0"/>
              <a:t> </a:t>
            </a:r>
            <a:r>
              <a:rPr lang="en-GB" sz="2400" dirty="0" err="1"/>
              <a:t>yn</a:t>
            </a:r>
            <a:r>
              <a:rPr lang="en-GB" sz="2400" dirty="0"/>
              <a:t> </a:t>
            </a:r>
            <a:r>
              <a:rPr lang="en-GB" sz="2400" dirty="0" err="1"/>
              <a:t>cael</a:t>
            </a:r>
            <a:r>
              <a:rPr lang="en-GB" sz="2400" dirty="0"/>
              <a:t> </a:t>
            </a:r>
            <a:r>
              <a:rPr lang="en-GB" sz="2400" dirty="0" err="1"/>
              <a:t>ei</a:t>
            </a:r>
            <a:r>
              <a:rPr lang="en-GB" sz="2400" dirty="0"/>
              <a:t> </a:t>
            </a:r>
            <a:r>
              <a:rPr lang="en-GB" sz="2400" dirty="0" err="1"/>
              <a:t>wneud</a:t>
            </a:r>
            <a:r>
              <a:rPr lang="en-GB" sz="2400" dirty="0"/>
              <a:t> </a:t>
            </a:r>
            <a:r>
              <a:rPr lang="en-GB" sz="2400" dirty="0" err="1"/>
              <a:t>yn</a:t>
            </a:r>
            <a:r>
              <a:rPr lang="en-GB" sz="2400" dirty="0"/>
              <a:t> </a:t>
            </a:r>
            <a:r>
              <a:rPr lang="en-GB" sz="2400" dirty="0" err="1"/>
              <a:t>blynyddol</a:t>
            </a:r>
            <a:r>
              <a:rPr lang="en-GB" sz="2400" dirty="0"/>
              <a:t>.</a:t>
            </a:r>
          </a:p>
          <a:p>
            <a:r>
              <a:rPr lang="en-GB" sz="2400" dirty="0" err="1"/>
              <a:t>Mae’r</a:t>
            </a:r>
            <a:r>
              <a:rPr lang="en-GB" sz="2400" dirty="0"/>
              <a:t> </a:t>
            </a:r>
            <a:r>
              <a:rPr lang="en-GB" sz="2400" dirty="0" err="1"/>
              <a:t>adroddiad</a:t>
            </a:r>
            <a:r>
              <a:rPr lang="en-GB" sz="2400" dirty="0"/>
              <a:t> </a:t>
            </a:r>
            <a:r>
              <a:rPr lang="en-GB" sz="2400" dirty="0" err="1"/>
              <a:t>Ansawdd</a:t>
            </a:r>
            <a:r>
              <a:rPr lang="en-GB" sz="2400" dirty="0"/>
              <a:t> o </a:t>
            </a:r>
            <a:r>
              <a:rPr lang="en-GB" sz="2400" dirty="0" err="1"/>
              <a:t>Gofal</a:t>
            </a:r>
            <a:r>
              <a:rPr lang="en-GB" sz="2400" dirty="0"/>
              <a:t> </a:t>
            </a:r>
            <a:r>
              <a:rPr lang="en-GB" sz="2400" dirty="0" err="1"/>
              <a:t>yn</a:t>
            </a:r>
            <a:r>
              <a:rPr lang="en-GB" sz="2400" dirty="0"/>
              <a:t> </a:t>
            </a:r>
            <a:r>
              <a:rPr lang="en-GB" sz="2400" dirty="0" err="1"/>
              <a:t>ffocysu</a:t>
            </a:r>
            <a:r>
              <a:rPr lang="en-GB" sz="2400" dirty="0"/>
              <a:t> </a:t>
            </a:r>
            <a:r>
              <a:rPr lang="en-GB" sz="2400" dirty="0" err="1"/>
              <a:t>ar</a:t>
            </a:r>
            <a:r>
              <a:rPr lang="en-GB" sz="2400" dirty="0"/>
              <a:t> TRI </a:t>
            </a:r>
            <a:r>
              <a:rPr lang="en-GB" sz="2400" dirty="0" err="1"/>
              <a:t>agwedd</a:t>
            </a:r>
            <a:r>
              <a:rPr lang="en-GB" sz="2400" dirty="0"/>
              <a:t> </a:t>
            </a:r>
            <a:r>
              <a:rPr lang="en-GB" sz="2400" dirty="0" err="1"/>
              <a:t>llweddol</a:t>
            </a:r>
            <a:r>
              <a:rPr lang="en-GB" sz="2400" dirty="0"/>
              <a:t>, </a:t>
            </a:r>
            <a:r>
              <a:rPr lang="en-GB" sz="2400" dirty="0" err="1"/>
              <a:t>Monitro</a:t>
            </a:r>
            <a:r>
              <a:rPr lang="en-GB" sz="2400" dirty="0"/>
              <a:t>, </a:t>
            </a:r>
            <a:r>
              <a:rPr lang="en-GB" sz="2400" dirty="0" err="1"/>
              <a:t>Adolygu</a:t>
            </a:r>
            <a:r>
              <a:rPr lang="en-GB" sz="2400" dirty="0"/>
              <a:t> a </a:t>
            </a:r>
            <a:r>
              <a:rPr lang="en-GB" sz="2400" dirty="0" err="1"/>
              <a:t>Wella</a:t>
            </a:r>
            <a:r>
              <a:rPr lang="en-GB" sz="2400" dirty="0"/>
              <a:t>.</a:t>
            </a:r>
          </a:p>
          <a:p>
            <a:pPr marL="0" indent="0">
              <a:buNone/>
            </a:pPr>
            <a:endParaRPr lang="en-GB" sz="2800" dirty="0"/>
          </a:p>
          <a:p>
            <a:pPr marL="0" indent="0">
              <a:buNone/>
            </a:pPr>
            <a:endParaRPr lang="en-GB" dirty="0"/>
          </a:p>
        </p:txBody>
      </p:sp>
      <p:sp>
        <p:nvSpPr>
          <p:cNvPr id="4" name="Content Placeholder 3">
            <a:extLst>
              <a:ext uri="{FF2B5EF4-FFF2-40B4-BE49-F238E27FC236}">
                <a16:creationId xmlns:a16="http://schemas.microsoft.com/office/drawing/2014/main" id="{79723BC4-B2E9-F937-F1F6-8923CFA0E999}"/>
              </a:ext>
            </a:extLst>
          </p:cNvPr>
          <p:cNvSpPr>
            <a:spLocks noGrp="1"/>
          </p:cNvSpPr>
          <p:nvPr>
            <p:ph sz="half" idx="2"/>
          </p:nvPr>
        </p:nvSpPr>
        <p:spPr/>
        <p:txBody>
          <a:bodyPr>
            <a:normAutofit/>
          </a:bodyPr>
          <a:lstStyle/>
          <a:p>
            <a:r>
              <a:rPr lang="en-GB" sz="2400" b="0" i="0" dirty="0">
                <a:solidFill>
                  <a:schemeClr val="accent6">
                    <a:lumMod val="75000"/>
                  </a:schemeClr>
                </a:solidFill>
                <a:effectLst/>
                <a:latin typeface="+mj-lt"/>
              </a:rPr>
              <a:t>Under Regulation 16 of The Childminding and Day Care (Wales) Regulations 2010, it is a legal requirement to ensure that an annual review is carried out and documented in the form of a report. This is done annually.</a:t>
            </a:r>
          </a:p>
          <a:p>
            <a:pPr algn="l"/>
            <a:r>
              <a:rPr lang="en-GB" sz="2400" b="0" i="0" dirty="0">
                <a:solidFill>
                  <a:schemeClr val="accent6">
                    <a:lumMod val="75000"/>
                  </a:schemeClr>
                </a:solidFill>
                <a:effectLst/>
              </a:rPr>
              <a:t>The Quality-of-Care review focuses on THREE key aspects: Monitoring, Reviewing, Improving</a:t>
            </a:r>
          </a:p>
          <a:p>
            <a:pPr algn="l"/>
            <a:endParaRPr lang="en-GB" sz="2400" b="0" i="0" dirty="0">
              <a:solidFill>
                <a:srgbClr val="000000"/>
              </a:solidFill>
              <a:effectLst/>
              <a:latin typeface="+mj-lt"/>
            </a:endParaRPr>
          </a:p>
          <a:p>
            <a:pPr marL="0" indent="0">
              <a:buNone/>
            </a:pPr>
            <a:endParaRPr lang="en-GB" dirty="0"/>
          </a:p>
        </p:txBody>
      </p:sp>
    </p:spTree>
    <p:extLst>
      <p:ext uri="{BB962C8B-B14F-4D97-AF65-F5344CB8AC3E}">
        <p14:creationId xmlns:p14="http://schemas.microsoft.com/office/powerpoint/2010/main" val="125848184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C5F46C-4C29-88D3-D111-7405911D33F9}"/>
              </a:ext>
            </a:extLst>
          </p:cNvPr>
          <p:cNvSpPr>
            <a:spLocks noGrp="1"/>
          </p:cNvSpPr>
          <p:nvPr>
            <p:ph type="title"/>
          </p:nvPr>
        </p:nvSpPr>
        <p:spPr>
          <a:xfrm>
            <a:off x="838200" y="168781"/>
            <a:ext cx="10515600" cy="1325563"/>
          </a:xfrm>
        </p:spPr>
        <p:txBody>
          <a:bodyPr/>
          <a:lstStyle/>
          <a:p>
            <a:pPr algn="ctr"/>
            <a:r>
              <a:rPr lang="en-GB" dirty="0" err="1"/>
              <a:t>Ffocws</a:t>
            </a:r>
            <a:r>
              <a:rPr lang="en-GB" dirty="0"/>
              <a:t>/ </a:t>
            </a:r>
            <a:r>
              <a:rPr lang="en-GB" dirty="0">
                <a:solidFill>
                  <a:schemeClr val="accent6">
                    <a:lumMod val="75000"/>
                  </a:schemeClr>
                </a:solidFill>
              </a:rPr>
              <a:t>Focus</a:t>
            </a:r>
          </a:p>
        </p:txBody>
      </p:sp>
      <p:sp>
        <p:nvSpPr>
          <p:cNvPr id="3" name="Content Placeholder 2">
            <a:extLst>
              <a:ext uri="{FF2B5EF4-FFF2-40B4-BE49-F238E27FC236}">
                <a16:creationId xmlns:a16="http://schemas.microsoft.com/office/drawing/2014/main" id="{C0A64B17-0297-BCA6-5D2C-2006AAD6B271}"/>
              </a:ext>
            </a:extLst>
          </p:cNvPr>
          <p:cNvSpPr>
            <a:spLocks noGrp="1"/>
          </p:cNvSpPr>
          <p:nvPr>
            <p:ph sz="half" idx="1"/>
          </p:nvPr>
        </p:nvSpPr>
        <p:spPr>
          <a:xfrm>
            <a:off x="269270" y="1578793"/>
            <a:ext cx="5750529" cy="4351338"/>
          </a:xfrm>
        </p:spPr>
        <p:txBody>
          <a:bodyPr>
            <a:normAutofit fontScale="70000" lnSpcReduction="20000"/>
          </a:bodyPr>
          <a:lstStyle/>
          <a:p>
            <a:r>
              <a:rPr lang="en-GB" b="1" dirty="0" err="1"/>
              <a:t>Monitro</a:t>
            </a:r>
            <a:endParaRPr lang="en-GB" b="1" dirty="0"/>
          </a:p>
          <a:p>
            <a:pPr marL="0" indent="0">
              <a:buNone/>
            </a:pPr>
            <a:r>
              <a:rPr lang="en-GB" dirty="0"/>
              <a:t>Beth </a:t>
            </a:r>
            <a:r>
              <a:rPr lang="en-GB" dirty="0" err="1"/>
              <a:t>ydym</a:t>
            </a:r>
            <a:r>
              <a:rPr lang="en-GB" dirty="0"/>
              <a:t> </a:t>
            </a:r>
            <a:r>
              <a:rPr lang="en-GB" dirty="0" err="1"/>
              <a:t>ni</a:t>
            </a:r>
            <a:r>
              <a:rPr lang="en-GB" dirty="0"/>
              <a:t> </a:t>
            </a:r>
            <a:r>
              <a:rPr lang="en-GB" dirty="0" err="1"/>
              <a:t>wedi</a:t>
            </a:r>
            <a:r>
              <a:rPr lang="en-GB" dirty="0"/>
              <a:t> bod </a:t>
            </a:r>
            <a:r>
              <a:rPr lang="en-GB" dirty="0" err="1"/>
              <a:t>yn</a:t>
            </a:r>
            <a:r>
              <a:rPr lang="en-GB" dirty="0"/>
              <a:t> </a:t>
            </a:r>
            <a:r>
              <a:rPr lang="en-GB" dirty="0" err="1"/>
              <a:t>gwneud</a:t>
            </a:r>
            <a:r>
              <a:rPr lang="en-GB" dirty="0"/>
              <a:t>.</a:t>
            </a:r>
          </a:p>
          <a:p>
            <a:r>
              <a:rPr lang="en-GB" b="1" dirty="0" err="1"/>
              <a:t>Adolygu</a:t>
            </a:r>
            <a:endParaRPr lang="en-GB" b="1" dirty="0"/>
          </a:p>
          <a:p>
            <a:pPr marL="0" indent="0">
              <a:buNone/>
            </a:pPr>
            <a:r>
              <a:rPr lang="en-GB" dirty="0" err="1"/>
              <a:t>Dyma</a:t>
            </a:r>
            <a:r>
              <a:rPr lang="en-GB" dirty="0"/>
              <a:t> </a:t>
            </a:r>
            <a:r>
              <a:rPr lang="en-GB" dirty="0" err="1"/>
              <a:t>sut</a:t>
            </a:r>
            <a:r>
              <a:rPr lang="en-GB" dirty="0"/>
              <a:t> </a:t>
            </a:r>
            <a:r>
              <a:rPr lang="en-GB" dirty="0" err="1"/>
              <a:t>rydym</a:t>
            </a:r>
            <a:r>
              <a:rPr lang="en-GB" dirty="0"/>
              <a:t> </a:t>
            </a:r>
            <a:r>
              <a:rPr lang="en-GB" dirty="0" err="1"/>
              <a:t>yn</a:t>
            </a:r>
            <a:r>
              <a:rPr lang="en-GB" dirty="0"/>
              <a:t> </a:t>
            </a:r>
            <a:r>
              <a:rPr lang="en-GB" dirty="0" err="1"/>
              <a:t>yn</a:t>
            </a:r>
            <a:r>
              <a:rPr lang="en-GB" dirty="0"/>
              <a:t> </a:t>
            </a:r>
            <a:r>
              <a:rPr lang="en-GB" dirty="0" err="1"/>
              <a:t>gwerthuso</a:t>
            </a:r>
            <a:r>
              <a:rPr lang="en-GB" dirty="0"/>
              <a:t> </a:t>
            </a:r>
            <a:r>
              <a:rPr lang="en-GB" dirty="0" err="1"/>
              <a:t>ein</a:t>
            </a:r>
            <a:r>
              <a:rPr lang="en-GB" dirty="0"/>
              <a:t> </a:t>
            </a:r>
            <a:r>
              <a:rPr lang="en-GB" dirty="0" err="1"/>
              <a:t>arfer</a:t>
            </a:r>
            <a:r>
              <a:rPr lang="en-GB" dirty="0"/>
              <a:t>.</a:t>
            </a:r>
          </a:p>
          <a:p>
            <a:pPr marL="0" indent="0">
              <a:buNone/>
            </a:pPr>
            <a:r>
              <a:rPr lang="en-GB" dirty="0" err="1"/>
              <a:t>Dyma</a:t>
            </a:r>
            <a:r>
              <a:rPr lang="en-GB" dirty="0"/>
              <a:t> pam y </a:t>
            </a:r>
            <a:r>
              <a:rPr lang="en-GB" dirty="0" err="1"/>
              <a:t>credwn</a:t>
            </a:r>
            <a:r>
              <a:rPr lang="en-GB" dirty="0"/>
              <a:t> </a:t>
            </a:r>
            <a:r>
              <a:rPr lang="en-GB" dirty="0" err="1"/>
              <a:t>ein</a:t>
            </a:r>
            <a:r>
              <a:rPr lang="en-GB" dirty="0"/>
              <a:t> bod </a:t>
            </a:r>
            <a:r>
              <a:rPr lang="en-GB" dirty="0" err="1"/>
              <a:t>yn</a:t>
            </a:r>
            <a:r>
              <a:rPr lang="en-GB" dirty="0"/>
              <a:t> </a:t>
            </a:r>
            <a:r>
              <a:rPr lang="en-GB" dirty="0" err="1"/>
              <a:t>llwyddiannus</a:t>
            </a:r>
            <a:r>
              <a:rPr lang="en-GB" dirty="0"/>
              <a:t>.</a:t>
            </a:r>
          </a:p>
          <a:p>
            <a:pPr marL="0" indent="0">
              <a:buNone/>
            </a:pPr>
            <a:r>
              <a:rPr lang="en-GB" dirty="0" err="1"/>
              <a:t>Dyma’r</a:t>
            </a:r>
            <a:r>
              <a:rPr lang="en-GB" dirty="0"/>
              <a:t> </a:t>
            </a:r>
            <a:r>
              <a:rPr lang="en-GB" dirty="0" err="1"/>
              <a:t>hyn</a:t>
            </a:r>
            <a:r>
              <a:rPr lang="en-GB" dirty="0"/>
              <a:t> y </a:t>
            </a:r>
            <a:r>
              <a:rPr lang="en-GB" dirty="0" err="1"/>
              <a:t>mae</a:t>
            </a:r>
            <a:r>
              <a:rPr lang="en-GB" dirty="0"/>
              <a:t> </a:t>
            </a:r>
            <a:r>
              <a:rPr lang="en-GB" dirty="0" err="1"/>
              <a:t>ein</a:t>
            </a:r>
            <a:r>
              <a:rPr lang="en-GB" dirty="0"/>
              <a:t> </a:t>
            </a:r>
            <a:r>
              <a:rPr lang="en-GB" dirty="0" err="1"/>
              <a:t>dyfnyddiwr</a:t>
            </a:r>
            <a:r>
              <a:rPr lang="en-GB" dirty="0"/>
              <a:t> </a:t>
            </a:r>
            <a:r>
              <a:rPr lang="en-GB" dirty="0" err="1"/>
              <a:t>gwasanaeth</a:t>
            </a:r>
            <a:r>
              <a:rPr lang="en-GB" dirty="0"/>
              <a:t> </a:t>
            </a:r>
            <a:r>
              <a:rPr lang="en-GB" dirty="0" err="1"/>
              <a:t>wedi</a:t>
            </a:r>
            <a:r>
              <a:rPr lang="en-GB" dirty="0"/>
              <a:t> </a:t>
            </a:r>
            <a:r>
              <a:rPr lang="en-GB" dirty="0" err="1"/>
              <a:t>ddweu</a:t>
            </a:r>
            <a:r>
              <a:rPr lang="en-GB" dirty="0"/>
              <a:t>. </a:t>
            </a:r>
            <a:r>
              <a:rPr lang="en-GB" dirty="0" err="1"/>
              <a:t>Dyma</a:t>
            </a:r>
            <a:r>
              <a:rPr lang="en-GB" dirty="0"/>
              <a:t> </a:t>
            </a:r>
            <a:r>
              <a:rPr lang="en-GB" dirty="0" err="1"/>
              <a:t>sut</a:t>
            </a:r>
            <a:r>
              <a:rPr lang="en-GB" dirty="0"/>
              <a:t> </a:t>
            </a:r>
            <a:r>
              <a:rPr lang="en-GB" dirty="0" err="1"/>
              <a:t>ydym</a:t>
            </a:r>
            <a:r>
              <a:rPr lang="en-GB" dirty="0"/>
              <a:t> </a:t>
            </a:r>
            <a:r>
              <a:rPr lang="en-GB" dirty="0" err="1"/>
              <a:t>yn</a:t>
            </a:r>
            <a:r>
              <a:rPr lang="en-GB" dirty="0"/>
              <a:t> </a:t>
            </a:r>
            <a:r>
              <a:rPr lang="en-GB" dirty="0" err="1"/>
              <a:t>gwybod</a:t>
            </a:r>
            <a:r>
              <a:rPr lang="en-GB" dirty="0"/>
              <a:t>……..</a:t>
            </a:r>
          </a:p>
          <a:p>
            <a:pPr marL="0" indent="0">
              <a:buNone/>
            </a:pPr>
            <a:r>
              <a:rPr lang="en-GB" dirty="0" err="1"/>
              <a:t>O’r</a:t>
            </a:r>
            <a:r>
              <a:rPr lang="en-GB" dirty="0"/>
              <a:t> data, </a:t>
            </a:r>
            <a:r>
              <a:rPr lang="en-GB" dirty="0" err="1"/>
              <a:t>dyma</a:t>
            </a:r>
            <a:r>
              <a:rPr lang="en-GB" dirty="0"/>
              <a:t> </a:t>
            </a:r>
            <a:r>
              <a:rPr lang="en-GB" dirty="0" err="1"/>
              <a:t>sut</a:t>
            </a:r>
            <a:r>
              <a:rPr lang="en-GB" dirty="0"/>
              <a:t> </a:t>
            </a:r>
            <a:r>
              <a:rPr lang="en-GB" dirty="0" err="1"/>
              <a:t>ydym</a:t>
            </a:r>
            <a:r>
              <a:rPr lang="en-GB" dirty="0"/>
              <a:t> </a:t>
            </a:r>
            <a:r>
              <a:rPr lang="en-GB" dirty="0" err="1"/>
              <a:t>wedi</a:t>
            </a:r>
            <a:r>
              <a:rPr lang="en-GB" dirty="0"/>
              <a:t> </a:t>
            </a:r>
            <a:r>
              <a:rPr lang="en-GB" dirty="0" err="1"/>
              <a:t>adolygu’r</a:t>
            </a:r>
            <a:r>
              <a:rPr lang="en-GB" dirty="0"/>
              <a:t> </a:t>
            </a:r>
            <a:r>
              <a:rPr lang="en-GB" dirty="0" err="1"/>
              <a:t>adborth</a:t>
            </a:r>
            <a:r>
              <a:rPr lang="en-GB" dirty="0"/>
              <a:t>…….</a:t>
            </a:r>
          </a:p>
          <a:p>
            <a:r>
              <a:rPr lang="en-GB" b="1" dirty="0" err="1"/>
              <a:t>Gwella</a:t>
            </a:r>
            <a:endParaRPr lang="en-GB" b="1" dirty="0"/>
          </a:p>
          <a:p>
            <a:pPr marL="0" indent="0">
              <a:buNone/>
            </a:pPr>
            <a:r>
              <a:rPr lang="en-GB" dirty="0" err="1"/>
              <a:t>Dyma’r</a:t>
            </a:r>
            <a:r>
              <a:rPr lang="en-GB" dirty="0"/>
              <a:t> </a:t>
            </a:r>
            <a:r>
              <a:rPr lang="en-GB" dirty="0" err="1"/>
              <a:t>hyn</a:t>
            </a:r>
            <a:r>
              <a:rPr lang="en-GB" dirty="0"/>
              <a:t> y </a:t>
            </a:r>
            <a:r>
              <a:rPr lang="en-GB" dirty="0" err="1"/>
              <a:t>teimlwn</a:t>
            </a:r>
            <a:r>
              <a:rPr lang="en-GB" dirty="0"/>
              <a:t> y </a:t>
            </a:r>
            <a:r>
              <a:rPr lang="en-GB" dirty="0" err="1"/>
              <a:t>gallwn</a:t>
            </a:r>
            <a:r>
              <a:rPr lang="en-GB" dirty="0"/>
              <a:t> </a:t>
            </a:r>
            <a:r>
              <a:rPr lang="en-GB" dirty="0" err="1"/>
              <a:t>ei</a:t>
            </a:r>
            <a:r>
              <a:rPr lang="en-GB" dirty="0"/>
              <a:t> </a:t>
            </a:r>
            <a:r>
              <a:rPr lang="en-GB" dirty="0" err="1"/>
              <a:t>wella</a:t>
            </a:r>
            <a:r>
              <a:rPr lang="en-GB" dirty="0"/>
              <a:t>.</a:t>
            </a:r>
          </a:p>
          <a:p>
            <a:pPr marL="0" indent="0">
              <a:buNone/>
            </a:pPr>
            <a:r>
              <a:rPr lang="en-GB" dirty="0" err="1"/>
              <a:t>Dyma</a:t>
            </a:r>
            <a:r>
              <a:rPr lang="en-GB" dirty="0"/>
              <a:t> </a:t>
            </a:r>
            <a:r>
              <a:rPr lang="en-GB" dirty="0" err="1"/>
              <a:t>ein</a:t>
            </a:r>
            <a:r>
              <a:rPr lang="en-GB" dirty="0"/>
              <a:t> </a:t>
            </a:r>
            <a:r>
              <a:rPr lang="en-GB" dirty="0" err="1"/>
              <a:t>targedu</a:t>
            </a:r>
            <a:r>
              <a:rPr lang="en-GB" dirty="0"/>
              <a:t> </a:t>
            </a:r>
            <a:r>
              <a:rPr lang="en-GB" dirty="0" err="1"/>
              <a:t>newydd</a:t>
            </a:r>
            <a:r>
              <a:rPr lang="en-GB" dirty="0"/>
              <a:t> am y </a:t>
            </a:r>
            <a:r>
              <a:rPr lang="en-GB" dirty="0" err="1"/>
              <a:t>flwyddyn</a:t>
            </a:r>
            <a:r>
              <a:rPr lang="en-GB" dirty="0"/>
              <a:t> </a:t>
            </a:r>
            <a:r>
              <a:rPr lang="en-GB" dirty="0" err="1"/>
              <a:t>i</a:t>
            </a:r>
            <a:r>
              <a:rPr lang="en-GB" dirty="0"/>
              <a:t> </a:t>
            </a:r>
            <a:r>
              <a:rPr lang="en-GB" dirty="0" err="1"/>
              <a:t>ddod</a:t>
            </a:r>
            <a:r>
              <a:rPr lang="en-GB" dirty="0"/>
              <a:t>……..</a:t>
            </a:r>
          </a:p>
        </p:txBody>
      </p:sp>
      <p:sp>
        <p:nvSpPr>
          <p:cNvPr id="4" name="Content Placeholder 3">
            <a:extLst>
              <a:ext uri="{FF2B5EF4-FFF2-40B4-BE49-F238E27FC236}">
                <a16:creationId xmlns:a16="http://schemas.microsoft.com/office/drawing/2014/main" id="{5CC82ED2-EEF0-D19E-B279-06F53A15348C}"/>
              </a:ext>
            </a:extLst>
          </p:cNvPr>
          <p:cNvSpPr>
            <a:spLocks noGrp="1"/>
          </p:cNvSpPr>
          <p:nvPr>
            <p:ph sz="half" idx="2"/>
          </p:nvPr>
        </p:nvSpPr>
        <p:spPr>
          <a:xfrm>
            <a:off x="6172202" y="1578793"/>
            <a:ext cx="5518656" cy="4351338"/>
          </a:xfrm>
        </p:spPr>
        <p:txBody>
          <a:bodyPr>
            <a:normAutofit fontScale="70000" lnSpcReduction="20000"/>
          </a:bodyPr>
          <a:lstStyle/>
          <a:p>
            <a:pPr algn="l"/>
            <a:r>
              <a:rPr lang="en-GB" b="1" i="0" dirty="0">
                <a:solidFill>
                  <a:schemeClr val="accent6">
                    <a:lumMod val="75000"/>
                  </a:schemeClr>
                </a:solidFill>
                <a:effectLst/>
                <a:latin typeface="+mj-lt"/>
                <a:cs typeface="Arabic Typesetting" panose="03020402040406030203" pitchFamily="66" charset="-78"/>
              </a:rPr>
              <a:t>MONITORING</a:t>
            </a:r>
          </a:p>
          <a:p>
            <a:pPr marL="0" indent="0" algn="l">
              <a:buNone/>
            </a:pPr>
            <a:r>
              <a:rPr lang="en-GB" b="0" i="0" dirty="0">
                <a:solidFill>
                  <a:schemeClr val="accent6">
                    <a:lumMod val="75000"/>
                  </a:schemeClr>
                </a:solidFill>
                <a:effectLst/>
                <a:latin typeface="+mj-lt"/>
                <a:cs typeface="Arabic Typesetting" panose="03020402040406030203" pitchFamily="66" charset="-78"/>
              </a:rPr>
              <a:t>What have we been doing.</a:t>
            </a:r>
          </a:p>
          <a:p>
            <a:pPr algn="l"/>
            <a:r>
              <a:rPr lang="en-GB" b="1" i="0" dirty="0">
                <a:solidFill>
                  <a:schemeClr val="accent6">
                    <a:lumMod val="75000"/>
                  </a:schemeClr>
                </a:solidFill>
                <a:effectLst/>
                <a:latin typeface="+mj-lt"/>
                <a:cs typeface="Arabic Typesetting" panose="03020402040406030203" pitchFamily="66" charset="-78"/>
              </a:rPr>
              <a:t>REVIEWING</a:t>
            </a:r>
          </a:p>
          <a:p>
            <a:pPr marL="0" indent="0" algn="l">
              <a:buNone/>
            </a:pPr>
            <a:r>
              <a:rPr lang="en-GB" b="0" i="0" dirty="0">
                <a:solidFill>
                  <a:schemeClr val="accent6">
                    <a:lumMod val="75000"/>
                  </a:schemeClr>
                </a:solidFill>
                <a:effectLst/>
                <a:latin typeface="+mj-lt"/>
                <a:cs typeface="Arabic Typesetting" panose="03020402040406030203" pitchFamily="66" charset="-78"/>
              </a:rPr>
              <a:t>This is how we evaluated our practice.</a:t>
            </a:r>
          </a:p>
          <a:p>
            <a:pPr marL="0" indent="0" algn="l">
              <a:buNone/>
            </a:pPr>
            <a:r>
              <a:rPr lang="en-GB" b="0" i="0" dirty="0">
                <a:solidFill>
                  <a:schemeClr val="accent6">
                    <a:lumMod val="75000"/>
                  </a:schemeClr>
                </a:solidFill>
                <a:effectLst/>
                <a:latin typeface="+mj-lt"/>
                <a:cs typeface="Arabic Typesetting" panose="03020402040406030203" pitchFamily="66" charset="-78"/>
              </a:rPr>
              <a:t>This is why we believed this has been successful.</a:t>
            </a:r>
          </a:p>
          <a:p>
            <a:pPr marL="0" indent="0" algn="l">
              <a:buNone/>
            </a:pPr>
            <a:r>
              <a:rPr lang="en-GB" b="0" i="0" dirty="0">
                <a:solidFill>
                  <a:schemeClr val="accent6">
                    <a:lumMod val="75000"/>
                  </a:schemeClr>
                </a:solidFill>
                <a:effectLst/>
                <a:latin typeface="+mj-lt"/>
                <a:cs typeface="Arabic Typesetting" panose="03020402040406030203" pitchFamily="66" charset="-78"/>
              </a:rPr>
              <a:t>This is what our service users have said. This is how we know…</a:t>
            </a:r>
          </a:p>
          <a:p>
            <a:pPr marL="0" indent="0" algn="l">
              <a:buNone/>
            </a:pPr>
            <a:r>
              <a:rPr lang="en-GB" b="0" i="0" dirty="0">
                <a:solidFill>
                  <a:schemeClr val="accent6">
                    <a:lumMod val="75000"/>
                  </a:schemeClr>
                </a:solidFill>
                <a:effectLst/>
                <a:latin typeface="+mj-lt"/>
                <a:cs typeface="Arabic Typesetting" panose="03020402040406030203" pitchFamily="66" charset="-78"/>
              </a:rPr>
              <a:t>From this data, this is how we have reviewed the feedback…</a:t>
            </a:r>
          </a:p>
          <a:p>
            <a:pPr algn="l"/>
            <a:r>
              <a:rPr lang="en-GB" b="1" i="0" dirty="0">
                <a:solidFill>
                  <a:schemeClr val="accent6">
                    <a:lumMod val="75000"/>
                  </a:schemeClr>
                </a:solidFill>
                <a:effectLst/>
                <a:latin typeface="+mj-lt"/>
                <a:cs typeface="Arabic Typesetting" panose="03020402040406030203" pitchFamily="66" charset="-78"/>
              </a:rPr>
              <a:t>IMPROVING</a:t>
            </a:r>
          </a:p>
          <a:p>
            <a:pPr marL="0" indent="0" algn="l">
              <a:buNone/>
            </a:pPr>
            <a:r>
              <a:rPr lang="en-GB" b="0" i="0" dirty="0">
                <a:solidFill>
                  <a:schemeClr val="accent6">
                    <a:lumMod val="75000"/>
                  </a:schemeClr>
                </a:solidFill>
                <a:effectLst/>
                <a:latin typeface="+mj-lt"/>
                <a:cs typeface="Arabic Typesetting" panose="03020402040406030203" pitchFamily="66" charset="-78"/>
              </a:rPr>
              <a:t>This is what we now feel we could improve on.</a:t>
            </a:r>
          </a:p>
          <a:p>
            <a:pPr marL="0" indent="0" algn="l">
              <a:buNone/>
            </a:pPr>
            <a:r>
              <a:rPr lang="en-GB" b="0" i="0" dirty="0">
                <a:solidFill>
                  <a:schemeClr val="accent6">
                    <a:lumMod val="75000"/>
                  </a:schemeClr>
                </a:solidFill>
                <a:effectLst/>
                <a:latin typeface="+mj-lt"/>
                <a:cs typeface="Arabic Typesetting" panose="03020402040406030203" pitchFamily="66" charset="-78"/>
              </a:rPr>
              <a:t>These are our new targets for the year ahead…</a:t>
            </a:r>
          </a:p>
        </p:txBody>
      </p:sp>
    </p:spTree>
    <p:extLst>
      <p:ext uri="{BB962C8B-B14F-4D97-AF65-F5344CB8AC3E}">
        <p14:creationId xmlns:p14="http://schemas.microsoft.com/office/powerpoint/2010/main" val="419520312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8A2687-A419-E8F6-EF62-FC1E4FEB8B2A}"/>
              </a:ext>
            </a:extLst>
          </p:cNvPr>
          <p:cNvSpPr>
            <a:spLocks noGrp="1"/>
          </p:cNvSpPr>
          <p:nvPr>
            <p:ph type="title"/>
          </p:nvPr>
        </p:nvSpPr>
        <p:spPr/>
        <p:txBody>
          <a:bodyPr/>
          <a:lstStyle/>
          <a:p>
            <a:pPr algn="ctr"/>
            <a:r>
              <a:rPr lang="en-GB" dirty="0" err="1"/>
              <a:t>Pwysig</a:t>
            </a:r>
            <a:r>
              <a:rPr lang="en-GB" dirty="0"/>
              <a:t>/ </a:t>
            </a:r>
            <a:r>
              <a:rPr lang="en-GB" dirty="0">
                <a:solidFill>
                  <a:schemeClr val="accent6">
                    <a:lumMod val="75000"/>
                  </a:schemeClr>
                </a:solidFill>
              </a:rPr>
              <a:t>Important</a:t>
            </a:r>
          </a:p>
        </p:txBody>
      </p:sp>
      <p:sp>
        <p:nvSpPr>
          <p:cNvPr id="3" name="Content Placeholder 2">
            <a:extLst>
              <a:ext uri="{FF2B5EF4-FFF2-40B4-BE49-F238E27FC236}">
                <a16:creationId xmlns:a16="http://schemas.microsoft.com/office/drawing/2014/main" id="{8A22A426-B845-DF21-2033-8BA7F926C00D}"/>
              </a:ext>
            </a:extLst>
          </p:cNvPr>
          <p:cNvSpPr>
            <a:spLocks noGrp="1"/>
          </p:cNvSpPr>
          <p:nvPr>
            <p:ph sz="half" idx="1"/>
          </p:nvPr>
        </p:nvSpPr>
        <p:spPr/>
        <p:txBody>
          <a:bodyPr>
            <a:normAutofit/>
          </a:bodyPr>
          <a:lstStyle/>
          <a:p>
            <a:r>
              <a:rPr lang="en-GB" dirty="0"/>
              <a:t>Felly, </a:t>
            </a:r>
            <a:r>
              <a:rPr lang="en-GB" dirty="0" err="1"/>
              <a:t>mae’n</a:t>
            </a:r>
            <a:r>
              <a:rPr lang="en-GB" dirty="0"/>
              <a:t> </a:t>
            </a:r>
            <a:r>
              <a:rPr lang="en-GB" dirty="0" err="1"/>
              <a:t>agwedd</a:t>
            </a:r>
            <a:r>
              <a:rPr lang="en-GB" dirty="0"/>
              <a:t> </a:t>
            </a:r>
            <a:r>
              <a:rPr lang="en-GB" dirty="0" err="1"/>
              <a:t>hollbwysig</a:t>
            </a:r>
            <a:r>
              <a:rPr lang="en-GB" dirty="0"/>
              <a:t> o </a:t>
            </a:r>
            <a:r>
              <a:rPr lang="en-GB" dirty="0" err="1"/>
              <a:t>pob</a:t>
            </a:r>
            <a:r>
              <a:rPr lang="en-GB" dirty="0"/>
              <a:t> </a:t>
            </a:r>
            <a:r>
              <a:rPr lang="en-GB" dirty="0" err="1"/>
              <a:t>gwasanaeth</a:t>
            </a:r>
            <a:r>
              <a:rPr lang="en-GB" dirty="0"/>
              <a:t> </a:t>
            </a:r>
            <a:r>
              <a:rPr lang="en-GB" dirty="0" err="1"/>
              <a:t>i</a:t>
            </a:r>
            <a:r>
              <a:rPr lang="en-GB" dirty="0"/>
              <a:t> </a:t>
            </a:r>
            <a:r>
              <a:rPr lang="en-GB" dirty="0" err="1"/>
              <a:t>gweithredu</a:t>
            </a:r>
            <a:r>
              <a:rPr lang="en-GB" dirty="0"/>
              <a:t> </a:t>
            </a:r>
            <a:r>
              <a:rPr lang="en-GB" dirty="0" err="1"/>
              <a:t>trefniadau</a:t>
            </a:r>
            <a:r>
              <a:rPr lang="en-GB" dirty="0"/>
              <a:t> </a:t>
            </a:r>
            <a:r>
              <a:rPr lang="en-GB" dirty="0" err="1"/>
              <a:t>i</a:t>
            </a:r>
            <a:r>
              <a:rPr lang="en-GB" dirty="0"/>
              <a:t> </a:t>
            </a:r>
            <a:r>
              <a:rPr lang="en-GB" dirty="0" err="1"/>
              <a:t>mesur</a:t>
            </a:r>
            <a:r>
              <a:rPr lang="en-GB" dirty="0"/>
              <a:t>, ac </a:t>
            </a:r>
            <a:r>
              <a:rPr lang="en-GB" dirty="0" err="1"/>
              <a:t>i</a:t>
            </a:r>
            <a:r>
              <a:rPr lang="en-GB" dirty="0"/>
              <a:t> </a:t>
            </a:r>
            <a:r>
              <a:rPr lang="en-GB" dirty="0" err="1"/>
              <a:t>brosesu</a:t>
            </a:r>
            <a:r>
              <a:rPr lang="en-GB" dirty="0"/>
              <a:t> </a:t>
            </a:r>
            <a:r>
              <a:rPr lang="en-GB" dirty="0" err="1"/>
              <a:t>pob</a:t>
            </a:r>
            <a:r>
              <a:rPr lang="en-GB" dirty="0"/>
              <a:t> </a:t>
            </a:r>
            <a:r>
              <a:rPr lang="en-GB" dirty="0" err="1"/>
              <a:t>agwedd</a:t>
            </a:r>
            <a:r>
              <a:rPr lang="en-GB" dirty="0"/>
              <a:t> or </a:t>
            </a:r>
            <a:r>
              <a:rPr lang="en-GB" dirty="0" err="1"/>
              <a:t>gwasanaeth</a:t>
            </a:r>
            <a:r>
              <a:rPr lang="en-GB" dirty="0"/>
              <a:t> </a:t>
            </a:r>
            <a:r>
              <a:rPr lang="en-GB" dirty="0" err="1"/>
              <a:t>i</a:t>
            </a:r>
            <a:endParaRPr lang="en-GB" dirty="0"/>
          </a:p>
          <a:p>
            <a:pPr marL="0" indent="0">
              <a:buNone/>
            </a:pPr>
            <a:r>
              <a:rPr lang="en-GB" dirty="0" err="1"/>
              <a:t>Sefydlu</a:t>
            </a:r>
            <a:r>
              <a:rPr lang="en-GB" dirty="0"/>
              <a:t> a </a:t>
            </a:r>
            <a:r>
              <a:rPr lang="en-GB" dirty="0" err="1"/>
              <a:t>Chynnal</a:t>
            </a:r>
            <a:r>
              <a:rPr lang="en-GB" dirty="0"/>
              <a:t>                   … system </a:t>
            </a:r>
            <a:r>
              <a:rPr lang="en-GB" dirty="0" err="1"/>
              <a:t>i</a:t>
            </a:r>
            <a:r>
              <a:rPr lang="en-GB" dirty="0"/>
              <a:t> </a:t>
            </a:r>
            <a:r>
              <a:rPr lang="en-GB" dirty="0" err="1"/>
              <a:t>adolygu’r</a:t>
            </a:r>
            <a:r>
              <a:rPr lang="en-GB" dirty="0"/>
              <a:t> </a:t>
            </a:r>
            <a:r>
              <a:rPr lang="en-GB" dirty="0" err="1"/>
              <a:t>ansawdd</a:t>
            </a:r>
            <a:r>
              <a:rPr lang="en-GB" dirty="0"/>
              <a:t> o </a:t>
            </a:r>
            <a:r>
              <a:rPr lang="en-GB" dirty="0" err="1"/>
              <a:t>gofal</a:t>
            </a:r>
            <a:endParaRPr lang="en-GB" dirty="0"/>
          </a:p>
        </p:txBody>
      </p:sp>
      <p:sp>
        <p:nvSpPr>
          <p:cNvPr id="4" name="Content Placeholder 3">
            <a:extLst>
              <a:ext uri="{FF2B5EF4-FFF2-40B4-BE49-F238E27FC236}">
                <a16:creationId xmlns:a16="http://schemas.microsoft.com/office/drawing/2014/main" id="{7EA594E0-7698-A4F1-7017-347E982229D1}"/>
              </a:ext>
            </a:extLst>
          </p:cNvPr>
          <p:cNvSpPr>
            <a:spLocks noGrp="1"/>
          </p:cNvSpPr>
          <p:nvPr>
            <p:ph sz="half" idx="2"/>
          </p:nvPr>
        </p:nvSpPr>
        <p:spPr/>
        <p:txBody>
          <a:bodyPr>
            <a:normAutofit/>
          </a:bodyPr>
          <a:lstStyle/>
          <a:p>
            <a:pPr algn="l"/>
            <a:r>
              <a:rPr lang="en-GB" sz="2600" b="0" i="0" dirty="0">
                <a:solidFill>
                  <a:schemeClr val="accent6">
                    <a:lumMod val="75000"/>
                  </a:schemeClr>
                </a:solidFill>
                <a:effectLst/>
                <a:latin typeface="+mj-lt"/>
              </a:rPr>
              <a:t>Therefore, it is a critical aspect of every service to implement arrangements to measure, and process every aspect of that service in order to:</a:t>
            </a:r>
          </a:p>
          <a:p>
            <a:pPr marL="0" indent="0" algn="l">
              <a:buNone/>
            </a:pPr>
            <a:r>
              <a:rPr lang="en-GB" sz="2600" b="0" i="0" dirty="0">
                <a:solidFill>
                  <a:schemeClr val="accent6">
                    <a:lumMod val="75000"/>
                  </a:schemeClr>
                </a:solidFill>
                <a:effectLst/>
                <a:latin typeface="+mj-lt"/>
              </a:rPr>
              <a:t>Establish and Maintain</a:t>
            </a:r>
            <a:r>
              <a:rPr lang="en-GB" sz="2600" dirty="0">
                <a:solidFill>
                  <a:schemeClr val="accent6">
                    <a:lumMod val="75000"/>
                  </a:schemeClr>
                </a:solidFill>
                <a:latin typeface="+mj-lt"/>
              </a:rPr>
              <a:t>             </a:t>
            </a:r>
            <a:r>
              <a:rPr lang="en-GB" sz="2600" b="0" i="0" dirty="0">
                <a:solidFill>
                  <a:schemeClr val="accent6">
                    <a:lumMod val="75000"/>
                  </a:schemeClr>
                </a:solidFill>
                <a:effectLst/>
                <a:latin typeface="+mj-lt"/>
              </a:rPr>
              <a:t>…a system in order to review the quality of care.</a:t>
            </a:r>
          </a:p>
          <a:p>
            <a:pPr marL="0" indent="0">
              <a:buNone/>
            </a:pPr>
            <a:endParaRPr lang="en-GB" dirty="0"/>
          </a:p>
        </p:txBody>
      </p:sp>
    </p:spTree>
    <p:extLst>
      <p:ext uri="{BB962C8B-B14F-4D97-AF65-F5344CB8AC3E}">
        <p14:creationId xmlns:p14="http://schemas.microsoft.com/office/powerpoint/2010/main" val="250129167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0135F1-6BBF-48EF-90B4-390E87D4C76C}"/>
              </a:ext>
            </a:extLst>
          </p:cNvPr>
          <p:cNvSpPr>
            <a:spLocks noGrp="1"/>
          </p:cNvSpPr>
          <p:nvPr>
            <p:ph type="title"/>
          </p:nvPr>
        </p:nvSpPr>
        <p:spPr/>
        <p:txBody>
          <a:bodyPr/>
          <a:lstStyle/>
          <a:p>
            <a:pPr algn="ctr"/>
            <a:r>
              <a:rPr lang="en-GB" dirty="0"/>
              <a:t>Beth </a:t>
            </a:r>
            <a:r>
              <a:rPr lang="en-GB" dirty="0" err="1"/>
              <a:t>sydd</a:t>
            </a:r>
            <a:r>
              <a:rPr lang="en-GB" dirty="0"/>
              <a:t> </a:t>
            </a:r>
            <a:r>
              <a:rPr lang="en-GB" dirty="0" err="1"/>
              <a:t>yn</a:t>
            </a:r>
            <a:r>
              <a:rPr lang="en-GB" dirty="0"/>
              <a:t> </a:t>
            </a:r>
            <a:r>
              <a:rPr lang="en-GB" dirty="0" err="1"/>
              <a:t>cael</a:t>
            </a:r>
            <a:r>
              <a:rPr lang="en-GB" dirty="0"/>
              <a:t> </a:t>
            </a:r>
            <a:r>
              <a:rPr lang="en-GB" dirty="0" err="1"/>
              <a:t>ei</a:t>
            </a:r>
            <a:r>
              <a:rPr lang="en-GB" dirty="0"/>
              <a:t> </a:t>
            </a:r>
            <a:r>
              <a:rPr lang="en-GB" dirty="0" err="1"/>
              <a:t>cynnwys</a:t>
            </a:r>
            <a:r>
              <a:rPr lang="en-GB" dirty="0"/>
              <a:t>?</a:t>
            </a:r>
            <a:br>
              <a:rPr lang="en-GB" dirty="0"/>
            </a:br>
            <a:r>
              <a:rPr lang="en-GB" dirty="0">
                <a:solidFill>
                  <a:schemeClr val="accent6">
                    <a:lumMod val="75000"/>
                  </a:schemeClr>
                </a:solidFill>
              </a:rPr>
              <a:t>What is included?</a:t>
            </a:r>
          </a:p>
        </p:txBody>
      </p:sp>
      <p:sp>
        <p:nvSpPr>
          <p:cNvPr id="3" name="Content Placeholder 2">
            <a:extLst>
              <a:ext uri="{FF2B5EF4-FFF2-40B4-BE49-F238E27FC236}">
                <a16:creationId xmlns:a16="http://schemas.microsoft.com/office/drawing/2014/main" id="{123E028F-3FF6-BE63-6948-BE81A3FD6879}"/>
              </a:ext>
            </a:extLst>
          </p:cNvPr>
          <p:cNvSpPr>
            <a:spLocks noGrp="1"/>
          </p:cNvSpPr>
          <p:nvPr>
            <p:ph sz="half" idx="1"/>
          </p:nvPr>
        </p:nvSpPr>
        <p:spPr>
          <a:xfrm>
            <a:off x="504883" y="1825625"/>
            <a:ext cx="5514917" cy="4351338"/>
          </a:xfrm>
        </p:spPr>
        <p:txBody>
          <a:bodyPr>
            <a:normAutofit/>
          </a:bodyPr>
          <a:lstStyle/>
          <a:p>
            <a:pPr>
              <a:buFont typeface="Wingdings" panose="05000000000000000000" pitchFamily="2" charset="2"/>
              <a:buChar char="ü"/>
            </a:pPr>
            <a:r>
              <a:rPr lang="en-GB" sz="2400" dirty="0" err="1"/>
              <a:t>Cefndir</a:t>
            </a:r>
            <a:r>
              <a:rPr lang="en-GB" sz="2400" dirty="0"/>
              <a:t> </a:t>
            </a:r>
            <a:r>
              <a:rPr lang="en-GB" sz="2400" dirty="0" err="1"/>
              <a:t>o’r</a:t>
            </a:r>
            <a:r>
              <a:rPr lang="en-GB" sz="2400" dirty="0"/>
              <a:t> </a:t>
            </a:r>
            <a:r>
              <a:rPr lang="en-GB" sz="2400" dirty="0" err="1"/>
              <a:t>lleoliad</a:t>
            </a:r>
            <a:r>
              <a:rPr lang="en-GB" sz="2400" dirty="0"/>
              <a:t>/ </a:t>
            </a:r>
            <a:r>
              <a:rPr lang="en-GB" sz="2400" dirty="0" err="1"/>
              <a:t>gwasanaeth</a:t>
            </a:r>
            <a:endParaRPr lang="en-GB" sz="2400" dirty="0"/>
          </a:p>
          <a:p>
            <a:pPr>
              <a:buFont typeface="Wingdings" panose="05000000000000000000" pitchFamily="2" charset="2"/>
              <a:buChar char="ü"/>
            </a:pPr>
            <a:r>
              <a:rPr lang="en-GB" sz="2400" dirty="0" err="1"/>
              <a:t>Gwybodaeth</a:t>
            </a:r>
            <a:r>
              <a:rPr lang="en-GB" sz="2400" dirty="0"/>
              <a:t> </a:t>
            </a:r>
            <a:r>
              <a:rPr lang="en-GB" sz="2400" dirty="0" err="1"/>
              <a:t>cyffredinol</a:t>
            </a:r>
            <a:r>
              <a:rPr lang="en-GB" sz="2400" dirty="0"/>
              <a:t>/ </a:t>
            </a:r>
            <a:r>
              <a:rPr lang="en-GB" sz="2400" dirty="0" err="1"/>
              <a:t>presennol</a:t>
            </a:r>
            <a:r>
              <a:rPr lang="en-GB" sz="2400" dirty="0"/>
              <a:t> </a:t>
            </a:r>
            <a:r>
              <a:rPr lang="en-GB" sz="2400" dirty="0" err="1"/>
              <a:t>ar</a:t>
            </a:r>
            <a:r>
              <a:rPr lang="en-GB" sz="2400" dirty="0"/>
              <a:t> y </a:t>
            </a:r>
            <a:r>
              <a:rPr lang="en-GB" sz="2400" dirty="0" err="1"/>
              <a:t>gwasanaeth</a:t>
            </a:r>
            <a:endParaRPr lang="en-GB" sz="2400" dirty="0"/>
          </a:p>
          <a:p>
            <a:pPr>
              <a:buFont typeface="Wingdings" panose="05000000000000000000" pitchFamily="2" charset="2"/>
              <a:buChar char="ü"/>
            </a:pPr>
            <a:r>
              <a:rPr lang="en-GB" sz="2400" dirty="0" err="1"/>
              <a:t>Unrhyw</a:t>
            </a:r>
            <a:r>
              <a:rPr lang="en-GB" sz="2400" dirty="0"/>
              <a:t> </a:t>
            </a:r>
            <a:r>
              <a:rPr lang="en-GB" sz="2400" dirty="0" err="1"/>
              <a:t>newidiadau</a:t>
            </a:r>
            <a:r>
              <a:rPr lang="en-GB" sz="2400" dirty="0"/>
              <a:t> </a:t>
            </a:r>
            <a:r>
              <a:rPr lang="en-GB" sz="2400" dirty="0" err="1"/>
              <a:t>i’r</a:t>
            </a:r>
            <a:r>
              <a:rPr lang="en-GB" sz="2400" dirty="0"/>
              <a:t> </a:t>
            </a:r>
            <a:r>
              <a:rPr lang="en-GB" sz="2400" dirty="0" err="1"/>
              <a:t>gwasanaeth</a:t>
            </a:r>
            <a:endParaRPr lang="en-GB" sz="2400" dirty="0"/>
          </a:p>
          <a:p>
            <a:pPr>
              <a:buFont typeface="Wingdings" panose="05000000000000000000" pitchFamily="2" charset="2"/>
              <a:buChar char="ü"/>
            </a:pPr>
            <a:r>
              <a:rPr lang="en-GB" sz="2400" dirty="0" err="1"/>
              <a:t>Mae’n</a:t>
            </a:r>
            <a:r>
              <a:rPr lang="en-GB" sz="2400" dirty="0"/>
              <a:t> </a:t>
            </a:r>
            <a:r>
              <a:rPr lang="en-GB" sz="2400" dirty="0" err="1"/>
              <a:t>hystirir</a:t>
            </a:r>
            <a:r>
              <a:rPr lang="en-GB" sz="2400" dirty="0"/>
              <a:t> </a:t>
            </a:r>
            <a:r>
              <a:rPr lang="en-GB" sz="2400" dirty="0" err="1"/>
              <a:t>yn</a:t>
            </a:r>
            <a:r>
              <a:rPr lang="en-GB" sz="2400" dirty="0"/>
              <a:t> </a:t>
            </a:r>
            <a:r>
              <a:rPr lang="en-GB" sz="2400" dirty="0" err="1"/>
              <a:t>arfer</a:t>
            </a:r>
            <a:r>
              <a:rPr lang="en-GB" sz="2400" dirty="0"/>
              <a:t> </a:t>
            </a:r>
            <a:r>
              <a:rPr lang="en-GB" sz="2400" dirty="0" err="1"/>
              <a:t>dda</a:t>
            </a:r>
            <a:r>
              <a:rPr lang="en-GB" sz="2400" dirty="0"/>
              <a:t> </a:t>
            </a:r>
            <a:r>
              <a:rPr lang="en-GB" sz="2400" dirty="0" err="1"/>
              <a:t>i</a:t>
            </a:r>
            <a:r>
              <a:rPr lang="en-GB" sz="2400" dirty="0"/>
              <a:t> </a:t>
            </a:r>
            <a:r>
              <a:rPr lang="en-GB" sz="2400" dirty="0" err="1"/>
              <a:t>cynnwys</a:t>
            </a:r>
            <a:r>
              <a:rPr lang="en-GB" sz="2400" dirty="0"/>
              <a:t> y </a:t>
            </a:r>
            <a:r>
              <a:rPr lang="en-GB" sz="2400" dirty="0" err="1"/>
              <a:t>dyddiadau</a:t>
            </a:r>
            <a:r>
              <a:rPr lang="en-GB" sz="2400" dirty="0"/>
              <a:t> </a:t>
            </a:r>
            <a:r>
              <a:rPr lang="en-GB" sz="2400" dirty="0" err="1"/>
              <a:t>mae’r</a:t>
            </a:r>
            <a:r>
              <a:rPr lang="en-GB" sz="2400" dirty="0"/>
              <a:t> </a:t>
            </a:r>
            <a:r>
              <a:rPr lang="en-GB" sz="2400" dirty="0" err="1"/>
              <a:t>lleoliad</a:t>
            </a:r>
            <a:r>
              <a:rPr lang="en-GB" sz="2400" dirty="0"/>
              <a:t> </a:t>
            </a:r>
            <a:r>
              <a:rPr lang="en-GB" sz="2400" dirty="0" err="1"/>
              <a:t>weid</a:t>
            </a:r>
            <a:r>
              <a:rPr lang="en-GB" sz="2400" dirty="0"/>
              <a:t> </a:t>
            </a:r>
            <a:r>
              <a:rPr lang="en-GB" sz="2400" dirty="0" err="1"/>
              <a:t>adolygu</a:t>
            </a:r>
            <a:r>
              <a:rPr lang="en-GB" sz="2400" dirty="0"/>
              <a:t> </a:t>
            </a:r>
            <a:r>
              <a:rPr lang="en-GB" sz="2400" dirty="0" err="1"/>
              <a:t>polisiau</a:t>
            </a:r>
            <a:r>
              <a:rPr lang="en-GB" sz="2400" dirty="0"/>
              <a:t>, </a:t>
            </a:r>
            <a:r>
              <a:rPr lang="en-GB" sz="2400" dirty="0" err="1"/>
              <a:t>asesiadau</a:t>
            </a:r>
            <a:r>
              <a:rPr lang="en-GB" sz="2400" dirty="0"/>
              <a:t> </a:t>
            </a:r>
            <a:r>
              <a:rPr lang="en-GB" sz="2400" dirty="0" err="1"/>
              <a:t>risg</a:t>
            </a:r>
            <a:r>
              <a:rPr lang="en-GB" sz="2400" dirty="0"/>
              <a:t>, </a:t>
            </a:r>
            <a:r>
              <a:rPr lang="en-GB" sz="2400" dirty="0" err="1"/>
              <a:t>arfer</a:t>
            </a:r>
            <a:r>
              <a:rPr lang="en-GB" sz="2400" dirty="0"/>
              <a:t> a </a:t>
            </a:r>
            <a:r>
              <a:rPr lang="en-GB" sz="2400" dirty="0" err="1"/>
              <a:t>dogfennaeth</a:t>
            </a:r>
            <a:r>
              <a:rPr lang="en-GB" sz="2400" dirty="0"/>
              <a:t> </a:t>
            </a:r>
          </a:p>
        </p:txBody>
      </p:sp>
      <p:sp>
        <p:nvSpPr>
          <p:cNvPr id="4" name="Content Placeholder 3">
            <a:extLst>
              <a:ext uri="{FF2B5EF4-FFF2-40B4-BE49-F238E27FC236}">
                <a16:creationId xmlns:a16="http://schemas.microsoft.com/office/drawing/2014/main" id="{D6B109EC-2EA4-8FCF-FED8-1BBA7775C5D5}"/>
              </a:ext>
            </a:extLst>
          </p:cNvPr>
          <p:cNvSpPr>
            <a:spLocks noGrp="1"/>
          </p:cNvSpPr>
          <p:nvPr>
            <p:ph sz="half" idx="2"/>
          </p:nvPr>
        </p:nvSpPr>
        <p:spPr/>
        <p:txBody>
          <a:bodyPr/>
          <a:lstStyle/>
          <a:p>
            <a:pPr>
              <a:buFont typeface="Wingdings" panose="05000000000000000000" pitchFamily="2" charset="2"/>
              <a:buChar char="ü"/>
            </a:pPr>
            <a:r>
              <a:rPr lang="en-GB" sz="2400" b="0" i="0" dirty="0">
                <a:solidFill>
                  <a:schemeClr val="accent6">
                    <a:lumMod val="75000"/>
                  </a:schemeClr>
                </a:solidFill>
                <a:effectLst/>
                <a:latin typeface="+mj-lt"/>
              </a:rPr>
              <a:t>Background of setting/service</a:t>
            </a:r>
          </a:p>
          <a:p>
            <a:pPr>
              <a:buFont typeface="Wingdings" panose="05000000000000000000" pitchFamily="2" charset="2"/>
              <a:buChar char="ü"/>
            </a:pPr>
            <a:r>
              <a:rPr lang="en-GB" sz="2400" b="0" i="0" dirty="0">
                <a:solidFill>
                  <a:schemeClr val="accent6">
                    <a:lumMod val="75000"/>
                  </a:schemeClr>
                </a:solidFill>
                <a:effectLst/>
                <a:latin typeface="+mj-lt"/>
              </a:rPr>
              <a:t>General/current information of the service</a:t>
            </a:r>
          </a:p>
          <a:p>
            <a:pPr>
              <a:buFont typeface="Wingdings" panose="05000000000000000000" pitchFamily="2" charset="2"/>
              <a:buChar char="ü"/>
            </a:pPr>
            <a:r>
              <a:rPr lang="en-GB" sz="2400" b="0" i="0" dirty="0">
                <a:solidFill>
                  <a:schemeClr val="accent6">
                    <a:lumMod val="75000"/>
                  </a:schemeClr>
                </a:solidFill>
                <a:effectLst/>
                <a:latin typeface="+mj-lt"/>
              </a:rPr>
              <a:t>Any changes to the service</a:t>
            </a:r>
          </a:p>
          <a:p>
            <a:pPr>
              <a:buFont typeface="Wingdings" panose="05000000000000000000" pitchFamily="2" charset="2"/>
              <a:buChar char="ü"/>
            </a:pPr>
            <a:r>
              <a:rPr lang="en-GB" sz="2400" b="0" i="0" dirty="0">
                <a:solidFill>
                  <a:schemeClr val="accent6">
                    <a:lumMod val="75000"/>
                  </a:schemeClr>
                </a:solidFill>
                <a:effectLst/>
                <a:latin typeface="+mj-lt"/>
              </a:rPr>
              <a:t>It is considered good practice to include the dates that the service reviews policies, risk assessments, practice, documentation.</a:t>
            </a:r>
          </a:p>
          <a:p>
            <a:pPr marL="0" indent="0">
              <a:buNone/>
            </a:pPr>
            <a:endParaRPr lang="en-GB" dirty="0"/>
          </a:p>
        </p:txBody>
      </p:sp>
    </p:spTree>
    <p:extLst>
      <p:ext uri="{BB962C8B-B14F-4D97-AF65-F5344CB8AC3E}">
        <p14:creationId xmlns:p14="http://schemas.microsoft.com/office/powerpoint/2010/main" val="197650760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0135F1-6BBF-48EF-90B4-390E87D4C76C}"/>
              </a:ext>
            </a:extLst>
          </p:cNvPr>
          <p:cNvSpPr>
            <a:spLocks noGrp="1"/>
          </p:cNvSpPr>
          <p:nvPr>
            <p:ph type="title"/>
          </p:nvPr>
        </p:nvSpPr>
        <p:spPr/>
        <p:txBody>
          <a:bodyPr/>
          <a:lstStyle/>
          <a:p>
            <a:pPr algn="ctr"/>
            <a:r>
              <a:rPr lang="en-GB" dirty="0"/>
              <a:t>Beth </a:t>
            </a:r>
            <a:r>
              <a:rPr lang="en-GB" dirty="0" err="1"/>
              <a:t>sydd</a:t>
            </a:r>
            <a:r>
              <a:rPr lang="en-GB" dirty="0"/>
              <a:t> </a:t>
            </a:r>
            <a:r>
              <a:rPr lang="en-GB" dirty="0" err="1"/>
              <a:t>yn</a:t>
            </a:r>
            <a:r>
              <a:rPr lang="en-GB" dirty="0"/>
              <a:t> </a:t>
            </a:r>
            <a:r>
              <a:rPr lang="en-GB" dirty="0" err="1"/>
              <a:t>cael</a:t>
            </a:r>
            <a:r>
              <a:rPr lang="en-GB" dirty="0"/>
              <a:t> </a:t>
            </a:r>
            <a:r>
              <a:rPr lang="en-GB" dirty="0" err="1"/>
              <a:t>ei</a:t>
            </a:r>
            <a:r>
              <a:rPr lang="en-GB" dirty="0"/>
              <a:t> </a:t>
            </a:r>
            <a:r>
              <a:rPr lang="en-GB" dirty="0" err="1"/>
              <a:t>cynnwys</a:t>
            </a:r>
            <a:r>
              <a:rPr lang="en-GB" dirty="0"/>
              <a:t>?</a:t>
            </a:r>
            <a:br>
              <a:rPr lang="en-GB" dirty="0"/>
            </a:br>
            <a:r>
              <a:rPr lang="en-GB" dirty="0">
                <a:solidFill>
                  <a:schemeClr val="accent6">
                    <a:lumMod val="75000"/>
                  </a:schemeClr>
                </a:solidFill>
              </a:rPr>
              <a:t>What is included?</a:t>
            </a:r>
          </a:p>
        </p:txBody>
      </p:sp>
      <p:sp>
        <p:nvSpPr>
          <p:cNvPr id="3" name="Content Placeholder 2">
            <a:extLst>
              <a:ext uri="{FF2B5EF4-FFF2-40B4-BE49-F238E27FC236}">
                <a16:creationId xmlns:a16="http://schemas.microsoft.com/office/drawing/2014/main" id="{123E028F-3FF6-BE63-6948-BE81A3FD6879}"/>
              </a:ext>
            </a:extLst>
          </p:cNvPr>
          <p:cNvSpPr>
            <a:spLocks noGrp="1"/>
          </p:cNvSpPr>
          <p:nvPr>
            <p:ph sz="half" idx="1"/>
          </p:nvPr>
        </p:nvSpPr>
        <p:spPr>
          <a:xfrm>
            <a:off x="506753" y="1825625"/>
            <a:ext cx="5513047" cy="4351338"/>
          </a:xfrm>
        </p:spPr>
        <p:txBody>
          <a:bodyPr/>
          <a:lstStyle/>
          <a:p>
            <a:r>
              <a:rPr lang="en-GB" dirty="0"/>
              <a:t>PEDWAR </a:t>
            </a:r>
            <a:r>
              <a:rPr lang="en-GB" dirty="0" err="1"/>
              <a:t>themau</a:t>
            </a:r>
            <a:endParaRPr lang="en-GB" dirty="0"/>
          </a:p>
          <a:p>
            <a:pPr marL="0" indent="0">
              <a:buNone/>
            </a:pPr>
            <a:r>
              <a:rPr lang="en-GB" dirty="0" err="1"/>
              <a:t>Llesiant</a:t>
            </a:r>
            <a:endParaRPr lang="en-GB" dirty="0"/>
          </a:p>
          <a:p>
            <a:pPr marL="0" indent="0">
              <a:buNone/>
            </a:pPr>
            <a:r>
              <a:rPr lang="en-GB" dirty="0" err="1"/>
              <a:t>Gofal</a:t>
            </a:r>
            <a:r>
              <a:rPr lang="en-GB" dirty="0"/>
              <a:t> a </a:t>
            </a:r>
            <a:r>
              <a:rPr lang="en-GB" dirty="0" err="1"/>
              <a:t>Datblygiad</a:t>
            </a:r>
            <a:endParaRPr lang="en-GB" dirty="0"/>
          </a:p>
          <a:p>
            <a:pPr marL="0" indent="0">
              <a:buNone/>
            </a:pPr>
            <a:r>
              <a:rPr lang="en-GB" dirty="0" err="1"/>
              <a:t>Amgylchedd</a:t>
            </a:r>
            <a:endParaRPr lang="en-GB" dirty="0"/>
          </a:p>
          <a:p>
            <a:pPr marL="0" indent="0">
              <a:buNone/>
            </a:pPr>
            <a:r>
              <a:rPr lang="en-GB" dirty="0" err="1"/>
              <a:t>Arweinyddiaeth</a:t>
            </a:r>
            <a:r>
              <a:rPr lang="en-GB" dirty="0"/>
              <a:t> a </a:t>
            </a:r>
            <a:r>
              <a:rPr lang="en-GB" dirty="0" err="1"/>
              <a:t>Rheolaith</a:t>
            </a:r>
            <a:endParaRPr lang="en-GB" dirty="0"/>
          </a:p>
          <a:p>
            <a:pPr marL="0" indent="0">
              <a:buNone/>
            </a:pPr>
            <a:r>
              <a:rPr lang="en-GB" b="1" dirty="0" err="1"/>
              <a:t>Tasg</a:t>
            </a:r>
            <a:r>
              <a:rPr lang="en-GB" b="1" dirty="0"/>
              <a:t> 4: </a:t>
            </a:r>
            <a:r>
              <a:rPr lang="en-GB" dirty="0" err="1"/>
              <a:t>Mewn</a:t>
            </a:r>
            <a:r>
              <a:rPr lang="en-GB" dirty="0"/>
              <a:t> </a:t>
            </a:r>
            <a:r>
              <a:rPr lang="en-GB" dirty="0" err="1"/>
              <a:t>grwpiau</a:t>
            </a:r>
            <a:r>
              <a:rPr lang="en-GB" dirty="0"/>
              <a:t>, </a:t>
            </a:r>
            <a:r>
              <a:rPr lang="en-GB" dirty="0" err="1"/>
              <a:t>ystyried</a:t>
            </a:r>
            <a:r>
              <a:rPr lang="en-GB" dirty="0"/>
              <a:t>, o dan y </a:t>
            </a:r>
            <a:r>
              <a:rPr lang="en-GB" dirty="0" err="1"/>
              <a:t>themau</a:t>
            </a:r>
            <a:r>
              <a:rPr lang="en-GB" dirty="0"/>
              <a:t> </a:t>
            </a:r>
            <a:r>
              <a:rPr lang="en-GB" dirty="0" err="1"/>
              <a:t>yma</a:t>
            </a:r>
            <a:r>
              <a:rPr lang="en-GB" dirty="0"/>
              <a:t>, </a:t>
            </a:r>
            <a:r>
              <a:rPr lang="en-GB" dirty="0" err="1"/>
              <a:t>beth</a:t>
            </a:r>
            <a:r>
              <a:rPr lang="en-GB" dirty="0"/>
              <a:t> </a:t>
            </a:r>
            <a:r>
              <a:rPr lang="en-GB" dirty="0" err="1"/>
              <a:t>sydd</a:t>
            </a:r>
            <a:r>
              <a:rPr lang="en-GB" dirty="0"/>
              <a:t> </a:t>
            </a:r>
            <a:r>
              <a:rPr lang="en-GB" dirty="0" err="1"/>
              <a:t>yn</a:t>
            </a:r>
            <a:r>
              <a:rPr lang="en-GB" dirty="0"/>
              <a:t> </a:t>
            </a:r>
            <a:r>
              <a:rPr lang="en-GB" dirty="0" err="1"/>
              <a:t>ymwneud</a:t>
            </a:r>
            <a:r>
              <a:rPr lang="en-GB" dirty="0"/>
              <a:t> ag </a:t>
            </a:r>
            <a:r>
              <a:rPr lang="en-GB" dirty="0" err="1"/>
              <a:t>ansawdd</a:t>
            </a:r>
            <a:r>
              <a:rPr lang="en-GB" dirty="0"/>
              <a:t> </a:t>
            </a:r>
            <a:r>
              <a:rPr lang="en-GB" dirty="0" err="1"/>
              <a:t>gofal</a:t>
            </a:r>
            <a:r>
              <a:rPr lang="en-GB" dirty="0"/>
              <a:t>.</a:t>
            </a:r>
          </a:p>
        </p:txBody>
      </p:sp>
      <p:sp>
        <p:nvSpPr>
          <p:cNvPr id="4" name="Content Placeholder 3">
            <a:extLst>
              <a:ext uri="{FF2B5EF4-FFF2-40B4-BE49-F238E27FC236}">
                <a16:creationId xmlns:a16="http://schemas.microsoft.com/office/drawing/2014/main" id="{D6B109EC-2EA4-8FCF-FED8-1BBA7775C5D5}"/>
              </a:ext>
            </a:extLst>
          </p:cNvPr>
          <p:cNvSpPr>
            <a:spLocks noGrp="1"/>
          </p:cNvSpPr>
          <p:nvPr>
            <p:ph sz="half" idx="2"/>
          </p:nvPr>
        </p:nvSpPr>
        <p:spPr>
          <a:xfrm>
            <a:off x="6172199" y="1825625"/>
            <a:ext cx="5513047" cy="4351338"/>
          </a:xfrm>
        </p:spPr>
        <p:txBody>
          <a:bodyPr/>
          <a:lstStyle/>
          <a:p>
            <a:pPr algn="l"/>
            <a:r>
              <a:rPr lang="en-GB" b="0" i="0" dirty="0">
                <a:solidFill>
                  <a:schemeClr val="accent6">
                    <a:lumMod val="75000"/>
                  </a:schemeClr>
                </a:solidFill>
                <a:effectLst/>
                <a:latin typeface="+mj-lt"/>
              </a:rPr>
              <a:t>FOUR themes</a:t>
            </a:r>
          </a:p>
          <a:p>
            <a:pPr marL="0" indent="0" algn="l">
              <a:buNone/>
            </a:pPr>
            <a:r>
              <a:rPr lang="en-GB" b="0" i="0" dirty="0">
                <a:solidFill>
                  <a:schemeClr val="accent6">
                    <a:lumMod val="75000"/>
                  </a:schemeClr>
                </a:solidFill>
                <a:effectLst/>
                <a:latin typeface="+mj-lt"/>
              </a:rPr>
              <a:t>Wellbeing</a:t>
            </a:r>
          </a:p>
          <a:p>
            <a:pPr marL="0" indent="0" algn="l">
              <a:buNone/>
            </a:pPr>
            <a:r>
              <a:rPr lang="en-GB" b="0" i="0" dirty="0">
                <a:solidFill>
                  <a:schemeClr val="accent6">
                    <a:lumMod val="75000"/>
                  </a:schemeClr>
                </a:solidFill>
                <a:effectLst/>
                <a:latin typeface="+mj-lt"/>
              </a:rPr>
              <a:t>Care and Development</a:t>
            </a:r>
          </a:p>
          <a:p>
            <a:pPr marL="0" indent="0" algn="l">
              <a:buNone/>
            </a:pPr>
            <a:r>
              <a:rPr lang="en-GB" b="0" i="0" dirty="0">
                <a:solidFill>
                  <a:schemeClr val="accent6">
                    <a:lumMod val="75000"/>
                  </a:schemeClr>
                </a:solidFill>
                <a:effectLst/>
                <a:latin typeface="+mj-lt"/>
              </a:rPr>
              <a:t>Environment</a:t>
            </a:r>
          </a:p>
          <a:p>
            <a:pPr marL="0" indent="0" algn="l">
              <a:buNone/>
            </a:pPr>
            <a:r>
              <a:rPr lang="en-GB" b="0" i="0" dirty="0">
                <a:solidFill>
                  <a:schemeClr val="accent6">
                    <a:lumMod val="75000"/>
                  </a:schemeClr>
                </a:solidFill>
                <a:effectLst/>
                <a:latin typeface="+mj-lt"/>
              </a:rPr>
              <a:t>Leadership and Management</a:t>
            </a:r>
          </a:p>
          <a:p>
            <a:pPr marL="0" indent="0">
              <a:buNone/>
            </a:pPr>
            <a:r>
              <a:rPr lang="en-GB" b="1" dirty="0">
                <a:solidFill>
                  <a:schemeClr val="accent6">
                    <a:lumMod val="75000"/>
                  </a:schemeClr>
                </a:solidFill>
                <a:latin typeface="+mj-lt"/>
              </a:rPr>
              <a:t>Task 4:</a:t>
            </a:r>
            <a:r>
              <a:rPr lang="en-GB" dirty="0">
                <a:solidFill>
                  <a:schemeClr val="accent6">
                    <a:lumMod val="75000"/>
                  </a:schemeClr>
                </a:solidFill>
                <a:latin typeface="+mj-lt"/>
              </a:rPr>
              <a:t> In groups, </a:t>
            </a:r>
            <a:r>
              <a:rPr lang="en-GB" b="0" i="0" dirty="0">
                <a:solidFill>
                  <a:schemeClr val="accent6">
                    <a:lumMod val="75000"/>
                  </a:schemeClr>
                </a:solidFill>
                <a:effectLst/>
                <a:latin typeface="+mj-lt"/>
              </a:rPr>
              <a:t>consider, under these themes, what relates to quality of care</a:t>
            </a:r>
            <a:r>
              <a:rPr lang="en-GB" b="0" i="0" dirty="0">
                <a:solidFill>
                  <a:srgbClr val="000000"/>
                </a:solidFill>
                <a:effectLst/>
                <a:latin typeface="+mj-lt"/>
              </a:rPr>
              <a:t>.</a:t>
            </a:r>
            <a:endParaRPr lang="en-GB" dirty="0">
              <a:latin typeface="+mj-lt"/>
            </a:endParaRPr>
          </a:p>
        </p:txBody>
      </p:sp>
    </p:spTree>
    <p:extLst>
      <p:ext uri="{BB962C8B-B14F-4D97-AF65-F5344CB8AC3E}">
        <p14:creationId xmlns:p14="http://schemas.microsoft.com/office/powerpoint/2010/main" val="32278089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BA76C3-4ED3-CC1B-51C8-EB053600CB6C}"/>
              </a:ext>
            </a:extLst>
          </p:cNvPr>
          <p:cNvSpPr>
            <a:spLocks noGrp="1"/>
          </p:cNvSpPr>
          <p:nvPr>
            <p:ph type="title"/>
          </p:nvPr>
        </p:nvSpPr>
        <p:spPr>
          <a:xfrm>
            <a:off x="838200" y="18255"/>
            <a:ext cx="10515600" cy="1325563"/>
          </a:xfrm>
        </p:spPr>
        <p:txBody>
          <a:bodyPr/>
          <a:lstStyle/>
          <a:p>
            <a:pPr algn="ctr"/>
            <a:r>
              <a:rPr lang="en-GB" dirty="0" err="1"/>
              <a:t>Ystyried</a:t>
            </a:r>
            <a:r>
              <a:rPr lang="en-GB" dirty="0"/>
              <a:t>/ </a:t>
            </a:r>
            <a:r>
              <a:rPr lang="en-GB" dirty="0">
                <a:solidFill>
                  <a:schemeClr val="accent6">
                    <a:lumMod val="75000"/>
                  </a:schemeClr>
                </a:solidFill>
              </a:rPr>
              <a:t>Consider</a:t>
            </a:r>
          </a:p>
        </p:txBody>
      </p:sp>
      <p:sp>
        <p:nvSpPr>
          <p:cNvPr id="3" name="Content Placeholder 2">
            <a:extLst>
              <a:ext uri="{FF2B5EF4-FFF2-40B4-BE49-F238E27FC236}">
                <a16:creationId xmlns:a16="http://schemas.microsoft.com/office/drawing/2014/main" id="{19E23319-A294-DBDE-A1A5-8CE3AA913AF6}"/>
              </a:ext>
            </a:extLst>
          </p:cNvPr>
          <p:cNvSpPr>
            <a:spLocks noGrp="1"/>
          </p:cNvSpPr>
          <p:nvPr>
            <p:ph sz="half" idx="1"/>
          </p:nvPr>
        </p:nvSpPr>
        <p:spPr>
          <a:xfrm>
            <a:off x="914400" y="1606842"/>
            <a:ext cx="5181600" cy="4351338"/>
          </a:xfrm>
        </p:spPr>
        <p:txBody>
          <a:bodyPr>
            <a:normAutofit lnSpcReduction="10000"/>
          </a:bodyPr>
          <a:lstStyle/>
          <a:p>
            <a:pPr marL="0" indent="0">
              <a:buNone/>
            </a:pPr>
            <a:r>
              <a:rPr lang="en-GB" dirty="0"/>
              <a:t>O dan </a:t>
            </a:r>
            <a:r>
              <a:rPr lang="en-GB" dirty="0" err="1"/>
              <a:t>pob</a:t>
            </a:r>
            <a:r>
              <a:rPr lang="en-GB" dirty="0"/>
              <a:t> </a:t>
            </a:r>
            <a:r>
              <a:rPr lang="en-GB" dirty="0" err="1"/>
              <a:t>themau</a:t>
            </a:r>
            <a:r>
              <a:rPr lang="en-GB" dirty="0"/>
              <a:t> – </a:t>
            </a:r>
            <a:r>
              <a:rPr lang="en-GB" dirty="0" err="1"/>
              <a:t>dyma’r</a:t>
            </a:r>
            <a:r>
              <a:rPr lang="en-GB" dirty="0"/>
              <a:t> </a:t>
            </a:r>
            <a:r>
              <a:rPr lang="en-GB" dirty="0" err="1"/>
              <a:t>cwestiynau</a:t>
            </a:r>
            <a:r>
              <a:rPr lang="en-GB" dirty="0"/>
              <a:t> </a:t>
            </a:r>
            <a:r>
              <a:rPr lang="en-GB" dirty="0" err="1"/>
              <a:t>allweddol</a:t>
            </a:r>
            <a:r>
              <a:rPr lang="en-GB" dirty="0"/>
              <a:t>:</a:t>
            </a:r>
          </a:p>
          <a:p>
            <a:r>
              <a:rPr lang="en-GB" dirty="0" err="1"/>
              <a:t>Byth</a:t>
            </a:r>
            <a:r>
              <a:rPr lang="en-GB" dirty="0"/>
              <a:t> </a:t>
            </a:r>
            <a:r>
              <a:rPr lang="en-GB" dirty="0" err="1"/>
              <a:t>ydych</a:t>
            </a:r>
            <a:r>
              <a:rPr lang="en-GB" dirty="0"/>
              <a:t> </a:t>
            </a:r>
            <a:r>
              <a:rPr lang="en-GB" dirty="0" err="1"/>
              <a:t>yn</a:t>
            </a:r>
            <a:r>
              <a:rPr lang="en-GB" dirty="0"/>
              <a:t> </a:t>
            </a:r>
            <a:r>
              <a:rPr lang="en-GB" dirty="0" err="1"/>
              <a:t>wneud</a:t>
            </a:r>
            <a:r>
              <a:rPr lang="en-GB" dirty="0"/>
              <a:t> </a:t>
            </a:r>
            <a:r>
              <a:rPr lang="en-GB" dirty="0" err="1"/>
              <a:t>yn</a:t>
            </a:r>
            <a:r>
              <a:rPr lang="en-GB" dirty="0"/>
              <a:t> </a:t>
            </a:r>
            <a:r>
              <a:rPr lang="en-GB" dirty="0" err="1"/>
              <a:t>dda</a:t>
            </a:r>
            <a:r>
              <a:rPr lang="en-GB" dirty="0"/>
              <a:t>?</a:t>
            </a:r>
          </a:p>
          <a:p>
            <a:r>
              <a:rPr lang="en-GB" dirty="0"/>
              <a:t>Sut </a:t>
            </a:r>
            <a:r>
              <a:rPr lang="en-GB" dirty="0" err="1"/>
              <a:t>ydych</a:t>
            </a:r>
            <a:r>
              <a:rPr lang="en-GB" dirty="0"/>
              <a:t> </a:t>
            </a:r>
            <a:r>
              <a:rPr lang="en-GB" dirty="0" err="1"/>
              <a:t>chi’n</a:t>
            </a:r>
            <a:r>
              <a:rPr lang="en-GB" dirty="0"/>
              <a:t> </a:t>
            </a:r>
            <a:r>
              <a:rPr lang="en-GB" dirty="0" err="1"/>
              <a:t>gwybod</a:t>
            </a:r>
            <a:r>
              <a:rPr lang="en-GB" dirty="0"/>
              <a:t>?</a:t>
            </a:r>
          </a:p>
          <a:p>
            <a:r>
              <a:rPr lang="en-GB" dirty="0"/>
              <a:t>Beth </a:t>
            </a:r>
            <a:r>
              <a:rPr lang="en-GB" dirty="0" err="1"/>
              <a:t>yw’r</a:t>
            </a:r>
            <a:r>
              <a:rPr lang="en-GB" dirty="0"/>
              <a:t> </a:t>
            </a:r>
            <a:r>
              <a:rPr lang="en-GB" dirty="0" err="1"/>
              <a:t>buddion</a:t>
            </a:r>
            <a:r>
              <a:rPr lang="en-GB" dirty="0"/>
              <a:t> </a:t>
            </a:r>
            <a:r>
              <a:rPr lang="en-GB" dirty="0" err="1"/>
              <a:t>i’r</a:t>
            </a:r>
            <a:r>
              <a:rPr lang="en-GB" dirty="0"/>
              <a:t> plant</a:t>
            </a:r>
          </a:p>
          <a:p>
            <a:r>
              <a:rPr lang="en-GB" dirty="0" err="1"/>
              <a:t>Ydych</a:t>
            </a:r>
            <a:r>
              <a:rPr lang="en-GB" dirty="0"/>
              <a:t> chi </a:t>
            </a:r>
            <a:r>
              <a:rPr lang="en-GB" dirty="0" err="1"/>
              <a:t>wedi</a:t>
            </a:r>
            <a:r>
              <a:rPr lang="en-GB" dirty="0"/>
              <a:t> nodi </a:t>
            </a:r>
            <a:r>
              <a:rPr lang="en-GB" dirty="0" err="1"/>
              <a:t>meysydd</a:t>
            </a:r>
            <a:r>
              <a:rPr lang="en-GB" dirty="0"/>
              <a:t> </a:t>
            </a:r>
            <a:r>
              <a:rPr lang="en-GB" dirty="0" err="1"/>
              <a:t>i’w</a:t>
            </a:r>
            <a:r>
              <a:rPr lang="en-GB" dirty="0"/>
              <a:t> </a:t>
            </a:r>
            <a:r>
              <a:rPr lang="en-GB" dirty="0" err="1"/>
              <a:t>gwella</a:t>
            </a:r>
            <a:r>
              <a:rPr lang="en-GB" dirty="0"/>
              <a:t>?</a:t>
            </a:r>
          </a:p>
          <a:p>
            <a:r>
              <a:rPr lang="en-GB" dirty="0" err="1"/>
              <a:t>Targedau</a:t>
            </a:r>
            <a:r>
              <a:rPr lang="en-GB" dirty="0"/>
              <a:t> am y </a:t>
            </a:r>
            <a:r>
              <a:rPr lang="en-GB" dirty="0" err="1"/>
              <a:t>flynedd</a:t>
            </a:r>
            <a:r>
              <a:rPr lang="en-GB" dirty="0"/>
              <a:t> i </a:t>
            </a:r>
            <a:r>
              <a:rPr lang="en-GB" dirty="0" err="1"/>
              <a:t>ddod</a:t>
            </a:r>
            <a:r>
              <a:rPr lang="en-GB" dirty="0"/>
              <a:t>/ </a:t>
            </a:r>
            <a:r>
              <a:rPr lang="en-GB" dirty="0" err="1"/>
              <a:t>dyfodol</a:t>
            </a:r>
            <a:endParaRPr lang="en-GB" dirty="0"/>
          </a:p>
          <a:p>
            <a:pPr marL="0" indent="0">
              <a:buNone/>
            </a:pPr>
            <a:endParaRPr lang="en-GB" dirty="0"/>
          </a:p>
        </p:txBody>
      </p:sp>
      <p:sp>
        <p:nvSpPr>
          <p:cNvPr id="4" name="Content Placeholder 3">
            <a:extLst>
              <a:ext uri="{FF2B5EF4-FFF2-40B4-BE49-F238E27FC236}">
                <a16:creationId xmlns:a16="http://schemas.microsoft.com/office/drawing/2014/main" id="{EFD80830-4332-8A7A-BED1-91574CD8C11E}"/>
              </a:ext>
            </a:extLst>
          </p:cNvPr>
          <p:cNvSpPr>
            <a:spLocks noGrp="1"/>
          </p:cNvSpPr>
          <p:nvPr>
            <p:ph sz="half" idx="2"/>
          </p:nvPr>
        </p:nvSpPr>
        <p:spPr>
          <a:xfrm>
            <a:off x="6172202" y="1606842"/>
            <a:ext cx="5181600" cy="4351338"/>
          </a:xfrm>
        </p:spPr>
        <p:txBody>
          <a:bodyPr>
            <a:normAutofit lnSpcReduction="10000"/>
          </a:bodyPr>
          <a:lstStyle/>
          <a:p>
            <a:pPr marL="0" indent="0" algn="l">
              <a:buNone/>
            </a:pPr>
            <a:r>
              <a:rPr lang="en-GB" b="0" i="0" dirty="0">
                <a:solidFill>
                  <a:schemeClr val="accent6">
                    <a:lumMod val="75000"/>
                  </a:schemeClr>
                </a:solidFill>
                <a:effectLst/>
              </a:rPr>
              <a:t>Under each theme – these are the key questions:</a:t>
            </a:r>
          </a:p>
          <a:p>
            <a:pPr algn="l"/>
            <a:r>
              <a:rPr lang="en-GB" b="0" i="0" dirty="0">
                <a:solidFill>
                  <a:schemeClr val="accent6">
                    <a:lumMod val="75000"/>
                  </a:schemeClr>
                </a:solidFill>
                <a:effectLst/>
              </a:rPr>
              <a:t>What do you do well?</a:t>
            </a:r>
          </a:p>
          <a:p>
            <a:pPr algn="l"/>
            <a:r>
              <a:rPr lang="en-GB" b="0" i="0" dirty="0">
                <a:solidFill>
                  <a:schemeClr val="accent6">
                    <a:lumMod val="75000"/>
                  </a:schemeClr>
                </a:solidFill>
                <a:effectLst/>
              </a:rPr>
              <a:t>How do you know?</a:t>
            </a:r>
          </a:p>
          <a:p>
            <a:pPr algn="l"/>
            <a:r>
              <a:rPr lang="en-GB" b="0" i="0" dirty="0">
                <a:solidFill>
                  <a:schemeClr val="accent6">
                    <a:lumMod val="75000"/>
                  </a:schemeClr>
                </a:solidFill>
                <a:effectLst/>
              </a:rPr>
              <a:t>What benefit is this for children?</a:t>
            </a:r>
          </a:p>
          <a:p>
            <a:pPr algn="l"/>
            <a:r>
              <a:rPr lang="en-GB" b="0" i="0" dirty="0">
                <a:solidFill>
                  <a:schemeClr val="accent6">
                    <a:lumMod val="75000"/>
                  </a:schemeClr>
                </a:solidFill>
                <a:effectLst/>
              </a:rPr>
              <a:t>Have you identified area for improvement?</a:t>
            </a:r>
          </a:p>
          <a:p>
            <a:pPr algn="l"/>
            <a:r>
              <a:rPr lang="en-GB" b="0" i="0" dirty="0">
                <a:solidFill>
                  <a:schemeClr val="accent6">
                    <a:lumMod val="75000"/>
                  </a:schemeClr>
                </a:solidFill>
                <a:effectLst/>
              </a:rPr>
              <a:t>Targets for the next year/future</a:t>
            </a:r>
          </a:p>
          <a:p>
            <a:pPr marL="0" indent="0">
              <a:buNone/>
            </a:pPr>
            <a:endParaRPr lang="en-GB" dirty="0"/>
          </a:p>
        </p:txBody>
      </p:sp>
    </p:spTree>
    <p:extLst>
      <p:ext uri="{BB962C8B-B14F-4D97-AF65-F5344CB8AC3E}">
        <p14:creationId xmlns:p14="http://schemas.microsoft.com/office/powerpoint/2010/main" val="202469527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31" name="Title 1">
            <a:extLst>
              <a:ext uri="{FF2B5EF4-FFF2-40B4-BE49-F238E27FC236}">
                <a16:creationId xmlns:a16="http://schemas.microsoft.com/office/drawing/2014/main" id="{D8EE7025-9A0D-186E-ABCD-6B831D8193CA}"/>
              </a:ext>
            </a:extLst>
          </p:cNvPr>
          <p:cNvSpPr>
            <a:spLocks noGrp="1"/>
          </p:cNvSpPr>
          <p:nvPr>
            <p:ph type="title"/>
          </p:nvPr>
        </p:nvSpPr>
        <p:spPr>
          <a:xfrm>
            <a:off x="838200" y="22225"/>
            <a:ext cx="10515600" cy="1325563"/>
          </a:xfrm>
        </p:spPr>
        <p:txBody>
          <a:bodyPr/>
          <a:lstStyle/>
          <a:p>
            <a:endParaRPr lang="en-US"/>
          </a:p>
        </p:txBody>
      </p:sp>
      <p:pic>
        <p:nvPicPr>
          <p:cNvPr id="1026" name="Picture 2" descr="The Benefits Of Free Flow Play - Early Years Careers">
            <a:extLst>
              <a:ext uri="{FF2B5EF4-FFF2-40B4-BE49-F238E27FC236}">
                <a16:creationId xmlns:a16="http://schemas.microsoft.com/office/drawing/2014/main" id="{94E84C78-B121-9380-5F3C-8E22F0D03430}"/>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7558" b="30450"/>
          <a:stretch/>
        </p:blipFill>
        <p:spPr bwMode="auto">
          <a:xfrm>
            <a:off x="838200" y="1347788"/>
            <a:ext cx="10515600" cy="4351338"/>
          </a:xfrm>
          <a:prstGeom prst="rect">
            <a:avLst/>
          </a:prstGeom>
          <a:solidFill>
            <a:srgbClr val="FFFFFF"/>
          </a:solid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5716663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9" name="Title 1">
            <a:extLst>
              <a:ext uri="{FF2B5EF4-FFF2-40B4-BE49-F238E27FC236}">
                <a16:creationId xmlns:a16="http://schemas.microsoft.com/office/drawing/2014/main" id="{4C95AB06-B664-5C24-0486-2E656A9C0CD5}"/>
              </a:ext>
            </a:extLst>
          </p:cNvPr>
          <p:cNvSpPr>
            <a:spLocks noGrp="1"/>
          </p:cNvSpPr>
          <p:nvPr>
            <p:ph type="title"/>
          </p:nvPr>
        </p:nvSpPr>
        <p:spPr>
          <a:xfrm>
            <a:off x="838200" y="365125"/>
            <a:ext cx="10515600" cy="1325563"/>
          </a:xfrm>
        </p:spPr>
        <p:txBody>
          <a:bodyPr/>
          <a:lstStyle/>
          <a:p>
            <a:endParaRPr lang="en-US"/>
          </a:p>
        </p:txBody>
      </p:sp>
      <p:pic>
        <p:nvPicPr>
          <p:cNvPr id="3074" name="Picture 2" descr="Benefits of adopting The Curiosity Approach – Kinderly">
            <a:extLst>
              <a:ext uri="{FF2B5EF4-FFF2-40B4-BE49-F238E27FC236}">
                <a16:creationId xmlns:a16="http://schemas.microsoft.com/office/drawing/2014/main" id="{BF66D89E-B450-66FC-248E-A7E0410CAF33}"/>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6247" b="23018"/>
          <a:stretch/>
        </p:blipFill>
        <p:spPr bwMode="auto">
          <a:xfrm>
            <a:off x="788193" y="1332707"/>
            <a:ext cx="10515600" cy="4351338"/>
          </a:xfrm>
          <a:prstGeom prst="rect">
            <a:avLst/>
          </a:prstGeom>
          <a:solidFill>
            <a:srgbClr val="FFFFFF"/>
          </a:solid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4654459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7" name="Title 1">
            <a:extLst>
              <a:ext uri="{FF2B5EF4-FFF2-40B4-BE49-F238E27FC236}">
                <a16:creationId xmlns:a16="http://schemas.microsoft.com/office/drawing/2014/main" id="{AF72F1A4-7D6F-A63D-8ACF-29E9589CC00B}"/>
              </a:ext>
            </a:extLst>
          </p:cNvPr>
          <p:cNvSpPr>
            <a:spLocks noGrp="1"/>
          </p:cNvSpPr>
          <p:nvPr>
            <p:ph type="title"/>
          </p:nvPr>
        </p:nvSpPr>
        <p:spPr>
          <a:xfrm>
            <a:off x="838200" y="365125"/>
            <a:ext cx="10515600" cy="1325563"/>
          </a:xfrm>
        </p:spPr>
        <p:txBody>
          <a:bodyPr/>
          <a:lstStyle/>
          <a:p>
            <a:endParaRPr lang="en-US"/>
          </a:p>
        </p:txBody>
      </p:sp>
      <p:pic>
        <p:nvPicPr>
          <p:cNvPr id="5122" name="Picture 2" descr="Should All Early Years Settings Have A Minimalist Environment?">
            <a:extLst>
              <a:ext uri="{FF2B5EF4-FFF2-40B4-BE49-F238E27FC236}">
                <a16:creationId xmlns:a16="http://schemas.microsoft.com/office/drawing/2014/main" id="{FF20116E-2040-F09A-A8A3-B04424BDF828}"/>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31936" b="29477"/>
          <a:stretch/>
        </p:blipFill>
        <p:spPr bwMode="auto">
          <a:xfrm>
            <a:off x="838200" y="1253331"/>
            <a:ext cx="10515600" cy="4351338"/>
          </a:xfrm>
          <a:prstGeom prst="rect">
            <a:avLst/>
          </a:prstGeom>
          <a:solidFill>
            <a:srgbClr val="FFFFFF"/>
          </a:solid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3026449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31" name="Title 1">
            <a:extLst>
              <a:ext uri="{FF2B5EF4-FFF2-40B4-BE49-F238E27FC236}">
                <a16:creationId xmlns:a16="http://schemas.microsoft.com/office/drawing/2014/main" id="{D8EE7025-9A0D-186E-ABCD-6B831D8193CA}"/>
              </a:ext>
            </a:extLst>
          </p:cNvPr>
          <p:cNvSpPr>
            <a:spLocks noGrp="1"/>
          </p:cNvSpPr>
          <p:nvPr>
            <p:ph type="title"/>
          </p:nvPr>
        </p:nvSpPr>
        <p:spPr>
          <a:xfrm>
            <a:off x="838200" y="22225"/>
            <a:ext cx="10515600" cy="1325563"/>
          </a:xfrm>
        </p:spPr>
        <p:txBody>
          <a:bodyPr/>
          <a:lstStyle/>
          <a:p>
            <a:endParaRPr lang="en-US"/>
          </a:p>
        </p:txBody>
      </p:sp>
      <p:pic>
        <p:nvPicPr>
          <p:cNvPr id="2050" name="Picture 2" descr="Inspiring Early Years environments">
            <a:extLst>
              <a:ext uri="{FF2B5EF4-FFF2-40B4-BE49-F238E27FC236}">
                <a16:creationId xmlns:a16="http://schemas.microsoft.com/office/drawing/2014/main" id="{7BAC98DC-3B69-8A29-C1E9-58EBB2D5DBF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333500" y="1281113"/>
            <a:ext cx="9525000" cy="42957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2319319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03" name="Title 1">
            <a:extLst>
              <a:ext uri="{FF2B5EF4-FFF2-40B4-BE49-F238E27FC236}">
                <a16:creationId xmlns:a16="http://schemas.microsoft.com/office/drawing/2014/main" id="{A4414FEF-87D1-601F-7B78-A3F3CE5F730D}"/>
              </a:ext>
            </a:extLst>
          </p:cNvPr>
          <p:cNvSpPr>
            <a:spLocks noGrp="1"/>
          </p:cNvSpPr>
          <p:nvPr>
            <p:ph type="title"/>
          </p:nvPr>
        </p:nvSpPr>
        <p:spPr>
          <a:xfrm>
            <a:off x="838200" y="365125"/>
            <a:ext cx="10515600" cy="1325563"/>
          </a:xfrm>
        </p:spPr>
        <p:txBody>
          <a:bodyPr/>
          <a:lstStyle/>
          <a:p>
            <a:endParaRPr lang="en-US"/>
          </a:p>
        </p:txBody>
      </p:sp>
      <p:pic>
        <p:nvPicPr>
          <p:cNvPr id="4098" name="Picture 2" descr="What do Curiosity Approach settings look like? The transformational journey  .">
            <a:extLst>
              <a:ext uri="{FF2B5EF4-FFF2-40B4-BE49-F238E27FC236}">
                <a16:creationId xmlns:a16="http://schemas.microsoft.com/office/drawing/2014/main" id="{DFB87B79-7D32-1E99-0E78-899DA5E8C990}"/>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36527" b="9025"/>
          <a:stretch/>
        </p:blipFill>
        <p:spPr bwMode="auto">
          <a:xfrm>
            <a:off x="838200" y="1332706"/>
            <a:ext cx="10515600" cy="4351338"/>
          </a:xfrm>
          <a:prstGeom prst="rect">
            <a:avLst/>
          </a:prstGeom>
          <a:solidFill>
            <a:srgbClr val="FFFFFF"/>
          </a:solid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6826646"/>
      </p:ext>
    </p:extLst>
  </p:cSld>
  <p:clrMapOvr>
    <a:masterClrMapping/>
  </p:clrMapOvr>
</p:sld>
</file>

<file path=ppt/theme/theme1.xml><?xml version="1.0" encoding="utf-8"?>
<a:theme xmlns:a="http://schemas.openxmlformats.org/drawingml/2006/main" name="Office Theme">
  <a:themeElements>
    <a:clrScheme name="Paper">
      <a:dk1>
        <a:sysClr val="windowText" lastClr="000000"/>
      </a:dk1>
      <a:lt1>
        <a:sysClr val="window" lastClr="FFFFFF"/>
      </a:lt1>
      <a:dk2>
        <a:srgbClr val="444D26"/>
      </a:dk2>
      <a:lt2>
        <a:srgbClr val="FEFAC9"/>
      </a:lt2>
      <a:accent1>
        <a:srgbClr val="A5B592"/>
      </a:accent1>
      <a:accent2>
        <a:srgbClr val="F3A447"/>
      </a:accent2>
      <a:accent3>
        <a:srgbClr val="E7BC29"/>
      </a:accent3>
      <a:accent4>
        <a:srgbClr val="D092A7"/>
      </a:accent4>
      <a:accent5>
        <a:srgbClr val="9C85C0"/>
      </a:accent5>
      <a:accent6>
        <a:srgbClr val="809EC2"/>
      </a:accent6>
      <a:hlink>
        <a:srgbClr val="8E58B6"/>
      </a:hlink>
      <a:folHlink>
        <a:srgbClr val="7F6F6F"/>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PP Template (Cream background)" id="{BB6076B2-FF1D-4709-92A1-792264D08139}" vid="{8F806C6F-5FC8-492D-A124-9E21A69900A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2013 - 2022"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UWTSD PP Template (Cream background)</Template>
  <TotalTime>0</TotalTime>
  <Words>2046</Words>
  <Application>Microsoft Office PowerPoint</Application>
  <PresentationFormat>Widescreen</PresentationFormat>
  <Paragraphs>161</Paragraphs>
  <Slides>20</Slides>
  <Notes>7</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20</vt:i4>
      </vt:variant>
    </vt:vector>
  </HeadingPairs>
  <TitlesOfParts>
    <vt:vector size="25" baseType="lpstr">
      <vt:lpstr>Arial</vt:lpstr>
      <vt:lpstr>Calibri</vt:lpstr>
      <vt:lpstr>Times New Roman</vt:lpstr>
      <vt:lpstr>Wingdings</vt:lpstr>
      <vt:lpstr>Office Theme</vt:lpstr>
      <vt:lpstr>Gofynion AGC CIW Requirements</vt:lpstr>
      <vt:lpstr>Datganiad Hunanasesu’r Gwasanaeth (SASS) Self Assessent of Service Statement (SASS)</vt:lpstr>
      <vt:lpstr>Rheoliadau/ Regulations</vt:lpstr>
      <vt:lpstr>Termau/ Terms</vt:lpstr>
      <vt:lpstr>Casglu Data/ Collecting Data</vt:lpstr>
      <vt:lpstr>             Diffiniadau/ Definitions</vt:lpstr>
      <vt:lpstr>             Diffiniadau/ Definitions</vt:lpstr>
      <vt:lpstr>             Diffiniadau/ Definitions</vt:lpstr>
      <vt:lpstr>Ydy un maint yn ffitio pawb? Does one size fit all?</vt:lpstr>
      <vt:lpstr>Adolygiad Ansawdd o Gofal Quality of Care Review</vt:lpstr>
      <vt:lpstr>Ffocws/ Focus</vt:lpstr>
      <vt:lpstr>Pwysig/ Important</vt:lpstr>
      <vt:lpstr>Beth sydd yn cael ei cynnwys? What is included?</vt:lpstr>
      <vt:lpstr>Beth sydd yn cael ei cynnwys? What is included?</vt:lpstr>
      <vt:lpstr>Ystyried/ Consider</vt:lpstr>
      <vt:lpstr>PowerPoint Presentation</vt:lpstr>
      <vt:lpstr>PowerPoint Presentation</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Gofynion AGC CIW Requirements</dc:title>
  <dc:creator>Natasha Young</dc:creator>
  <cp:lastModifiedBy>Natasha Young</cp:lastModifiedBy>
  <cp:revision>1</cp:revision>
  <dcterms:created xsi:type="dcterms:W3CDTF">2023-03-10T17:16:35Z</dcterms:created>
  <dcterms:modified xsi:type="dcterms:W3CDTF">2023-03-13T09:49:55Z</dcterms:modified>
</cp:coreProperties>
</file>