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2" r:id="rId1"/>
  </p:sldMasterIdLst>
  <p:notesMasterIdLst>
    <p:notesMasterId r:id="rId46"/>
  </p:notesMasterIdLst>
  <p:handoutMasterIdLst>
    <p:handoutMasterId r:id="rId47"/>
  </p:handoutMasterIdLst>
  <p:sldIdLst>
    <p:sldId id="649" r:id="rId2"/>
    <p:sldId id="734" r:id="rId3"/>
    <p:sldId id="792" r:id="rId4"/>
    <p:sldId id="777" r:id="rId5"/>
    <p:sldId id="745" r:id="rId6"/>
    <p:sldId id="779" r:id="rId7"/>
    <p:sldId id="544" r:id="rId8"/>
    <p:sldId id="643" r:id="rId9"/>
    <p:sldId id="761" r:id="rId10"/>
    <p:sldId id="762" r:id="rId11"/>
    <p:sldId id="793" r:id="rId12"/>
    <p:sldId id="803" r:id="rId13"/>
    <p:sldId id="798" r:id="rId14"/>
    <p:sldId id="821" r:id="rId15"/>
    <p:sldId id="797" r:id="rId16"/>
    <p:sldId id="822" r:id="rId17"/>
    <p:sldId id="804" r:id="rId18"/>
    <p:sldId id="805" r:id="rId19"/>
    <p:sldId id="812" r:id="rId20"/>
    <p:sldId id="806" r:id="rId21"/>
    <p:sldId id="807" r:id="rId22"/>
    <p:sldId id="809" r:id="rId23"/>
    <p:sldId id="810" r:id="rId24"/>
    <p:sldId id="811" r:id="rId25"/>
    <p:sldId id="816" r:id="rId26"/>
    <p:sldId id="817" r:id="rId27"/>
    <p:sldId id="818" r:id="rId28"/>
    <p:sldId id="819" r:id="rId29"/>
    <p:sldId id="815" r:id="rId30"/>
    <p:sldId id="814" r:id="rId31"/>
    <p:sldId id="808" r:id="rId32"/>
    <p:sldId id="799" r:id="rId33"/>
    <p:sldId id="820" r:id="rId34"/>
    <p:sldId id="813" r:id="rId35"/>
    <p:sldId id="823" r:id="rId36"/>
    <p:sldId id="824" r:id="rId37"/>
    <p:sldId id="796" r:id="rId38"/>
    <p:sldId id="825" r:id="rId39"/>
    <p:sldId id="826" r:id="rId40"/>
    <p:sldId id="827" r:id="rId41"/>
    <p:sldId id="650" r:id="rId42"/>
    <p:sldId id="617" r:id="rId43"/>
    <p:sldId id="732" r:id="rId44"/>
    <p:sldId id="441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CB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0000"/>
    <p:restoredTop sz="79080"/>
  </p:normalViewPr>
  <p:slideViewPr>
    <p:cSldViewPr snapToGrid="0" snapToObjects="1">
      <p:cViewPr varScale="1">
        <p:scale>
          <a:sx n="38" d="100"/>
          <a:sy n="38" d="100"/>
        </p:scale>
        <p:origin x="192" y="10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7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6593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8239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913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0410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147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8513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246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0565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7648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994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3987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6951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1936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65316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665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7186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08" r:id="rId6"/>
    <p:sldLayoutId id="2147483809" r:id="rId7"/>
    <p:sldLayoutId id="2147483810" r:id="rId8"/>
    <p:sldLayoutId id="2147483811" r:id="rId9"/>
    <p:sldLayoutId id="2147483812" r:id="rId10"/>
    <p:sldLayoutId id="2147483813" r:id="rId11"/>
    <p:sldLayoutId id="214748381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3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uwtsd.hosted.panopto.com/Panopto/Pages/Viewer.aspx?id=e7a2f12a-39c7-4270-ac7f-ac7c0112a9eb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tiff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3B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1862667" y="5091099"/>
            <a:ext cx="9042399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y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pedwerydd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ar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hugain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Dachwedd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24.11.2020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11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894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07717" y="164876"/>
            <a:ext cx="4909102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</a:rPr>
              <a:t>ydy’r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dyddiad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207717" y="1787871"/>
            <a:ext cx="4909102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 Rounded MT Bold" panose="020F0704030504030204" pitchFamily="34" charset="77"/>
              </a:rPr>
              <a:t>24.11.2020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320801" y="4118754"/>
            <a:ext cx="9787466" cy="206210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………., y ……………… o ……….. 2020.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………,  …………. y ………………… 2020.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E6DA9A-422B-7946-B3D5-12D05FDFC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7067" y="45731"/>
            <a:ext cx="6715055" cy="43174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47A076-F18F-D543-A311-C46C36A573D7}"/>
              </a:ext>
            </a:extLst>
          </p:cNvPr>
          <p:cNvSpPr txBox="1"/>
          <p:nvPr/>
        </p:nvSpPr>
        <p:spPr>
          <a:xfrm>
            <a:off x="3166533" y="4599315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22462D-73AA-B74D-967A-F0667C822926}"/>
              </a:ext>
            </a:extLst>
          </p:cNvPr>
          <p:cNvSpPr txBox="1"/>
          <p:nvPr/>
        </p:nvSpPr>
        <p:spPr>
          <a:xfrm>
            <a:off x="3004190" y="5561338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2A388F-AC34-224E-87DF-23F0D10E2B41}"/>
              </a:ext>
            </a:extLst>
          </p:cNvPr>
          <p:cNvSpPr txBox="1"/>
          <p:nvPr/>
        </p:nvSpPr>
        <p:spPr>
          <a:xfrm>
            <a:off x="4941038" y="4529256"/>
            <a:ext cx="247226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pedwerydd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hugain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6178D9-9621-244B-A247-DD1BE9EF0277}"/>
              </a:ext>
            </a:extLst>
          </p:cNvPr>
          <p:cNvSpPr txBox="1"/>
          <p:nvPr/>
        </p:nvSpPr>
        <p:spPr>
          <a:xfrm>
            <a:off x="4604789" y="5551609"/>
            <a:ext cx="142455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Tachwedd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BE16E9-90F7-564A-BBE7-FE2BDBF604AC}"/>
              </a:ext>
            </a:extLst>
          </p:cNvPr>
          <p:cNvSpPr txBox="1"/>
          <p:nvPr/>
        </p:nvSpPr>
        <p:spPr>
          <a:xfrm>
            <a:off x="8094132" y="4599315"/>
            <a:ext cx="13038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Dachwedd</a:t>
            </a:r>
            <a:endParaRPr lang="en-US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B256C4-C0C4-0C44-B4CA-CAE0A13E8E1A}"/>
              </a:ext>
            </a:extLst>
          </p:cNvPr>
          <p:cNvSpPr txBox="1"/>
          <p:nvPr/>
        </p:nvSpPr>
        <p:spPr>
          <a:xfrm>
            <a:off x="6841067" y="5493714"/>
            <a:ext cx="247226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pedwerydd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hugain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1491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6" grpId="0" animBg="1"/>
      <p:bldP spid="12" grpId="0" animBg="1"/>
      <p:bldP spid="13" grpId="0" animBg="1"/>
      <p:bldP spid="15" grpId="0" animBg="1"/>
      <p:bldP spid="16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3A099-8110-E249-9A08-B95390AC4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843" y="483244"/>
            <a:ext cx="11269362" cy="777145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sz="3600" b="1" dirty="0" err="1">
                <a:solidFill>
                  <a:schemeClr val="bg1"/>
                </a:solidFill>
              </a:rPr>
              <a:t>Gofyn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cwestiwn</a:t>
            </a:r>
            <a:r>
              <a:rPr lang="en-US" sz="3600" b="1" dirty="0">
                <a:solidFill>
                  <a:schemeClr val="bg1"/>
                </a:solidFill>
              </a:rPr>
              <a:t>                  Asking a question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D68DB5AC-0B80-F04F-966E-E46C10583520}"/>
              </a:ext>
            </a:extLst>
          </p:cNvPr>
          <p:cNvSpPr/>
          <p:nvPr/>
        </p:nvSpPr>
        <p:spPr>
          <a:xfrm>
            <a:off x="87939" y="1455071"/>
            <a:ext cx="3510847" cy="1711411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chemeClr val="tx1"/>
                </a:solidFill>
              </a:rPr>
              <a:t>Ble</a:t>
            </a:r>
            <a:r>
              <a:rPr lang="en-US" sz="4000" b="1" dirty="0">
                <a:solidFill>
                  <a:schemeClr val="tx1"/>
                </a:solidFill>
              </a:rPr>
              <a:t> …?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07A02E-03E0-0046-99CD-8C62D9E8C0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6" name="12-Point Star 5">
            <a:extLst>
              <a:ext uri="{FF2B5EF4-FFF2-40B4-BE49-F238E27FC236}">
                <a16:creationId xmlns:a16="http://schemas.microsoft.com/office/drawing/2014/main" id="{4D5B875C-1A91-3F48-AC5D-8594C796EAA7}"/>
              </a:ext>
            </a:extLst>
          </p:cNvPr>
          <p:cNvSpPr/>
          <p:nvPr/>
        </p:nvSpPr>
        <p:spPr>
          <a:xfrm>
            <a:off x="4122301" y="1746897"/>
            <a:ext cx="3510847" cy="1711411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chemeClr val="tx1"/>
                </a:solidFill>
              </a:rPr>
              <a:t>Pryd</a:t>
            </a:r>
            <a:r>
              <a:rPr lang="en-US" sz="4000" b="1" dirty="0">
                <a:solidFill>
                  <a:schemeClr val="tx1"/>
                </a:solidFill>
              </a:rPr>
              <a:t> …?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A1FB83C5-5559-C34E-A8AC-95DEB9DABDA6}"/>
              </a:ext>
            </a:extLst>
          </p:cNvPr>
          <p:cNvSpPr/>
          <p:nvPr/>
        </p:nvSpPr>
        <p:spPr>
          <a:xfrm>
            <a:off x="8370491" y="1371917"/>
            <a:ext cx="3510847" cy="1711411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Beth …?</a:t>
            </a:r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58C44125-58B7-A847-BFA3-D180BCAFE2BE}"/>
              </a:ext>
            </a:extLst>
          </p:cNvPr>
          <p:cNvSpPr/>
          <p:nvPr/>
        </p:nvSpPr>
        <p:spPr>
          <a:xfrm>
            <a:off x="1266307" y="3458308"/>
            <a:ext cx="3510847" cy="1711411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chemeClr val="tx1"/>
                </a:solidFill>
              </a:rPr>
              <a:t>Oes</a:t>
            </a:r>
            <a:r>
              <a:rPr lang="en-US" sz="4000" b="1" dirty="0">
                <a:solidFill>
                  <a:schemeClr val="tx1"/>
                </a:solidFill>
              </a:rPr>
              <a:t> …?</a:t>
            </a:r>
          </a:p>
        </p:txBody>
      </p:sp>
      <p:sp>
        <p:nvSpPr>
          <p:cNvPr id="9" name="12-Point Star 8">
            <a:extLst>
              <a:ext uri="{FF2B5EF4-FFF2-40B4-BE49-F238E27FC236}">
                <a16:creationId xmlns:a16="http://schemas.microsoft.com/office/drawing/2014/main" id="{6D6E86EA-4BF8-374E-80C5-F42049BC8A93}"/>
              </a:ext>
            </a:extLst>
          </p:cNvPr>
          <p:cNvSpPr/>
          <p:nvPr/>
        </p:nvSpPr>
        <p:spPr>
          <a:xfrm>
            <a:off x="6447933" y="3458307"/>
            <a:ext cx="3510847" cy="1711411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chemeClr val="tx1"/>
                </a:solidFill>
              </a:rPr>
              <a:t>Wyt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err="1">
                <a:solidFill>
                  <a:schemeClr val="tx1"/>
                </a:solidFill>
              </a:rPr>
              <a:t>ti</a:t>
            </a:r>
            <a:r>
              <a:rPr lang="en-US" sz="4000" b="1" dirty="0">
                <a:solidFill>
                  <a:schemeClr val="tx1"/>
                </a:solidFill>
              </a:rPr>
              <a:t> …?</a:t>
            </a: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581E4622-BB99-3B40-941C-8DC70B743757}"/>
              </a:ext>
            </a:extLst>
          </p:cNvPr>
          <p:cNvSpPr/>
          <p:nvPr/>
        </p:nvSpPr>
        <p:spPr>
          <a:xfrm>
            <a:off x="4122300" y="5025776"/>
            <a:ext cx="3510847" cy="1711411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Pam …?</a:t>
            </a:r>
          </a:p>
        </p:txBody>
      </p:sp>
    </p:spTree>
    <p:extLst>
      <p:ext uri="{BB962C8B-B14F-4D97-AF65-F5344CB8AC3E}">
        <p14:creationId xmlns:p14="http://schemas.microsoft.com/office/powerpoint/2010/main" val="520356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7"/>
            <a:ext cx="11687688" cy="512570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Amser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cofrestru</a:t>
            </a:r>
            <a:r>
              <a:rPr lang="en-US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sz="2800" b="1" dirty="0">
                <a:latin typeface="Segoe Print"/>
              </a:rPr>
              <a:t> </a:t>
            </a:r>
            <a:endParaRPr lang="en-US" sz="28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247638" y="724911"/>
            <a:ext cx="5671301" cy="1061829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Is …… here today?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4677A27-4DE8-1849-AAEF-E46681F57F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1482" y="774846"/>
            <a:ext cx="997682" cy="96195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F3A2EC9-EDAC-7C47-84E2-8E39CF847A01}"/>
              </a:ext>
            </a:extLst>
          </p:cNvPr>
          <p:cNvSpPr txBox="1"/>
          <p:nvPr/>
        </p:nvSpPr>
        <p:spPr>
          <a:xfrm>
            <a:off x="6435840" y="1071158"/>
            <a:ext cx="308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+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FEDD54-70B9-804A-9E4B-61324126FD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24722" y="774846"/>
            <a:ext cx="925878" cy="153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9046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90E8B25-BFF2-9046-B58C-8C53BB49A5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893" t="17561" r="26490" b="38211"/>
          <a:stretch/>
        </p:blipFill>
        <p:spPr>
          <a:xfrm>
            <a:off x="41244" y="24647"/>
            <a:ext cx="5754030" cy="3974997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F8D54642-9C8A-144E-8F18-C6B47A90CC38}"/>
              </a:ext>
            </a:extLst>
          </p:cNvPr>
          <p:cNvSpPr/>
          <p:nvPr/>
        </p:nvSpPr>
        <p:spPr>
          <a:xfrm>
            <a:off x="6977270" y="0"/>
            <a:ext cx="3378263" cy="2595319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ATEBION: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090EB2-4264-6743-B5D5-1C3757652C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3E4F82F-B58A-4F4F-BFD0-7A71B6B92B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0577" y="3240783"/>
            <a:ext cx="6309070" cy="3505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5903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C9075A9-F2F1-4543-B42B-7E45EB18E2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9694" y="3157331"/>
            <a:ext cx="6677991" cy="333899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6623EDA-8C6D-A942-8FE1-97B0020965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286" y="231085"/>
            <a:ext cx="4606099" cy="6428132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7" name="12-Point Star 6">
            <a:extLst>
              <a:ext uri="{FF2B5EF4-FFF2-40B4-BE49-F238E27FC236}">
                <a16:creationId xmlns:a16="http://schemas.microsoft.com/office/drawing/2014/main" id="{74A44AF8-0934-934B-8E61-108036723F22}"/>
              </a:ext>
            </a:extLst>
          </p:cNvPr>
          <p:cNvSpPr/>
          <p:nvPr/>
        </p:nvSpPr>
        <p:spPr>
          <a:xfrm>
            <a:off x="6877878" y="292387"/>
            <a:ext cx="3477655" cy="2864944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Pa </a:t>
            </a:r>
            <a:r>
              <a:rPr lang="en-US" sz="2400" b="1" dirty="0" err="1"/>
              <a:t>gwestiynau</a:t>
            </a:r>
            <a:r>
              <a:rPr lang="en-US" sz="2400" b="1" dirty="0"/>
              <a:t> …?</a:t>
            </a:r>
          </a:p>
        </p:txBody>
      </p:sp>
    </p:spTree>
    <p:extLst>
      <p:ext uri="{BB962C8B-B14F-4D97-AF65-F5344CB8AC3E}">
        <p14:creationId xmlns:p14="http://schemas.microsoft.com/office/powerpoint/2010/main" val="8253604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cynnal</a:t>
            </a:r>
            <a:r>
              <a:rPr lang="en-US" sz="2800" dirty="0"/>
              <a:t> </a:t>
            </a:r>
            <a:r>
              <a:rPr lang="en-US" sz="2800" dirty="0" err="1"/>
              <a:t>sesiwn</a:t>
            </a:r>
            <a:r>
              <a:rPr lang="en-US" sz="2800" dirty="0"/>
              <a:t> </a:t>
            </a:r>
            <a:r>
              <a:rPr lang="en-US" sz="2800" dirty="0" err="1"/>
              <a:t>gofrestru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patrymau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a </a:t>
            </a:r>
            <a:r>
              <a:rPr lang="en-US" sz="2800" dirty="0" err="1"/>
              <a:t>gyflwynwyd</a:t>
            </a:r>
            <a:r>
              <a:rPr lang="en-US" sz="2800" dirty="0"/>
              <a:t> </a:t>
            </a:r>
            <a:r>
              <a:rPr lang="en-US" sz="2800" dirty="0" err="1"/>
              <a:t>hyd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am </a:t>
            </a:r>
            <a:r>
              <a:rPr lang="en-US" sz="2800" dirty="0" err="1"/>
              <a:t>rifau</a:t>
            </a:r>
            <a:r>
              <a:rPr lang="en-US" sz="28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a registry session in Welsh;</a:t>
            </a:r>
          </a:p>
          <a:p>
            <a:endParaRPr lang="en-US" sz="2800" dirty="0"/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Welsh patterns introduced so far;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about numbers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1761067" y="406400"/>
            <a:ext cx="8771465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Nod y </a:t>
            </a:r>
            <a:r>
              <a:rPr lang="en-US" sz="4000" b="1" dirty="0" err="1">
                <a:solidFill>
                  <a:schemeClr val="bg1"/>
                </a:solidFill>
              </a:rPr>
              <a:t>wers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ydy</a:t>
            </a:r>
            <a:r>
              <a:rPr lang="en-US" sz="4000" b="1" dirty="0">
                <a:solidFill>
                  <a:schemeClr val="bg1"/>
                </a:solidFill>
              </a:rPr>
              <a:t> ….</a:t>
            </a:r>
          </a:p>
        </p:txBody>
      </p:sp>
    </p:spTree>
    <p:extLst>
      <p:ext uri="{BB962C8B-B14F-4D97-AF65-F5344CB8AC3E}">
        <p14:creationId xmlns:p14="http://schemas.microsoft.com/office/powerpoint/2010/main" val="4148143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308162" y="1258756"/>
          <a:ext cx="114681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rifau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rifau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rydych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chi’n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mynd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...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rifau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sgrîn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Barod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Pawb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hapus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cwestiwn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5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35EAA-79DE-BC48-9B01-09A7237A3E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0645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97D814-F97B-2B44-A581-74EE29F431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40" t="13580" r="31091" b="11853"/>
          <a:stretch/>
        </p:blipFill>
        <p:spPr>
          <a:xfrm rot="5400000">
            <a:off x="2967459" y="-2378020"/>
            <a:ext cx="6062138" cy="11328402"/>
          </a:xfrm>
          <a:prstGeom prst="rect">
            <a:avLst/>
          </a:prstGeom>
        </p:spPr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0EDA7CC2-3353-8148-9D14-1160F099116B}"/>
              </a:ext>
            </a:extLst>
          </p:cNvPr>
          <p:cNvSpPr/>
          <p:nvPr/>
        </p:nvSpPr>
        <p:spPr>
          <a:xfrm>
            <a:off x="1385641" y="3652629"/>
            <a:ext cx="4612887" cy="973664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E13683-7B0B-4940-88B6-3FC452294C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5837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992C1D-3E77-5045-BCED-9EB1BB90C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14" t="19506" r="19290" b="49383"/>
          <a:stretch/>
        </p:blipFill>
        <p:spPr>
          <a:xfrm>
            <a:off x="152400" y="761998"/>
            <a:ext cx="11813017" cy="4961467"/>
          </a:xfrm>
          <a:prstGeom prst="rect">
            <a:avLst/>
          </a:prstGeom>
        </p:spPr>
      </p:pic>
      <p:sp>
        <p:nvSpPr>
          <p:cNvPr id="4" name="Freeform 3">
            <a:extLst>
              <a:ext uri="{FF2B5EF4-FFF2-40B4-BE49-F238E27FC236}">
                <a16:creationId xmlns:a16="http://schemas.microsoft.com/office/drawing/2014/main" id="{167B424C-1164-C845-8427-D19933DB439C}"/>
              </a:ext>
            </a:extLst>
          </p:cNvPr>
          <p:cNvSpPr/>
          <p:nvPr/>
        </p:nvSpPr>
        <p:spPr>
          <a:xfrm>
            <a:off x="7403123" y="2778369"/>
            <a:ext cx="3903785" cy="545124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2D7714-0771-D24A-9771-45D637F7E3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2203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EB801D7-BB0D-7E45-8211-D656725756A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580" b="7175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B097970-AA9E-154E-BAA3-14FB230001ED}"/>
              </a:ext>
            </a:extLst>
          </p:cNvPr>
          <p:cNvSpPr txBox="1"/>
          <p:nvPr/>
        </p:nvSpPr>
        <p:spPr>
          <a:xfrm>
            <a:off x="574431" y="322384"/>
            <a:ext cx="11043138" cy="37702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3900" b="1" dirty="0" err="1">
                <a:latin typeface="Segoe Print" panose="02000800000000000000" pitchFamily="2" charset="0"/>
              </a:rPr>
              <a:t>Rhifau</a:t>
            </a:r>
            <a:endParaRPr lang="en-US" sz="23900" b="1" dirty="0">
              <a:latin typeface="Segoe Print" panose="02000800000000000000" pitchFamily="2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F511E65-9B7C-7545-A548-051FAC0B7808}"/>
              </a:ext>
            </a:extLst>
          </p:cNvPr>
          <p:cNvSpPr/>
          <p:nvPr/>
        </p:nvSpPr>
        <p:spPr>
          <a:xfrm>
            <a:off x="304800" y="5641792"/>
            <a:ext cx="11582400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https://uwtsd.hosted.panopto.com/Panopto/Pages/Viewer.aspx?id=e7a2f12a-39c7-4270-ac7f-ac7c0112a9eb</a:t>
            </a:r>
            <a:endParaRPr lang="en-US" b="1" dirty="0"/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7841298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F6B8845-FFDD-5548-BA94-96C0E5BF0A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0897751"/>
              </p:ext>
            </p:extLst>
          </p:nvPr>
        </p:nvGraphicFramePr>
        <p:xfrm>
          <a:off x="433310" y="464800"/>
          <a:ext cx="11248844" cy="566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8900">
                  <a:extLst>
                    <a:ext uri="{9D8B030D-6E8A-4147-A177-3AD203B41FA5}">
                      <a16:colId xmlns:a16="http://schemas.microsoft.com/office/drawing/2014/main" val="4267053593"/>
                    </a:ext>
                  </a:extLst>
                </a:gridCol>
                <a:gridCol w="4729972">
                  <a:extLst>
                    <a:ext uri="{9D8B030D-6E8A-4147-A177-3AD203B41FA5}">
                      <a16:colId xmlns:a16="http://schemas.microsoft.com/office/drawing/2014/main" val="1035572401"/>
                    </a:ext>
                  </a:extLst>
                </a:gridCol>
                <a:gridCol w="4729972">
                  <a:extLst>
                    <a:ext uri="{9D8B030D-6E8A-4147-A177-3AD203B41FA5}">
                      <a16:colId xmlns:a16="http://schemas.microsoft.com/office/drawing/2014/main" val="2550155377"/>
                    </a:ext>
                  </a:extLst>
                </a:gridCol>
              </a:tblGrid>
              <a:tr h="538415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un +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treiglad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meddal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(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eb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un ci</a:t>
                      </a:r>
                    </a:p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un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gath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6528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dau</a:t>
                      </a:r>
                      <a:r>
                        <a:rPr lang="en-US" b="1" dirty="0"/>
                        <a:t> + </a:t>
                      </a:r>
                      <a:r>
                        <a:rPr lang="en-US" b="1" dirty="0" err="1"/>
                        <a:t>eg</a:t>
                      </a:r>
                      <a:r>
                        <a:rPr lang="en-US" b="1" dirty="0"/>
                        <a:t> + </a:t>
                      </a:r>
                      <a:r>
                        <a:rPr lang="en-US" b="1" dirty="0" err="1"/>
                        <a:t>treiglad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meddal</a:t>
                      </a:r>
                      <a:endParaRPr lang="en-US" b="1" dirty="0"/>
                    </a:p>
                    <a:p>
                      <a:r>
                        <a:rPr lang="en-US" b="1" dirty="0" err="1"/>
                        <a:t>dwy</a:t>
                      </a:r>
                      <a:r>
                        <a:rPr lang="en-US" b="1" dirty="0"/>
                        <a:t> + </a:t>
                      </a:r>
                      <a:r>
                        <a:rPr lang="en-US" b="1" dirty="0" err="1"/>
                        <a:t>eb</a:t>
                      </a:r>
                      <a:r>
                        <a:rPr lang="en-US" b="1" dirty="0"/>
                        <a:t> + </a:t>
                      </a:r>
                      <a:r>
                        <a:rPr lang="en-US" b="1" dirty="0" err="1"/>
                        <a:t>treiglad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meddal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dau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gi</a:t>
                      </a:r>
                      <a:endParaRPr lang="en-US" b="1" dirty="0"/>
                    </a:p>
                    <a:p>
                      <a:r>
                        <a:rPr lang="en-US" b="1" dirty="0" err="1"/>
                        <a:t>dwy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gath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05945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tri + </a:t>
                      </a:r>
                      <a:r>
                        <a:rPr lang="en-US" b="1" dirty="0" err="1"/>
                        <a:t>eg</a:t>
                      </a:r>
                      <a:r>
                        <a:rPr lang="en-US" b="1" dirty="0"/>
                        <a:t> + </a:t>
                      </a:r>
                      <a:r>
                        <a:rPr lang="en-US" b="1" dirty="0" err="1"/>
                        <a:t>treiglad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llaes</a:t>
                      </a:r>
                      <a:endParaRPr lang="en-US" b="1" dirty="0"/>
                    </a:p>
                    <a:p>
                      <a:r>
                        <a:rPr lang="en-US" b="1" dirty="0" err="1"/>
                        <a:t>Tair</a:t>
                      </a:r>
                      <a:r>
                        <a:rPr lang="en-US" b="1" dirty="0"/>
                        <a:t> + </a:t>
                      </a:r>
                      <a:r>
                        <a:rPr lang="en-US" b="1" dirty="0" err="1"/>
                        <a:t>eb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tri </a:t>
                      </a:r>
                      <a:r>
                        <a:rPr lang="en-US" b="1" dirty="0" err="1"/>
                        <a:t>phlentyn</a:t>
                      </a:r>
                      <a:endParaRPr lang="en-US" b="1" dirty="0"/>
                    </a:p>
                    <a:p>
                      <a:r>
                        <a:rPr lang="en-US" b="1" dirty="0" err="1"/>
                        <a:t>tair</a:t>
                      </a:r>
                      <a:r>
                        <a:rPr lang="en-US" b="1" dirty="0"/>
                        <a:t> merch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925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pedwar</a:t>
                      </a:r>
                      <a:r>
                        <a:rPr lang="en-US" b="1" dirty="0"/>
                        <a:t> + </a:t>
                      </a:r>
                      <a:r>
                        <a:rPr lang="en-US" b="1" dirty="0" err="1"/>
                        <a:t>eg</a:t>
                      </a:r>
                      <a:endParaRPr lang="en-US" b="1" dirty="0"/>
                    </a:p>
                    <a:p>
                      <a:r>
                        <a:rPr lang="en-US" b="1" dirty="0" err="1"/>
                        <a:t>pedair</a:t>
                      </a:r>
                      <a:r>
                        <a:rPr lang="en-US" b="1" dirty="0"/>
                        <a:t> + </a:t>
                      </a:r>
                      <a:r>
                        <a:rPr lang="en-US" b="1" dirty="0" err="1"/>
                        <a:t>eb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pedwar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bachgen</a:t>
                      </a:r>
                      <a:endParaRPr lang="en-US" b="1" dirty="0"/>
                    </a:p>
                    <a:p>
                      <a:r>
                        <a:rPr lang="en-US" b="1" dirty="0" err="1"/>
                        <a:t>pedair</a:t>
                      </a:r>
                      <a:r>
                        <a:rPr lang="en-US" b="1" dirty="0"/>
                        <a:t> merch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70319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pump</a:t>
                      </a:r>
                    </a:p>
                    <a:p>
                      <a:r>
                        <a:rPr lang="en-US" b="1" dirty="0" err="1"/>
                        <a:t>pum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pump o </a:t>
                      </a:r>
                      <a:r>
                        <a:rPr lang="en-US" b="1" dirty="0" err="1"/>
                        <a:t>afalau</a:t>
                      </a:r>
                      <a:endParaRPr lang="en-US" b="1" dirty="0"/>
                    </a:p>
                    <a:p>
                      <a:r>
                        <a:rPr lang="en-US" b="1" dirty="0" err="1"/>
                        <a:t>pum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afal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97074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chwech</a:t>
                      </a:r>
                      <a:endParaRPr lang="en-US" b="1" dirty="0"/>
                    </a:p>
                    <a:p>
                      <a:r>
                        <a:rPr lang="en-US" b="1" dirty="0" err="1"/>
                        <a:t>chwe</a:t>
                      </a:r>
                      <a:r>
                        <a:rPr lang="en-US" b="1" dirty="0"/>
                        <a:t> + </a:t>
                      </a:r>
                      <a:r>
                        <a:rPr lang="en-US" b="1" dirty="0" err="1"/>
                        <a:t>treiglad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llaes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chwech</a:t>
                      </a:r>
                      <a:r>
                        <a:rPr lang="en-US" b="1" dirty="0"/>
                        <a:t> o </a:t>
                      </a:r>
                      <a:r>
                        <a:rPr lang="en-US" b="1" dirty="0" err="1"/>
                        <a:t>blant</a:t>
                      </a:r>
                      <a:endParaRPr lang="en-US" b="1" dirty="0"/>
                    </a:p>
                    <a:p>
                      <a:r>
                        <a:rPr lang="en-US" b="1" dirty="0" err="1"/>
                        <a:t>chwe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phlentyn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09232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saith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saith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bachgen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40738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wyth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wyth</a:t>
                      </a:r>
                      <a:r>
                        <a:rPr lang="en-US" b="1" dirty="0"/>
                        <a:t> merch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09287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naw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naw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bachgen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7440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deg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deg</a:t>
                      </a:r>
                      <a:r>
                        <a:rPr lang="en-US" b="1" dirty="0"/>
                        <a:t> merch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3551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82270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85" t="12063" r="26468" b="16571"/>
          <a:stretch/>
        </p:blipFill>
        <p:spPr>
          <a:xfrm rot="5400000">
            <a:off x="5020408" y="-2242040"/>
            <a:ext cx="2286000" cy="1172894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8622B4-2586-9245-B183-CABE8DED733F}"/>
              </a:ext>
            </a:extLst>
          </p:cNvPr>
          <p:cNvSpPr txBox="1"/>
          <p:nvPr/>
        </p:nvSpPr>
        <p:spPr>
          <a:xfrm>
            <a:off x="123092" y="205154"/>
            <a:ext cx="11939954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Faint o ……?  +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enw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lluosog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+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treiglad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meddal</a:t>
            </a:r>
            <a:endParaRPr lang="en-US" sz="40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8264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3002174-90AF-2E41-A13C-D34FEDC256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461" y="1162517"/>
            <a:ext cx="3552092" cy="5386689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41367287-B983-2649-8EDF-D52AB862DA96}"/>
              </a:ext>
            </a:extLst>
          </p:cNvPr>
          <p:cNvSpPr/>
          <p:nvPr/>
        </p:nvSpPr>
        <p:spPr>
          <a:xfrm>
            <a:off x="808892" y="4994030"/>
            <a:ext cx="668215" cy="70338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C72EA95-A0F0-4C4E-A82C-6CDEF3625A34}"/>
              </a:ext>
            </a:extLst>
          </p:cNvPr>
          <p:cNvSpPr/>
          <p:nvPr/>
        </p:nvSpPr>
        <p:spPr>
          <a:xfrm>
            <a:off x="1213337" y="5595199"/>
            <a:ext cx="668215" cy="70338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7DA7E18-77C7-4E45-BA38-94EFF3E0B962}"/>
              </a:ext>
            </a:extLst>
          </p:cNvPr>
          <p:cNvSpPr/>
          <p:nvPr/>
        </p:nvSpPr>
        <p:spPr>
          <a:xfrm>
            <a:off x="1565028" y="4767075"/>
            <a:ext cx="668215" cy="70338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C9B90C2-794D-F04A-86CA-B6D3D457A7CB}"/>
              </a:ext>
            </a:extLst>
          </p:cNvPr>
          <p:cNvSpPr/>
          <p:nvPr/>
        </p:nvSpPr>
        <p:spPr>
          <a:xfrm>
            <a:off x="2057399" y="5675724"/>
            <a:ext cx="668215" cy="70338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7ADF774-0B44-384C-A573-21B46AA24695}"/>
              </a:ext>
            </a:extLst>
          </p:cNvPr>
          <p:cNvSpPr/>
          <p:nvPr/>
        </p:nvSpPr>
        <p:spPr>
          <a:xfrm>
            <a:off x="2400296" y="4891814"/>
            <a:ext cx="668215" cy="70338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DA420EB-D078-6942-ACFB-CABC02E85AC8}"/>
              </a:ext>
            </a:extLst>
          </p:cNvPr>
          <p:cNvSpPr/>
          <p:nvPr/>
        </p:nvSpPr>
        <p:spPr>
          <a:xfrm>
            <a:off x="2910250" y="5534391"/>
            <a:ext cx="668215" cy="70338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4BAC5C3-17C6-C24F-9CD7-7C18556EE884}"/>
              </a:ext>
            </a:extLst>
          </p:cNvPr>
          <p:cNvSpPr/>
          <p:nvPr/>
        </p:nvSpPr>
        <p:spPr>
          <a:xfrm>
            <a:off x="3200398" y="4706267"/>
            <a:ext cx="668215" cy="70338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D79FD0C3-BD9D-FF44-9B24-DAFFACAD1460}"/>
              </a:ext>
            </a:extLst>
          </p:cNvPr>
          <p:cNvSpPr/>
          <p:nvPr/>
        </p:nvSpPr>
        <p:spPr>
          <a:xfrm>
            <a:off x="879221" y="4187283"/>
            <a:ext cx="668215" cy="70338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0D284B4-60CD-E348-8878-A999082049E8}"/>
              </a:ext>
            </a:extLst>
          </p:cNvPr>
          <p:cNvSpPr/>
          <p:nvPr/>
        </p:nvSpPr>
        <p:spPr>
          <a:xfrm>
            <a:off x="2074978" y="4141927"/>
            <a:ext cx="668215" cy="70338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F0BED2D-219E-8646-BB26-93586A12CE44}"/>
              </a:ext>
            </a:extLst>
          </p:cNvPr>
          <p:cNvSpPr txBox="1"/>
          <p:nvPr/>
        </p:nvSpPr>
        <p:spPr>
          <a:xfrm>
            <a:off x="5257800" y="1984088"/>
            <a:ext cx="6348045" cy="3416320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Faint o </a:t>
            </a:r>
            <a:r>
              <a:rPr lang="en-US" sz="2400" b="1" dirty="0" err="1"/>
              <a:t>farblys</a:t>
            </a:r>
            <a:r>
              <a:rPr lang="en-US" sz="2400" b="1" dirty="0"/>
              <a:t> </a:t>
            </a:r>
            <a:r>
              <a:rPr lang="en-US" sz="2400" b="1" dirty="0" err="1"/>
              <a:t>oren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Faint o </a:t>
            </a:r>
            <a:r>
              <a:rPr lang="en-US" sz="2400" b="1" dirty="0" err="1"/>
              <a:t>farblys</a:t>
            </a:r>
            <a:r>
              <a:rPr lang="en-US" sz="2400" b="1" dirty="0"/>
              <a:t> </a:t>
            </a:r>
            <a:r>
              <a:rPr lang="en-US" sz="2400" b="1" dirty="0" err="1"/>
              <a:t>glas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Faint o </a:t>
            </a:r>
            <a:r>
              <a:rPr lang="en-US" sz="2400" b="1" dirty="0" err="1"/>
              <a:t>farblys</a:t>
            </a:r>
            <a:r>
              <a:rPr lang="en-US" sz="2400" b="1" dirty="0"/>
              <a:t> </a:t>
            </a:r>
            <a:r>
              <a:rPr lang="en-US" sz="2400" b="1" dirty="0" err="1"/>
              <a:t>gwrdd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Faint o </a:t>
            </a:r>
            <a:r>
              <a:rPr lang="en-US" sz="2400" b="1" dirty="0" err="1"/>
              <a:t>farblys</a:t>
            </a:r>
            <a:r>
              <a:rPr lang="en-US" sz="2400" b="1" dirty="0"/>
              <a:t> du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Faint o </a:t>
            </a:r>
            <a:r>
              <a:rPr lang="en-US" sz="2400" b="1" dirty="0" err="1"/>
              <a:t>farblys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C53AB9D-EF8E-2544-AB5F-EEC4CB44E376}"/>
              </a:ext>
            </a:extLst>
          </p:cNvPr>
          <p:cNvSpPr txBox="1"/>
          <p:nvPr/>
        </p:nvSpPr>
        <p:spPr>
          <a:xfrm>
            <a:off x="123092" y="205154"/>
            <a:ext cx="11939954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Faint o ……?  +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enw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lluosog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+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treiglad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meddal</a:t>
            </a:r>
            <a:endParaRPr lang="en-US" sz="40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9245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DA32A12-92FA-D44A-A887-BB27A2B853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535" y="2180492"/>
            <a:ext cx="11745626" cy="247943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A6D7944-D407-ED48-9890-9D84B2D4B2D7}"/>
              </a:ext>
            </a:extLst>
          </p:cNvPr>
          <p:cNvSpPr txBox="1"/>
          <p:nvPr/>
        </p:nvSpPr>
        <p:spPr>
          <a:xfrm>
            <a:off x="2725614" y="165997"/>
            <a:ext cx="7280031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Sawl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……?  +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enw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unigol</a:t>
            </a:r>
            <a:endParaRPr lang="en-US" sz="40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42379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3002174-90AF-2E41-A13C-D34FEDC256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461" y="1162517"/>
            <a:ext cx="3552092" cy="53866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B740489-5652-B843-AFD7-77C7C5D871BD}"/>
              </a:ext>
            </a:extLst>
          </p:cNvPr>
          <p:cNvSpPr txBox="1"/>
          <p:nvPr/>
        </p:nvSpPr>
        <p:spPr>
          <a:xfrm>
            <a:off x="2725614" y="165997"/>
            <a:ext cx="7280031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Sawl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……?  +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enw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unigol</a:t>
            </a:r>
            <a:endParaRPr lang="en-US" sz="40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41367287-B983-2649-8EDF-D52AB862DA96}"/>
              </a:ext>
            </a:extLst>
          </p:cNvPr>
          <p:cNvSpPr/>
          <p:nvPr/>
        </p:nvSpPr>
        <p:spPr>
          <a:xfrm>
            <a:off x="808892" y="4994030"/>
            <a:ext cx="668215" cy="70338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C72EA95-A0F0-4C4E-A82C-6CDEF3625A34}"/>
              </a:ext>
            </a:extLst>
          </p:cNvPr>
          <p:cNvSpPr/>
          <p:nvPr/>
        </p:nvSpPr>
        <p:spPr>
          <a:xfrm>
            <a:off x="1213337" y="5595199"/>
            <a:ext cx="668215" cy="70338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7DA7E18-77C7-4E45-BA38-94EFF3E0B962}"/>
              </a:ext>
            </a:extLst>
          </p:cNvPr>
          <p:cNvSpPr/>
          <p:nvPr/>
        </p:nvSpPr>
        <p:spPr>
          <a:xfrm>
            <a:off x="1565028" y="4767075"/>
            <a:ext cx="668215" cy="70338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C9B90C2-794D-F04A-86CA-B6D3D457A7CB}"/>
              </a:ext>
            </a:extLst>
          </p:cNvPr>
          <p:cNvSpPr/>
          <p:nvPr/>
        </p:nvSpPr>
        <p:spPr>
          <a:xfrm>
            <a:off x="2057399" y="5675724"/>
            <a:ext cx="668215" cy="70338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7ADF774-0B44-384C-A573-21B46AA24695}"/>
              </a:ext>
            </a:extLst>
          </p:cNvPr>
          <p:cNvSpPr/>
          <p:nvPr/>
        </p:nvSpPr>
        <p:spPr>
          <a:xfrm>
            <a:off x="2400296" y="4891814"/>
            <a:ext cx="668215" cy="70338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DA420EB-D078-6942-ACFB-CABC02E85AC8}"/>
              </a:ext>
            </a:extLst>
          </p:cNvPr>
          <p:cNvSpPr/>
          <p:nvPr/>
        </p:nvSpPr>
        <p:spPr>
          <a:xfrm>
            <a:off x="2910250" y="5534391"/>
            <a:ext cx="668215" cy="70338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4BAC5C3-17C6-C24F-9CD7-7C18556EE884}"/>
              </a:ext>
            </a:extLst>
          </p:cNvPr>
          <p:cNvSpPr/>
          <p:nvPr/>
        </p:nvSpPr>
        <p:spPr>
          <a:xfrm>
            <a:off x="3200398" y="4706267"/>
            <a:ext cx="668215" cy="70338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D79FD0C3-BD9D-FF44-9B24-DAFFACAD1460}"/>
              </a:ext>
            </a:extLst>
          </p:cNvPr>
          <p:cNvSpPr/>
          <p:nvPr/>
        </p:nvSpPr>
        <p:spPr>
          <a:xfrm>
            <a:off x="879221" y="4187283"/>
            <a:ext cx="668215" cy="70338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0D284B4-60CD-E348-8878-A999082049E8}"/>
              </a:ext>
            </a:extLst>
          </p:cNvPr>
          <p:cNvSpPr/>
          <p:nvPr/>
        </p:nvSpPr>
        <p:spPr>
          <a:xfrm>
            <a:off x="2074978" y="4141927"/>
            <a:ext cx="668215" cy="70338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F0BED2D-219E-8646-BB26-93586A12CE44}"/>
              </a:ext>
            </a:extLst>
          </p:cNvPr>
          <p:cNvSpPr txBox="1"/>
          <p:nvPr/>
        </p:nvSpPr>
        <p:spPr>
          <a:xfrm>
            <a:off x="5257800" y="1984088"/>
            <a:ext cx="6348045" cy="3416320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marblen</a:t>
            </a:r>
            <a:r>
              <a:rPr lang="en-US" sz="2400" b="1" dirty="0"/>
              <a:t> </a:t>
            </a:r>
            <a:r>
              <a:rPr lang="en-US" sz="2400" b="1" dirty="0" err="1"/>
              <a:t>oren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marblen</a:t>
            </a:r>
            <a:r>
              <a:rPr lang="en-US" sz="2400" b="1" dirty="0"/>
              <a:t> las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marblen</a:t>
            </a:r>
            <a:r>
              <a:rPr lang="en-US" sz="2400" b="1" dirty="0"/>
              <a:t> </a:t>
            </a:r>
            <a:r>
              <a:rPr lang="en-US" sz="2400" b="1" dirty="0" err="1"/>
              <a:t>werdd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marblen</a:t>
            </a:r>
            <a:r>
              <a:rPr lang="en-US" sz="2400" b="1" dirty="0"/>
              <a:t> </a:t>
            </a:r>
            <a:r>
              <a:rPr lang="en-US" sz="2400" b="1" dirty="0" err="1"/>
              <a:t>ddu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marblen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pot?</a:t>
            </a:r>
          </a:p>
        </p:txBody>
      </p:sp>
    </p:spTree>
    <p:extLst>
      <p:ext uri="{BB962C8B-B14F-4D97-AF65-F5344CB8AC3E}">
        <p14:creationId xmlns:p14="http://schemas.microsoft.com/office/powerpoint/2010/main" val="7577166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255CB56-09C5-9C48-AF39-B6649E1B9E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8997047"/>
              </p:ext>
            </p:extLst>
          </p:nvPr>
        </p:nvGraphicFramePr>
        <p:xfrm>
          <a:off x="2567354" y="121920"/>
          <a:ext cx="6734908" cy="673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0442">
                  <a:extLst>
                    <a:ext uri="{9D8B030D-6E8A-4147-A177-3AD203B41FA5}">
                      <a16:colId xmlns:a16="http://schemas.microsoft.com/office/drawing/2014/main" val="4267053593"/>
                    </a:ext>
                  </a:extLst>
                </a:gridCol>
                <a:gridCol w="4904466">
                  <a:extLst>
                    <a:ext uri="{9D8B030D-6E8A-4147-A177-3AD203B41FA5}">
                      <a16:colId xmlns:a16="http://schemas.microsoft.com/office/drawing/2014/main" val="10355724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6528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dau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05945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tri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925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pedwar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70319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pump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97074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chwech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09232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saith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40738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wyth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09287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naw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7440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3551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54009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dau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44734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pump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54714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8394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0C8F5D9-2B0C-3942-8EFF-99AE5D1420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8874479"/>
              </p:ext>
            </p:extLst>
          </p:nvPr>
        </p:nvGraphicFramePr>
        <p:xfrm>
          <a:off x="2690447" y="0"/>
          <a:ext cx="6523891" cy="673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3091">
                  <a:extLst>
                    <a:ext uri="{9D8B030D-6E8A-4147-A177-3AD203B41FA5}">
                      <a16:colId xmlns:a16="http://schemas.microsoft.com/office/drawing/2014/main" val="4267053593"/>
                    </a:ext>
                  </a:extLst>
                </a:gridCol>
                <a:gridCol w="4750800">
                  <a:extLst>
                    <a:ext uri="{9D8B030D-6E8A-4147-A177-3AD203B41FA5}">
                      <a16:colId xmlns:a16="http://schemas.microsoft.com/office/drawing/2014/main" val="1035572401"/>
                    </a:ext>
                  </a:extLst>
                </a:gridCol>
              </a:tblGrid>
              <a:tr h="475043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tri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6528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tri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dau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05945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40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pedwar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925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44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pedwar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pedwar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70319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50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pum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97074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56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pum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chwech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09232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60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chwe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40738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68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chwe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wyth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3755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70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saith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09287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77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saith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saith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4068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80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wyth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7440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82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wyth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dau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55787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90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naw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3551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68042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90FAB1D-B7B8-834E-AA88-5929027FE1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237" t="32929" r="9178" b="15212"/>
          <a:stretch/>
        </p:blipFill>
        <p:spPr>
          <a:xfrm>
            <a:off x="3832009" y="1336432"/>
            <a:ext cx="3666226" cy="3429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5F547F1-1D29-FE49-AA2F-DB7FF99ABFBE}"/>
              </a:ext>
            </a:extLst>
          </p:cNvPr>
          <p:cNvSpPr txBox="1"/>
          <p:nvPr/>
        </p:nvSpPr>
        <p:spPr>
          <a:xfrm>
            <a:off x="1670538" y="334107"/>
            <a:ext cx="80361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latin typeface="Segoe Print" panose="02000800000000000000" pitchFamily="2" charset="0"/>
              </a:rPr>
              <a:t>Gwerth</a:t>
            </a:r>
            <a:r>
              <a:rPr lang="en-US" sz="4000" b="1" dirty="0"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latin typeface="Segoe Print" panose="02000800000000000000" pitchFamily="2" charset="0"/>
              </a:rPr>
              <a:t>lle</a:t>
            </a:r>
            <a:r>
              <a:rPr lang="en-US" sz="4000" b="1" dirty="0">
                <a:latin typeface="Segoe Print" panose="02000800000000000000" pitchFamily="2" charset="0"/>
              </a:rPr>
              <a:t> / Place value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954D6-4DD9-C14C-B488-37A6428212BF}"/>
              </a:ext>
            </a:extLst>
          </p:cNvPr>
          <p:cNvSpPr txBox="1"/>
          <p:nvPr/>
        </p:nvSpPr>
        <p:spPr>
          <a:xfrm>
            <a:off x="1132770" y="4503822"/>
            <a:ext cx="2092570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cannoedd</a:t>
            </a:r>
            <a:endParaRPr lang="en-US" sz="2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CCC084-2F7C-4140-8FFA-DDD29D95F75A}"/>
              </a:ext>
            </a:extLst>
          </p:cNvPr>
          <p:cNvSpPr txBox="1"/>
          <p:nvPr/>
        </p:nvSpPr>
        <p:spPr>
          <a:xfrm>
            <a:off x="8027268" y="4503822"/>
            <a:ext cx="2092570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cannoedd</a:t>
            </a:r>
            <a:endParaRPr lang="en-US" sz="2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75999F-3E7D-5042-A8BD-BF65EE5D13DC}"/>
              </a:ext>
            </a:extLst>
          </p:cNvPr>
          <p:cNvSpPr txBox="1"/>
          <p:nvPr/>
        </p:nvSpPr>
        <p:spPr>
          <a:xfrm>
            <a:off x="4618837" y="5212649"/>
            <a:ext cx="2092570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cannoedd</a:t>
            </a:r>
            <a:endParaRPr lang="en-US" sz="2800" b="1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1D25096-199F-D643-8F4B-EC17E62A0F56}"/>
              </a:ext>
            </a:extLst>
          </p:cNvPr>
          <p:cNvCxnSpPr>
            <a:cxnSpLocks/>
          </p:cNvCxnSpPr>
          <p:nvPr/>
        </p:nvCxnSpPr>
        <p:spPr>
          <a:xfrm flipV="1">
            <a:off x="2179055" y="3464169"/>
            <a:ext cx="1652954" cy="914400"/>
          </a:xfrm>
          <a:prstGeom prst="straightConnector1">
            <a:avLst/>
          </a:prstGeom>
          <a:ln w="7620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96AD455-6802-BC42-B512-F60780C83D1B}"/>
              </a:ext>
            </a:extLst>
          </p:cNvPr>
          <p:cNvCxnSpPr>
            <a:cxnSpLocks/>
          </p:cNvCxnSpPr>
          <p:nvPr/>
        </p:nvCxnSpPr>
        <p:spPr>
          <a:xfrm flipV="1">
            <a:off x="5665122" y="4503822"/>
            <a:ext cx="0" cy="609978"/>
          </a:xfrm>
          <a:prstGeom prst="straightConnector1">
            <a:avLst/>
          </a:prstGeom>
          <a:ln w="7620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E9BD56D-3EF6-764E-85BA-4C0806CADCAE}"/>
              </a:ext>
            </a:extLst>
          </p:cNvPr>
          <p:cNvCxnSpPr>
            <a:cxnSpLocks/>
          </p:cNvCxnSpPr>
          <p:nvPr/>
        </p:nvCxnSpPr>
        <p:spPr>
          <a:xfrm flipH="1" flipV="1">
            <a:off x="7657883" y="3464170"/>
            <a:ext cx="1493306" cy="914399"/>
          </a:xfrm>
          <a:prstGeom prst="straightConnector1">
            <a:avLst/>
          </a:prstGeom>
          <a:ln w="7620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84025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0C8F5D9-2B0C-3942-8EFF-99AE5D1420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6696976"/>
              </p:ext>
            </p:extLst>
          </p:nvPr>
        </p:nvGraphicFramePr>
        <p:xfrm>
          <a:off x="3235569" y="209452"/>
          <a:ext cx="5732585" cy="640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6385">
                  <a:extLst>
                    <a:ext uri="{9D8B030D-6E8A-4147-A177-3AD203B41FA5}">
                      <a16:colId xmlns:a16="http://schemas.microsoft.com/office/drawing/2014/main" val="4267053593"/>
                    </a:ext>
                  </a:extLst>
                </a:gridCol>
                <a:gridCol w="3886200">
                  <a:extLst>
                    <a:ext uri="{9D8B030D-6E8A-4147-A177-3AD203B41FA5}">
                      <a16:colId xmlns:a16="http://schemas.microsoft.com/office/drawing/2014/main" val="1035572401"/>
                    </a:ext>
                  </a:extLst>
                </a:gridCol>
              </a:tblGrid>
              <a:tr h="334366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cant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6528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200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gant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97074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300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tri chant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09232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400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pedwar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cant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40738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500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pum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cant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3755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600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chwe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chant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09287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700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saith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cant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4068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800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wyth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cant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7440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900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naw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cant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55787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mil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3551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2000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fil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8387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3000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tair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mil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47798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4000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pedair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mil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98850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5000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pum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mil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35337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59605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AC69F41-4BF7-6942-A80C-4EA34AEF2C19}"/>
              </a:ext>
            </a:extLst>
          </p:cNvPr>
          <p:cNvSpPr txBox="1"/>
          <p:nvPr/>
        </p:nvSpPr>
        <p:spPr>
          <a:xfrm>
            <a:off x="3053751" y="258791"/>
            <a:ext cx="55899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latin typeface="Segoe Print" panose="02000800000000000000" pitchFamily="2" charset="0"/>
              </a:rPr>
              <a:t>Pa </a:t>
            </a:r>
            <a:r>
              <a:rPr lang="en-US" sz="4800" b="1" dirty="0" err="1">
                <a:latin typeface="Segoe Print" panose="02000800000000000000" pitchFamily="2" charset="0"/>
              </a:rPr>
              <a:t>rif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ydy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hwn</a:t>
            </a:r>
            <a:r>
              <a:rPr lang="en-US" sz="4800" b="1" dirty="0"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60EED1-F963-A247-B552-22E2A6681659}"/>
              </a:ext>
            </a:extLst>
          </p:cNvPr>
          <p:cNvSpPr txBox="1"/>
          <p:nvPr/>
        </p:nvSpPr>
        <p:spPr>
          <a:xfrm>
            <a:off x="3226280" y="1688610"/>
            <a:ext cx="5417388" cy="264687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600" b="1" dirty="0"/>
              <a:t>101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C41797-BD94-034C-A5C0-7ED3EC2C314F}"/>
              </a:ext>
            </a:extLst>
          </p:cNvPr>
          <p:cNvSpPr txBox="1"/>
          <p:nvPr/>
        </p:nvSpPr>
        <p:spPr>
          <a:xfrm>
            <a:off x="3183148" y="4934310"/>
            <a:ext cx="55036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un cant </a:t>
            </a:r>
            <a:r>
              <a:rPr lang="en-US" sz="5400" b="1" dirty="0">
                <a:solidFill>
                  <a:srgbClr val="FF0000"/>
                </a:solidFill>
              </a:rPr>
              <a:t>ac u</a:t>
            </a:r>
            <a:r>
              <a:rPr lang="en-US" sz="5400" b="1" dirty="0"/>
              <a:t>n</a:t>
            </a: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B4B2F51B-8CEB-D14E-9804-6CF11910C916}"/>
              </a:ext>
            </a:extLst>
          </p:cNvPr>
          <p:cNvSpPr/>
          <p:nvPr/>
        </p:nvSpPr>
        <p:spPr>
          <a:xfrm>
            <a:off x="8643668" y="3933694"/>
            <a:ext cx="3378263" cy="2595319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>
                <a:solidFill>
                  <a:srgbClr val="FF0000"/>
                </a:solidFill>
              </a:rPr>
              <a:t>RULE:</a:t>
            </a:r>
          </a:p>
          <a:p>
            <a:pPr algn="ctr"/>
            <a:r>
              <a:rPr lang="en-US" sz="2400" b="1" dirty="0">
                <a:solidFill>
                  <a:schemeClr val="tx1"/>
                </a:solidFill>
              </a:rPr>
              <a:t>we use </a:t>
            </a:r>
            <a:r>
              <a:rPr lang="en-US" sz="2400" b="1" dirty="0">
                <a:solidFill>
                  <a:srgbClr val="FF0000"/>
                </a:solidFill>
              </a:rPr>
              <a:t>ac </a:t>
            </a:r>
            <a:r>
              <a:rPr lang="en-US" sz="2400" b="1" i="1" dirty="0">
                <a:solidFill>
                  <a:schemeClr val="tx1"/>
                </a:solidFill>
              </a:rPr>
              <a:t>(and) </a:t>
            </a:r>
            <a:r>
              <a:rPr lang="en-US" sz="2400" b="1" dirty="0">
                <a:solidFill>
                  <a:schemeClr val="tx1"/>
                </a:solidFill>
              </a:rPr>
              <a:t>in front of a vowel</a:t>
            </a:r>
          </a:p>
        </p:txBody>
      </p:sp>
    </p:spTree>
    <p:extLst>
      <p:ext uri="{BB962C8B-B14F-4D97-AF65-F5344CB8AC3E}">
        <p14:creationId xmlns:p14="http://schemas.microsoft.com/office/powerpoint/2010/main" val="507037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AC69F41-4BF7-6942-A80C-4EA34AEF2C19}"/>
              </a:ext>
            </a:extLst>
          </p:cNvPr>
          <p:cNvSpPr txBox="1"/>
          <p:nvPr/>
        </p:nvSpPr>
        <p:spPr>
          <a:xfrm>
            <a:off x="3053751" y="258791"/>
            <a:ext cx="55899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latin typeface="Segoe Print" panose="02000800000000000000" pitchFamily="2" charset="0"/>
              </a:rPr>
              <a:t>Pa </a:t>
            </a:r>
            <a:r>
              <a:rPr lang="en-US" sz="4800" b="1" dirty="0" err="1">
                <a:latin typeface="Segoe Print" panose="02000800000000000000" pitchFamily="2" charset="0"/>
              </a:rPr>
              <a:t>rif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ydy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hwn</a:t>
            </a:r>
            <a:r>
              <a:rPr lang="en-US" sz="4800" b="1" dirty="0"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60EED1-F963-A247-B552-22E2A6681659}"/>
              </a:ext>
            </a:extLst>
          </p:cNvPr>
          <p:cNvSpPr txBox="1"/>
          <p:nvPr/>
        </p:nvSpPr>
        <p:spPr>
          <a:xfrm>
            <a:off x="3226280" y="1688610"/>
            <a:ext cx="5417388" cy="264687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600" b="1" dirty="0"/>
              <a:t>121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C41797-BD94-034C-A5C0-7ED3EC2C314F}"/>
              </a:ext>
            </a:extLst>
          </p:cNvPr>
          <p:cNvSpPr txBox="1"/>
          <p:nvPr/>
        </p:nvSpPr>
        <p:spPr>
          <a:xfrm>
            <a:off x="1925681" y="4934310"/>
            <a:ext cx="80185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un cant a </a:t>
            </a:r>
            <a:r>
              <a:rPr lang="en-US" sz="5400" b="1" dirty="0" err="1"/>
              <a:t>dau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dd</a:t>
            </a:r>
            <a:r>
              <a:rPr lang="en-US" sz="5400" b="1" dirty="0" err="1"/>
              <a:t>eg</a:t>
            </a:r>
            <a:r>
              <a:rPr lang="en-US" sz="5400" b="1" dirty="0"/>
              <a:t> un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6B57F884-1B81-FC43-AD67-CA241D260425}"/>
              </a:ext>
            </a:extLst>
          </p:cNvPr>
          <p:cNvSpPr/>
          <p:nvPr/>
        </p:nvSpPr>
        <p:spPr>
          <a:xfrm>
            <a:off x="8941408" y="2338991"/>
            <a:ext cx="3378263" cy="2595319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u="sng" dirty="0">
                <a:solidFill>
                  <a:srgbClr val="FF0000"/>
                </a:solidFill>
              </a:rPr>
              <a:t>RULE:</a:t>
            </a:r>
          </a:p>
          <a:p>
            <a:pPr algn="ctr"/>
            <a:r>
              <a:rPr lang="en-US" sz="2000" b="1" dirty="0" err="1">
                <a:solidFill>
                  <a:srgbClr val="FF0000"/>
                </a:solidFill>
              </a:rPr>
              <a:t>dau</a:t>
            </a:r>
            <a:r>
              <a:rPr lang="en-US" sz="2000" b="1" dirty="0">
                <a:solidFill>
                  <a:schemeClr val="tx1"/>
                </a:solidFill>
              </a:rPr>
              <a:t> causes a soft mutation </a:t>
            </a:r>
            <a:r>
              <a:rPr lang="en-US" sz="2000" b="1" i="1" dirty="0">
                <a:solidFill>
                  <a:schemeClr val="tx1"/>
                </a:solidFill>
              </a:rPr>
              <a:t>(</a:t>
            </a:r>
            <a:r>
              <a:rPr lang="en-US" sz="2000" b="1" i="1" dirty="0" err="1">
                <a:solidFill>
                  <a:schemeClr val="tx1"/>
                </a:solidFill>
              </a:rPr>
              <a:t>treiglad</a:t>
            </a:r>
            <a:r>
              <a:rPr lang="en-US" sz="2000" b="1" i="1" dirty="0">
                <a:solidFill>
                  <a:schemeClr val="tx1"/>
                </a:solidFill>
              </a:rPr>
              <a:t> </a:t>
            </a:r>
            <a:r>
              <a:rPr lang="en-US" sz="2000" b="1" i="1" dirty="0" err="1">
                <a:solidFill>
                  <a:schemeClr val="tx1"/>
                </a:solidFill>
              </a:rPr>
              <a:t>meddal</a:t>
            </a:r>
            <a:r>
              <a:rPr lang="en-US" sz="2000" b="1" i="1" dirty="0">
                <a:solidFill>
                  <a:schemeClr val="tx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650503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60EED1-F963-A247-B552-22E2A6681659}"/>
              </a:ext>
            </a:extLst>
          </p:cNvPr>
          <p:cNvSpPr txBox="1"/>
          <p:nvPr/>
        </p:nvSpPr>
        <p:spPr>
          <a:xfrm>
            <a:off x="3226280" y="1688610"/>
            <a:ext cx="5417388" cy="264687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600" b="1" dirty="0"/>
              <a:t>201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C41797-BD94-034C-A5C0-7ED3EC2C314F}"/>
              </a:ext>
            </a:extLst>
          </p:cNvPr>
          <p:cNvSpPr txBox="1"/>
          <p:nvPr/>
        </p:nvSpPr>
        <p:spPr>
          <a:xfrm>
            <a:off x="3183148" y="4934310"/>
            <a:ext cx="55036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dau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g</a:t>
            </a:r>
            <a:r>
              <a:rPr lang="en-US" sz="5400" b="1" dirty="0" err="1"/>
              <a:t>ant</a:t>
            </a:r>
            <a:r>
              <a:rPr lang="en-US" sz="5400" b="1" dirty="0"/>
              <a:t> </a:t>
            </a:r>
            <a:r>
              <a:rPr lang="en-US" sz="5400" b="1" dirty="0">
                <a:solidFill>
                  <a:srgbClr val="FF0000"/>
                </a:solidFill>
              </a:rPr>
              <a:t>ac u</a:t>
            </a:r>
            <a:r>
              <a:rPr lang="en-US" sz="5400" b="1" dirty="0"/>
              <a:t>n</a:t>
            </a: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B4B2F51B-8CEB-D14E-9804-6CF11910C916}"/>
              </a:ext>
            </a:extLst>
          </p:cNvPr>
          <p:cNvSpPr/>
          <p:nvPr/>
        </p:nvSpPr>
        <p:spPr>
          <a:xfrm>
            <a:off x="8643668" y="3933694"/>
            <a:ext cx="3378263" cy="2595319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>
                <a:solidFill>
                  <a:srgbClr val="FF0000"/>
                </a:solidFill>
              </a:rPr>
              <a:t>RULE:</a:t>
            </a:r>
          </a:p>
          <a:p>
            <a:pPr algn="ctr"/>
            <a:r>
              <a:rPr lang="en-US" sz="2400" b="1" dirty="0">
                <a:solidFill>
                  <a:schemeClr val="tx1"/>
                </a:solidFill>
              </a:rPr>
              <a:t>we use </a:t>
            </a:r>
            <a:r>
              <a:rPr lang="en-US" sz="2400" b="1" dirty="0">
                <a:solidFill>
                  <a:srgbClr val="FF0000"/>
                </a:solidFill>
              </a:rPr>
              <a:t>ac </a:t>
            </a:r>
            <a:r>
              <a:rPr lang="en-US" sz="2400" b="1" i="1" dirty="0">
                <a:solidFill>
                  <a:schemeClr val="tx1"/>
                </a:solidFill>
              </a:rPr>
              <a:t>(and) </a:t>
            </a:r>
            <a:r>
              <a:rPr lang="en-US" sz="2400" b="1" dirty="0">
                <a:solidFill>
                  <a:schemeClr val="tx1"/>
                </a:solidFill>
              </a:rPr>
              <a:t>in front of a vowel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DD784C-98EF-B348-83D7-80A6C6EE04AF}"/>
              </a:ext>
            </a:extLst>
          </p:cNvPr>
          <p:cNvSpPr txBox="1"/>
          <p:nvPr/>
        </p:nvSpPr>
        <p:spPr>
          <a:xfrm>
            <a:off x="3053751" y="258791"/>
            <a:ext cx="55899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latin typeface="Segoe Print" panose="02000800000000000000" pitchFamily="2" charset="0"/>
              </a:rPr>
              <a:t>Pa </a:t>
            </a:r>
            <a:r>
              <a:rPr lang="en-US" sz="4800" b="1" dirty="0" err="1">
                <a:latin typeface="Segoe Print" panose="02000800000000000000" pitchFamily="2" charset="0"/>
              </a:rPr>
              <a:t>rif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ydy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hwn</a:t>
            </a:r>
            <a:r>
              <a:rPr lang="en-US" sz="4800" b="1" dirty="0"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C6986799-4CF6-5F4E-BF50-1893636BF849}"/>
              </a:ext>
            </a:extLst>
          </p:cNvPr>
          <p:cNvSpPr/>
          <p:nvPr/>
        </p:nvSpPr>
        <p:spPr>
          <a:xfrm>
            <a:off x="0" y="4098315"/>
            <a:ext cx="3378263" cy="2595319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u="sng" dirty="0">
                <a:solidFill>
                  <a:srgbClr val="FF0000"/>
                </a:solidFill>
              </a:rPr>
              <a:t>RULE:</a:t>
            </a:r>
          </a:p>
          <a:p>
            <a:pPr algn="ctr"/>
            <a:r>
              <a:rPr lang="en-US" sz="2000" b="1" dirty="0" err="1">
                <a:solidFill>
                  <a:srgbClr val="FF0000"/>
                </a:solidFill>
              </a:rPr>
              <a:t>dau</a:t>
            </a:r>
            <a:r>
              <a:rPr lang="en-US" sz="2000" b="1" dirty="0">
                <a:solidFill>
                  <a:schemeClr val="tx1"/>
                </a:solidFill>
              </a:rPr>
              <a:t> causes a soft mutation </a:t>
            </a:r>
            <a:r>
              <a:rPr lang="en-US" sz="2000" b="1" i="1" dirty="0">
                <a:solidFill>
                  <a:schemeClr val="tx1"/>
                </a:solidFill>
              </a:rPr>
              <a:t>(</a:t>
            </a:r>
            <a:r>
              <a:rPr lang="en-US" sz="2000" b="1" i="1" dirty="0" err="1">
                <a:solidFill>
                  <a:schemeClr val="tx1"/>
                </a:solidFill>
              </a:rPr>
              <a:t>treiglad</a:t>
            </a:r>
            <a:r>
              <a:rPr lang="en-US" sz="2000" b="1" i="1" dirty="0">
                <a:solidFill>
                  <a:schemeClr val="tx1"/>
                </a:solidFill>
              </a:rPr>
              <a:t> </a:t>
            </a:r>
            <a:r>
              <a:rPr lang="en-US" sz="2000" b="1" i="1" dirty="0" err="1">
                <a:solidFill>
                  <a:schemeClr val="tx1"/>
                </a:solidFill>
              </a:rPr>
              <a:t>meddal</a:t>
            </a:r>
            <a:r>
              <a:rPr lang="en-US" sz="2000" b="1" i="1" dirty="0">
                <a:solidFill>
                  <a:schemeClr val="tx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6835331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60EED1-F963-A247-B552-22E2A6681659}"/>
              </a:ext>
            </a:extLst>
          </p:cNvPr>
          <p:cNvSpPr txBox="1"/>
          <p:nvPr/>
        </p:nvSpPr>
        <p:spPr>
          <a:xfrm>
            <a:off x="3226280" y="1688610"/>
            <a:ext cx="5417388" cy="264687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600" b="1" dirty="0"/>
              <a:t>301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C41797-BD94-034C-A5C0-7ED3EC2C314F}"/>
              </a:ext>
            </a:extLst>
          </p:cNvPr>
          <p:cNvSpPr txBox="1"/>
          <p:nvPr/>
        </p:nvSpPr>
        <p:spPr>
          <a:xfrm>
            <a:off x="3183148" y="4934310"/>
            <a:ext cx="55036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tri chant </a:t>
            </a:r>
            <a:r>
              <a:rPr lang="en-US" sz="5400" b="1" dirty="0">
                <a:solidFill>
                  <a:srgbClr val="FF0000"/>
                </a:solidFill>
              </a:rPr>
              <a:t>ac u</a:t>
            </a:r>
            <a:r>
              <a:rPr lang="en-US" sz="5400" b="1" dirty="0"/>
              <a:t>n</a:t>
            </a: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B4B2F51B-8CEB-D14E-9804-6CF11910C916}"/>
              </a:ext>
            </a:extLst>
          </p:cNvPr>
          <p:cNvSpPr/>
          <p:nvPr/>
        </p:nvSpPr>
        <p:spPr>
          <a:xfrm>
            <a:off x="8643668" y="3933694"/>
            <a:ext cx="3378263" cy="2595319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>
                <a:solidFill>
                  <a:srgbClr val="FF0000"/>
                </a:solidFill>
              </a:rPr>
              <a:t>RULE:</a:t>
            </a:r>
          </a:p>
          <a:p>
            <a:pPr algn="ctr"/>
            <a:r>
              <a:rPr lang="en-US" sz="2400" b="1" dirty="0">
                <a:solidFill>
                  <a:schemeClr val="tx1"/>
                </a:solidFill>
              </a:rPr>
              <a:t>we use </a:t>
            </a:r>
            <a:r>
              <a:rPr lang="en-US" sz="2400" b="1" dirty="0">
                <a:solidFill>
                  <a:srgbClr val="FF0000"/>
                </a:solidFill>
              </a:rPr>
              <a:t>ac </a:t>
            </a:r>
            <a:r>
              <a:rPr lang="en-US" sz="2400" b="1" i="1" dirty="0">
                <a:solidFill>
                  <a:schemeClr val="tx1"/>
                </a:solidFill>
              </a:rPr>
              <a:t>(and) </a:t>
            </a:r>
            <a:r>
              <a:rPr lang="en-US" sz="2400" b="1" dirty="0">
                <a:solidFill>
                  <a:schemeClr val="tx1"/>
                </a:solidFill>
              </a:rPr>
              <a:t>in front of a vowel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BF4DFA-DFE3-F14C-BFBC-E890E6E528E2}"/>
              </a:ext>
            </a:extLst>
          </p:cNvPr>
          <p:cNvSpPr txBox="1"/>
          <p:nvPr/>
        </p:nvSpPr>
        <p:spPr>
          <a:xfrm>
            <a:off x="3053751" y="258791"/>
            <a:ext cx="55899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latin typeface="Segoe Print" panose="02000800000000000000" pitchFamily="2" charset="0"/>
              </a:rPr>
              <a:t>Pa </a:t>
            </a:r>
            <a:r>
              <a:rPr lang="en-US" sz="4800" b="1" dirty="0" err="1">
                <a:latin typeface="Segoe Print" panose="02000800000000000000" pitchFamily="2" charset="0"/>
              </a:rPr>
              <a:t>rif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ydy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hwn</a:t>
            </a:r>
            <a:r>
              <a:rPr lang="en-US" sz="4800" b="1" dirty="0"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E64B5921-4BC4-8C41-AC7E-D9B33CD428FC}"/>
              </a:ext>
            </a:extLst>
          </p:cNvPr>
          <p:cNvSpPr/>
          <p:nvPr/>
        </p:nvSpPr>
        <p:spPr>
          <a:xfrm>
            <a:off x="0" y="4098315"/>
            <a:ext cx="3378263" cy="2595319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u="sng" dirty="0">
                <a:solidFill>
                  <a:srgbClr val="FF0000"/>
                </a:solidFill>
              </a:rPr>
              <a:t>RULE:</a:t>
            </a:r>
          </a:p>
          <a:p>
            <a:pPr algn="ctr"/>
            <a:r>
              <a:rPr lang="en-US" sz="2000" b="1" dirty="0">
                <a:solidFill>
                  <a:srgbClr val="FF0000"/>
                </a:solidFill>
              </a:rPr>
              <a:t>tri</a:t>
            </a:r>
            <a:r>
              <a:rPr lang="en-US" sz="2000" b="1" dirty="0">
                <a:solidFill>
                  <a:schemeClr val="tx1"/>
                </a:solidFill>
              </a:rPr>
              <a:t> causes an aspirate mutation </a:t>
            </a:r>
            <a:r>
              <a:rPr lang="en-US" sz="2000" b="1" i="1" dirty="0">
                <a:solidFill>
                  <a:schemeClr val="tx1"/>
                </a:solidFill>
              </a:rPr>
              <a:t>(</a:t>
            </a:r>
            <a:r>
              <a:rPr lang="en-US" sz="2000" b="1" i="1" dirty="0" err="1">
                <a:solidFill>
                  <a:schemeClr val="tx1"/>
                </a:solidFill>
              </a:rPr>
              <a:t>treiglad</a:t>
            </a:r>
            <a:r>
              <a:rPr lang="en-US" sz="2000" b="1" i="1" dirty="0">
                <a:solidFill>
                  <a:schemeClr val="tx1"/>
                </a:solidFill>
              </a:rPr>
              <a:t> </a:t>
            </a:r>
            <a:r>
              <a:rPr lang="en-US" sz="2000" b="1" i="1" dirty="0" err="1">
                <a:solidFill>
                  <a:schemeClr val="tx1"/>
                </a:solidFill>
              </a:rPr>
              <a:t>llaes</a:t>
            </a:r>
            <a:r>
              <a:rPr lang="en-US" sz="2000" b="1" i="1" dirty="0">
                <a:solidFill>
                  <a:schemeClr val="tx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3239962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60EED1-F963-A247-B552-22E2A6681659}"/>
              </a:ext>
            </a:extLst>
          </p:cNvPr>
          <p:cNvSpPr txBox="1"/>
          <p:nvPr/>
        </p:nvSpPr>
        <p:spPr>
          <a:xfrm>
            <a:off x="3226280" y="1688610"/>
            <a:ext cx="5417388" cy="264687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600" b="1" dirty="0"/>
              <a:t>1001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C41797-BD94-034C-A5C0-7ED3EC2C314F}"/>
              </a:ext>
            </a:extLst>
          </p:cNvPr>
          <p:cNvSpPr txBox="1"/>
          <p:nvPr/>
        </p:nvSpPr>
        <p:spPr>
          <a:xfrm>
            <a:off x="3183148" y="4386838"/>
            <a:ext cx="55036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un fil </a:t>
            </a:r>
            <a:r>
              <a:rPr lang="en-US" sz="5400" b="1" dirty="0">
                <a:solidFill>
                  <a:srgbClr val="FF0000"/>
                </a:solidFill>
              </a:rPr>
              <a:t>ac u</a:t>
            </a:r>
            <a:r>
              <a:rPr lang="en-US" sz="5400" b="1" dirty="0"/>
              <a:t>n</a:t>
            </a: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B4B2F51B-8CEB-D14E-9804-6CF11910C916}"/>
              </a:ext>
            </a:extLst>
          </p:cNvPr>
          <p:cNvSpPr/>
          <p:nvPr/>
        </p:nvSpPr>
        <p:spPr>
          <a:xfrm>
            <a:off x="8643668" y="3933694"/>
            <a:ext cx="3378263" cy="2595319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>
                <a:solidFill>
                  <a:srgbClr val="FF0000"/>
                </a:solidFill>
              </a:rPr>
              <a:t>RULE:</a:t>
            </a:r>
          </a:p>
          <a:p>
            <a:pPr algn="ctr"/>
            <a:r>
              <a:rPr lang="en-US" sz="2400" b="1" dirty="0">
                <a:solidFill>
                  <a:schemeClr val="tx1"/>
                </a:solidFill>
              </a:rPr>
              <a:t>we use </a:t>
            </a:r>
            <a:r>
              <a:rPr lang="en-US" sz="2400" b="1" dirty="0">
                <a:solidFill>
                  <a:srgbClr val="FF0000"/>
                </a:solidFill>
              </a:rPr>
              <a:t>ac </a:t>
            </a:r>
            <a:r>
              <a:rPr lang="en-US" sz="2400" b="1" i="1" dirty="0">
                <a:solidFill>
                  <a:schemeClr val="tx1"/>
                </a:solidFill>
              </a:rPr>
              <a:t>(and) </a:t>
            </a:r>
            <a:r>
              <a:rPr lang="en-US" sz="2400" b="1" dirty="0">
                <a:solidFill>
                  <a:schemeClr val="tx1"/>
                </a:solidFill>
              </a:rPr>
              <a:t>in front of a vowel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BF4DFA-DFE3-F14C-BFBC-E890E6E528E2}"/>
              </a:ext>
            </a:extLst>
          </p:cNvPr>
          <p:cNvSpPr txBox="1"/>
          <p:nvPr/>
        </p:nvSpPr>
        <p:spPr>
          <a:xfrm>
            <a:off x="3053751" y="258791"/>
            <a:ext cx="55899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latin typeface="Segoe Print" panose="02000800000000000000" pitchFamily="2" charset="0"/>
              </a:rPr>
              <a:t>Pa </a:t>
            </a:r>
            <a:r>
              <a:rPr lang="en-US" sz="4800" b="1" dirty="0" err="1">
                <a:latin typeface="Segoe Print" panose="02000800000000000000" pitchFamily="2" charset="0"/>
              </a:rPr>
              <a:t>rif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ydy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hwn</a:t>
            </a:r>
            <a:r>
              <a:rPr lang="en-US" sz="4800" b="1" dirty="0"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56F2002-9A10-664D-B219-CF42F5B90877}"/>
              </a:ext>
            </a:extLst>
          </p:cNvPr>
          <p:cNvSpPr txBox="1"/>
          <p:nvPr/>
        </p:nvSpPr>
        <p:spPr>
          <a:xfrm>
            <a:off x="3053751" y="5310168"/>
            <a:ext cx="55036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mil </a:t>
            </a:r>
            <a:r>
              <a:rPr lang="en-US" sz="5400" b="1" dirty="0">
                <a:solidFill>
                  <a:srgbClr val="FF0000"/>
                </a:solidFill>
              </a:rPr>
              <a:t>ac u</a:t>
            </a:r>
            <a:r>
              <a:rPr lang="en-US" sz="5400" b="1" dirty="0"/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30671582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60EED1-F963-A247-B552-22E2A6681659}"/>
              </a:ext>
            </a:extLst>
          </p:cNvPr>
          <p:cNvSpPr txBox="1"/>
          <p:nvPr/>
        </p:nvSpPr>
        <p:spPr>
          <a:xfrm>
            <a:off x="3226280" y="1688610"/>
            <a:ext cx="5417388" cy="264687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600" b="1" dirty="0"/>
              <a:t>2011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C41797-BD94-034C-A5C0-7ED3EC2C314F}"/>
              </a:ext>
            </a:extLst>
          </p:cNvPr>
          <p:cNvSpPr txBox="1"/>
          <p:nvPr/>
        </p:nvSpPr>
        <p:spPr>
          <a:xfrm>
            <a:off x="2634508" y="4934310"/>
            <a:ext cx="66009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dwy</a:t>
            </a:r>
            <a:r>
              <a:rPr lang="en-US" sz="5400" b="1" dirty="0"/>
              <a:t> fil </a:t>
            </a:r>
            <a:r>
              <a:rPr lang="en-US" sz="5400" b="1" dirty="0">
                <a:solidFill>
                  <a:srgbClr val="FF0000"/>
                </a:solidFill>
              </a:rPr>
              <a:t>ac u</a:t>
            </a:r>
            <a:r>
              <a:rPr lang="en-US" sz="5400" b="1" dirty="0"/>
              <a:t>n </a:t>
            </a:r>
            <a:r>
              <a:rPr lang="en-US" sz="5400" b="1" dirty="0" err="1"/>
              <a:t>deg</a:t>
            </a:r>
            <a:r>
              <a:rPr lang="en-US" sz="5400" b="1" dirty="0"/>
              <a:t> un</a:t>
            </a: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B4B2F51B-8CEB-D14E-9804-6CF11910C916}"/>
              </a:ext>
            </a:extLst>
          </p:cNvPr>
          <p:cNvSpPr/>
          <p:nvPr/>
        </p:nvSpPr>
        <p:spPr>
          <a:xfrm>
            <a:off x="8813737" y="2338991"/>
            <a:ext cx="3378263" cy="2595319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>
                <a:solidFill>
                  <a:srgbClr val="FF0000"/>
                </a:solidFill>
              </a:rPr>
              <a:t>RULE:</a:t>
            </a:r>
          </a:p>
          <a:p>
            <a:pPr algn="ctr"/>
            <a:r>
              <a:rPr lang="en-US" sz="2400" b="1" dirty="0">
                <a:solidFill>
                  <a:schemeClr val="tx1"/>
                </a:solidFill>
              </a:rPr>
              <a:t>we use </a:t>
            </a:r>
            <a:r>
              <a:rPr lang="en-US" sz="2400" b="1" dirty="0">
                <a:solidFill>
                  <a:srgbClr val="FF0000"/>
                </a:solidFill>
              </a:rPr>
              <a:t>ac </a:t>
            </a:r>
            <a:r>
              <a:rPr lang="en-US" sz="2400" b="1" i="1" dirty="0">
                <a:solidFill>
                  <a:schemeClr val="tx1"/>
                </a:solidFill>
              </a:rPr>
              <a:t>(and) </a:t>
            </a:r>
            <a:r>
              <a:rPr lang="en-US" sz="2400" b="1" dirty="0">
                <a:solidFill>
                  <a:schemeClr val="tx1"/>
                </a:solidFill>
              </a:rPr>
              <a:t>in front of a vowel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BF4DFA-DFE3-F14C-BFBC-E890E6E528E2}"/>
              </a:ext>
            </a:extLst>
          </p:cNvPr>
          <p:cNvSpPr txBox="1"/>
          <p:nvPr/>
        </p:nvSpPr>
        <p:spPr>
          <a:xfrm>
            <a:off x="3053751" y="258791"/>
            <a:ext cx="55899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latin typeface="Segoe Print" panose="02000800000000000000" pitchFamily="2" charset="0"/>
              </a:rPr>
              <a:t>Pa </a:t>
            </a:r>
            <a:r>
              <a:rPr lang="en-US" sz="4800" b="1" dirty="0" err="1">
                <a:latin typeface="Segoe Print" panose="02000800000000000000" pitchFamily="2" charset="0"/>
              </a:rPr>
              <a:t>rif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ydy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hwn</a:t>
            </a:r>
            <a:r>
              <a:rPr lang="en-US" sz="4800" b="1" dirty="0">
                <a:latin typeface="Segoe Print" panose="02000800000000000000" pitchFamily="2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447391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60EED1-F963-A247-B552-22E2A6681659}"/>
              </a:ext>
            </a:extLst>
          </p:cNvPr>
          <p:cNvSpPr txBox="1"/>
          <p:nvPr/>
        </p:nvSpPr>
        <p:spPr>
          <a:xfrm>
            <a:off x="3226280" y="1688610"/>
            <a:ext cx="5417388" cy="264687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600" b="1" dirty="0"/>
              <a:t>3303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C41797-BD94-034C-A5C0-7ED3EC2C314F}"/>
              </a:ext>
            </a:extLst>
          </p:cNvPr>
          <p:cNvSpPr txBox="1"/>
          <p:nvPr/>
        </p:nvSpPr>
        <p:spPr>
          <a:xfrm>
            <a:off x="1871069" y="4991820"/>
            <a:ext cx="7955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Tair</a:t>
            </a:r>
            <a:r>
              <a:rPr lang="en-US" sz="5400" b="1" dirty="0"/>
              <a:t> mil, tri </a:t>
            </a:r>
            <a:r>
              <a:rPr lang="en-US" sz="5400" b="1" dirty="0">
                <a:solidFill>
                  <a:srgbClr val="FF0000"/>
                </a:solidFill>
              </a:rPr>
              <a:t>ch</a:t>
            </a:r>
            <a:r>
              <a:rPr lang="en-US" sz="5400" b="1" dirty="0"/>
              <a:t>ant </a:t>
            </a:r>
            <a:r>
              <a:rPr lang="en-US" sz="5400" b="1" dirty="0">
                <a:solidFill>
                  <a:srgbClr val="FF0000"/>
                </a:solidFill>
              </a:rPr>
              <a:t>a </a:t>
            </a:r>
            <a:r>
              <a:rPr lang="en-US" sz="5400" b="1" dirty="0" err="1">
                <a:solidFill>
                  <a:srgbClr val="FF0000"/>
                </a:solidFill>
              </a:rPr>
              <a:t>th</a:t>
            </a:r>
            <a:r>
              <a:rPr lang="en-US" sz="5400" b="1" dirty="0" err="1"/>
              <a:t>ri</a:t>
            </a:r>
            <a:endParaRPr lang="en-US" sz="5400" b="1" dirty="0"/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B4B2F51B-8CEB-D14E-9804-6CF11910C916}"/>
              </a:ext>
            </a:extLst>
          </p:cNvPr>
          <p:cNvSpPr/>
          <p:nvPr/>
        </p:nvSpPr>
        <p:spPr>
          <a:xfrm>
            <a:off x="8813737" y="1688611"/>
            <a:ext cx="3378263" cy="3245700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>
                <a:solidFill>
                  <a:srgbClr val="FF0000"/>
                </a:solidFill>
              </a:rPr>
              <a:t>RULE:</a:t>
            </a:r>
          </a:p>
          <a:p>
            <a:pPr algn="ctr"/>
            <a:r>
              <a:rPr lang="en-US" sz="2400" b="1" u="sng" dirty="0">
                <a:solidFill>
                  <a:srgbClr val="FF0000"/>
                </a:solidFill>
              </a:rPr>
              <a:t>a</a:t>
            </a:r>
            <a:r>
              <a:rPr lang="en-US" sz="2400" b="1" dirty="0">
                <a:solidFill>
                  <a:schemeClr val="tx1"/>
                </a:solidFill>
              </a:rPr>
              <a:t> causes an aspirate mutation </a:t>
            </a:r>
            <a:r>
              <a:rPr lang="en-US" sz="2400" b="1" i="1" dirty="0">
                <a:solidFill>
                  <a:schemeClr val="tx1"/>
                </a:solidFill>
              </a:rPr>
              <a:t>(</a:t>
            </a:r>
            <a:r>
              <a:rPr lang="en-US" sz="2400" b="1" i="1" dirty="0" err="1">
                <a:solidFill>
                  <a:schemeClr val="tx1"/>
                </a:solidFill>
              </a:rPr>
              <a:t>treiglad</a:t>
            </a:r>
            <a:r>
              <a:rPr lang="en-US" sz="2400" b="1" i="1" dirty="0">
                <a:solidFill>
                  <a:schemeClr val="tx1"/>
                </a:solidFill>
              </a:rPr>
              <a:t> </a:t>
            </a:r>
            <a:r>
              <a:rPr lang="en-US" sz="2400" b="1" i="1" dirty="0" err="1">
                <a:solidFill>
                  <a:schemeClr val="tx1"/>
                </a:solidFill>
              </a:rPr>
              <a:t>llaes</a:t>
            </a:r>
            <a:r>
              <a:rPr lang="en-US" sz="2400" b="1" i="1" dirty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BF4DFA-DFE3-F14C-BFBC-E890E6E528E2}"/>
              </a:ext>
            </a:extLst>
          </p:cNvPr>
          <p:cNvSpPr txBox="1"/>
          <p:nvPr/>
        </p:nvSpPr>
        <p:spPr>
          <a:xfrm>
            <a:off x="3053751" y="258791"/>
            <a:ext cx="55899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latin typeface="Segoe Print" panose="02000800000000000000" pitchFamily="2" charset="0"/>
              </a:rPr>
              <a:t>Pa </a:t>
            </a:r>
            <a:r>
              <a:rPr lang="en-US" sz="4800" b="1" dirty="0" err="1">
                <a:latin typeface="Segoe Print" panose="02000800000000000000" pitchFamily="2" charset="0"/>
              </a:rPr>
              <a:t>rif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ydy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hwn</a:t>
            </a:r>
            <a:r>
              <a:rPr lang="en-US" sz="4800" b="1" dirty="0"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5A18933B-6ADC-EB4C-ADE9-D9D47C95602B}"/>
              </a:ext>
            </a:extLst>
          </p:cNvPr>
          <p:cNvSpPr/>
          <p:nvPr/>
        </p:nvSpPr>
        <p:spPr>
          <a:xfrm>
            <a:off x="-237018" y="2338992"/>
            <a:ext cx="3378263" cy="2595319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u="sng" dirty="0">
                <a:solidFill>
                  <a:srgbClr val="FF0000"/>
                </a:solidFill>
              </a:rPr>
              <a:t>RULE:</a:t>
            </a:r>
          </a:p>
          <a:p>
            <a:pPr algn="ctr"/>
            <a:r>
              <a:rPr lang="en-US" sz="2000" b="1" dirty="0">
                <a:solidFill>
                  <a:srgbClr val="FF0000"/>
                </a:solidFill>
              </a:rPr>
              <a:t>tri</a:t>
            </a:r>
            <a:r>
              <a:rPr lang="en-US" sz="2000" b="1" dirty="0">
                <a:solidFill>
                  <a:schemeClr val="tx1"/>
                </a:solidFill>
              </a:rPr>
              <a:t> causes an aspirate mutation </a:t>
            </a:r>
            <a:r>
              <a:rPr lang="en-US" sz="2000" b="1" i="1" dirty="0">
                <a:solidFill>
                  <a:schemeClr val="tx1"/>
                </a:solidFill>
              </a:rPr>
              <a:t>(</a:t>
            </a:r>
            <a:r>
              <a:rPr lang="en-US" sz="2000" b="1" i="1" dirty="0" err="1">
                <a:solidFill>
                  <a:schemeClr val="tx1"/>
                </a:solidFill>
              </a:rPr>
              <a:t>treiglad</a:t>
            </a:r>
            <a:r>
              <a:rPr lang="en-US" sz="2000" b="1" i="1" dirty="0">
                <a:solidFill>
                  <a:schemeClr val="tx1"/>
                </a:solidFill>
              </a:rPr>
              <a:t> </a:t>
            </a:r>
            <a:r>
              <a:rPr lang="en-US" sz="2000" b="1" i="1" dirty="0" err="1">
                <a:solidFill>
                  <a:schemeClr val="tx1"/>
                </a:solidFill>
              </a:rPr>
              <a:t>llaes</a:t>
            </a:r>
            <a:r>
              <a:rPr lang="en-US" sz="2000" b="1" i="1" dirty="0">
                <a:solidFill>
                  <a:schemeClr val="tx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470401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2E35A-B744-4241-8DE8-239706797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877" y="347319"/>
            <a:ext cx="11306908" cy="1049235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sz="4400" b="1" dirty="0" err="1">
                <a:solidFill>
                  <a:schemeClr val="bg1"/>
                </a:solidFill>
              </a:rPr>
              <a:t>Eich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tasg</a:t>
            </a:r>
            <a:r>
              <a:rPr lang="en-US" sz="4400" b="1" dirty="0">
                <a:solidFill>
                  <a:schemeClr val="bg1"/>
                </a:solidFill>
              </a:rPr>
              <a:t> …                    Your task 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86AE14-C2FF-AD4E-9533-CB4EE747FA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0" y="1396554"/>
            <a:ext cx="3632200" cy="4675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6806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447A3B9-D260-614C-8AA0-3B20CA85B6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86" t="1809" r="6550" b="1468"/>
          <a:stretch/>
        </p:blipFill>
        <p:spPr>
          <a:xfrm rot="5400000">
            <a:off x="2615439" y="-1463972"/>
            <a:ext cx="6470057" cy="9668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94813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3AA3C99-0934-0D4E-A836-349C44627B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532612" y="-1370559"/>
            <a:ext cx="6798697" cy="9539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78316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3359C4E-B4B7-7842-821C-5B642E3C16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0433240"/>
              </p:ext>
            </p:extLst>
          </p:nvPr>
        </p:nvGraphicFramePr>
        <p:xfrm>
          <a:off x="756137" y="1441938"/>
          <a:ext cx="10585940" cy="4745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6485">
                  <a:extLst>
                    <a:ext uri="{9D8B030D-6E8A-4147-A177-3AD203B41FA5}">
                      <a16:colId xmlns:a16="http://schemas.microsoft.com/office/drawing/2014/main" val="3989819107"/>
                    </a:ext>
                  </a:extLst>
                </a:gridCol>
                <a:gridCol w="2646485">
                  <a:extLst>
                    <a:ext uri="{9D8B030D-6E8A-4147-A177-3AD203B41FA5}">
                      <a16:colId xmlns:a16="http://schemas.microsoft.com/office/drawing/2014/main" val="55769131"/>
                    </a:ext>
                  </a:extLst>
                </a:gridCol>
                <a:gridCol w="2646485">
                  <a:extLst>
                    <a:ext uri="{9D8B030D-6E8A-4147-A177-3AD203B41FA5}">
                      <a16:colId xmlns:a16="http://schemas.microsoft.com/office/drawing/2014/main" val="2353674728"/>
                    </a:ext>
                  </a:extLst>
                </a:gridCol>
                <a:gridCol w="2646485">
                  <a:extLst>
                    <a:ext uri="{9D8B030D-6E8A-4147-A177-3AD203B41FA5}">
                      <a16:colId xmlns:a16="http://schemas.microsoft.com/office/drawing/2014/main" val="2172307916"/>
                    </a:ext>
                  </a:extLst>
                </a:gridCol>
              </a:tblGrid>
              <a:tr h="449576"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unedau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units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lleiaf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least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4697444"/>
                  </a:ext>
                </a:extLst>
              </a:tr>
              <a:tr h="449576"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degau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tens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mwyaf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most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8743212"/>
                  </a:ext>
                </a:extLst>
              </a:tr>
              <a:tr h="449576"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cannoedd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hundreds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mwy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more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1455142"/>
                  </a:ext>
                </a:extLst>
              </a:tr>
              <a:tr h="449576"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rhif</a:t>
                      </a:r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(au)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number(s)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llai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less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0229984"/>
                  </a:ext>
                </a:extLst>
              </a:tr>
              <a:tr h="637736"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odrif</a:t>
                      </a:r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(au)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odd number(s)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adio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to add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0669003"/>
                  </a:ext>
                </a:extLst>
              </a:tr>
              <a:tr h="633046"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eilrif</a:t>
                      </a:r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(au)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even number(s)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tynnu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to subtract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737352"/>
                  </a:ext>
                </a:extLst>
              </a:tr>
              <a:tr h="449576"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cyn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before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lluosi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to multiply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7777309"/>
                  </a:ext>
                </a:extLst>
              </a:tr>
              <a:tr h="449576"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ôl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after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rhannu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to share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961915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4C53C5E-C455-324C-AB60-B57C90312185}"/>
              </a:ext>
            </a:extLst>
          </p:cNvPr>
          <p:cNvSpPr txBox="1"/>
          <p:nvPr/>
        </p:nvSpPr>
        <p:spPr>
          <a:xfrm>
            <a:off x="404446" y="369277"/>
            <a:ext cx="10937631" cy="64633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Geiriau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defnyddiol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…             Useful words …</a:t>
            </a:r>
          </a:p>
        </p:txBody>
      </p:sp>
    </p:spTree>
    <p:extLst>
      <p:ext uri="{BB962C8B-B14F-4D97-AF65-F5344CB8AC3E}">
        <p14:creationId xmlns:p14="http://schemas.microsoft.com/office/powerpoint/2010/main" val="169018676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5DBEEB-CD49-F24F-9E13-99C4C5C4DC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224" t="10156" r="13212" b="6923"/>
          <a:stretch/>
        </p:blipFill>
        <p:spPr>
          <a:xfrm>
            <a:off x="492369" y="263769"/>
            <a:ext cx="7315200" cy="63656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B26BE55D-FDF1-1F4B-B561-B8C35F58CF5E}"/>
              </a:ext>
            </a:extLst>
          </p:cNvPr>
          <p:cNvSpPr/>
          <p:nvPr/>
        </p:nvSpPr>
        <p:spPr>
          <a:xfrm>
            <a:off x="2866292" y="527538"/>
            <a:ext cx="369277" cy="3692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4F72D8C-A1A8-DA43-A0BC-182C3650D455}"/>
              </a:ext>
            </a:extLst>
          </p:cNvPr>
          <p:cNvSpPr/>
          <p:nvPr/>
        </p:nvSpPr>
        <p:spPr>
          <a:xfrm>
            <a:off x="7098322" y="1682261"/>
            <a:ext cx="463063" cy="41030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7041C16-6063-1641-8E58-C43721D810EC}"/>
              </a:ext>
            </a:extLst>
          </p:cNvPr>
          <p:cNvSpPr/>
          <p:nvPr/>
        </p:nvSpPr>
        <p:spPr>
          <a:xfrm>
            <a:off x="1359876" y="4736123"/>
            <a:ext cx="463063" cy="41030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8C8A7E9-AA77-AA4F-A09E-43F619E9F8CF}"/>
              </a:ext>
            </a:extLst>
          </p:cNvPr>
          <p:cNvSpPr/>
          <p:nvPr/>
        </p:nvSpPr>
        <p:spPr>
          <a:xfrm>
            <a:off x="4964722" y="4736123"/>
            <a:ext cx="463063" cy="41030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BF1EB5F-298F-604D-A723-0973000007D7}"/>
              </a:ext>
            </a:extLst>
          </p:cNvPr>
          <p:cNvSpPr txBox="1"/>
          <p:nvPr/>
        </p:nvSpPr>
        <p:spPr>
          <a:xfrm>
            <a:off x="8282353" y="445763"/>
            <a:ext cx="3622431" cy="6001643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rhif</a:t>
            </a:r>
            <a:r>
              <a:rPr lang="en-US" sz="2400" b="1" dirty="0"/>
              <a:t> </a:t>
            </a:r>
            <a:r>
              <a:rPr lang="en-US" sz="2400" b="1" dirty="0" err="1"/>
              <a:t>sydd</a:t>
            </a:r>
            <a:r>
              <a:rPr lang="en-US" sz="2400" b="1" dirty="0"/>
              <a:t> </a:t>
            </a:r>
            <a:r>
              <a:rPr lang="en-US" sz="2400" b="1" dirty="0" err="1"/>
              <a:t>wedi</a:t>
            </a:r>
            <a:r>
              <a:rPr lang="en-US" sz="2400" b="1" dirty="0"/>
              <a:t> </a:t>
            </a:r>
            <a:r>
              <a:rPr lang="en-US" sz="2400" b="1" dirty="0" err="1"/>
              <a:t>cuddio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oren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las?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wyrdd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felyn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odrif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lleiaf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mwyaf</a:t>
            </a:r>
            <a:r>
              <a:rPr lang="en-US" sz="24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646373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5DBEEB-CD49-F24F-9E13-99C4C5C4DC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224" t="10156" r="13212" b="6923"/>
          <a:stretch/>
        </p:blipFill>
        <p:spPr>
          <a:xfrm>
            <a:off x="492369" y="263769"/>
            <a:ext cx="7315200" cy="63656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F1EB5F-298F-604D-A723-0973000007D7}"/>
              </a:ext>
            </a:extLst>
          </p:cNvPr>
          <p:cNvSpPr txBox="1"/>
          <p:nvPr/>
        </p:nvSpPr>
        <p:spPr>
          <a:xfrm>
            <a:off x="8282353" y="445763"/>
            <a:ext cx="3622431" cy="5632311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lleiaf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mwyaf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dod</a:t>
            </a:r>
            <a:r>
              <a:rPr lang="en-US" sz="2400" b="1" dirty="0"/>
              <a:t> </a:t>
            </a:r>
            <a:r>
              <a:rPr lang="en-US" sz="2400" b="1" dirty="0" err="1"/>
              <a:t>cyn</a:t>
            </a:r>
            <a:r>
              <a:rPr lang="en-US" sz="2400" b="1" dirty="0"/>
              <a:t> un </a:t>
            </a:r>
            <a:r>
              <a:rPr lang="en-US" sz="2400" b="1" dirty="0" err="1"/>
              <a:t>deg</a:t>
            </a:r>
            <a:r>
              <a:rPr lang="en-US" sz="2400" b="1" dirty="0"/>
              <a:t> pump?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dod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</a:t>
            </a:r>
            <a:r>
              <a:rPr lang="en-US" sz="2400" b="1" dirty="0" err="1"/>
              <a:t>ôl</a:t>
            </a:r>
            <a:r>
              <a:rPr lang="en-US" sz="2400" b="1" dirty="0"/>
              <a:t> </a:t>
            </a:r>
            <a:r>
              <a:rPr lang="en-US" sz="2400" b="1" dirty="0" err="1"/>
              <a:t>dau</a:t>
            </a:r>
            <a:r>
              <a:rPr lang="en-US" sz="2400" b="1" dirty="0"/>
              <a:t> </a:t>
            </a:r>
            <a:r>
              <a:rPr lang="en-US" sz="2400" b="1" dirty="0" err="1"/>
              <a:t>ddeg</a:t>
            </a:r>
            <a:r>
              <a:rPr lang="en-US" sz="2400" b="1" dirty="0"/>
              <a:t> </a:t>
            </a:r>
            <a:r>
              <a:rPr lang="en-US" sz="2400" b="1" dirty="0" err="1"/>
              <a:t>chwech</a:t>
            </a:r>
            <a:r>
              <a:rPr lang="en-US" sz="2400" b="1" dirty="0"/>
              <a:t>?</a:t>
            </a:r>
          </a:p>
          <a:p>
            <a:endParaRPr lang="en-US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dau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llai</a:t>
            </a:r>
            <a:r>
              <a:rPr lang="en-US" sz="2400" b="1" dirty="0"/>
              <a:t> </a:t>
            </a:r>
            <a:r>
              <a:rPr lang="en-US" sz="2400" b="1" dirty="0" err="1"/>
              <a:t>na</a:t>
            </a:r>
            <a:r>
              <a:rPr lang="en-US" sz="2400" b="1" dirty="0"/>
              <a:t> </a:t>
            </a:r>
            <a:r>
              <a:rPr lang="en-US" sz="2400" b="1" dirty="0" err="1"/>
              <a:t>naw</a:t>
            </a:r>
            <a:r>
              <a:rPr lang="en-US" sz="2400" b="1" dirty="0"/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dau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fwy</a:t>
            </a:r>
            <a:r>
              <a:rPr lang="en-US" sz="2400" b="1" dirty="0"/>
              <a:t> </a:t>
            </a:r>
            <a:r>
              <a:rPr lang="en-US" sz="2400" b="1" dirty="0" err="1"/>
              <a:t>na</a:t>
            </a:r>
            <a:r>
              <a:rPr lang="en-US" sz="2400" b="1" dirty="0"/>
              <a:t> </a:t>
            </a:r>
            <a:r>
              <a:rPr lang="en-US" sz="2400" b="1" dirty="0" err="1"/>
              <a:t>naw</a:t>
            </a:r>
            <a:r>
              <a:rPr lang="en-US" sz="24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100178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CA15C24-DF36-CB42-808F-010A5200E128}"/>
              </a:ext>
            </a:extLst>
          </p:cNvPr>
          <p:cNvSpPr txBox="1"/>
          <p:nvPr/>
        </p:nvSpPr>
        <p:spPr>
          <a:xfrm>
            <a:off x="8282354" y="618914"/>
            <a:ext cx="3622431" cy="489364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goch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felyn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ddu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sydd</a:t>
            </a:r>
            <a:r>
              <a:rPr lang="en-US" sz="2400" b="1" dirty="0"/>
              <a:t> </a:t>
            </a:r>
            <a:r>
              <a:rPr lang="en-US" sz="2400" b="1" dirty="0" err="1"/>
              <a:t>rhwng</a:t>
            </a:r>
            <a:r>
              <a:rPr lang="en-US" sz="2400" b="1" dirty="0"/>
              <a:t> pump a </a:t>
            </a:r>
            <a:r>
              <a:rPr lang="en-US" sz="2400" b="1" dirty="0" err="1"/>
              <a:t>naw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lleiaf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mwyaf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D2D48C-D4D8-3A48-A2D3-80E39B96567C}"/>
              </a:ext>
            </a:extLst>
          </p:cNvPr>
          <p:cNvSpPr txBox="1"/>
          <p:nvPr/>
        </p:nvSpPr>
        <p:spPr>
          <a:xfrm>
            <a:off x="263769" y="445763"/>
            <a:ext cx="7227277" cy="5304406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FC723E5-217F-3C48-BCC9-487D52816122}"/>
              </a:ext>
            </a:extLst>
          </p:cNvPr>
          <p:cNvSpPr/>
          <p:nvPr/>
        </p:nvSpPr>
        <p:spPr>
          <a:xfrm>
            <a:off x="562707" y="773723"/>
            <a:ext cx="1441939" cy="140676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22C48AA-E9C1-3242-917D-92AFD60C63D1}"/>
              </a:ext>
            </a:extLst>
          </p:cNvPr>
          <p:cNvSpPr/>
          <p:nvPr/>
        </p:nvSpPr>
        <p:spPr>
          <a:xfrm>
            <a:off x="2930769" y="773723"/>
            <a:ext cx="1441939" cy="140676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35C0391-AE09-5240-AED7-6FE955DE30E4}"/>
              </a:ext>
            </a:extLst>
          </p:cNvPr>
          <p:cNvSpPr/>
          <p:nvPr/>
        </p:nvSpPr>
        <p:spPr>
          <a:xfrm>
            <a:off x="5603630" y="773722"/>
            <a:ext cx="1441939" cy="140676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F82F8E0-A2E8-DE4E-BD5D-E64005E2FE81}"/>
              </a:ext>
            </a:extLst>
          </p:cNvPr>
          <p:cNvSpPr/>
          <p:nvPr/>
        </p:nvSpPr>
        <p:spPr>
          <a:xfrm>
            <a:off x="1735015" y="2508452"/>
            <a:ext cx="1441939" cy="1406769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CFE03CD-111B-6948-B173-13CC1D812878}"/>
              </a:ext>
            </a:extLst>
          </p:cNvPr>
          <p:cNvSpPr/>
          <p:nvPr/>
        </p:nvSpPr>
        <p:spPr>
          <a:xfrm>
            <a:off x="4372708" y="2461415"/>
            <a:ext cx="1441939" cy="1406769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720FF64-2F77-A341-AB51-712EAA746665}"/>
              </a:ext>
            </a:extLst>
          </p:cNvPr>
          <p:cNvSpPr/>
          <p:nvPr/>
        </p:nvSpPr>
        <p:spPr>
          <a:xfrm>
            <a:off x="509952" y="4129310"/>
            <a:ext cx="1441939" cy="140676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4058822-C3BF-9E46-9B82-C1095CAF3DFE}"/>
              </a:ext>
            </a:extLst>
          </p:cNvPr>
          <p:cNvSpPr/>
          <p:nvPr/>
        </p:nvSpPr>
        <p:spPr>
          <a:xfrm>
            <a:off x="3176954" y="4129309"/>
            <a:ext cx="1441939" cy="1406769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2CC045D-5369-8443-98FA-AA7A098435EF}"/>
              </a:ext>
            </a:extLst>
          </p:cNvPr>
          <p:cNvSpPr/>
          <p:nvPr/>
        </p:nvSpPr>
        <p:spPr>
          <a:xfrm>
            <a:off x="5603630" y="4105792"/>
            <a:ext cx="1441939" cy="140676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25FB051-FBE5-C746-940F-D89013FFCA4D}"/>
              </a:ext>
            </a:extLst>
          </p:cNvPr>
          <p:cNvSpPr txBox="1"/>
          <p:nvPr/>
        </p:nvSpPr>
        <p:spPr>
          <a:xfrm>
            <a:off x="934914" y="1092385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5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CB572E6-0F6E-2D41-974F-F02E1D6E8913}"/>
              </a:ext>
            </a:extLst>
          </p:cNvPr>
          <p:cNvSpPr txBox="1"/>
          <p:nvPr/>
        </p:nvSpPr>
        <p:spPr>
          <a:xfrm>
            <a:off x="3302976" y="1115307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2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BB16217-06B7-664D-8844-D62726ABA1F4}"/>
              </a:ext>
            </a:extLst>
          </p:cNvPr>
          <p:cNvSpPr txBox="1"/>
          <p:nvPr/>
        </p:nvSpPr>
        <p:spPr>
          <a:xfrm>
            <a:off x="5975837" y="1092385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9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5227E05-A01B-274C-9BBB-B0F8AEEBA61D}"/>
              </a:ext>
            </a:extLst>
          </p:cNvPr>
          <p:cNvSpPr txBox="1"/>
          <p:nvPr/>
        </p:nvSpPr>
        <p:spPr>
          <a:xfrm>
            <a:off x="2107222" y="2868104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7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7B447FE-02A2-2340-9392-AB54E0A48D6E}"/>
              </a:ext>
            </a:extLst>
          </p:cNvPr>
          <p:cNvSpPr txBox="1"/>
          <p:nvPr/>
        </p:nvSpPr>
        <p:spPr>
          <a:xfrm>
            <a:off x="4744915" y="2804089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8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3D9737C-FCDD-0843-B818-3FC79A5F3D4D}"/>
              </a:ext>
            </a:extLst>
          </p:cNvPr>
          <p:cNvSpPr txBox="1"/>
          <p:nvPr/>
        </p:nvSpPr>
        <p:spPr>
          <a:xfrm>
            <a:off x="882159" y="4488963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C4D04F1-E19D-BB43-86ED-78EDD99E30CC}"/>
              </a:ext>
            </a:extLst>
          </p:cNvPr>
          <p:cNvSpPr txBox="1"/>
          <p:nvPr/>
        </p:nvSpPr>
        <p:spPr>
          <a:xfrm>
            <a:off x="3549161" y="4488962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3CA06C3-0A21-5849-B603-3B6C95AD7A4A}"/>
              </a:ext>
            </a:extLst>
          </p:cNvPr>
          <p:cNvSpPr txBox="1"/>
          <p:nvPr/>
        </p:nvSpPr>
        <p:spPr>
          <a:xfrm>
            <a:off x="5990489" y="4477204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98088970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CA15C24-DF36-CB42-808F-010A5200E128}"/>
              </a:ext>
            </a:extLst>
          </p:cNvPr>
          <p:cNvSpPr txBox="1"/>
          <p:nvPr/>
        </p:nvSpPr>
        <p:spPr>
          <a:xfrm>
            <a:off x="8282354" y="618914"/>
            <a:ext cx="3622431" cy="489364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goch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felyn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ddu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sydd</a:t>
            </a:r>
            <a:r>
              <a:rPr lang="en-US" sz="2400" b="1" dirty="0"/>
              <a:t> </a:t>
            </a:r>
            <a:r>
              <a:rPr lang="en-US" sz="2400" b="1" dirty="0" err="1"/>
              <a:t>rhwng</a:t>
            </a:r>
            <a:r>
              <a:rPr lang="en-US" sz="2400" b="1" dirty="0"/>
              <a:t> pump a </a:t>
            </a:r>
            <a:r>
              <a:rPr lang="en-US" sz="2400" b="1" dirty="0" err="1"/>
              <a:t>naw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lleiaf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mwyaf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D2D48C-D4D8-3A48-A2D3-80E39B96567C}"/>
              </a:ext>
            </a:extLst>
          </p:cNvPr>
          <p:cNvSpPr txBox="1"/>
          <p:nvPr/>
        </p:nvSpPr>
        <p:spPr>
          <a:xfrm>
            <a:off x="263769" y="445763"/>
            <a:ext cx="7227277" cy="5304406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FC723E5-217F-3C48-BCC9-487D52816122}"/>
              </a:ext>
            </a:extLst>
          </p:cNvPr>
          <p:cNvSpPr/>
          <p:nvPr/>
        </p:nvSpPr>
        <p:spPr>
          <a:xfrm>
            <a:off x="562707" y="773723"/>
            <a:ext cx="1441939" cy="140676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22C48AA-E9C1-3242-917D-92AFD60C63D1}"/>
              </a:ext>
            </a:extLst>
          </p:cNvPr>
          <p:cNvSpPr/>
          <p:nvPr/>
        </p:nvSpPr>
        <p:spPr>
          <a:xfrm>
            <a:off x="2930769" y="773723"/>
            <a:ext cx="1441939" cy="140676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35C0391-AE09-5240-AED7-6FE955DE30E4}"/>
              </a:ext>
            </a:extLst>
          </p:cNvPr>
          <p:cNvSpPr/>
          <p:nvPr/>
        </p:nvSpPr>
        <p:spPr>
          <a:xfrm>
            <a:off x="5603630" y="773722"/>
            <a:ext cx="1441939" cy="140676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F82F8E0-A2E8-DE4E-BD5D-E64005E2FE81}"/>
              </a:ext>
            </a:extLst>
          </p:cNvPr>
          <p:cNvSpPr/>
          <p:nvPr/>
        </p:nvSpPr>
        <p:spPr>
          <a:xfrm>
            <a:off x="1735015" y="2508452"/>
            <a:ext cx="1441939" cy="1406769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CFE03CD-111B-6948-B173-13CC1D812878}"/>
              </a:ext>
            </a:extLst>
          </p:cNvPr>
          <p:cNvSpPr/>
          <p:nvPr/>
        </p:nvSpPr>
        <p:spPr>
          <a:xfrm>
            <a:off x="4372708" y="2461415"/>
            <a:ext cx="1441939" cy="1406769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720FF64-2F77-A341-AB51-712EAA746665}"/>
              </a:ext>
            </a:extLst>
          </p:cNvPr>
          <p:cNvSpPr/>
          <p:nvPr/>
        </p:nvSpPr>
        <p:spPr>
          <a:xfrm>
            <a:off x="509952" y="4129310"/>
            <a:ext cx="1441939" cy="140676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4058822-C3BF-9E46-9B82-C1095CAF3DFE}"/>
              </a:ext>
            </a:extLst>
          </p:cNvPr>
          <p:cNvSpPr/>
          <p:nvPr/>
        </p:nvSpPr>
        <p:spPr>
          <a:xfrm>
            <a:off x="3176954" y="4129309"/>
            <a:ext cx="1441939" cy="1406769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2CC045D-5369-8443-98FA-AA7A098435EF}"/>
              </a:ext>
            </a:extLst>
          </p:cNvPr>
          <p:cNvSpPr/>
          <p:nvPr/>
        </p:nvSpPr>
        <p:spPr>
          <a:xfrm>
            <a:off x="5603630" y="4105792"/>
            <a:ext cx="1441939" cy="140676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25FB051-FBE5-C746-940F-D89013FFCA4D}"/>
              </a:ext>
            </a:extLst>
          </p:cNvPr>
          <p:cNvSpPr txBox="1"/>
          <p:nvPr/>
        </p:nvSpPr>
        <p:spPr>
          <a:xfrm>
            <a:off x="934914" y="1092385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5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CB572E6-0F6E-2D41-974F-F02E1D6E8913}"/>
              </a:ext>
            </a:extLst>
          </p:cNvPr>
          <p:cNvSpPr txBox="1"/>
          <p:nvPr/>
        </p:nvSpPr>
        <p:spPr>
          <a:xfrm>
            <a:off x="3302976" y="1115307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2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BB16217-06B7-664D-8844-D62726ABA1F4}"/>
              </a:ext>
            </a:extLst>
          </p:cNvPr>
          <p:cNvSpPr txBox="1"/>
          <p:nvPr/>
        </p:nvSpPr>
        <p:spPr>
          <a:xfrm>
            <a:off x="5975837" y="1092385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9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5227E05-A01B-274C-9BBB-B0F8AEEBA61D}"/>
              </a:ext>
            </a:extLst>
          </p:cNvPr>
          <p:cNvSpPr txBox="1"/>
          <p:nvPr/>
        </p:nvSpPr>
        <p:spPr>
          <a:xfrm>
            <a:off x="2107222" y="2868104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7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7B447FE-02A2-2340-9392-AB54E0A48D6E}"/>
              </a:ext>
            </a:extLst>
          </p:cNvPr>
          <p:cNvSpPr txBox="1"/>
          <p:nvPr/>
        </p:nvSpPr>
        <p:spPr>
          <a:xfrm>
            <a:off x="4744915" y="2804089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8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3D9737C-FCDD-0843-B818-3FC79A5F3D4D}"/>
              </a:ext>
            </a:extLst>
          </p:cNvPr>
          <p:cNvSpPr txBox="1"/>
          <p:nvPr/>
        </p:nvSpPr>
        <p:spPr>
          <a:xfrm>
            <a:off x="882159" y="4488963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C4D04F1-E19D-BB43-86ED-78EDD99E30CC}"/>
              </a:ext>
            </a:extLst>
          </p:cNvPr>
          <p:cNvSpPr txBox="1"/>
          <p:nvPr/>
        </p:nvSpPr>
        <p:spPr>
          <a:xfrm>
            <a:off x="3549161" y="4488962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3CA06C3-0A21-5849-B603-3B6C95AD7A4A}"/>
              </a:ext>
            </a:extLst>
          </p:cNvPr>
          <p:cNvSpPr txBox="1"/>
          <p:nvPr/>
        </p:nvSpPr>
        <p:spPr>
          <a:xfrm>
            <a:off x="5990489" y="4477204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7801449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CA15C24-DF36-CB42-808F-010A5200E128}"/>
              </a:ext>
            </a:extLst>
          </p:cNvPr>
          <p:cNvSpPr txBox="1"/>
          <p:nvPr/>
        </p:nvSpPr>
        <p:spPr>
          <a:xfrm>
            <a:off x="8217877" y="252002"/>
            <a:ext cx="3622431" cy="6001643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goch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felyn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lleiaf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mwyaf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eilrif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un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eilrif</a:t>
            </a:r>
            <a:r>
              <a:rPr lang="en-US" sz="2400" b="1" dirty="0"/>
              <a:t> </a:t>
            </a:r>
            <a:r>
              <a:rPr lang="en-US" sz="2400" b="1" dirty="0" err="1"/>
              <a:t>mwyaf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un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odrif</a:t>
            </a:r>
            <a:r>
              <a:rPr lang="en-US" sz="2400" b="1" dirty="0"/>
              <a:t> </a:t>
            </a:r>
            <a:r>
              <a:rPr lang="en-US" sz="2400" b="1" dirty="0" err="1"/>
              <a:t>lleiaf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D2D48C-D4D8-3A48-A2D3-80E39B96567C}"/>
              </a:ext>
            </a:extLst>
          </p:cNvPr>
          <p:cNvSpPr txBox="1"/>
          <p:nvPr/>
        </p:nvSpPr>
        <p:spPr>
          <a:xfrm>
            <a:off x="284284" y="512595"/>
            <a:ext cx="7227277" cy="5304406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FC723E5-217F-3C48-BCC9-487D52816122}"/>
              </a:ext>
            </a:extLst>
          </p:cNvPr>
          <p:cNvSpPr/>
          <p:nvPr/>
        </p:nvSpPr>
        <p:spPr>
          <a:xfrm>
            <a:off x="562707" y="773723"/>
            <a:ext cx="1441939" cy="140676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22C48AA-E9C1-3242-917D-92AFD60C63D1}"/>
              </a:ext>
            </a:extLst>
          </p:cNvPr>
          <p:cNvSpPr/>
          <p:nvPr/>
        </p:nvSpPr>
        <p:spPr>
          <a:xfrm>
            <a:off x="2930769" y="773723"/>
            <a:ext cx="1441939" cy="140676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35C0391-AE09-5240-AED7-6FE955DE30E4}"/>
              </a:ext>
            </a:extLst>
          </p:cNvPr>
          <p:cNvSpPr/>
          <p:nvPr/>
        </p:nvSpPr>
        <p:spPr>
          <a:xfrm>
            <a:off x="5603630" y="773722"/>
            <a:ext cx="1441939" cy="140676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F82F8E0-A2E8-DE4E-BD5D-E64005E2FE81}"/>
              </a:ext>
            </a:extLst>
          </p:cNvPr>
          <p:cNvSpPr/>
          <p:nvPr/>
        </p:nvSpPr>
        <p:spPr>
          <a:xfrm>
            <a:off x="1735015" y="2508452"/>
            <a:ext cx="1441939" cy="1406769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CFE03CD-111B-6948-B173-13CC1D812878}"/>
              </a:ext>
            </a:extLst>
          </p:cNvPr>
          <p:cNvSpPr/>
          <p:nvPr/>
        </p:nvSpPr>
        <p:spPr>
          <a:xfrm>
            <a:off x="4372708" y="2461415"/>
            <a:ext cx="1441939" cy="1406769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720FF64-2F77-A341-AB51-712EAA746665}"/>
              </a:ext>
            </a:extLst>
          </p:cNvPr>
          <p:cNvSpPr/>
          <p:nvPr/>
        </p:nvSpPr>
        <p:spPr>
          <a:xfrm>
            <a:off x="509952" y="4129310"/>
            <a:ext cx="1441939" cy="140676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4058822-C3BF-9E46-9B82-C1095CAF3DFE}"/>
              </a:ext>
            </a:extLst>
          </p:cNvPr>
          <p:cNvSpPr/>
          <p:nvPr/>
        </p:nvSpPr>
        <p:spPr>
          <a:xfrm>
            <a:off x="3176954" y="4129309"/>
            <a:ext cx="1441939" cy="1406769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2CC045D-5369-8443-98FA-AA7A098435EF}"/>
              </a:ext>
            </a:extLst>
          </p:cNvPr>
          <p:cNvSpPr/>
          <p:nvPr/>
        </p:nvSpPr>
        <p:spPr>
          <a:xfrm>
            <a:off x="5603630" y="4105792"/>
            <a:ext cx="1441939" cy="140676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25FB051-FBE5-C746-940F-D89013FFCA4D}"/>
              </a:ext>
            </a:extLst>
          </p:cNvPr>
          <p:cNvSpPr txBox="1"/>
          <p:nvPr/>
        </p:nvSpPr>
        <p:spPr>
          <a:xfrm>
            <a:off x="685799" y="1092385"/>
            <a:ext cx="11723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105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CB572E6-0F6E-2D41-974F-F02E1D6E8913}"/>
              </a:ext>
            </a:extLst>
          </p:cNvPr>
          <p:cNvSpPr txBox="1"/>
          <p:nvPr/>
        </p:nvSpPr>
        <p:spPr>
          <a:xfrm>
            <a:off x="3089029" y="1115307"/>
            <a:ext cx="115765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103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BB16217-06B7-664D-8844-D62726ABA1F4}"/>
              </a:ext>
            </a:extLst>
          </p:cNvPr>
          <p:cNvSpPr txBox="1"/>
          <p:nvPr/>
        </p:nvSpPr>
        <p:spPr>
          <a:xfrm>
            <a:off x="5603630" y="1092385"/>
            <a:ext cx="144193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110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5227E05-A01B-274C-9BBB-B0F8AEEBA61D}"/>
              </a:ext>
            </a:extLst>
          </p:cNvPr>
          <p:cNvSpPr txBox="1"/>
          <p:nvPr/>
        </p:nvSpPr>
        <p:spPr>
          <a:xfrm>
            <a:off x="2107222" y="2868104"/>
            <a:ext cx="82354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77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7B447FE-02A2-2340-9392-AB54E0A48D6E}"/>
              </a:ext>
            </a:extLst>
          </p:cNvPr>
          <p:cNvSpPr txBox="1"/>
          <p:nvPr/>
        </p:nvSpPr>
        <p:spPr>
          <a:xfrm>
            <a:off x="4664319" y="2780078"/>
            <a:ext cx="85871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88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3D9737C-FCDD-0843-B818-3FC79A5F3D4D}"/>
              </a:ext>
            </a:extLst>
          </p:cNvPr>
          <p:cNvSpPr txBox="1"/>
          <p:nvPr/>
        </p:nvSpPr>
        <p:spPr>
          <a:xfrm>
            <a:off x="685799" y="4488963"/>
            <a:ext cx="11723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107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C4D04F1-E19D-BB43-86ED-78EDD99E30CC}"/>
              </a:ext>
            </a:extLst>
          </p:cNvPr>
          <p:cNvSpPr txBox="1"/>
          <p:nvPr/>
        </p:nvSpPr>
        <p:spPr>
          <a:xfrm>
            <a:off x="3549161" y="4488962"/>
            <a:ext cx="82354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87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3CA06C3-0A21-5849-B603-3B6C95AD7A4A}"/>
              </a:ext>
            </a:extLst>
          </p:cNvPr>
          <p:cNvSpPr txBox="1"/>
          <p:nvPr/>
        </p:nvSpPr>
        <p:spPr>
          <a:xfrm>
            <a:off x="5843956" y="4488962"/>
            <a:ext cx="9026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</a:rPr>
              <a:t>69</a:t>
            </a:r>
          </a:p>
        </p:txBody>
      </p:sp>
    </p:spTree>
    <p:extLst>
      <p:ext uri="{BB962C8B-B14F-4D97-AF65-F5344CB8AC3E}">
        <p14:creationId xmlns:p14="http://schemas.microsoft.com/office/powerpoint/2010/main" val="147117140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2BC62E-6D81-5B40-BE6C-A3C05DCF5271}"/>
              </a:ext>
            </a:extLst>
          </p:cNvPr>
          <p:cNvSpPr txBox="1"/>
          <p:nvPr/>
        </p:nvSpPr>
        <p:spPr>
          <a:xfrm>
            <a:off x="2725614" y="165997"/>
            <a:ext cx="7280031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Faint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adio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77FEF3-42EC-EA43-8BB3-A4928804A16E}"/>
              </a:ext>
            </a:extLst>
          </p:cNvPr>
          <p:cNvSpPr txBox="1"/>
          <p:nvPr/>
        </p:nvSpPr>
        <p:spPr>
          <a:xfrm>
            <a:off x="3516923" y="1406769"/>
            <a:ext cx="5310554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6 + 7 =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D865D5-28AB-EE4F-9601-D0CBEC84983C}"/>
              </a:ext>
            </a:extLst>
          </p:cNvPr>
          <p:cNvSpPr txBox="1"/>
          <p:nvPr/>
        </p:nvSpPr>
        <p:spPr>
          <a:xfrm>
            <a:off x="2901462" y="3373315"/>
            <a:ext cx="6541476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24 + 22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43594B-0618-AE40-9266-1A831662E23F}"/>
              </a:ext>
            </a:extLst>
          </p:cNvPr>
          <p:cNvSpPr txBox="1"/>
          <p:nvPr/>
        </p:nvSpPr>
        <p:spPr>
          <a:xfrm>
            <a:off x="2303585" y="5339861"/>
            <a:ext cx="7702060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102 + 39 =</a:t>
            </a:r>
          </a:p>
        </p:txBody>
      </p:sp>
    </p:spTree>
    <p:extLst>
      <p:ext uri="{BB962C8B-B14F-4D97-AF65-F5344CB8AC3E}">
        <p14:creationId xmlns:p14="http://schemas.microsoft.com/office/powerpoint/2010/main" val="127587520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2BC62E-6D81-5B40-BE6C-A3C05DCF5271}"/>
              </a:ext>
            </a:extLst>
          </p:cNvPr>
          <p:cNvSpPr txBox="1"/>
          <p:nvPr/>
        </p:nvSpPr>
        <p:spPr>
          <a:xfrm>
            <a:off x="2725614" y="165997"/>
            <a:ext cx="7280031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Faint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tynnu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77FEF3-42EC-EA43-8BB3-A4928804A16E}"/>
              </a:ext>
            </a:extLst>
          </p:cNvPr>
          <p:cNvSpPr txBox="1"/>
          <p:nvPr/>
        </p:nvSpPr>
        <p:spPr>
          <a:xfrm>
            <a:off x="3516923" y="1406769"/>
            <a:ext cx="5310554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10 - 6 =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D865D5-28AB-EE4F-9601-D0CBEC84983C}"/>
              </a:ext>
            </a:extLst>
          </p:cNvPr>
          <p:cNvSpPr txBox="1"/>
          <p:nvPr/>
        </p:nvSpPr>
        <p:spPr>
          <a:xfrm>
            <a:off x="2901462" y="3373315"/>
            <a:ext cx="6541476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48 - 12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43594B-0618-AE40-9266-1A831662E23F}"/>
              </a:ext>
            </a:extLst>
          </p:cNvPr>
          <p:cNvSpPr txBox="1"/>
          <p:nvPr/>
        </p:nvSpPr>
        <p:spPr>
          <a:xfrm>
            <a:off x="2303585" y="5339861"/>
            <a:ext cx="7702060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137 - 39 =</a:t>
            </a:r>
          </a:p>
        </p:txBody>
      </p:sp>
    </p:spTree>
    <p:extLst>
      <p:ext uri="{BB962C8B-B14F-4D97-AF65-F5344CB8AC3E}">
        <p14:creationId xmlns:p14="http://schemas.microsoft.com/office/powerpoint/2010/main" val="136816230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2BC62E-6D81-5B40-BE6C-A3C05DCF5271}"/>
              </a:ext>
            </a:extLst>
          </p:cNvPr>
          <p:cNvSpPr txBox="1"/>
          <p:nvPr/>
        </p:nvSpPr>
        <p:spPr>
          <a:xfrm>
            <a:off x="2057400" y="165997"/>
            <a:ext cx="8423031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Faint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lluosi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gyda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77FEF3-42EC-EA43-8BB3-A4928804A16E}"/>
              </a:ext>
            </a:extLst>
          </p:cNvPr>
          <p:cNvSpPr txBox="1"/>
          <p:nvPr/>
        </p:nvSpPr>
        <p:spPr>
          <a:xfrm>
            <a:off x="3516923" y="1406769"/>
            <a:ext cx="5310554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2 x 3 =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D865D5-28AB-EE4F-9601-D0CBEC84983C}"/>
              </a:ext>
            </a:extLst>
          </p:cNvPr>
          <p:cNvSpPr txBox="1"/>
          <p:nvPr/>
        </p:nvSpPr>
        <p:spPr>
          <a:xfrm>
            <a:off x="2901462" y="3373315"/>
            <a:ext cx="6541476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7 x 9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43594B-0618-AE40-9266-1A831662E23F}"/>
              </a:ext>
            </a:extLst>
          </p:cNvPr>
          <p:cNvSpPr txBox="1"/>
          <p:nvPr/>
        </p:nvSpPr>
        <p:spPr>
          <a:xfrm>
            <a:off x="2303585" y="5339861"/>
            <a:ext cx="7702060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15 x 12 =</a:t>
            </a:r>
          </a:p>
        </p:txBody>
      </p:sp>
    </p:spTree>
    <p:extLst>
      <p:ext uri="{BB962C8B-B14F-4D97-AF65-F5344CB8AC3E}">
        <p14:creationId xmlns:p14="http://schemas.microsoft.com/office/powerpoint/2010/main" val="285861224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2BC62E-6D81-5B40-BE6C-A3C05DCF5271}"/>
              </a:ext>
            </a:extLst>
          </p:cNvPr>
          <p:cNvSpPr txBox="1"/>
          <p:nvPr/>
        </p:nvSpPr>
        <p:spPr>
          <a:xfrm>
            <a:off x="2057400" y="165997"/>
            <a:ext cx="8423031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Faint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rhannu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gyda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77FEF3-42EC-EA43-8BB3-A4928804A16E}"/>
              </a:ext>
            </a:extLst>
          </p:cNvPr>
          <p:cNvSpPr txBox="1"/>
          <p:nvPr/>
        </p:nvSpPr>
        <p:spPr>
          <a:xfrm>
            <a:off x="3516923" y="1406769"/>
            <a:ext cx="5310554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6    2 =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D865D5-28AB-EE4F-9601-D0CBEC84983C}"/>
              </a:ext>
            </a:extLst>
          </p:cNvPr>
          <p:cNvSpPr txBox="1"/>
          <p:nvPr/>
        </p:nvSpPr>
        <p:spPr>
          <a:xfrm>
            <a:off x="2901462" y="3373315"/>
            <a:ext cx="6541476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60     6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43594B-0618-AE40-9266-1A831662E23F}"/>
              </a:ext>
            </a:extLst>
          </p:cNvPr>
          <p:cNvSpPr txBox="1"/>
          <p:nvPr/>
        </p:nvSpPr>
        <p:spPr>
          <a:xfrm>
            <a:off x="2303585" y="5339861"/>
            <a:ext cx="7702060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220     10 =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82F55A-1299-E341-90BF-F8D7F887AF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636" b="22361"/>
          <a:stretch/>
        </p:blipFill>
        <p:spPr>
          <a:xfrm>
            <a:off x="4418624" y="1637664"/>
            <a:ext cx="1244600" cy="86164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97E8370-A143-A846-88EB-72CC9A7CB3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636" b="22361"/>
          <a:stretch/>
        </p:blipFill>
        <p:spPr>
          <a:xfrm>
            <a:off x="4418624" y="3660724"/>
            <a:ext cx="1244600" cy="86164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7200AD2-78E4-7C4F-86E3-261C295CA8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636" b="22361"/>
          <a:stretch/>
        </p:blipFill>
        <p:spPr>
          <a:xfrm>
            <a:off x="4418624" y="5570756"/>
            <a:ext cx="1244600" cy="861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84102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8203297"/>
              </p:ext>
            </p:extLst>
          </p:nvPr>
        </p:nvGraphicFramePr>
        <p:xfrm>
          <a:off x="251013" y="1214145"/>
          <a:ext cx="11417526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54192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6333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Gorffennwch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gwaith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Ymdrech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dda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Caewch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Da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iawn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Tacluswch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gyflym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ardderchog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Sefwch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Syniad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Diolch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Hwyl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fawr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Ateb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36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613448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Ymadroddion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defnyddiol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 Useful phrases</a:t>
            </a:r>
            <a:endParaRPr sz="36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80D6D8-1DF5-5748-ABF5-A7A353FE59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53702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Erbyn</a:t>
            </a:r>
            <a:r>
              <a:rPr lang="en-GB" sz="4400" b="1" dirty="0">
                <a:latin typeface="+mj-lt"/>
              </a:rPr>
              <a:t> y </a:t>
            </a:r>
            <a:r>
              <a:rPr lang="en-GB" sz="4400" b="1" dirty="0" err="1">
                <a:latin typeface="+mj-lt"/>
              </a:rPr>
              <a:t>tro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nesaf</a:t>
            </a:r>
            <a:r>
              <a:rPr lang="en-GB" sz="4400" b="1" dirty="0">
                <a:latin typeface="+mj-lt"/>
              </a:rPr>
              <a:t> 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By next time 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150524" y="1998048"/>
            <a:ext cx="5952102" cy="267765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Dysgwch</a:t>
            </a:r>
            <a:r>
              <a:rPr lang="en-US" sz="2400" dirty="0"/>
              <a:t> y </a:t>
            </a:r>
            <a:r>
              <a:rPr lang="en-US" sz="2400" dirty="0" err="1"/>
              <a:t>patrymau</a:t>
            </a:r>
            <a:r>
              <a:rPr lang="en-US" sz="2400" dirty="0"/>
              <a:t> </a:t>
            </a:r>
            <a:r>
              <a:rPr lang="en-US" sz="2400" dirty="0" err="1"/>
              <a:t>iaith</a:t>
            </a:r>
            <a:r>
              <a:rPr lang="en-US" sz="2400" dirty="0"/>
              <a:t> </a:t>
            </a:r>
            <a:r>
              <a:rPr lang="en-US" sz="2400" dirty="0" err="1"/>
              <a:t>a’r</a:t>
            </a:r>
            <a:r>
              <a:rPr lang="en-US" sz="2400" dirty="0"/>
              <a:t> </a:t>
            </a:r>
            <a:r>
              <a:rPr lang="en-US" sz="2400" dirty="0" err="1"/>
              <a:t>eirfa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Cwblhewch</a:t>
            </a:r>
            <a:r>
              <a:rPr lang="en-US" sz="2400" dirty="0"/>
              <a:t> y </a:t>
            </a:r>
            <a:r>
              <a:rPr lang="en-US" sz="2400" dirty="0" err="1"/>
              <a:t>dasg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sleid</a:t>
            </a:r>
            <a:r>
              <a:rPr lang="en-US" sz="2400" dirty="0"/>
              <a:t> 28.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Byddwn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trafod</a:t>
            </a:r>
            <a:r>
              <a:rPr lang="en-US" sz="2400" dirty="0"/>
              <a:t> y </a:t>
            </a:r>
            <a:r>
              <a:rPr lang="en-US" sz="2400" dirty="0" err="1"/>
              <a:t>tasgau</a:t>
            </a:r>
            <a:r>
              <a:rPr lang="en-US" sz="2400" dirty="0"/>
              <a:t> </a:t>
            </a:r>
            <a:r>
              <a:rPr lang="en-US" sz="2400" dirty="0" err="1"/>
              <a:t>hyn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ddechrau’r</a:t>
            </a:r>
            <a:r>
              <a:rPr lang="en-US" sz="2400" dirty="0"/>
              <a:t> </a:t>
            </a:r>
            <a:r>
              <a:rPr lang="en-US" sz="2400" dirty="0" err="1"/>
              <a:t>sesiwn</a:t>
            </a:r>
            <a:r>
              <a:rPr lang="en-US" sz="2400" dirty="0"/>
              <a:t> </a:t>
            </a:r>
            <a:r>
              <a:rPr lang="en-US" sz="2400" dirty="0" err="1"/>
              <a:t>nesaf</a:t>
            </a:r>
            <a:r>
              <a:rPr lang="en-US" sz="2400" dirty="0"/>
              <a:t>.</a:t>
            </a:r>
          </a:p>
          <a:p>
            <a:endParaRPr 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440558" y="1998048"/>
            <a:ext cx="5462768" cy="267765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Learn the language patterns and any new vocabulary.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Complete the task (slide 28).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We will discuss these tasks at the beginning of our next session.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93049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Oes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cwestiwn</a:t>
            </a:r>
            <a:r>
              <a:rPr lang="en-GB" sz="4400" b="1" dirty="0">
                <a:latin typeface="+mj-lt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286999" y="5830583"/>
            <a:ext cx="1543953" cy="91523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209B480-11CE-F04B-AC83-A4E1AF0F9F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4452" y="2133234"/>
            <a:ext cx="7120821" cy="369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12640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03" y="1744347"/>
            <a:ext cx="3084798" cy="30847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14AEDA-4182-9D4A-833A-2CAF0B779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A68D30-06AA-CA40-842C-9A617E1913C6}"/>
              </a:ext>
            </a:extLst>
          </p:cNvPr>
          <p:cNvSpPr txBox="1"/>
          <p:nvPr/>
        </p:nvSpPr>
        <p:spPr>
          <a:xfrm>
            <a:off x="3856382" y="886089"/>
            <a:ext cx="8030817" cy="480131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Diolch</a:t>
            </a:r>
            <a:r>
              <a:rPr lang="en-US" sz="3200" b="1" dirty="0">
                <a:solidFill>
                  <a:schemeClr val="bg1"/>
                </a:solidFill>
              </a:rPr>
              <a:t> a </a:t>
            </a:r>
            <a:r>
              <a:rPr lang="en-US" sz="3200" b="1" dirty="0" err="1">
                <a:solidFill>
                  <a:schemeClr val="bg1"/>
                </a:solidFill>
              </a:rPr>
              <a:t>chadwch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ddiogel</a:t>
            </a:r>
            <a:r>
              <a:rPr lang="en-US" sz="3200" b="1" dirty="0">
                <a:solidFill>
                  <a:schemeClr val="bg1"/>
                </a:solidFill>
              </a:rPr>
              <a:t> tan y </a:t>
            </a:r>
            <a:r>
              <a:rPr lang="en-US" sz="3200" b="1" dirty="0" err="1">
                <a:solidFill>
                  <a:schemeClr val="bg1"/>
                </a:solidFill>
              </a:rPr>
              <a:t>tro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nesaf</a:t>
            </a:r>
            <a:r>
              <a:rPr lang="en-US" sz="3200" b="1" dirty="0">
                <a:solidFill>
                  <a:schemeClr val="bg1"/>
                </a:solidFill>
              </a:rPr>
              <a:t>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Thank you and keep safe until next time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26.11.2020 @ 2 pm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95279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Orange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{C2E16165-10AA-6D48-8E02-7493BDFFA99A}tf10001119</Template>
  <TotalTime>2276</TotalTime>
  <Words>1309</Words>
  <Application>Microsoft Macintosh PowerPoint</Application>
  <PresentationFormat>Widescreen</PresentationFormat>
  <Paragraphs>420</Paragraphs>
  <Slides>44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4" baseType="lpstr">
      <vt:lpstr>American Typewriter</vt:lpstr>
      <vt:lpstr>Arial</vt:lpstr>
      <vt:lpstr>Arial Rounded MT Bold</vt:lpstr>
      <vt:lpstr>Ayuthaya</vt:lpstr>
      <vt:lpstr>Calibri</vt:lpstr>
      <vt:lpstr>Century Gothic</vt:lpstr>
      <vt:lpstr>Gill Sans MT</vt:lpstr>
      <vt:lpstr>Segoe Print</vt:lpstr>
      <vt:lpstr>Segoe Script</vt:lpstr>
      <vt:lpstr>Gallery</vt:lpstr>
      <vt:lpstr>PowerPoint Presentation</vt:lpstr>
      <vt:lpstr>PowerPoint Presentation</vt:lpstr>
      <vt:lpstr>Gofyn cwestiwn                  Asking a question</vt:lpstr>
      <vt:lpstr>Amser cofrestru ...              Registration time ... </vt:lpstr>
      <vt:lpstr>PowerPoint Presentation</vt:lpstr>
      <vt:lpstr>PowerPoint Presentation</vt:lpstr>
      <vt:lpstr>PowerPoint Presentation</vt:lpstr>
      <vt:lpstr>Agor y wers          Lesson openers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Eich tasg …                    Your task 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Ymadroddion defnyddiol           Useful phrases</vt:lpstr>
      <vt:lpstr>Erbyn y tro nesaf … By next time … </vt:lpstr>
      <vt:lpstr>Oes cwestiwn?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191</cp:revision>
  <cp:lastPrinted>2020-10-12T18:34:26Z</cp:lastPrinted>
  <dcterms:created xsi:type="dcterms:W3CDTF">2020-09-11T11:29:22Z</dcterms:created>
  <dcterms:modified xsi:type="dcterms:W3CDTF">2020-11-24T13:05:24Z</dcterms:modified>
</cp:coreProperties>
</file>