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6858000" cy="9144000"/>
  <p:embeddedFontLst>
    <p:embeddedFont>
      <p:font typeface="Calibri" panose="020F0502020204030204" pitchFamily="34" charset="0"/>
      <p:regular r:id="rId13"/>
      <p:bold r:id="rId14"/>
      <p:italic r:id="rId15"/>
      <p:boldItalic r:id="rId16"/>
    </p:embeddedFont>
    <p:embeddedFont>
      <p:font typeface="Nunito" pitchFamily="2" charset="0"/>
      <p:regular r:id="rId17"/>
      <p:bold r:id="rId18"/>
      <p:italic r:id="rId19"/>
      <p:bold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66" d="100"/>
          <a:sy n="66" d="100"/>
        </p:scale>
        <p:origin x="0" y="0"/>
      </p:cViewPr>
      <p:guideLst>
        <p:guide orient="horz" pos="1620"/>
        <p:guide pos="2880"/>
      </p:guideLst>
    </p:cSldViewPr>
  </p:slide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i Rusu" userId="0bcecb69327ec587" providerId="LiveId" clId="{56DAD9A5-3218-48CA-AFD4-43E431C5BCED}"/>
    <pc:docChg chg="modSld">
      <pc:chgData name="Andrei Rusu" userId="0bcecb69327ec587" providerId="LiveId" clId="{56DAD9A5-3218-48CA-AFD4-43E431C5BCED}" dt="2023-02-02T09:41:26.022" v="260" actId="20577"/>
      <pc:docMkLst>
        <pc:docMk/>
      </pc:docMkLst>
      <pc:sldChg chg="addSp modSp mod">
        <pc:chgData name="Andrei Rusu" userId="0bcecb69327ec587" providerId="LiveId" clId="{56DAD9A5-3218-48CA-AFD4-43E431C5BCED}" dt="2023-02-02T09:41:26.022" v="260" actId="20577"/>
        <pc:sldMkLst>
          <pc:docMk/>
          <pc:sldMk cId="0" sldId="256"/>
        </pc:sldMkLst>
        <pc:spChg chg="add mod">
          <ac:chgData name="Andrei Rusu" userId="0bcecb69327ec587" providerId="LiveId" clId="{56DAD9A5-3218-48CA-AFD4-43E431C5BCED}" dt="2023-02-02T09:41:26.022" v="260" actId="20577"/>
          <ac:spMkLst>
            <pc:docMk/>
            <pc:sldMk cId="0" sldId="256"/>
            <ac:spMk id="3" creationId="{9CAB71E5-8D62-6172-07A5-8F55BF692852}"/>
          </ac:spMkLst>
        </pc:spChg>
        <pc:spChg chg="mod">
          <ac:chgData name="Andrei Rusu" userId="0bcecb69327ec587" providerId="LiveId" clId="{56DAD9A5-3218-48CA-AFD4-43E431C5BCED}" dt="2023-02-02T09:40:20.069" v="194" actId="1076"/>
          <ac:spMkLst>
            <pc:docMk/>
            <pc:sldMk cId="0" sldId="256"/>
            <ac:spMk id="128"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g1eea40e6faf_0_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g1eea40e6faf_0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1eea40e6faf_0_4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1eea40e6faf_0_4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g1eea40e6faf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7" name="Google Shape;137;g1eea40e6faf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Introduction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Marriott international is among the famous international hotels that has a portfolio of over 8000 properties and has 30 leading brands. It is functional in more than 130 nations or territories. It has the headquarter in Bethesda and has over 10000 employees worldwide and was founded by Wiliard Mrraiot and Alice Marriot in 1927. Its overall revenue was more than 18 billion dollars in 2022. The presentation will discuss the hotels brands' chief customers. It will also discuss the scope and roles of the guest services that are offered by the hotels. It will also discuss the roles and function of guest services. Finally it will discuss the significance of hospitality and its procedures to meet the expectation of guests.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g1eea40e6faf_1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 name="Google Shape;144;g1eea40e6faf_1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latin typeface="Times New Roman"/>
                <a:ea typeface="Times New Roman"/>
                <a:cs typeface="Times New Roman"/>
                <a:sym typeface="Times New Roman"/>
              </a:rPr>
              <a:t>Marriott international hotels welcome guests from the diverse sectors and are successful in offering effective services to the clients of diverse regions. Diverse consumers such as Travellers, Tourist, Business consumers and so on are among the main customers (</a:t>
            </a:r>
            <a:r>
              <a:rPr lang="en-GB" sz="1200">
                <a:highlight>
                  <a:srgbClr val="FFFFFF"/>
                </a:highlight>
                <a:latin typeface="Times New Roman"/>
                <a:ea typeface="Times New Roman"/>
                <a:cs typeface="Times New Roman"/>
                <a:sym typeface="Times New Roman"/>
              </a:rPr>
              <a:t>Neves, 2022</a:t>
            </a:r>
            <a:r>
              <a:rPr lang="en-GB" sz="1200">
                <a:latin typeface="Times New Roman"/>
                <a:ea typeface="Times New Roman"/>
                <a:cs typeface="Times New Roman"/>
                <a:sym typeface="Times New Roman"/>
              </a:rPr>
              <a:t>). Among the diverse customers </a:t>
            </a:r>
            <a:r>
              <a:rPr lang="en-GB" sz="1200" b="1">
                <a:latin typeface="Times New Roman"/>
                <a:ea typeface="Times New Roman"/>
                <a:cs typeface="Times New Roman"/>
                <a:sym typeface="Times New Roman"/>
              </a:rPr>
              <a:t>Tourist </a:t>
            </a:r>
            <a:r>
              <a:rPr lang="en-GB" sz="1200">
                <a:latin typeface="Times New Roman"/>
                <a:ea typeface="Times New Roman"/>
                <a:cs typeface="Times New Roman"/>
                <a:sym typeface="Times New Roman"/>
              </a:rPr>
              <a:t>are the chief customers of hotels and tourists from diverse nations across the world are welcomed by Hotel Marriot. They look for the comforts and services offered by the hotels. Similarly the quality services are offered by hotels for their comforts and accommodation (</a:t>
            </a:r>
            <a:r>
              <a:rPr lang="en-GB" sz="1200">
                <a:highlight>
                  <a:srgbClr val="FFFFFF"/>
                </a:highlight>
                <a:latin typeface="Times New Roman"/>
                <a:ea typeface="Times New Roman"/>
                <a:cs typeface="Times New Roman"/>
                <a:sym typeface="Times New Roman"/>
              </a:rPr>
              <a:t>Catana and Toma, 2021</a:t>
            </a:r>
            <a:r>
              <a:rPr lang="en-GB" sz="1200">
                <a:latin typeface="Times New Roman"/>
                <a:ea typeface="Times New Roman"/>
                <a:cs typeface="Times New Roman"/>
                <a:sym typeface="Times New Roman"/>
              </a:rPr>
              <a:t>). </a:t>
            </a:r>
            <a:r>
              <a:rPr lang="en-GB" sz="1200" b="1">
                <a:latin typeface="Times New Roman"/>
                <a:ea typeface="Times New Roman"/>
                <a:cs typeface="Times New Roman"/>
                <a:sym typeface="Times New Roman"/>
              </a:rPr>
              <a:t>Travellers are</a:t>
            </a:r>
            <a:r>
              <a:rPr lang="en-GB" sz="1200">
                <a:latin typeface="Times New Roman"/>
                <a:ea typeface="Times New Roman"/>
                <a:cs typeface="Times New Roman"/>
                <a:sym typeface="Times New Roman"/>
              </a:rPr>
              <a:t> also among the most significant guests and they are interested in destinations and experiences of nations. They are interested in exploration of diverse regions across the world. </a:t>
            </a:r>
            <a:r>
              <a:rPr lang="en-GB" sz="1200" b="1">
                <a:latin typeface="Times New Roman"/>
                <a:ea typeface="Times New Roman"/>
                <a:cs typeface="Times New Roman"/>
                <a:sym typeface="Times New Roman"/>
              </a:rPr>
              <a:t>Similarly</a:t>
            </a:r>
            <a:r>
              <a:rPr lang="en-GB" sz="1200">
                <a:latin typeface="Times New Roman"/>
                <a:ea typeface="Times New Roman"/>
                <a:cs typeface="Times New Roman"/>
                <a:sym typeface="Times New Roman"/>
              </a:rPr>
              <a:t> the Business travellers are among the significant guests of the hotel. They travel across the regions for diverse business  purposes and visit the hotels for the business functions and they conduct the meetings, conferences within the hotels. Similarly the eco-friendly travellers enjoy the environment and they seek for the “sustainable experiences”  and take in consideration the effect of their activities and services they need (</a:t>
            </a:r>
            <a:r>
              <a:rPr lang="en-GB" sz="1200">
                <a:highlight>
                  <a:srgbClr val="FFFFFF"/>
                </a:highlight>
                <a:latin typeface="Times New Roman"/>
                <a:ea typeface="Times New Roman"/>
                <a:cs typeface="Times New Roman"/>
                <a:sym typeface="Times New Roman"/>
              </a:rPr>
              <a:t>Darsin </a:t>
            </a:r>
            <a:r>
              <a:rPr lang="en-GB" sz="1200" i="1">
                <a:highlight>
                  <a:srgbClr val="FFFFFF"/>
                </a:highlight>
                <a:latin typeface="Times New Roman"/>
                <a:ea typeface="Times New Roman"/>
                <a:cs typeface="Times New Roman"/>
                <a:sym typeface="Times New Roman"/>
              </a:rPr>
              <a:t>et al</a:t>
            </a:r>
            <a:r>
              <a:rPr lang="en-GB" sz="1200">
                <a:highlight>
                  <a:srgbClr val="FFFFFF"/>
                </a:highlight>
                <a:latin typeface="Times New Roman"/>
                <a:ea typeface="Times New Roman"/>
                <a:cs typeface="Times New Roman"/>
                <a:sym typeface="Times New Roman"/>
              </a:rPr>
              <a:t>., 2019</a:t>
            </a:r>
            <a:r>
              <a:rPr lang="en-GB" sz="1200">
                <a:latin typeface="Times New Roman"/>
                <a:ea typeface="Times New Roman"/>
                <a:cs typeface="Times New Roman"/>
                <a:sym typeface="Times New Roman"/>
              </a:rPr>
              <a:t>). Such types of clients  demand distinct information and they aim to contribute to the local economy.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g1eea40e6faf_1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1" name="Google Shape;151;g1eea40e6faf_1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Guest services are among the fundamental factors in attracting the clients to the hotels and they act as the main factors in guest attraction. It is vital for the success of the Mariot international hotels. Diverse services such as the </a:t>
            </a:r>
            <a:r>
              <a:rPr lang="en-GB" sz="1200" b="1" i="1">
                <a:solidFill>
                  <a:schemeClr val="dk1"/>
                </a:solidFill>
                <a:latin typeface="Times New Roman"/>
                <a:ea typeface="Times New Roman"/>
                <a:cs typeface="Times New Roman"/>
                <a:sym typeface="Times New Roman"/>
              </a:rPr>
              <a:t>Spa, swimming pools, Laundry, Banquet halls</a:t>
            </a:r>
            <a:r>
              <a:rPr lang="en-GB" sz="1200">
                <a:solidFill>
                  <a:schemeClr val="dk1"/>
                </a:solidFill>
                <a:latin typeface="Times New Roman"/>
                <a:ea typeface="Times New Roman"/>
                <a:cs typeface="Times New Roman"/>
                <a:sym typeface="Times New Roman"/>
              </a:rPr>
              <a:t> services are being offered (</a:t>
            </a:r>
            <a:r>
              <a:rPr lang="en-GB" sz="1200">
                <a:solidFill>
                  <a:schemeClr val="dk1"/>
                </a:solidFill>
                <a:highlight>
                  <a:srgbClr val="FFFFFF"/>
                </a:highlight>
                <a:latin typeface="Times New Roman"/>
                <a:ea typeface="Times New Roman"/>
                <a:cs typeface="Times New Roman"/>
                <a:sym typeface="Times New Roman"/>
              </a:rPr>
              <a:t>Davahli </a:t>
            </a:r>
            <a:r>
              <a:rPr lang="en-GB" sz="1200" i="1">
                <a:solidFill>
                  <a:schemeClr val="dk1"/>
                </a:solidFill>
                <a:highlight>
                  <a:srgbClr val="FFFFFF"/>
                </a:highlight>
                <a:latin typeface="Times New Roman"/>
                <a:ea typeface="Times New Roman"/>
                <a:cs typeface="Times New Roman"/>
                <a:sym typeface="Times New Roman"/>
              </a:rPr>
              <a:t>et al</a:t>
            </a:r>
            <a:r>
              <a:rPr lang="en-GB" sz="1200">
                <a:solidFill>
                  <a:schemeClr val="dk1"/>
                </a:solidFill>
                <a:highlight>
                  <a:srgbClr val="FFFFFF"/>
                </a:highlight>
                <a:latin typeface="Times New Roman"/>
                <a:ea typeface="Times New Roman"/>
                <a:cs typeface="Times New Roman"/>
                <a:sym typeface="Times New Roman"/>
              </a:rPr>
              <a:t>., 2020</a:t>
            </a:r>
            <a:r>
              <a:rPr lang="en-GB" sz="1200">
                <a:solidFill>
                  <a:schemeClr val="dk1"/>
                </a:solidFill>
                <a:latin typeface="Times New Roman"/>
                <a:ea typeface="Times New Roman"/>
                <a:cs typeface="Times New Roman"/>
                <a:sym typeface="Times New Roman"/>
              </a:rPr>
              <a:t>). Effective services help to build up the trust with the customers respectively. Until and unless the effective services are being offered to the tourist it will be challenging for the hotels to succeed.The more is the effective services it will help to attract and win the customers trust respectively. Hospitality sectors must produce </a:t>
            </a:r>
            <a:r>
              <a:rPr lang="en-GB" sz="1200" b="1">
                <a:solidFill>
                  <a:schemeClr val="dk1"/>
                </a:solidFill>
                <a:latin typeface="Times New Roman"/>
                <a:ea typeface="Times New Roman"/>
                <a:cs typeface="Times New Roman"/>
                <a:sym typeface="Times New Roman"/>
              </a:rPr>
              <a:t>“memorable experiences</a:t>
            </a:r>
            <a:r>
              <a:rPr lang="en-GB" sz="1200">
                <a:solidFill>
                  <a:schemeClr val="dk1"/>
                </a:solidFill>
                <a:latin typeface="Times New Roman"/>
                <a:ea typeface="Times New Roman"/>
                <a:cs typeface="Times New Roman"/>
                <a:sym typeface="Times New Roman"/>
              </a:rPr>
              <a:t>”through offering the best facilities for modern day travellers (</a:t>
            </a:r>
            <a:r>
              <a:rPr lang="en-GB" sz="1200">
                <a:solidFill>
                  <a:schemeClr val="dk1"/>
                </a:solidFill>
                <a:highlight>
                  <a:srgbClr val="FFFFFF"/>
                </a:highlight>
                <a:latin typeface="Times New Roman"/>
                <a:ea typeface="Times New Roman"/>
                <a:cs typeface="Times New Roman"/>
                <a:sym typeface="Times New Roman"/>
              </a:rPr>
              <a:t>Rhou and Singal, 2020</a:t>
            </a:r>
            <a:r>
              <a:rPr lang="en-GB" sz="1200">
                <a:solidFill>
                  <a:schemeClr val="dk1"/>
                </a:solidFill>
                <a:latin typeface="Times New Roman"/>
                <a:ea typeface="Times New Roman"/>
                <a:cs typeface="Times New Roman"/>
                <a:sym typeface="Times New Roman"/>
              </a:rPr>
              <a:t>). Diverse facilities such as wifi, swimming pools, hair dryers, Bar, Spa and so on are offered so that the guest can enjoy the services. Along with it the guest must be properly treated and proper communication is maintained with them (</a:t>
            </a:r>
            <a:r>
              <a:rPr lang="en-GB" sz="1200">
                <a:solidFill>
                  <a:schemeClr val="dk1"/>
                </a:solidFill>
                <a:highlight>
                  <a:srgbClr val="FFFFFF"/>
                </a:highlight>
                <a:latin typeface="Times New Roman"/>
                <a:ea typeface="Times New Roman"/>
                <a:cs typeface="Times New Roman"/>
                <a:sym typeface="Times New Roman"/>
              </a:rPr>
              <a:t>Breier </a:t>
            </a:r>
            <a:r>
              <a:rPr lang="en-GB" sz="1200" i="1">
                <a:solidFill>
                  <a:schemeClr val="dk1"/>
                </a:solidFill>
                <a:highlight>
                  <a:srgbClr val="FFFFFF"/>
                </a:highlight>
                <a:latin typeface="Times New Roman"/>
                <a:ea typeface="Times New Roman"/>
                <a:cs typeface="Times New Roman"/>
                <a:sym typeface="Times New Roman"/>
              </a:rPr>
              <a:t>et al</a:t>
            </a:r>
            <a:r>
              <a:rPr lang="en-GB" sz="1200">
                <a:solidFill>
                  <a:schemeClr val="dk1"/>
                </a:solidFill>
                <a:highlight>
                  <a:srgbClr val="FFFFFF"/>
                </a:highlight>
                <a:latin typeface="Times New Roman"/>
                <a:ea typeface="Times New Roman"/>
                <a:cs typeface="Times New Roman"/>
                <a:sym typeface="Times New Roman"/>
              </a:rPr>
              <a:t>., 2021</a:t>
            </a:r>
            <a:r>
              <a:rPr lang="en-GB" sz="1200">
                <a:solidFill>
                  <a:schemeClr val="dk1"/>
                </a:solidFill>
                <a:latin typeface="Times New Roman"/>
                <a:ea typeface="Times New Roman"/>
                <a:cs typeface="Times New Roman"/>
                <a:sym typeface="Times New Roman"/>
              </a:rPr>
              <a:t>). Hotels must establish the proper relation with guests so that guests visit the hotels again and again. Quality services is the main function of hotels and it helps to increase the brand image of the company. Similarly the guest problems must be properly listened to and solved.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g1eea40e6faf_1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 name="Google Shape;158;g1eea40e6faf_1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Guest services are the facilities or the amenities that are offered by the  hotels to those individuals that make the reservations, stay and purchase products within the hotels. The primary functions of the guest services are to help the guest with the check in and check out services. Similarly guests must be informed regarding the facilities or the amenities of hotels. The main function of  guest services is to provide quality service and maintain the proper communication or relationship with guests (</a:t>
            </a:r>
            <a:r>
              <a:rPr lang="en-GB" sz="1200">
                <a:solidFill>
                  <a:schemeClr val="dk1"/>
                </a:solidFill>
                <a:highlight>
                  <a:srgbClr val="FFFFFF"/>
                </a:highlight>
                <a:latin typeface="Times New Roman"/>
                <a:ea typeface="Times New Roman"/>
                <a:cs typeface="Times New Roman"/>
                <a:sym typeface="Times New Roman"/>
              </a:rPr>
              <a:t>Liu </a:t>
            </a:r>
            <a:r>
              <a:rPr lang="en-GB" sz="1200" i="1">
                <a:solidFill>
                  <a:schemeClr val="dk1"/>
                </a:solidFill>
                <a:highlight>
                  <a:srgbClr val="FFFFFF"/>
                </a:highlight>
                <a:latin typeface="Times New Roman"/>
                <a:ea typeface="Times New Roman"/>
                <a:cs typeface="Times New Roman"/>
                <a:sym typeface="Times New Roman"/>
              </a:rPr>
              <a:t>et al</a:t>
            </a:r>
            <a:r>
              <a:rPr lang="en-GB" sz="1200">
                <a:solidFill>
                  <a:schemeClr val="dk1"/>
                </a:solidFill>
                <a:highlight>
                  <a:srgbClr val="FFFFFF"/>
                </a:highlight>
                <a:latin typeface="Times New Roman"/>
                <a:ea typeface="Times New Roman"/>
                <a:cs typeface="Times New Roman"/>
                <a:sym typeface="Times New Roman"/>
              </a:rPr>
              <a:t>., 2021</a:t>
            </a:r>
            <a:r>
              <a:rPr lang="en-GB" sz="1200">
                <a:solidFill>
                  <a:schemeClr val="dk1"/>
                </a:solidFill>
                <a:latin typeface="Times New Roman"/>
                <a:ea typeface="Times New Roman"/>
                <a:cs typeface="Times New Roman"/>
                <a:sym typeface="Times New Roman"/>
              </a:rPr>
              <a:t>). Until and unless the proper relationship is maintained with the clients it is challenging for the hotels to succeed. Along with it the guest queries must be solved and the hotel's members are required to solve the queries of clients. The guest must ensure the satisfaction from the hotels and their complaints must be  properly handled (</a:t>
            </a:r>
            <a:r>
              <a:rPr lang="en-GB" sz="1200">
                <a:solidFill>
                  <a:schemeClr val="dk1"/>
                </a:solidFill>
                <a:highlight>
                  <a:srgbClr val="FFFFFF"/>
                </a:highlight>
                <a:latin typeface="Times New Roman"/>
                <a:ea typeface="Times New Roman"/>
                <a:cs typeface="Times New Roman"/>
                <a:sym typeface="Times New Roman"/>
              </a:rPr>
              <a:t>Quinn and Buzzetto-Hollywood, 2019</a:t>
            </a:r>
            <a:r>
              <a:rPr lang="en-GB" sz="1200">
                <a:solidFill>
                  <a:schemeClr val="dk1"/>
                </a:solidFill>
                <a:latin typeface="Times New Roman"/>
                <a:ea typeface="Times New Roman"/>
                <a:cs typeface="Times New Roman"/>
                <a:sym typeface="Times New Roman"/>
              </a:rPr>
              <a:t>). Moreover the record of the guest is kept for future uses. Guest services is the significant part of the hospitality industry and it forms the part and parcels of the company business. Until and unless the effective services are offered it is challenging for the hoteliers to succeed. Hence the hospitality sectors list the guest services at the top list of their priorities.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g1eea40e6faf_1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5" name="Google Shape;165;g1eea40e6faf_1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Hospitality sectors form a significant part of the employability and economy of  the nations. It comprises more than 9% of the world GDP and it is estimated that its estimations will rise by more than 8% in next 10 years (</a:t>
            </a:r>
            <a:r>
              <a:rPr lang="en-GB" sz="1200">
                <a:solidFill>
                  <a:srgbClr val="222222"/>
                </a:solidFill>
                <a:highlight>
                  <a:srgbClr val="FFFFFF"/>
                </a:highlight>
                <a:latin typeface="Times New Roman"/>
                <a:ea typeface="Times New Roman"/>
                <a:cs typeface="Times New Roman"/>
                <a:sym typeface="Times New Roman"/>
              </a:rPr>
              <a:t>Hole, 2019</a:t>
            </a:r>
            <a:r>
              <a:rPr lang="en-GB" sz="1200">
                <a:solidFill>
                  <a:schemeClr val="dk1"/>
                </a:solidFill>
                <a:latin typeface="Times New Roman"/>
                <a:ea typeface="Times New Roman"/>
                <a:cs typeface="Times New Roman"/>
                <a:sym typeface="Times New Roman"/>
              </a:rPr>
              <a:t>). It is the most significant sector for the economy of the world. The tourism sector is crucial for local economies in addition to contribution   to a nation's GDP. The members that are employed in the hospitality sector spend money in online shops, cafes, clubs, entertainment facilities, and other locations. The improvement of local infrastructure can also be financed in part by the hotel industry. Through offering the quality services as per  the requirements of the clients the hotels meet the customers expectation (</a:t>
            </a:r>
            <a:r>
              <a:rPr lang="en-GB" sz="1200">
                <a:solidFill>
                  <a:srgbClr val="222222"/>
                </a:solidFill>
                <a:highlight>
                  <a:srgbClr val="FFFFFF"/>
                </a:highlight>
                <a:latin typeface="Times New Roman"/>
                <a:ea typeface="Times New Roman"/>
                <a:cs typeface="Times New Roman"/>
                <a:sym typeface="Times New Roman"/>
              </a:rPr>
              <a:t>Dopson </a:t>
            </a:r>
            <a:r>
              <a:rPr lang="en-GB" sz="1200" i="1">
                <a:solidFill>
                  <a:srgbClr val="222222"/>
                </a:solidFill>
                <a:highlight>
                  <a:srgbClr val="FFFFFF"/>
                </a:highlight>
                <a:latin typeface="Times New Roman"/>
                <a:ea typeface="Times New Roman"/>
                <a:cs typeface="Times New Roman"/>
                <a:sym typeface="Times New Roman"/>
              </a:rPr>
              <a:t>et al</a:t>
            </a:r>
            <a:r>
              <a:rPr lang="en-GB" sz="1200">
                <a:solidFill>
                  <a:srgbClr val="222222"/>
                </a:solidFill>
                <a:highlight>
                  <a:srgbClr val="FFFFFF"/>
                </a:highlight>
                <a:latin typeface="Times New Roman"/>
                <a:ea typeface="Times New Roman"/>
                <a:cs typeface="Times New Roman"/>
                <a:sym typeface="Times New Roman"/>
              </a:rPr>
              <a:t>., 2022</a:t>
            </a:r>
            <a:r>
              <a:rPr lang="en-GB" sz="1200">
                <a:solidFill>
                  <a:schemeClr val="dk1"/>
                </a:solidFill>
                <a:latin typeface="Times New Roman"/>
                <a:ea typeface="Times New Roman"/>
                <a:cs typeface="Times New Roman"/>
                <a:sym typeface="Times New Roman"/>
              </a:rPr>
              <a:t>). Along with the needs and demands, necessary facilities are offered by the hotels that help them to satisfy the needs of the clients. Similarly, quality services, effective communication are the most significant parts of the hospitality sector.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g1eea40e6faf_1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2" name="Google Shape;172;g1eea40e6faf_1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Hospitality sectors are the most significant parts of the economy of the world. It provides the employability and economy to the diverse peoples across the world. Diverse facilities and the amenities are offered by the hotels that help to increase the productivity of the company. Similarly the guest service is the significant part of hoteliers in attracting the clients.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g1eea40e6faf_1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 name="Google Shape;179;g1eea40e6faf_1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g1eea40e6faf_1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5" name="Google Shape;185;g1eea40e6faf_1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6"/>
        </a:solidFill>
        <a:effectLst/>
      </p:bgPr>
    </p:bg>
    <p:spTree>
      <p:nvGrpSpPr>
        <p:cNvPr id="1" name="Shape 9"/>
        <p:cNvGrpSpPr/>
        <p:nvPr/>
      </p:nvGrpSpPr>
      <p:grpSpPr>
        <a:xfrm>
          <a:off x="0" y="0"/>
          <a:ext cx="0" cy="0"/>
          <a:chOff x="0" y="0"/>
          <a:chExt cx="0" cy="0"/>
        </a:xfrm>
      </p:grpSpPr>
      <p:sp>
        <p:nvSpPr>
          <p:cNvPr id="10" name="Google Shape;10;p2"/>
          <p:cNvSpPr/>
          <p:nvPr/>
        </p:nvSpPr>
        <p:spPr>
          <a:xfrm>
            <a:off x="31" y="2824500"/>
            <a:ext cx="7370400" cy="23190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flipH="1">
            <a:off x="3582600" y="1550700"/>
            <a:ext cx="5561400" cy="35928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rot="10800000">
            <a:off x="5058905" y="0"/>
            <a:ext cx="4085100" cy="20526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20327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 name="Google Shape;14;p2"/>
          <p:cNvGrpSpPr/>
          <p:nvPr/>
        </p:nvGrpSpPr>
        <p:grpSpPr>
          <a:xfrm>
            <a:off x="255200" y="592"/>
            <a:ext cx="2250363" cy="1044300"/>
            <a:chOff x="255200" y="592"/>
            <a:chExt cx="2250363" cy="1044300"/>
          </a:xfrm>
        </p:grpSpPr>
        <p:sp>
          <p:nvSpPr>
            <p:cNvPr id="15" name="Google Shape;15;p2"/>
            <p:cNvSpPr/>
            <p:nvPr/>
          </p:nvSpPr>
          <p:spPr>
            <a:xfrm>
              <a:off x="764063"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509632"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255200"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18;p2"/>
          <p:cNvGrpSpPr/>
          <p:nvPr/>
        </p:nvGrpSpPr>
        <p:grpSpPr>
          <a:xfrm>
            <a:off x="905395" y="592"/>
            <a:ext cx="2250363" cy="1044300"/>
            <a:chOff x="905395" y="592"/>
            <a:chExt cx="2250363" cy="1044300"/>
          </a:xfrm>
        </p:grpSpPr>
        <p:sp>
          <p:nvSpPr>
            <p:cNvPr id="19" name="Google Shape;19;p2"/>
            <p:cNvSpPr/>
            <p:nvPr/>
          </p:nvSpPr>
          <p:spPr>
            <a:xfrm>
              <a:off x="1414258"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1159826"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905395"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 name="Google Shape;22;p2"/>
          <p:cNvGrpSpPr/>
          <p:nvPr/>
        </p:nvGrpSpPr>
        <p:grpSpPr>
          <a:xfrm>
            <a:off x="7057468" y="5088"/>
            <a:ext cx="1851282" cy="752108"/>
            <a:chOff x="6917201" y="0"/>
            <a:chExt cx="2227777" cy="863400"/>
          </a:xfrm>
        </p:grpSpPr>
        <p:sp>
          <p:nvSpPr>
            <p:cNvPr id="23" name="Google Shape;23;p2"/>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 name="Google Shape;26;p2"/>
          <p:cNvGrpSpPr/>
          <p:nvPr/>
        </p:nvGrpSpPr>
        <p:grpSpPr>
          <a:xfrm>
            <a:off x="6553032" y="4217852"/>
            <a:ext cx="2389068" cy="925737"/>
            <a:chOff x="6917201" y="0"/>
            <a:chExt cx="2227777" cy="863400"/>
          </a:xfrm>
        </p:grpSpPr>
        <p:sp>
          <p:nvSpPr>
            <p:cNvPr id="27" name="Google Shape;27;p2"/>
            <p:cNvSpPr/>
            <p:nvPr/>
          </p:nvSpPr>
          <p:spPr>
            <a:xfrm>
              <a:off x="7641677"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7279439"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6917201"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 name="Google Shape;30;p2"/>
          <p:cNvGrpSpPr/>
          <p:nvPr/>
        </p:nvGrpSpPr>
        <p:grpSpPr>
          <a:xfrm>
            <a:off x="199149" y="4055652"/>
            <a:ext cx="2795414" cy="1083308"/>
            <a:chOff x="6917201" y="0"/>
            <a:chExt cx="2227777" cy="863400"/>
          </a:xfrm>
        </p:grpSpPr>
        <p:sp>
          <p:nvSpPr>
            <p:cNvPr id="31" name="Google Shape;31;p2"/>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 name="Google Shape;34;p2"/>
          <p:cNvSpPr txBox="1">
            <a:spLocks noGrp="1"/>
          </p:cNvSpPr>
          <p:nvPr>
            <p:ph type="ctrTitle"/>
          </p:nvPr>
        </p:nvSpPr>
        <p:spPr>
          <a:xfrm>
            <a:off x="1858703" y="1822833"/>
            <a:ext cx="5361300" cy="14481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a:endParaRPr/>
          </a:p>
        </p:txBody>
      </p:sp>
      <p:sp>
        <p:nvSpPr>
          <p:cNvPr id="35" name="Google Shape;35;p2"/>
          <p:cNvSpPr txBox="1">
            <a:spLocks noGrp="1"/>
          </p:cNvSpPr>
          <p:nvPr>
            <p:ph type="subTitle" idx="1"/>
          </p:nvPr>
        </p:nvSpPr>
        <p:spPr>
          <a:xfrm>
            <a:off x="1858700" y="3413158"/>
            <a:ext cx="5361300" cy="52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36" name="Google Shape;36;p2"/>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37"/>
        <p:cNvGrpSpPr/>
        <p:nvPr/>
      </p:nvGrpSpPr>
      <p:grpSpPr>
        <a:xfrm>
          <a:off x="0" y="0"/>
          <a:ext cx="0" cy="0"/>
          <a:chOff x="0" y="0"/>
          <a:chExt cx="0" cy="0"/>
        </a:xfrm>
      </p:grpSpPr>
      <p:sp>
        <p:nvSpPr>
          <p:cNvPr id="38" name="Google Shape;38;p3"/>
          <p:cNvSpPr/>
          <p:nvPr/>
        </p:nvSpPr>
        <p:spPr>
          <a:xfrm flipH="1">
            <a:off x="4757100" y="2309400"/>
            <a:ext cx="4386900" cy="2834100"/>
          </a:xfrm>
          <a:prstGeom prst="rtTriangl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 name="Google Shape;39;p3"/>
          <p:cNvGrpSpPr/>
          <p:nvPr/>
        </p:nvGrpSpPr>
        <p:grpSpPr>
          <a:xfrm>
            <a:off x="5594191" y="3961115"/>
            <a:ext cx="2910145" cy="1182340"/>
            <a:chOff x="6917201" y="0"/>
            <a:chExt cx="2227777" cy="863400"/>
          </a:xfrm>
        </p:grpSpPr>
        <p:sp>
          <p:nvSpPr>
            <p:cNvPr id="40" name="Google Shape;40;p3"/>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3"/>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3"/>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 name="Google Shape;43;p3"/>
          <p:cNvGrpSpPr/>
          <p:nvPr/>
        </p:nvGrpSpPr>
        <p:grpSpPr>
          <a:xfrm>
            <a:off x="199149" y="2"/>
            <a:ext cx="2795414" cy="1083308"/>
            <a:chOff x="6917201" y="0"/>
            <a:chExt cx="2227777" cy="863400"/>
          </a:xfrm>
        </p:grpSpPr>
        <p:sp>
          <p:nvSpPr>
            <p:cNvPr id="44" name="Google Shape;44;p3"/>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3"/>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3"/>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 name="Google Shape;47;p3"/>
          <p:cNvSpPr txBox="1">
            <a:spLocks noGrp="1"/>
          </p:cNvSpPr>
          <p:nvPr>
            <p:ph type="title"/>
          </p:nvPr>
        </p:nvSpPr>
        <p:spPr>
          <a:xfrm>
            <a:off x="1888684" y="1746100"/>
            <a:ext cx="5377500" cy="16461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2"/>
              </a:buClr>
              <a:buSzPts val="3200"/>
              <a:buNone/>
              <a:defRPr sz="3200">
                <a:solidFill>
                  <a:schemeClr val="dk2"/>
                </a:solidFill>
              </a:defRPr>
            </a:lvl1pPr>
            <a:lvl2pPr lvl="1" algn="ctr">
              <a:spcBef>
                <a:spcPts val="0"/>
              </a:spcBef>
              <a:spcAft>
                <a:spcPts val="0"/>
              </a:spcAft>
              <a:buClr>
                <a:schemeClr val="dk2"/>
              </a:buClr>
              <a:buSzPts val="3200"/>
              <a:buNone/>
              <a:defRPr sz="3200">
                <a:solidFill>
                  <a:schemeClr val="dk2"/>
                </a:solidFill>
              </a:defRPr>
            </a:lvl2pPr>
            <a:lvl3pPr lvl="2" algn="ctr">
              <a:spcBef>
                <a:spcPts val="0"/>
              </a:spcBef>
              <a:spcAft>
                <a:spcPts val="0"/>
              </a:spcAft>
              <a:buClr>
                <a:schemeClr val="dk2"/>
              </a:buClr>
              <a:buSzPts val="3200"/>
              <a:buNone/>
              <a:defRPr sz="3200">
                <a:solidFill>
                  <a:schemeClr val="dk2"/>
                </a:solidFill>
              </a:defRPr>
            </a:lvl3pPr>
            <a:lvl4pPr lvl="3" algn="ctr">
              <a:spcBef>
                <a:spcPts val="0"/>
              </a:spcBef>
              <a:spcAft>
                <a:spcPts val="0"/>
              </a:spcAft>
              <a:buClr>
                <a:schemeClr val="dk2"/>
              </a:buClr>
              <a:buSzPts val="3200"/>
              <a:buNone/>
              <a:defRPr sz="3200">
                <a:solidFill>
                  <a:schemeClr val="dk2"/>
                </a:solidFill>
              </a:defRPr>
            </a:lvl4pPr>
            <a:lvl5pPr lvl="4" algn="ctr">
              <a:spcBef>
                <a:spcPts val="0"/>
              </a:spcBef>
              <a:spcAft>
                <a:spcPts val="0"/>
              </a:spcAft>
              <a:buClr>
                <a:schemeClr val="dk2"/>
              </a:buClr>
              <a:buSzPts val="3200"/>
              <a:buNone/>
              <a:defRPr sz="3200">
                <a:solidFill>
                  <a:schemeClr val="dk2"/>
                </a:solidFill>
              </a:defRPr>
            </a:lvl5pPr>
            <a:lvl6pPr lvl="5" algn="ctr">
              <a:spcBef>
                <a:spcPts val="0"/>
              </a:spcBef>
              <a:spcAft>
                <a:spcPts val="0"/>
              </a:spcAft>
              <a:buClr>
                <a:schemeClr val="dk2"/>
              </a:buClr>
              <a:buSzPts val="3200"/>
              <a:buNone/>
              <a:defRPr sz="3200">
                <a:solidFill>
                  <a:schemeClr val="dk2"/>
                </a:solidFill>
              </a:defRPr>
            </a:lvl6pPr>
            <a:lvl7pPr lvl="6" algn="ctr">
              <a:spcBef>
                <a:spcPts val="0"/>
              </a:spcBef>
              <a:spcAft>
                <a:spcPts val="0"/>
              </a:spcAft>
              <a:buClr>
                <a:schemeClr val="dk2"/>
              </a:buClr>
              <a:buSzPts val="3200"/>
              <a:buNone/>
              <a:defRPr sz="3200">
                <a:solidFill>
                  <a:schemeClr val="dk2"/>
                </a:solidFill>
              </a:defRPr>
            </a:lvl7pPr>
            <a:lvl8pPr lvl="7" algn="ctr">
              <a:spcBef>
                <a:spcPts val="0"/>
              </a:spcBef>
              <a:spcAft>
                <a:spcPts val="0"/>
              </a:spcAft>
              <a:buClr>
                <a:schemeClr val="dk2"/>
              </a:buClr>
              <a:buSzPts val="3200"/>
              <a:buNone/>
              <a:defRPr sz="3200">
                <a:solidFill>
                  <a:schemeClr val="dk2"/>
                </a:solidFill>
              </a:defRPr>
            </a:lvl8pPr>
            <a:lvl9pPr lvl="8" algn="ctr">
              <a:spcBef>
                <a:spcPts val="0"/>
              </a:spcBef>
              <a:spcAft>
                <a:spcPts val="0"/>
              </a:spcAft>
              <a:buClr>
                <a:schemeClr val="dk2"/>
              </a:buClr>
              <a:buSzPts val="3200"/>
              <a:buNone/>
              <a:defRPr sz="3200">
                <a:solidFill>
                  <a:schemeClr val="dk2"/>
                </a:solidFill>
              </a:defRPr>
            </a:lvl9pPr>
          </a:lstStyle>
          <a:p>
            <a:endParaRPr/>
          </a:p>
        </p:txBody>
      </p:sp>
      <p:sp>
        <p:nvSpPr>
          <p:cNvPr id="48" name="Google Shape;48;p3"/>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solidFill>
          <a:schemeClr val="dk2"/>
        </a:solidFill>
        <a:effectLst/>
      </p:bgPr>
    </p:bg>
    <p:spTree>
      <p:nvGrpSpPr>
        <p:cNvPr id="1" name="Shape 49"/>
        <p:cNvGrpSpPr/>
        <p:nvPr/>
      </p:nvGrpSpPr>
      <p:grpSpPr>
        <a:xfrm>
          <a:off x="0" y="0"/>
          <a:ext cx="0" cy="0"/>
          <a:chOff x="0" y="0"/>
          <a:chExt cx="0" cy="0"/>
        </a:xfrm>
      </p:grpSpPr>
      <p:sp>
        <p:nvSpPr>
          <p:cNvPr id="50" name="Google Shape;50;p4"/>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4"/>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4"/>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4"/>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54" name="Google Shape;54;p4"/>
          <p:cNvSpPr txBox="1">
            <a:spLocks noGrp="1"/>
          </p:cNvSpPr>
          <p:nvPr>
            <p:ph type="body" idx="1"/>
          </p:nvPr>
        </p:nvSpPr>
        <p:spPr>
          <a:xfrm>
            <a:off x="819150" y="1990725"/>
            <a:ext cx="75057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5" name="Google Shape;55;p4"/>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solidFill>
          <a:schemeClr val="dk2"/>
        </a:solidFill>
        <a:effectLst/>
      </p:bgPr>
    </p:bg>
    <p:spTree>
      <p:nvGrpSpPr>
        <p:cNvPr id="1" name="Shape 56"/>
        <p:cNvGrpSpPr/>
        <p:nvPr/>
      </p:nvGrpSpPr>
      <p:grpSpPr>
        <a:xfrm>
          <a:off x="0" y="0"/>
          <a:ext cx="0" cy="0"/>
          <a:chOff x="0" y="0"/>
          <a:chExt cx="0" cy="0"/>
        </a:xfrm>
      </p:grpSpPr>
      <p:sp>
        <p:nvSpPr>
          <p:cNvPr id="57" name="Google Shape;57;p5"/>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5"/>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5"/>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5"/>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1" name="Google Shape;61;p5"/>
          <p:cNvSpPr txBox="1">
            <a:spLocks noGrp="1"/>
          </p:cNvSpPr>
          <p:nvPr>
            <p:ph type="body" idx="1"/>
          </p:nvPr>
        </p:nvSpPr>
        <p:spPr>
          <a:xfrm>
            <a:off x="819150" y="1990725"/>
            <a:ext cx="36861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2" name="Google Shape;62;p5"/>
          <p:cNvSpPr txBox="1">
            <a:spLocks noGrp="1"/>
          </p:cNvSpPr>
          <p:nvPr>
            <p:ph type="body" idx="2"/>
          </p:nvPr>
        </p:nvSpPr>
        <p:spPr>
          <a:xfrm>
            <a:off x="4638675" y="1990725"/>
            <a:ext cx="36861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3" name="Google Shape;63;p5"/>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chemeClr val="dk2"/>
        </a:solidFill>
        <a:effectLst/>
      </p:bgPr>
    </p:bg>
    <p:spTree>
      <p:nvGrpSpPr>
        <p:cNvPr id="1" name="Shape 64"/>
        <p:cNvGrpSpPr/>
        <p:nvPr/>
      </p:nvGrpSpPr>
      <p:grpSpPr>
        <a:xfrm>
          <a:off x="0" y="0"/>
          <a:ext cx="0" cy="0"/>
          <a:chOff x="0" y="0"/>
          <a:chExt cx="0" cy="0"/>
        </a:xfrm>
      </p:grpSpPr>
      <p:sp>
        <p:nvSpPr>
          <p:cNvPr id="65" name="Google Shape;65;p6"/>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6"/>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6"/>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6"/>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9" name="Google Shape;69;p6"/>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accent3"/>
        </a:solidFill>
        <a:effectLst/>
      </p:bgPr>
    </p:bg>
    <p:spTree>
      <p:nvGrpSpPr>
        <p:cNvPr id="1" name="Shape 70"/>
        <p:cNvGrpSpPr/>
        <p:nvPr/>
      </p:nvGrpSpPr>
      <p:grpSpPr>
        <a:xfrm>
          <a:off x="0" y="0"/>
          <a:ext cx="0" cy="0"/>
          <a:chOff x="0" y="0"/>
          <a:chExt cx="0" cy="0"/>
        </a:xfrm>
      </p:grpSpPr>
      <p:sp>
        <p:nvSpPr>
          <p:cNvPr id="71" name="Google Shape;71;p7"/>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7"/>
          <p:cNvSpPr/>
          <p:nvPr/>
        </p:nvSpPr>
        <p:spPr>
          <a:xfrm>
            <a:off x="31" y="2824500"/>
            <a:ext cx="7370400" cy="23190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7"/>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7"/>
          <p:cNvSpPr txBox="1">
            <a:spLocks noGrp="1"/>
          </p:cNvSpPr>
          <p:nvPr>
            <p:ph type="title"/>
          </p:nvPr>
        </p:nvSpPr>
        <p:spPr>
          <a:xfrm>
            <a:off x="819150" y="845600"/>
            <a:ext cx="3709200" cy="13830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75" name="Google Shape;75;p7"/>
          <p:cNvSpPr txBox="1">
            <a:spLocks noGrp="1"/>
          </p:cNvSpPr>
          <p:nvPr>
            <p:ph type="body" idx="1"/>
          </p:nvPr>
        </p:nvSpPr>
        <p:spPr>
          <a:xfrm>
            <a:off x="830700" y="2319050"/>
            <a:ext cx="3709200" cy="21198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76" name="Google Shape;76;p7"/>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1"/>
        </a:solidFill>
        <a:effectLst/>
      </p:bgPr>
    </p:bg>
    <p:spTree>
      <p:nvGrpSpPr>
        <p:cNvPr id="1" name="Shape 77"/>
        <p:cNvGrpSpPr/>
        <p:nvPr/>
      </p:nvGrpSpPr>
      <p:grpSpPr>
        <a:xfrm>
          <a:off x="0" y="0"/>
          <a:ext cx="0" cy="0"/>
          <a:chOff x="0" y="0"/>
          <a:chExt cx="0" cy="0"/>
        </a:xfrm>
      </p:grpSpPr>
      <p:sp>
        <p:nvSpPr>
          <p:cNvPr id="78" name="Google Shape;78;p8"/>
          <p:cNvSpPr/>
          <p:nvPr/>
        </p:nvSpPr>
        <p:spPr>
          <a:xfrm>
            <a:off x="0" y="2823144"/>
            <a:ext cx="7369200" cy="23169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8"/>
          <p:cNvSpPr/>
          <p:nvPr/>
        </p:nvSpPr>
        <p:spPr>
          <a:xfrm flipH="1">
            <a:off x="3583210" y="1554113"/>
            <a:ext cx="5560500" cy="35895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0" name="Google Shape;80;p8"/>
          <p:cNvGrpSpPr/>
          <p:nvPr/>
        </p:nvGrpSpPr>
        <p:grpSpPr>
          <a:xfrm>
            <a:off x="255991" y="-118"/>
            <a:ext cx="2251347" cy="1043408"/>
            <a:chOff x="3961956" y="4383950"/>
            <a:chExt cx="1160548" cy="548700"/>
          </a:xfrm>
        </p:grpSpPr>
        <p:sp>
          <p:nvSpPr>
            <p:cNvPr id="81" name="Google Shape;81;p8"/>
            <p:cNvSpPr/>
            <p:nvPr/>
          </p:nvSpPr>
          <p:spPr>
            <a:xfrm>
              <a:off x="4224904"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8"/>
            <p:cNvSpPr/>
            <p:nvPr/>
          </p:nvSpPr>
          <p:spPr>
            <a:xfrm>
              <a:off x="4093430"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8"/>
            <p:cNvSpPr/>
            <p:nvPr/>
          </p:nvSpPr>
          <p:spPr>
            <a:xfrm>
              <a:off x="3961956"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4" name="Google Shape;84;p8"/>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5" name="Google Shape;85;p8"/>
          <p:cNvGrpSpPr/>
          <p:nvPr/>
        </p:nvGrpSpPr>
        <p:grpSpPr>
          <a:xfrm>
            <a:off x="34934" y="4522125"/>
            <a:ext cx="1593306" cy="617072"/>
            <a:chOff x="6917201" y="0"/>
            <a:chExt cx="2227777" cy="863400"/>
          </a:xfrm>
        </p:grpSpPr>
        <p:sp>
          <p:nvSpPr>
            <p:cNvPr id="86" name="Google Shape;86;p8"/>
            <p:cNvSpPr/>
            <p:nvPr/>
          </p:nvSpPr>
          <p:spPr>
            <a:xfrm>
              <a:off x="7641677"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a:off x="7279439"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8"/>
            <p:cNvSpPr/>
            <p:nvPr/>
          </p:nvSpPr>
          <p:spPr>
            <a:xfrm>
              <a:off x="6917201"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 name="Google Shape;89;p8"/>
          <p:cNvGrpSpPr/>
          <p:nvPr/>
        </p:nvGrpSpPr>
        <p:grpSpPr>
          <a:xfrm>
            <a:off x="5886353" y="1243"/>
            <a:ext cx="3257455" cy="1261514"/>
            <a:chOff x="6917201" y="0"/>
            <a:chExt cx="2227777" cy="863400"/>
          </a:xfrm>
        </p:grpSpPr>
        <p:sp>
          <p:nvSpPr>
            <p:cNvPr id="90" name="Google Shape;90;p8"/>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8"/>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8"/>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3" name="Google Shape;93;p8"/>
          <p:cNvSpPr txBox="1">
            <a:spLocks noGrp="1"/>
          </p:cNvSpPr>
          <p:nvPr>
            <p:ph type="title"/>
          </p:nvPr>
        </p:nvSpPr>
        <p:spPr>
          <a:xfrm>
            <a:off x="1393929" y="1301146"/>
            <a:ext cx="6366900" cy="25392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200"/>
              <a:buNone/>
              <a:defRPr sz="3200"/>
            </a:lvl1pPr>
            <a:lvl2pPr lvl="1" algn="ctr">
              <a:spcBef>
                <a:spcPts val="0"/>
              </a:spcBef>
              <a:spcAft>
                <a:spcPts val="0"/>
              </a:spcAft>
              <a:buSzPts val="3200"/>
              <a:buNone/>
              <a:defRPr sz="3200"/>
            </a:lvl2pPr>
            <a:lvl3pPr lvl="2" algn="ctr">
              <a:spcBef>
                <a:spcPts val="0"/>
              </a:spcBef>
              <a:spcAft>
                <a:spcPts val="0"/>
              </a:spcAft>
              <a:buSzPts val="3200"/>
              <a:buNone/>
              <a:defRPr sz="3200"/>
            </a:lvl3pPr>
            <a:lvl4pPr lvl="3" algn="ctr">
              <a:spcBef>
                <a:spcPts val="0"/>
              </a:spcBef>
              <a:spcAft>
                <a:spcPts val="0"/>
              </a:spcAft>
              <a:buSzPts val="3200"/>
              <a:buNone/>
              <a:defRPr sz="3200"/>
            </a:lvl4pPr>
            <a:lvl5pPr lvl="4" algn="ctr">
              <a:spcBef>
                <a:spcPts val="0"/>
              </a:spcBef>
              <a:spcAft>
                <a:spcPts val="0"/>
              </a:spcAft>
              <a:buSzPts val="3200"/>
              <a:buNone/>
              <a:defRPr sz="3200"/>
            </a:lvl5pPr>
            <a:lvl6pPr lvl="5" algn="ctr">
              <a:spcBef>
                <a:spcPts val="0"/>
              </a:spcBef>
              <a:spcAft>
                <a:spcPts val="0"/>
              </a:spcAft>
              <a:buSzPts val="3200"/>
              <a:buNone/>
              <a:defRPr sz="3200"/>
            </a:lvl6pPr>
            <a:lvl7pPr lvl="6" algn="ctr">
              <a:spcBef>
                <a:spcPts val="0"/>
              </a:spcBef>
              <a:spcAft>
                <a:spcPts val="0"/>
              </a:spcAft>
              <a:buSzPts val="3200"/>
              <a:buNone/>
              <a:defRPr sz="3200"/>
            </a:lvl7pPr>
            <a:lvl8pPr lvl="7" algn="ctr">
              <a:spcBef>
                <a:spcPts val="0"/>
              </a:spcBef>
              <a:spcAft>
                <a:spcPts val="0"/>
              </a:spcAft>
              <a:buSzPts val="3200"/>
              <a:buNone/>
              <a:defRPr sz="3200"/>
            </a:lvl8pPr>
            <a:lvl9pPr lvl="8" algn="ctr">
              <a:spcBef>
                <a:spcPts val="0"/>
              </a:spcBef>
              <a:spcAft>
                <a:spcPts val="0"/>
              </a:spcAft>
              <a:buSzPts val="3200"/>
              <a:buNone/>
              <a:defRPr sz="3200"/>
            </a:lvl9pPr>
          </a:lstStyle>
          <a:p>
            <a:endParaRPr/>
          </a:p>
        </p:txBody>
      </p:sp>
      <p:sp>
        <p:nvSpPr>
          <p:cNvPr id="94" name="Google Shape;94;p8"/>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2"/>
        </a:solidFill>
        <a:effectLst/>
      </p:bgPr>
    </p:bg>
    <p:spTree>
      <p:nvGrpSpPr>
        <p:cNvPr id="1" name="Shape 95"/>
        <p:cNvGrpSpPr/>
        <p:nvPr/>
      </p:nvGrpSpPr>
      <p:grpSpPr>
        <a:xfrm>
          <a:off x="0" y="0"/>
          <a:ext cx="0" cy="0"/>
          <a:chOff x="0" y="0"/>
          <a:chExt cx="0" cy="0"/>
        </a:xfrm>
      </p:grpSpPr>
      <p:sp>
        <p:nvSpPr>
          <p:cNvPr id="96" name="Google Shape;96;p9"/>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9"/>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9"/>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9"/>
          <p:cNvSpPr txBox="1">
            <a:spLocks noGrp="1"/>
          </p:cNvSpPr>
          <p:nvPr>
            <p:ph type="title"/>
          </p:nvPr>
        </p:nvSpPr>
        <p:spPr>
          <a:xfrm>
            <a:off x="819150" y="845600"/>
            <a:ext cx="6424200" cy="7050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100" name="Google Shape;100;p9"/>
          <p:cNvSpPr txBox="1">
            <a:spLocks noGrp="1"/>
          </p:cNvSpPr>
          <p:nvPr>
            <p:ph type="subTitle" idx="1"/>
          </p:nvPr>
        </p:nvSpPr>
        <p:spPr>
          <a:xfrm>
            <a:off x="819150" y="1550700"/>
            <a:ext cx="5859900" cy="3936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101" name="Google Shape;101;p9"/>
          <p:cNvSpPr txBox="1">
            <a:spLocks noGrp="1"/>
          </p:cNvSpPr>
          <p:nvPr>
            <p:ph type="body" idx="2"/>
          </p:nvPr>
        </p:nvSpPr>
        <p:spPr>
          <a:xfrm>
            <a:off x="819150" y="2467050"/>
            <a:ext cx="5859900" cy="2095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02" name="Google Shape;102;p9"/>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accent1"/>
        </a:solidFill>
        <a:effectLst/>
      </p:bgPr>
    </p:bg>
    <p:spTree>
      <p:nvGrpSpPr>
        <p:cNvPr id="1" name="Shape 103"/>
        <p:cNvGrpSpPr/>
        <p:nvPr/>
      </p:nvGrpSpPr>
      <p:grpSpPr>
        <a:xfrm>
          <a:off x="0" y="0"/>
          <a:ext cx="0" cy="0"/>
          <a:chOff x="0" y="0"/>
          <a:chExt cx="0" cy="0"/>
        </a:xfrm>
      </p:grpSpPr>
      <p:sp>
        <p:nvSpPr>
          <p:cNvPr id="104" name="Google Shape;104;p10"/>
          <p:cNvSpPr/>
          <p:nvPr/>
        </p:nvSpPr>
        <p:spPr>
          <a:xfrm>
            <a:off x="31" y="2824500"/>
            <a:ext cx="7370400" cy="23190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10"/>
          <p:cNvSpPr/>
          <p:nvPr/>
        </p:nvSpPr>
        <p:spPr>
          <a:xfrm flipH="1">
            <a:off x="3582600" y="1550700"/>
            <a:ext cx="5561400" cy="35928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10"/>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10"/>
          <p:cNvSpPr txBox="1">
            <a:spLocks noGrp="1"/>
          </p:cNvSpPr>
          <p:nvPr>
            <p:ph type="body" idx="1"/>
          </p:nvPr>
        </p:nvSpPr>
        <p:spPr>
          <a:xfrm>
            <a:off x="328025" y="4163500"/>
            <a:ext cx="7415100" cy="605100"/>
          </a:xfrm>
          <a:prstGeom prst="rect">
            <a:avLst/>
          </a:prstGeom>
        </p:spPr>
        <p:txBody>
          <a:bodyPr spcFirstLastPara="1" wrap="square" lIns="91425" tIns="91425" rIns="91425" bIns="91425" anchor="b" anchorCtr="0">
            <a:normAutofit/>
          </a:bodyPr>
          <a:lstStyle>
            <a:lvl1pPr marL="457200" lvl="0" indent="-228600">
              <a:lnSpc>
                <a:spcPct val="100000"/>
              </a:lnSpc>
              <a:spcBef>
                <a:spcPts val="0"/>
              </a:spcBef>
              <a:spcAft>
                <a:spcPts val="0"/>
              </a:spcAft>
              <a:buSzPts val="1300"/>
              <a:buNone/>
              <a:defRPr/>
            </a:lvl1pPr>
          </a:lstStyle>
          <a:p>
            <a:endParaRPr/>
          </a:p>
        </p:txBody>
      </p:sp>
      <p:sp>
        <p:nvSpPr>
          <p:cNvPr id="108" name="Google Shape;108;p10"/>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09"/>
        <p:cNvGrpSpPr/>
        <p:nvPr/>
      </p:nvGrpSpPr>
      <p:grpSpPr>
        <a:xfrm>
          <a:off x="0" y="0"/>
          <a:ext cx="0" cy="0"/>
          <a:chOff x="0" y="0"/>
          <a:chExt cx="0" cy="0"/>
        </a:xfrm>
      </p:grpSpPr>
      <p:sp>
        <p:nvSpPr>
          <p:cNvPr id="110" name="Google Shape;110;p11"/>
          <p:cNvSpPr/>
          <p:nvPr/>
        </p:nvSpPr>
        <p:spPr>
          <a:xfrm flipH="1">
            <a:off x="5569200" y="2834075"/>
            <a:ext cx="3574800" cy="2309400"/>
          </a:xfrm>
          <a:prstGeom prst="rtTriangl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1" name="Google Shape;111;p11"/>
          <p:cNvGrpSpPr/>
          <p:nvPr/>
        </p:nvGrpSpPr>
        <p:grpSpPr>
          <a:xfrm>
            <a:off x="5959222" y="4119576"/>
            <a:ext cx="2520952" cy="1024165"/>
            <a:chOff x="6917201" y="0"/>
            <a:chExt cx="2227777" cy="863400"/>
          </a:xfrm>
        </p:grpSpPr>
        <p:sp>
          <p:nvSpPr>
            <p:cNvPr id="112" name="Google Shape;112;p11"/>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1"/>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1"/>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 name="Google Shape;115;p11"/>
          <p:cNvGrpSpPr/>
          <p:nvPr/>
        </p:nvGrpSpPr>
        <p:grpSpPr>
          <a:xfrm>
            <a:off x="199149" y="2"/>
            <a:ext cx="2795414" cy="1083308"/>
            <a:chOff x="6917201" y="0"/>
            <a:chExt cx="2227777" cy="863400"/>
          </a:xfrm>
        </p:grpSpPr>
        <p:sp>
          <p:nvSpPr>
            <p:cNvPr id="116" name="Google Shape;116;p11"/>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1"/>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1"/>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9" name="Google Shape;119;p11"/>
          <p:cNvSpPr txBox="1">
            <a:spLocks noGrp="1"/>
          </p:cNvSpPr>
          <p:nvPr>
            <p:ph type="title" hasCustomPrompt="1"/>
          </p:nvPr>
        </p:nvSpPr>
        <p:spPr>
          <a:xfrm>
            <a:off x="1385850" y="1383850"/>
            <a:ext cx="6372300" cy="13797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2"/>
              </a:buClr>
              <a:buSzPts val="8600"/>
              <a:buNone/>
              <a:defRPr sz="8600">
                <a:solidFill>
                  <a:schemeClr val="dk2"/>
                </a:solidFill>
              </a:defRPr>
            </a:lvl1pPr>
            <a:lvl2pPr lvl="1" algn="ctr">
              <a:spcBef>
                <a:spcPts val="0"/>
              </a:spcBef>
              <a:spcAft>
                <a:spcPts val="0"/>
              </a:spcAft>
              <a:buClr>
                <a:schemeClr val="dk2"/>
              </a:buClr>
              <a:buSzPts val="8600"/>
              <a:buNone/>
              <a:defRPr sz="8600">
                <a:solidFill>
                  <a:schemeClr val="dk2"/>
                </a:solidFill>
              </a:defRPr>
            </a:lvl2pPr>
            <a:lvl3pPr lvl="2" algn="ctr">
              <a:spcBef>
                <a:spcPts val="0"/>
              </a:spcBef>
              <a:spcAft>
                <a:spcPts val="0"/>
              </a:spcAft>
              <a:buClr>
                <a:schemeClr val="dk2"/>
              </a:buClr>
              <a:buSzPts val="8600"/>
              <a:buNone/>
              <a:defRPr sz="8600">
                <a:solidFill>
                  <a:schemeClr val="dk2"/>
                </a:solidFill>
              </a:defRPr>
            </a:lvl3pPr>
            <a:lvl4pPr lvl="3" algn="ctr">
              <a:spcBef>
                <a:spcPts val="0"/>
              </a:spcBef>
              <a:spcAft>
                <a:spcPts val="0"/>
              </a:spcAft>
              <a:buClr>
                <a:schemeClr val="dk2"/>
              </a:buClr>
              <a:buSzPts val="8600"/>
              <a:buNone/>
              <a:defRPr sz="8600">
                <a:solidFill>
                  <a:schemeClr val="dk2"/>
                </a:solidFill>
              </a:defRPr>
            </a:lvl4pPr>
            <a:lvl5pPr lvl="4" algn="ctr">
              <a:spcBef>
                <a:spcPts val="0"/>
              </a:spcBef>
              <a:spcAft>
                <a:spcPts val="0"/>
              </a:spcAft>
              <a:buClr>
                <a:schemeClr val="dk2"/>
              </a:buClr>
              <a:buSzPts val="8600"/>
              <a:buNone/>
              <a:defRPr sz="8600">
                <a:solidFill>
                  <a:schemeClr val="dk2"/>
                </a:solidFill>
              </a:defRPr>
            </a:lvl5pPr>
            <a:lvl6pPr lvl="5" algn="ctr">
              <a:spcBef>
                <a:spcPts val="0"/>
              </a:spcBef>
              <a:spcAft>
                <a:spcPts val="0"/>
              </a:spcAft>
              <a:buClr>
                <a:schemeClr val="dk2"/>
              </a:buClr>
              <a:buSzPts val="8600"/>
              <a:buNone/>
              <a:defRPr sz="8600">
                <a:solidFill>
                  <a:schemeClr val="dk2"/>
                </a:solidFill>
              </a:defRPr>
            </a:lvl6pPr>
            <a:lvl7pPr lvl="6" algn="ctr">
              <a:spcBef>
                <a:spcPts val="0"/>
              </a:spcBef>
              <a:spcAft>
                <a:spcPts val="0"/>
              </a:spcAft>
              <a:buClr>
                <a:schemeClr val="dk2"/>
              </a:buClr>
              <a:buSzPts val="8600"/>
              <a:buNone/>
              <a:defRPr sz="8600">
                <a:solidFill>
                  <a:schemeClr val="dk2"/>
                </a:solidFill>
              </a:defRPr>
            </a:lvl7pPr>
            <a:lvl8pPr lvl="7" algn="ctr">
              <a:spcBef>
                <a:spcPts val="0"/>
              </a:spcBef>
              <a:spcAft>
                <a:spcPts val="0"/>
              </a:spcAft>
              <a:buClr>
                <a:schemeClr val="dk2"/>
              </a:buClr>
              <a:buSzPts val="8600"/>
              <a:buNone/>
              <a:defRPr sz="8600">
                <a:solidFill>
                  <a:schemeClr val="dk2"/>
                </a:solidFill>
              </a:defRPr>
            </a:lvl8pPr>
            <a:lvl9pPr lvl="8" algn="ctr">
              <a:spcBef>
                <a:spcPts val="0"/>
              </a:spcBef>
              <a:spcAft>
                <a:spcPts val="0"/>
              </a:spcAft>
              <a:buClr>
                <a:schemeClr val="dk2"/>
              </a:buClr>
              <a:buSzPts val="8600"/>
              <a:buNone/>
              <a:defRPr sz="8600">
                <a:solidFill>
                  <a:schemeClr val="dk2"/>
                </a:solidFill>
              </a:defRPr>
            </a:lvl9pPr>
          </a:lstStyle>
          <a:p>
            <a:r>
              <a:t>xx%</a:t>
            </a:r>
          </a:p>
        </p:txBody>
      </p:sp>
      <p:sp>
        <p:nvSpPr>
          <p:cNvPr id="120" name="Google Shape;120;p11"/>
          <p:cNvSpPr txBox="1">
            <a:spLocks noGrp="1"/>
          </p:cNvSpPr>
          <p:nvPr>
            <p:ph type="body" idx="1"/>
          </p:nvPr>
        </p:nvSpPr>
        <p:spPr>
          <a:xfrm>
            <a:off x="1385850" y="2863850"/>
            <a:ext cx="6372300" cy="641100"/>
          </a:xfrm>
          <a:prstGeom prst="rect">
            <a:avLst/>
          </a:prstGeom>
        </p:spPr>
        <p:txBody>
          <a:bodyPr spcFirstLastPara="1" wrap="square" lIns="91425" tIns="91425" rIns="91425" bIns="91425" anchor="t" anchorCtr="0">
            <a:normAutofit/>
          </a:bodyPr>
          <a:lstStyle>
            <a:lvl1pPr marL="457200" lvl="0" indent="-311150" algn="ctr">
              <a:spcBef>
                <a:spcPts val="0"/>
              </a:spcBef>
              <a:spcAft>
                <a:spcPts val="0"/>
              </a:spcAft>
              <a:buSzPts val="1300"/>
              <a:buChar char="●"/>
              <a:defRPr/>
            </a:lvl1pPr>
            <a:lvl2pPr marL="914400" lvl="1" indent="-298450" algn="ctr">
              <a:spcBef>
                <a:spcPts val="0"/>
              </a:spcBef>
              <a:spcAft>
                <a:spcPts val="0"/>
              </a:spcAft>
              <a:buSzPts val="1100"/>
              <a:buChar char="○"/>
              <a:defRPr/>
            </a:lvl2pPr>
            <a:lvl3pPr marL="1371600" lvl="2" indent="-298450" algn="ctr">
              <a:spcBef>
                <a:spcPts val="0"/>
              </a:spcBef>
              <a:spcAft>
                <a:spcPts val="0"/>
              </a:spcAft>
              <a:buSzPts val="1100"/>
              <a:buChar char="■"/>
              <a:defRPr/>
            </a:lvl3pPr>
            <a:lvl4pPr marL="1828800" lvl="3" indent="-298450" algn="ctr">
              <a:spcBef>
                <a:spcPts val="0"/>
              </a:spcBef>
              <a:spcAft>
                <a:spcPts val="0"/>
              </a:spcAft>
              <a:buSzPts val="1100"/>
              <a:buChar char="●"/>
              <a:defRPr/>
            </a:lvl4pPr>
            <a:lvl5pPr marL="2286000" lvl="4" indent="-298450" algn="ctr">
              <a:spcBef>
                <a:spcPts val="0"/>
              </a:spcBef>
              <a:spcAft>
                <a:spcPts val="0"/>
              </a:spcAft>
              <a:buSzPts val="1100"/>
              <a:buChar char="○"/>
              <a:defRPr/>
            </a:lvl5pPr>
            <a:lvl6pPr marL="2743200" lvl="5" indent="-298450" algn="ctr">
              <a:spcBef>
                <a:spcPts val="0"/>
              </a:spcBef>
              <a:spcAft>
                <a:spcPts val="0"/>
              </a:spcAft>
              <a:buSzPts val="1100"/>
              <a:buChar char="■"/>
              <a:defRPr/>
            </a:lvl6pPr>
            <a:lvl7pPr marL="3200400" lvl="6" indent="-298450" algn="ctr">
              <a:spcBef>
                <a:spcPts val="0"/>
              </a:spcBef>
              <a:spcAft>
                <a:spcPts val="0"/>
              </a:spcAft>
              <a:buSzPts val="1100"/>
              <a:buChar char="●"/>
              <a:defRPr/>
            </a:lvl7pPr>
            <a:lvl8pPr marL="3657600" lvl="7" indent="-298450" algn="ctr">
              <a:spcBef>
                <a:spcPts val="0"/>
              </a:spcBef>
              <a:spcAft>
                <a:spcPts val="0"/>
              </a:spcAft>
              <a:buSzPts val="1100"/>
              <a:buChar char="○"/>
              <a:defRPr/>
            </a:lvl8pPr>
            <a:lvl9pPr marL="4114800" lvl="8" indent="-298450" algn="ctr">
              <a:spcBef>
                <a:spcPts val="0"/>
              </a:spcBef>
              <a:spcAft>
                <a:spcPts val="0"/>
              </a:spcAft>
              <a:buSzPts val="1100"/>
              <a:buChar char="■"/>
              <a:defRPr/>
            </a:lvl9pPr>
          </a:lstStyle>
          <a:p>
            <a:endParaRPr/>
          </a:p>
        </p:txBody>
      </p:sp>
      <p:sp>
        <p:nvSpPr>
          <p:cNvPr id="121" name="Google Shape;121;p11"/>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2"/>
        <p:cNvGrpSpPr/>
        <p:nvPr/>
      </p:nvGrpSpPr>
      <p:grpSpPr>
        <a:xfrm>
          <a:off x="0" y="0"/>
          <a:ext cx="0" cy="0"/>
          <a:chOff x="0" y="0"/>
          <a:chExt cx="0" cy="0"/>
        </a:xfrm>
      </p:grpSpPr>
      <p:sp>
        <p:nvSpPr>
          <p:cNvPr id="123" name="Google Shape;123;p12"/>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hift">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1pPr>
            <a:lvl2pPr lvl="1">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2pPr>
            <a:lvl3pPr lvl="2">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3pPr>
            <a:lvl4pPr lvl="3">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4pPr>
            <a:lvl5pPr lvl="4">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5pPr>
            <a:lvl6pPr lvl="5">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6pPr>
            <a:lvl7pPr lvl="6">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7pPr>
            <a:lvl8pPr lvl="7">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8pPr>
            <a:lvl9pPr lvl="8">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9pPr>
          </a:lstStyle>
          <a:p>
            <a:endParaRPr/>
          </a:p>
        </p:txBody>
      </p:sp>
      <p:sp>
        <p:nvSpPr>
          <p:cNvPr id="7" name="Google Shape;7;p1"/>
          <p:cNvSpPr txBox="1">
            <a:spLocks noGrp="1"/>
          </p:cNvSpPr>
          <p:nvPr>
            <p:ph type="body" idx="1"/>
          </p:nvPr>
        </p:nvSpPr>
        <p:spPr>
          <a:xfrm>
            <a:off x="311700" y="1152475"/>
            <a:ext cx="8520600" cy="33912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Calibri"/>
              <a:buChar char="●"/>
              <a:defRPr sz="1300">
                <a:solidFill>
                  <a:schemeClr val="dk2"/>
                </a:solidFill>
                <a:latin typeface="Calibri"/>
                <a:ea typeface="Calibri"/>
                <a:cs typeface="Calibri"/>
                <a:sym typeface="Calibri"/>
              </a:defRPr>
            </a:lvl1pPr>
            <a:lvl2pPr marL="914400" lvl="1"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2pPr>
            <a:lvl3pPr marL="1371600" lvl="2"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3pPr>
            <a:lvl4pPr marL="1828800" lvl="3"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4pPr>
            <a:lvl5pPr marL="2286000" lvl="4"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5pPr>
            <a:lvl6pPr marL="2743200" lvl="5"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6pPr>
            <a:lvl7pPr marL="3200400" lvl="6"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7pPr>
            <a:lvl8pPr marL="3657600" lvl="7"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8pPr>
            <a:lvl9pPr marL="4114800" lvl="8"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9pPr>
          </a:lstStyle>
          <a:p>
            <a:endParaRPr/>
          </a:p>
        </p:txBody>
      </p:sp>
      <p:sp>
        <p:nvSpPr>
          <p:cNvPr id="8" name="Google Shape;8;p1"/>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Nunito"/>
                <a:ea typeface="Nunito"/>
                <a:cs typeface="Nunito"/>
                <a:sym typeface="Nunito"/>
              </a:defRPr>
            </a:lvl1pPr>
            <a:lvl2pPr lvl="1" algn="r">
              <a:buNone/>
              <a:defRPr sz="1000">
                <a:solidFill>
                  <a:schemeClr val="dk2"/>
                </a:solidFill>
                <a:latin typeface="Nunito"/>
                <a:ea typeface="Nunito"/>
                <a:cs typeface="Nunito"/>
                <a:sym typeface="Nunito"/>
              </a:defRPr>
            </a:lvl2pPr>
            <a:lvl3pPr lvl="2" algn="r">
              <a:buNone/>
              <a:defRPr sz="1000">
                <a:solidFill>
                  <a:schemeClr val="dk2"/>
                </a:solidFill>
                <a:latin typeface="Nunito"/>
                <a:ea typeface="Nunito"/>
                <a:cs typeface="Nunito"/>
                <a:sym typeface="Nunito"/>
              </a:defRPr>
            </a:lvl3pPr>
            <a:lvl4pPr lvl="3" algn="r">
              <a:buNone/>
              <a:defRPr sz="1000">
                <a:solidFill>
                  <a:schemeClr val="dk2"/>
                </a:solidFill>
                <a:latin typeface="Nunito"/>
                <a:ea typeface="Nunito"/>
                <a:cs typeface="Nunito"/>
                <a:sym typeface="Nunito"/>
              </a:defRPr>
            </a:lvl4pPr>
            <a:lvl5pPr lvl="4" algn="r">
              <a:buNone/>
              <a:defRPr sz="1000">
                <a:solidFill>
                  <a:schemeClr val="dk2"/>
                </a:solidFill>
                <a:latin typeface="Nunito"/>
                <a:ea typeface="Nunito"/>
                <a:cs typeface="Nunito"/>
                <a:sym typeface="Nunito"/>
              </a:defRPr>
            </a:lvl5pPr>
            <a:lvl6pPr lvl="5" algn="r">
              <a:buNone/>
              <a:defRPr sz="1000">
                <a:solidFill>
                  <a:schemeClr val="dk2"/>
                </a:solidFill>
                <a:latin typeface="Nunito"/>
                <a:ea typeface="Nunito"/>
                <a:cs typeface="Nunito"/>
                <a:sym typeface="Nunito"/>
              </a:defRPr>
            </a:lvl6pPr>
            <a:lvl7pPr lvl="6" algn="r">
              <a:buNone/>
              <a:defRPr sz="1000">
                <a:solidFill>
                  <a:schemeClr val="dk2"/>
                </a:solidFill>
                <a:latin typeface="Nunito"/>
                <a:ea typeface="Nunito"/>
                <a:cs typeface="Nunito"/>
                <a:sym typeface="Nunito"/>
              </a:defRPr>
            </a:lvl7pPr>
            <a:lvl8pPr lvl="7" algn="r">
              <a:buNone/>
              <a:defRPr sz="1000">
                <a:solidFill>
                  <a:schemeClr val="dk2"/>
                </a:solidFill>
                <a:latin typeface="Nunito"/>
                <a:ea typeface="Nunito"/>
                <a:cs typeface="Nunito"/>
                <a:sym typeface="Nunito"/>
              </a:defRPr>
            </a:lvl8pPr>
            <a:lvl9pPr lvl="8" algn="r">
              <a:buNone/>
              <a:defRPr sz="1000">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13"/>
          <p:cNvSpPr txBox="1">
            <a:spLocks noGrp="1"/>
          </p:cNvSpPr>
          <p:nvPr>
            <p:ph type="title"/>
          </p:nvPr>
        </p:nvSpPr>
        <p:spPr>
          <a:xfrm>
            <a:off x="1471961" y="1047233"/>
            <a:ext cx="6356729" cy="668734"/>
          </a:xfrm>
          <a:prstGeom prst="rect">
            <a:avLst/>
          </a:prstGeom>
        </p:spPr>
        <p:txBody>
          <a:bodyPr spcFirstLastPara="1" wrap="square" lIns="91425" tIns="91425" rIns="91425" bIns="91425" anchor="ctr" anchorCtr="0">
            <a:noAutofit/>
          </a:bodyPr>
          <a:lstStyle/>
          <a:p>
            <a:pPr marL="0" lvl="0" indent="0" algn="ctr" rtl="0">
              <a:lnSpc>
                <a:spcPct val="150000"/>
              </a:lnSpc>
              <a:spcBef>
                <a:spcPts val="0"/>
              </a:spcBef>
              <a:spcAft>
                <a:spcPts val="0"/>
              </a:spcAft>
              <a:buClr>
                <a:schemeClr val="dk1"/>
              </a:buClr>
              <a:buSzPts val="1100"/>
              <a:buFont typeface="Arial"/>
              <a:buNone/>
            </a:pPr>
            <a:r>
              <a:rPr lang="en-GB" sz="2000" b="1" u="sng">
                <a:solidFill>
                  <a:srgbClr val="0000FF"/>
                </a:solidFill>
                <a:latin typeface="Times New Roman"/>
                <a:ea typeface="Times New Roman"/>
                <a:cs typeface="Times New Roman"/>
                <a:sym typeface="Times New Roman"/>
              </a:rPr>
              <a:t>The role and importance of quality service, hospitality,</a:t>
            </a:r>
            <a:endParaRPr sz="2000" b="1" u="sng">
              <a:solidFill>
                <a:srgbClr val="0000FF"/>
              </a:solidFill>
              <a:latin typeface="Times New Roman"/>
              <a:ea typeface="Times New Roman"/>
              <a:cs typeface="Times New Roman"/>
              <a:sym typeface="Times New Roman"/>
            </a:endParaRPr>
          </a:p>
          <a:p>
            <a:pPr marL="0" lvl="0" indent="0" algn="ctr" rtl="0">
              <a:lnSpc>
                <a:spcPct val="150000"/>
              </a:lnSpc>
              <a:spcBef>
                <a:spcPts val="0"/>
              </a:spcBef>
              <a:spcAft>
                <a:spcPts val="0"/>
              </a:spcAft>
              <a:buClr>
                <a:schemeClr val="dk1"/>
              </a:buClr>
              <a:buSzPts val="1100"/>
              <a:buFont typeface="Arial"/>
              <a:buNone/>
            </a:pPr>
            <a:r>
              <a:rPr lang="en-GB" sz="2000" b="1" u="sng">
                <a:solidFill>
                  <a:srgbClr val="0000FF"/>
                </a:solidFill>
                <a:latin typeface="Times New Roman"/>
                <a:ea typeface="Times New Roman"/>
                <a:cs typeface="Times New Roman"/>
                <a:sym typeface="Times New Roman"/>
              </a:rPr>
              <a:t>and guest services within the hotel Industry</a:t>
            </a:r>
            <a:endParaRPr sz="2000" b="1" u="sng">
              <a:solidFill>
                <a:srgbClr val="0000FF"/>
              </a:solidFill>
              <a:latin typeface="Times New Roman"/>
              <a:ea typeface="Times New Roman"/>
              <a:cs typeface="Times New Roman"/>
              <a:sym typeface="Times New Roman"/>
            </a:endParaRPr>
          </a:p>
          <a:p>
            <a:pPr marL="0" lvl="0" indent="0" algn="ctr" rtl="0">
              <a:lnSpc>
                <a:spcPct val="150000"/>
              </a:lnSpc>
              <a:spcBef>
                <a:spcPts val="0"/>
              </a:spcBef>
              <a:spcAft>
                <a:spcPts val="0"/>
              </a:spcAft>
              <a:buClr>
                <a:schemeClr val="dk1"/>
              </a:buClr>
              <a:buSzPts val="1100"/>
              <a:buFont typeface="Arial"/>
              <a:buNone/>
            </a:pPr>
            <a:endParaRPr sz="2000" b="1" u="sng">
              <a:solidFill>
                <a:srgbClr val="0000FF"/>
              </a:solidFill>
              <a:latin typeface="Times New Roman"/>
              <a:ea typeface="Times New Roman"/>
              <a:cs typeface="Times New Roman"/>
              <a:sym typeface="Times New Roman"/>
            </a:endParaRPr>
          </a:p>
          <a:p>
            <a:pPr marL="0" lvl="0" indent="0" algn="ctr" rtl="0">
              <a:spcBef>
                <a:spcPts val="0"/>
              </a:spcBef>
              <a:spcAft>
                <a:spcPts val="0"/>
              </a:spcAft>
              <a:buNone/>
            </a:pPr>
            <a:endParaRPr sz="2000" b="1">
              <a:solidFill>
                <a:srgbClr val="0000FF"/>
              </a:solidFill>
            </a:endParaRPr>
          </a:p>
        </p:txBody>
      </p:sp>
      <p:sp>
        <p:nvSpPr>
          <p:cNvPr id="3" name="TextBox 2">
            <a:extLst>
              <a:ext uri="{FF2B5EF4-FFF2-40B4-BE49-F238E27FC236}">
                <a16:creationId xmlns:a16="http://schemas.microsoft.com/office/drawing/2014/main" id="{9CAB71E5-8D62-6172-07A5-8F55BF692852}"/>
              </a:ext>
            </a:extLst>
          </p:cNvPr>
          <p:cNvSpPr txBox="1"/>
          <p:nvPr/>
        </p:nvSpPr>
        <p:spPr>
          <a:xfrm>
            <a:off x="2286000" y="1381600"/>
            <a:ext cx="4572000" cy="2381229"/>
          </a:xfrm>
          <a:prstGeom prst="rect">
            <a:avLst/>
          </a:prstGeom>
          <a:noFill/>
        </p:spPr>
        <p:txBody>
          <a:bodyPr wrap="square">
            <a:spAutoFit/>
          </a:bodyPr>
          <a:lstStyle/>
          <a:p>
            <a:pPr algn="ctr">
              <a:lnSpc>
                <a:spcPct val="150000"/>
              </a:lnSpc>
              <a:spcAft>
                <a:spcPts val="1000"/>
              </a:spcAft>
            </a:pPr>
            <a:r>
              <a:rPr lang="en-GB" sz="1400" b="1">
                <a:effectLst/>
                <a:latin typeface="Arial" panose="020B0604020202020204" pitchFamily="34" charset="0"/>
                <a:ea typeface="Arial" panose="020B0604020202020204" pitchFamily="34" charset="0"/>
                <a:cs typeface="Times New Roman" panose="02020603050405020304" pitchFamily="18" charset="0"/>
              </a:rPr>
              <a:t>Student ID</a:t>
            </a:r>
            <a:r>
              <a:rPr lang="en-GB" sz="1400">
                <a:effectLst/>
                <a:latin typeface="Arial" panose="020B0604020202020204" pitchFamily="34" charset="0"/>
                <a:ea typeface="Arial" panose="020B0604020202020204" pitchFamily="34" charset="0"/>
                <a:cs typeface="Times New Roman" panose="02020603050405020304" pitchFamily="18" charset="0"/>
              </a:rPr>
              <a:t>: 2207385</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400" b="1">
                <a:effectLst/>
                <a:latin typeface="Arial" panose="020B0604020202020204" pitchFamily="34" charset="0"/>
                <a:ea typeface="Arial" panose="020B0604020202020204" pitchFamily="34" charset="0"/>
                <a:cs typeface="Times New Roman" panose="02020603050405020304" pitchFamily="18" charset="0"/>
              </a:rPr>
              <a:t>Student Name</a:t>
            </a:r>
            <a:r>
              <a:rPr lang="en-GB" sz="1400">
                <a:effectLst/>
                <a:latin typeface="Arial" panose="020B0604020202020204" pitchFamily="34" charset="0"/>
                <a:ea typeface="Arial" panose="020B0604020202020204" pitchFamily="34" charset="0"/>
                <a:cs typeface="Times New Roman" panose="02020603050405020304" pitchFamily="18" charset="0"/>
              </a:rPr>
              <a:t>: Nicoleta Rusu</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400" b="1">
                <a:effectLst/>
                <a:latin typeface="Arial" panose="020B0604020202020204" pitchFamily="34" charset="0"/>
                <a:ea typeface="Arial" panose="020B0604020202020204" pitchFamily="34" charset="0"/>
                <a:cs typeface="Times New Roman" panose="02020603050405020304" pitchFamily="18" charset="0"/>
              </a:rPr>
              <a:t>The Module Title</a:t>
            </a:r>
            <a:r>
              <a:rPr lang="en-GB" sz="1400">
                <a:effectLst/>
                <a:latin typeface="Arial" panose="020B0604020202020204" pitchFamily="34" charset="0"/>
                <a:ea typeface="Arial" panose="020B0604020202020204" pitchFamily="34" charset="0"/>
                <a:cs typeface="Times New Roman" panose="02020603050405020304" pitchFamily="18" charset="0"/>
              </a:rPr>
              <a:t>: Hospitality and Guest Services BMIH4003</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400" b="1">
                <a:effectLst/>
                <a:latin typeface="Arial" panose="020B0604020202020204" pitchFamily="34" charset="0"/>
                <a:ea typeface="Arial" panose="020B0604020202020204" pitchFamily="34" charset="0"/>
                <a:cs typeface="Times New Roman" panose="02020603050405020304" pitchFamily="18" charset="0"/>
              </a:rPr>
              <a:t>Lecturer’s Name</a:t>
            </a:r>
            <a:r>
              <a:rPr lang="en-GB" sz="1400">
                <a:effectLst/>
                <a:latin typeface="Arial" panose="020B0604020202020204" pitchFamily="34" charset="0"/>
                <a:ea typeface="Arial" panose="020B0604020202020204" pitchFamily="34" charset="0"/>
                <a:cs typeface="Times New Roman" panose="02020603050405020304" pitchFamily="18" charset="0"/>
              </a:rPr>
              <a:t>: Muhammad </a:t>
            </a:r>
            <a:r>
              <a:rPr lang="en-GB" sz="1400" err="1">
                <a:effectLst/>
                <a:latin typeface="Arial" panose="020B0604020202020204" pitchFamily="34" charset="0"/>
                <a:ea typeface="Arial" panose="020B0604020202020204" pitchFamily="34" charset="0"/>
                <a:cs typeface="Times New Roman" panose="02020603050405020304" pitchFamily="18" charset="0"/>
              </a:rPr>
              <a:t>Cassamo,Lisa</a:t>
            </a:r>
            <a:r>
              <a:rPr lang="en-GB" sz="1400">
                <a:effectLst/>
                <a:latin typeface="Arial" panose="020B0604020202020204" pitchFamily="34" charset="0"/>
                <a:ea typeface="Arial" panose="020B0604020202020204" pitchFamily="34" charset="0"/>
                <a:cs typeface="Times New Roman" panose="02020603050405020304" pitchFamily="18" charset="0"/>
              </a:rPr>
              <a:t> </a:t>
            </a:r>
            <a:r>
              <a:rPr lang="en-GB" sz="1400" err="1">
                <a:effectLst/>
                <a:latin typeface="Arial" panose="020B0604020202020204" pitchFamily="34" charset="0"/>
                <a:ea typeface="Arial" panose="020B0604020202020204" pitchFamily="34" charset="0"/>
                <a:cs typeface="Times New Roman" panose="02020603050405020304" pitchFamily="18" charset="0"/>
              </a:rPr>
              <a:t>Bssler</a:t>
            </a:r>
            <a:r>
              <a:rPr lang="en-GB" sz="1400">
                <a:effectLst/>
                <a:latin typeface="Arial" panose="020B0604020202020204" pitchFamily="34" charset="0"/>
                <a:ea typeface="Arial" panose="020B0604020202020204" pitchFamily="34" charset="0"/>
                <a:cs typeface="Times New Roman" panose="02020603050405020304" pitchFamily="18" charset="0"/>
              </a:rPr>
              <a:t>, Kathryn </a:t>
            </a:r>
            <a:r>
              <a:rPr lang="en-GB" sz="1400" err="1">
                <a:effectLst/>
                <a:latin typeface="Arial" panose="020B0604020202020204" pitchFamily="34" charset="0"/>
                <a:ea typeface="Arial" panose="020B0604020202020204" pitchFamily="34" charset="0"/>
                <a:cs typeface="Times New Roman" panose="02020603050405020304" pitchFamily="18" charset="0"/>
              </a:rPr>
              <a:t>Flynn,Charlotte</a:t>
            </a:r>
            <a:r>
              <a:rPr lang="en-GB" sz="1400">
                <a:effectLst/>
                <a:latin typeface="Arial" panose="020B0604020202020204" pitchFamily="34" charset="0"/>
                <a:ea typeface="Arial" panose="020B0604020202020204" pitchFamily="34" charset="0"/>
                <a:cs typeface="Times New Roman" panose="02020603050405020304" pitchFamily="18" charset="0"/>
              </a:rPr>
              <a:t> Joyner, Melissa John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14"/>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algn="ctr"/>
            <a:r>
              <a:rPr lang="en-US" sz="2400" b="1">
                <a:latin typeface="Times New Roman" pitchFamily="18" charset="0"/>
                <a:cs typeface="Times New Roman" pitchFamily="18" charset="0"/>
              </a:rPr>
              <a:t>Table of Contents</a:t>
            </a:r>
            <a:br>
              <a:rPr lang="en-US" sz="2400" b="1">
                <a:latin typeface="Times New Roman" pitchFamily="18" charset="0"/>
                <a:cs typeface="Times New Roman" pitchFamily="18" charset="0"/>
              </a:rPr>
            </a:br>
            <a:endParaRPr sz="2400">
              <a:latin typeface="Times New Roman" pitchFamily="18" charset="0"/>
              <a:cs typeface="Times New Roman" pitchFamily="18" charset="0"/>
            </a:endParaRPr>
          </a:p>
        </p:txBody>
      </p:sp>
      <p:sp>
        <p:nvSpPr>
          <p:cNvPr id="134" name="Google Shape;134;p14"/>
          <p:cNvSpPr txBox="1">
            <a:spLocks noGrp="1"/>
          </p:cNvSpPr>
          <p:nvPr>
            <p:ph type="body" idx="1"/>
          </p:nvPr>
        </p:nvSpPr>
        <p:spPr>
          <a:xfrm>
            <a:off x="819150" y="1990725"/>
            <a:ext cx="7505700" cy="2448000"/>
          </a:xfrm>
          <a:prstGeom prst="rect">
            <a:avLst/>
          </a:prstGeom>
        </p:spPr>
        <p:txBody>
          <a:bodyPr spcFirstLastPara="1" wrap="square" lIns="91425" tIns="91425" rIns="91425" bIns="91425" anchor="t" anchorCtr="0">
            <a:normAutofit/>
          </a:bodyPr>
          <a:lstStyle/>
          <a:p>
            <a:pPr algn="just">
              <a:buNone/>
            </a:pPr>
            <a:r>
              <a:rPr lang="en-US" sz="1200">
                <a:latin typeface="Times New Roman" pitchFamily="18" charset="0"/>
                <a:cs typeface="Times New Roman" pitchFamily="18" charset="0"/>
                <a:hlinkClick r:id="" action="ppaction://hlinkfile"/>
              </a:rPr>
              <a:t>Introduction	3</a:t>
            </a:r>
            <a:endParaRPr lang="en-US" sz="1200">
              <a:latin typeface="Times New Roman" pitchFamily="18" charset="0"/>
              <a:cs typeface="Times New Roman" pitchFamily="18" charset="0"/>
            </a:endParaRPr>
          </a:p>
          <a:p>
            <a:pPr algn="just">
              <a:buNone/>
            </a:pPr>
            <a:r>
              <a:rPr lang="en-US" sz="1200">
                <a:latin typeface="Times New Roman" pitchFamily="18" charset="0"/>
                <a:cs typeface="Times New Roman" pitchFamily="18" charset="0"/>
                <a:hlinkClick r:id="" action="ppaction://hlinkfile"/>
              </a:rPr>
              <a:t>“Identify the hotel brand’s main consumer”	4</a:t>
            </a:r>
            <a:endParaRPr lang="en-US" sz="1200">
              <a:latin typeface="Times New Roman" pitchFamily="18" charset="0"/>
              <a:cs typeface="Times New Roman" pitchFamily="18" charset="0"/>
            </a:endParaRPr>
          </a:p>
          <a:p>
            <a:pPr algn="just">
              <a:buNone/>
            </a:pPr>
            <a:r>
              <a:rPr lang="en-US" sz="1200">
                <a:latin typeface="Times New Roman" pitchFamily="18" charset="0"/>
                <a:cs typeface="Times New Roman" pitchFamily="18" charset="0"/>
                <a:hlinkClick r:id="" action="ppaction://hlinkfile"/>
              </a:rPr>
              <a:t>“Outline the nature, scope and role of the guest services and facilities that are provided to these guests by the hotel brand”	4</a:t>
            </a:r>
            <a:endParaRPr lang="en-US" sz="1200">
              <a:latin typeface="Times New Roman" pitchFamily="18" charset="0"/>
              <a:cs typeface="Times New Roman" pitchFamily="18" charset="0"/>
            </a:endParaRPr>
          </a:p>
          <a:p>
            <a:pPr algn="just">
              <a:buNone/>
            </a:pPr>
            <a:r>
              <a:rPr lang="en-US" sz="1200">
                <a:latin typeface="Times New Roman" pitchFamily="18" charset="0"/>
                <a:cs typeface="Times New Roman" pitchFamily="18" charset="0"/>
                <a:hlinkClick r:id="" action="ppaction://hlinkfile"/>
              </a:rPr>
              <a:t>“Explain the need to consider the role and function of guest services in general”	5</a:t>
            </a:r>
            <a:endParaRPr lang="en-US" sz="1200">
              <a:latin typeface="Times New Roman" pitchFamily="18" charset="0"/>
              <a:cs typeface="Times New Roman" pitchFamily="18" charset="0"/>
            </a:endParaRPr>
          </a:p>
          <a:p>
            <a:pPr algn="just">
              <a:buNone/>
            </a:pPr>
            <a:r>
              <a:rPr lang="en-US" sz="1200">
                <a:latin typeface="Times New Roman" pitchFamily="18" charset="0"/>
                <a:cs typeface="Times New Roman" pitchFamily="18" charset="0"/>
                <a:hlinkClick r:id="" action="ppaction://hlinkfile"/>
              </a:rPr>
              <a:t>“Discuss the importance of hospitality and how hotels meet/exceed guest expectations”	5</a:t>
            </a:r>
            <a:endParaRPr lang="en-US" sz="1200">
              <a:latin typeface="Times New Roman" pitchFamily="18" charset="0"/>
              <a:cs typeface="Times New Roman" pitchFamily="18" charset="0"/>
            </a:endParaRPr>
          </a:p>
          <a:p>
            <a:pPr algn="just">
              <a:buNone/>
            </a:pPr>
            <a:r>
              <a:rPr lang="en-US" sz="1200">
                <a:latin typeface="Times New Roman" pitchFamily="18" charset="0"/>
                <a:cs typeface="Times New Roman" pitchFamily="18" charset="0"/>
                <a:hlinkClick r:id="" action="ppaction://hlinkfile"/>
              </a:rPr>
              <a:t>Conclusion	6</a:t>
            </a:r>
            <a:endParaRPr lang="en-US" sz="1200">
              <a:latin typeface="Times New Roman" pitchFamily="18" charset="0"/>
              <a:cs typeface="Times New Roman" pitchFamily="18" charset="0"/>
            </a:endParaRPr>
          </a:p>
          <a:p>
            <a:pPr algn="just">
              <a:buNone/>
            </a:pPr>
            <a:r>
              <a:rPr lang="en-US" sz="1200">
                <a:latin typeface="Times New Roman" pitchFamily="18" charset="0"/>
                <a:cs typeface="Times New Roman" pitchFamily="18" charset="0"/>
                <a:hlinkClick r:id="" action="ppaction://hlinkfile"/>
              </a:rPr>
              <a:t>References	6</a:t>
            </a:r>
            <a:endParaRPr lang="en-US" sz="1200">
              <a:latin typeface="Times New Roman" pitchFamily="18" charset="0"/>
              <a:cs typeface="Times New Roman" pitchFamily="18" charset="0"/>
            </a:endParaRPr>
          </a:p>
          <a:p>
            <a:pPr algn="just">
              <a:buNone/>
            </a:pPr>
            <a:r>
              <a:rPr lang="en-US" sz="1200">
                <a:latin typeface="Times New Roman" pitchFamily="18" charset="0"/>
                <a:cs typeface="Times New Roman" pitchFamily="18" charset="0"/>
              </a:rPr>
              <a:t> </a:t>
            </a:r>
          </a:p>
          <a:p>
            <a:pPr marL="0" lvl="0" indent="0" algn="l" rtl="0">
              <a:spcBef>
                <a:spcPts val="0"/>
              </a:spcBef>
              <a:spcAft>
                <a:spcPts val="1200"/>
              </a:spcAft>
              <a:buNone/>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15"/>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ctr" rtl="0">
              <a:lnSpc>
                <a:spcPct val="150000"/>
              </a:lnSpc>
              <a:spcBef>
                <a:spcPts val="0"/>
              </a:spcBef>
              <a:spcAft>
                <a:spcPts val="0"/>
              </a:spcAft>
              <a:buNone/>
            </a:pPr>
            <a:r>
              <a:rPr lang="en-GB" sz="2000" b="1">
                <a:solidFill>
                  <a:srgbClr val="0000FF"/>
                </a:solidFill>
                <a:latin typeface="Times New Roman"/>
                <a:ea typeface="Times New Roman"/>
                <a:cs typeface="Times New Roman"/>
                <a:sym typeface="Times New Roman"/>
              </a:rPr>
              <a:t>Introduction </a:t>
            </a:r>
            <a:endParaRPr sz="2000">
              <a:solidFill>
                <a:srgbClr val="0000FF"/>
              </a:solidFill>
            </a:endParaRPr>
          </a:p>
        </p:txBody>
      </p:sp>
      <p:sp>
        <p:nvSpPr>
          <p:cNvPr id="140" name="Google Shape;140;p15"/>
          <p:cNvSpPr txBox="1">
            <a:spLocks noGrp="1"/>
          </p:cNvSpPr>
          <p:nvPr>
            <p:ph type="body" idx="1"/>
          </p:nvPr>
        </p:nvSpPr>
        <p:spPr>
          <a:xfrm>
            <a:off x="819150" y="1499675"/>
            <a:ext cx="4180800" cy="29391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SzPts val="1500"/>
              <a:buFont typeface="Times New Roman"/>
              <a:buChar char="●"/>
            </a:pPr>
            <a:r>
              <a:rPr lang="en-GB" sz="1500">
                <a:solidFill>
                  <a:srgbClr val="000000"/>
                </a:solidFill>
                <a:latin typeface="Times New Roman"/>
                <a:ea typeface="Times New Roman"/>
                <a:cs typeface="Times New Roman"/>
                <a:sym typeface="Times New Roman"/>
              </a:rPr>
              <a:t>Marriott international is among the famous international hotels</a:t>
            </a:r>
            <a:endParaRPr sz="150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a:solidFill>
                  <a:srgbClr val="000000"/>
                </a:solidFill>
                <a:latin typeface="Times New Roman"/>
                <a:ea typeface="Times New Roman"/>
                <a:cs typeface="Times New Roman"/>
                <a:sym typeface="Times New Roman"/>
              </a:rPr>
              <a:t> It is functional in more than 130 nations or territories. </a:t>
            </a:r>
            <a:endParaRPr sz="150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a:solidFill>
                  <a:srgbClr val="000000"/>
                </a:solidFill>
                <a:latin typeface="Times New Roman"/>
                <a:ea typeface="Times New Roman"/>
                <a:cs typeface="Times New Roman"/>
                <a:sym typeface="Times New Roman"/>
              </a:rPr>
              <a:t> It has the headquarter in Bethesda and has over 10000 employees .</a:t>
            </a:r>
            <a:endParaRPr sz="150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a:solidFill>
                  <a:srgbClr val="000000"/>
                </a:solidFill>
                <a:latin typeface="Times New Roman"/>
                <a:ea typeface="Times New Roman"/>
                <a:cs typeface="Times New Roman"/>
                <a:sym typeface="Times New Roman"/>
              </a:rPr>
              <a:t> Its overall revenue was more than 18 billion dollars in 2022.</a:t>
            </a:r>
            <a:endParaRPr sz="1500">
              <a:solidFill>
                <a:srgbClr val="000000"/>
              </a:solidFill>
              <a:latin typeface="Times New Roman"/>
              <a:ea typeface="Times New Roman"/>
              <a:cs typeface="Times New Roman"/>
              <a:sym typeface="Times New Roman"/>
            </a:endParaRPr>
          </a:p>
        </p:txBody>
      </p:sp>
      <p:pic>
        <p:nvPicPr>
          <p:cNvPr id="141" name="Google Shape;141;p15"/>
          <p:cNvPicPr preferRelativeResize="0"/>
          <p:nvPr/>
        </p:nvPicPr>
        <p:blipFill>
          <a:blip r:embed="rId3">
            <a:alphaModFix/>
          </a:blip>
          <a:stretch>
            <a:fillRect/>
          </a:stretch>
        </p:blipFill>
        <p:spPr>
          <a:xfrm>
            <a:off x="5296000" y="1800200"/>
            <a:ext cx="3361000" cy="22570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16"/>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ctr" rtl="0">
              <a:lnSpc>
                <a:spcPct val="150000"/>
              </a:lnSpc>
              <a:spcBef>
                <a:spcPts val="0"/>
              </a:spcBef>
              <a:spcAft>
                <a:spcPts val="0"/>
              </a:spcAft>
              <a:buNone/>
            </a:pPr>
            <a:r>
              <a:rPr lang="en-GB" sz="2000" b="1">
                <a:solidFill>
                  <a:srgbClr val="0000FF"/>
                </a:solidFill>
                <a:latin typeface="Times New Roman"/>
                <a:ea typeface="Times New Roman"/>
                <a:cs typeface="Times New Roman"/>
                <a:sym typeface="Times New Roman"/>
              </a:rPr>
              <a:t>Identify the hotel brand’s main consumer</a:t>
            </a:r>
            <a:endParaRPr sz="3200">
              <a:solidFill>
                <a:srgbClr val="0000FF"/>
              </a:solidFill>
            </a:endParaRPr>
          </a:p>
        </p:txBody>
      </p:sp>
      <p:sp>
        <p:nvSpPr>
          <p:cNvPr id="147" name="Google Shape;147;p16"/>
          <p:cNvSpPr txBox="1">
            <a:spLocks noGrp="1"/>
          </p:cNvSpPr>
          <p:nvPr>
            <p:ph type="body" idx="1"/>
          </p:nvPr>
        </p:nvSpPr>
        <p:spPr>
          <a:xfrm>
            <a:off x="819150" y="1611225"/>
            <a:ext cx="4374000" cy="2827500"/>
          </a:xfrm>
          <a:prstGeom prst="rect">
            <a:avLst/>
          </a:prstGeom>
        </p:spPr>
        <p:txBody>
          <a:bodyPr spcFirstLastPara="1" wrap="square" lIns="91425" tIns="91425" rIns="91425" bIns="91425" anchor="t" anchorCtr="0">
            <a:noAutofit/>
          </a:bodyPr>
          <a:lstStyle/>
          <a:p>
            <a:pPr marL="457200" lvl="0" indent="-323850" algn="just" rtl="0">
              <a:lnSpc>
                <a:spcPct val="130000"/>
              </a:lnSpc>
              <a:spcBef>
                <a:spcPts val="0"/>
              </a:spcBef>
              <a:spcAft>
                <a:spcPts val="0"/>
              </a:spcAft>
              <a:buSzPts val="1500"/>
              <a:buChar char="●"/>
            </a:pPr>
            <a:r>
              <a:rPr lang="en-GB" sz="1400">
                <a:solidFill>
                  <a:srgbClr val="000000"/>
                </a:solidFill>
                <a:latin typeface="Times New Roman"/>
                <a:ea typeface="Times New Roman"/>
                <a:cs typeface="Times New Roman"/>
                <a:sym typeface="Times New Roman"/>
              </a:rPr>
              <a:t>Marriott international hotels welcome guests from the diverse sectors.</a:t>
            </a:r>
            <a:endParaRPr sz="1400">
              <a:solidFill>
                <a:srgbClr val="000000"/>
              </a:solidFill>
              <a:latin typeface="Times New Roman"/>
              <a:ea typeface="Times New Roman"/>
              <a:cs typeface="Times New Roman"/>
              <a:sym typeface="Times New Roman"/>
            </a:endParaRPr>
          </a:p>
          <a:p>
            <a:pPr marL="457200" lvl="0" indent="-317500" algn="just" rtl="0">
              <a:lnSpc>
                <a:spcPct val="130000"/>
              </a:lnSpc>
              <a:spcBef>
                <a:spcPts val="0"/>
              </a:spcBef>
              <a:spcAft>
                <a:spcPts val="0"/>
              </a:spcAft>
              <a:buClr>
                <a:srgbClr val="000000"/>
              </a:buClr>
              <a:buSzPts val="1400"/>
              <a:buFont typeface="Times New Roman"/>
              <a:buChar char="●"/>
            </a:pPr>
            <a:r>
              <a:rPr lang="en-GB" sz="1400">
                <a:solidFill>
                  <a:srgbClr val="000000"/>
                </a:solidFill>
                <a:latin typeface="Times New Roman"/>
                <a:ea typeface="Times New Roman"/>
                <a:cs typeface="Times New Roman"/>
                <a:sym typeface="Times New Roman"/>
              </a:rPr>
              <a:t>Diverse consumers such as Travellers, Tourist, Business consumers and so on are among the main customers (</a:t>
            </a:r>
            <a:r>
              <a:rPr lang="en-GB" sz="1400">
                <a:solidFill>
                  <a:srgbClr val="FF0000"/>
                </a:solidFill>
                <a:highlight>
                  <a:srgbClr val="FFFFFF"/>
                </a:highlight>
                <a:latin typeface="Times New Roman"/>
                <a:ea typeface="Times New Roman"/>
                <a:cs typeface="Times New Roman"/>
                <a:sym typeface="Times New Roman"/>
              </a:rPr>
              <a:t>Neves, 2022</a:t>
            </a:r>
            <a:r>
              <a:rPr lang="en-GB" sz="1400">
                <a:solidFill>
                  <a:srgbClr val="000000"/>
                </a:solidFill>
                <a:latin typeface="Times New Roman"/>
                <a:ea typeface="Times New Roman"/>
                <a:cs typeface="Times New Roman"/>
                <a:sym typeface="Times New Roman"/>
              </a:rPr>
              <a:t>). </a:t>
            </a:r>
            <a:endParaRPr sz="1400">
              <a:solidFill>
                <a:srgbClr val="000000"/>
              </a:solidFill>
              <a:latin typeface="Times New Roman"/>
              <a:ea typeface="Times New Roman"/>
              <a:cs typeface="Times New Roman"/>
              <a:sym typeface="Times New Roman"/>
            </a:endParaRPr>
          </a:p>
          <a:p>
            <a:pPr marL="457200" lvl="0" indent="-317500" algn="just" rtl="0">
              <a:lnSpc>
                <a:spcPct val="130000"/>
              </a:lnSpc>
              <a:spcBef>
                <a:spcPts val="0"/>
              </a:spcBef>
              <a:spcAft>
                <a:spcPts val="0"/>
              </a:spcAft>
              <a:buClr>
                <a:srgbClr val="000000"/>
              </a:buClr>
              <a:buSzPts val="1400"/>
              <a:buFont typeface="Times New Roman"/>
              <a:buChar char="●"/>
            </a:pPr>
            <a:r>
              <a:rPr lang="en-GB" sz="1400" b="1">
                <a:solidFill>
                  <a:srgbClr val="000000"/>
                </a:solidFill>
                <a:latin typeface="Times New Roman"/>
                <a:ea typeface="Times New Roman"/>
                <a:cs typeface="Times New Roman"/>
                <a:sym typeface="Times New Roman"/>
              </a:rPr>
              <a:t>Tourist </a:t>
            </a:r>
            <a:r>
              <a:rPr lang="en-GB" sz="1400">
                <a:solidFill>
                  <a:srgbClr val="000000"/>
                </a:solidFill>
                <a:latin typeface="Times New Roman"/>
                <a:ea typeface="Times New Roman"/>
                <a:cs typeface="Times New Roman"/>
                <a:sym typeface="Times New Roman"/>
              </a:rPr>
              <a:t>are the chief customers of hotels and tourists from diverse nations across the world are welcomed by Hotel Marriot. </a:t>
            </a:r>
            <a:endParaRPr sz="1400">
              <a:solidFill>
                <a:srgbClr val="000000"/>
              </a:solidFill>
              <a:latin typeface="Times New Roman"/>
              <a:ea typeface="Times New Roman"/>
              <a:cs typeface="Times New Roman"/>
              <a:sym typeface="Times New Roman"/>
            </a:endParaRPr>
          </a:p>
          <a:p>
            <a:pPr marL="457200" lvl="0" indent="-317500" algn="just" rtl="0">
              <a:lnSpc>
                <a:spcPct val="130000"/>
              </a:lnSpc>
              <a:spcBef>
                <a:spcPts val="0"/>
              </a:spcBef>
              <a:spcAft>
                <a:spcPts val="0"/>
              </a:spcAft>
              <a:buClr>
                <a:srgbClr val="000000"/>
              </a:buClr>
              <a:buSzPts val="1400"/>
              <a:buFont typeface="Times New Roman"/>
              <a:buChar char="●"/>
            </a:pPr>
            <a:r>
              <a:rPr lang="en-GB" sz="1400" b="1">
                <a:solidFill>
                  <a:srgbClr val="000000"/>
                </a:solidFill>
                <a:latin typeface="Times New Roman"/>
                <a:ea typeface="Times New Roman"/>
                <a:cs typeface="Times New Roman"/>
                <a:sym typeface="Times New Roman"/>
              </a:rPr>
              <a:t>Travellers are</a:t>
            </a:r>
            <a:r>
              <a:rPr lang="en-GB" sz="1400">
                <a:solidFill>
                  <a:srgbClr val="000000"/>
                </a:solidFill>
                <a:latin typeface="Times New Roman"/>
                <a:ea typeface="Times New Roman"/>
                <a:cs typeface="Times New Roman"/>
                <a:sym typeface="Times New Roman"/>
              </a:rPr>
              <a:t> also among the most significant guests and they are interested in destinations and experiences of nations (</a:t>
            </a:r>
            <a:r>
              <a:rPr lang="en-GB" sz="1400">
                <a:solidFill>
                  <a:srgbClr val="FF0000"/>
                </a:solidFill>
                <a:highlight>
                  <a:srgbClr val="FFFFFF"/>
                </a:highlight>
                <a:latin typeface="Times New Roman"/>
                <a:ea typeface="Times New Roman"/>
                <a:cs typeface="Times New Roman"/>
                <a:sym typeface="Times New Roman"/>
              </a:rPr>
              <a:t>Catana and Toma, 2021</a:t>
            </a:r>
            <a:r>
              <a:rPr lang="en-GB" sz="1400">
                <a:solidFill>
                  <a:srgbClr val="000000"/>
                </a:solidFill>
                <a:latin typeface="Times New Roman"/>
                <a:ea typeface="Times New Roman"/>
                <a:cs typeface="Times New Roman"/>
                <a:sym typeface="Times New Roman"/>
              </a:rPr>
              <a:t>). </a:t>
            </a:r>
            <a:endParaRPr sz="1400">
              <a:solidFill>
                <a:srgbClr val="000000"/>
              </a:solidFill>
              <a:latin typeface="Times New Roman"/>
              <a:ea typeface="Times New Roman"/>
              <a:cs typeface="Times New Roman"/>
              <a:sym typeface="Times New Roman"/>
            </a:endParaRPr>
          </a:p>
        </p:txBody>
      </p:sp>
      <p:pic>
        <p:nvPicPr>
          <p:cNvPr id="148" name="Google Shape;148;p16"/>
          <p:cNvPicPr preferRelativeResize="0"/>
          <p:nvPr/>
        </p:nvPicPr>
        <p:blipFill>
          <a:blip r:embed="rId3">
            <a:alphaModFix/>
          </a:blip>
          <a:stretch>
            <a:fillRect/>
          </a:stretch>
        </p:blipFill>
        <p:spPr>
          <a:xfrm>
            <a:off x="5503600" y="1800200"/>
            <a:ext cx="2619375" cy="22657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17"/>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None/>
            </a:pPr>
            <a:r>
              <a:rPr lang="en-GB" sz="1800" b="1">
                <a:solidFill>
                  <a:srgbClr val="0000FF"/>
                </a:solidFill>
                <a:latin typeface="Times New Roman"/>
                <a:ea typeface="Times New Roman"/>
                <a:cs typeface="Times New Roman"/>
                <a:sym typeface="Times New Roman"/>
              </a:rPr>
              <a:t>Outline the nature, scope and role of the guest services and facilities that are provided to these guests by the hotel brand</a:t>
            </a:r>
            <a:endParaRPr sz="1800">
              <a:solidFill>
                <a:srgbClr val="0000FF"/>
              </a:solidFill>
            </a:endParaRPr>
          </a:p>
        </p:txBody>
      </p:sp>
      <p:sp>
        <p:nvSpPr>
          <p:cNvPr id="154" name="Google Shape;154;p17"/>
          <p:cNvSpPr txBox="1">
            <a:spLocks noGrp="1"/>
          </p:cNvSpPr>
          <p:nvPr>
            <p:ph type="body" idx="1"/>
          </p:nvPr>
        </p:nvSpPr>
        <p:spPr>
          <a:xfrm>
            <a:off x="819150" y="1710375"/>
            <a:ext cx="4609500" cy="2937300"/>
          </a:xfrm>
          <a:prstGeom prst="rect">
            <a:avLst/>
          </a:prstGeom>
        </p:spPr>
        <p:txBody>
          <a:bodyPr spcFirstLastPara="1" wrap="square" lIns="91425" tIns="91425" rIns="91425" bIns="91425" anchor="t" anchorCtr="0">
            <a:noAutofit/>
          </a:bodyPr>
          <a:lstStyle/>
          <a:p>
            <a:pPr marL="457200" lvl="0" indent="-311308" algn="just" rtl="0">
              <a:lnSpc>
                <a:spcPct val="130000"/>
              </a:lnSpc>
              <a:spcBef>
                <a:spcPts val="0"/>
              </a:spcBef>
              <a:spcAft>
                <a:spcPts val="0"/>
              </a:spcAft>
              <a:buSzPts val="1303"/>
              <a:buFont typeface="Times New Roman"/>
              <a:buChar char="●"/>
            </a:pPr>
            <a:r>
              <a:rPr lang="en-GB" sz="1210">
                <a:solidFill>
                  <a:srgbClr val="000000"/>
                </a:solidFill>
                <a:latin typeface="Times New Roman"/>
                <a:ea typeface="Times New Roman"/>
                <a:cs typeface="Times New Roman"/>
                <a:sym typeface="Times New Roman"/>
              </a:rPr>
              <a:t>Guest services are among the fundamental factors in attracting the clients to the hotels .</a:t>
            </a:r>
            <a:endParaRPr sz="1210">
              <a:solidFill>
                <a:srgbClr val="000000"/>
              </a:solidFill>
              <a:latin typeface="Times New Roman"/>
              <a:ea typeface="Times New Roman"/>
              <a:cs typeface="Times New Roman"/>
              <a:sym typeface="Times New Roman"/>
            </a:endParaRPr>
          </a:p>
          <a:p>
            <a:pPr marL="457200" lvl="0" indent="-305435" algn="just" rtl="0">
              <a:lnSpc>
                <a:spcPct val="130000"/>
              </a:lnSpc>
              <a:spcBef>
                <a:spcPts val="0"/>
              </a:spcBef>
              <a:spcAft>
                <a:spcPts val="0"/>
              </a:spcAft>
              <a:buClr>
                <a:srgbClr val="000000"/>
              </a:buClr>
              <a:buSzPts val="1210"/>
              <a:buFont typeface="Times New Roman"/>
              <a:buChar char="●"/>
            </a:pPr>
            <a:r>
              <a:rPr lang="en-GB" sz="1210">
                <a:solidFill>
                  <a:srgbClr val="000000"/>
                </a:solidFill>
                <a:latin typeface="Times New Roman"/>
                <a:ea typeface="Times New Roman"/>
                <a:cs typeface="Times New Roman"/>
                <a:sym typeface="Times New Roman"/>
              </a:rPr>
              <a:t>It is vital for the success of the Mariot international hotels. \</a:t>
            </a:r>
            <a:endParaRPr sz="1210">
              <a:solidFill>
                <a:srgbClr val="000000"/>
              </a:solidFill>
              <a:latin typeface="Times New Roman"/>
              <a:ea typeface="Times New Roman"/>
              <a:cs typeface="Times New Roman"/>
              <a:sym typeface="Times New Roman"/>
            </a:endParaRPr>
          </a:p>
          <a:p>
            <a:pPr marL="457200" lvl="0" indent="-305435" algn="just" rtl="0">
              <a:lnSpc>
                <a:spcPct val="130000"/>
              </a:lnSpc>
              <a:spcBef>
                <a:spcPts val="0"/>
              </a:spcBef>
              <a:spcAft>
                <a:spcPts val="0"/>
              </a:spcAft>
              <a:buClr>
                <a:srgbClr val="000000"/>
              </a:buClr>
              <a:buSzPts val="1210"/>
              <a:buFont typeface="Times New Roman"/>
              <a:buChar char="●"/>
            </a:pPr>
            <a:r>
              <a:rPr lang="en-GB" sz="1210">
                <a:solidFill>
                  <a:srgbClr val="000000"/>
                </a:solidFill>
                <a:latin typeface="Times New Roman"/>
                <a:ea typeface="Times New Roman"/>
                <a:cs typeface="Times New Roman"/>
                <a:sym typeface="Times New Roman"/>
              </a:rPr>
              <a:t> Diverse services such as the </a:t>
            </a:r>
            <a:r>
              <a:rPr lang="en-GB" sz="1210" b="1" i="1">
                <a:solidFill>
                  <a:srgbClr val="000000"/>
                </a:solidFill>
                <a:latin typeface="Times New Roman"/>
                <a:ea typeface="Times New Roman"/>
                <a:cs typeface="Times New Roman"/>
                <a:sym typeface="Times New Roman"/>
              </a:rPr>
              <a:t>Spa, swimming pools, Laundry, Banquet halls</a:t>
            </a:r>
            <a:r>
              <a:rPr lang="en-GB" sz="1210">
                <a:solidFill>
                  <a:srgbClr val="000000"/>
                </a:solidFill>
                <a:latin typeface="Times New Roman"/>
                <a:ea typeface="Times New Roman"/>
                <a:cs typeface="Times New Roman"/>
                <a:sym typeface="Times New Roman"/>
              </a:rPr>
              <a:t> services are being offered (</a:t>
            </a:r>
            <a:r>
              <a:rPr lang="en-GB" sz="1210">
                <a:solidFill>
                  <a:srgbClr val="FF0000"/>
                </a:solidFill>
                <a:highlight>
                  <a:srgbClr val="FFFFFF"/>
                </a:highlight>
                <a:latin typeface="Times New Roman"/>
                <a:ea typeface="Times New Roman"/>
                <a:cs typeface="Times New Roman"/>
                <a:sym typeface="Times New Roman"/>
              </a:rPr>
              <a:t>Davahli </a:t>
            </a:r>
            <a:r>
              <a:rPr lang="en-GB" sz="1210" i="1">
                <a:solidFill>
                  <a:srgbClr val="FF0000"/>
                </a:solidFill>
                <a:highlight>
                  <a:srgbClr val="FFFFFF"/>
                </a:highlight>
                <a:latin typeface="Times New Roman"/>
                <a:ea typeface="Times New Roman"/>
                <a:cs typeface="Times New Roman"/>
                <a:sym typeface="Times New Roman"/>
              </a:rPr>
              <a:t>et al</a:t>
            </a:r>
            <a:r>
              <a:rPr lang="en-GB" sz="1210">
                <a:solidFill>
                  <a:srgbClr val="FF0000"/>
                </a:solidFill>
                <a:highlight>
                  <a:srgbClr val="FFFFFF"/>
                </a:highlight>
                <a:latin typeface="Times New Roman"/>
                <a:ea typeface="Times New Roman"/>
                <a:cs typeface="Times New Roman"/>
                <a:sym typeface="Times New Roman"/>
              </a:rPr>
              <a:t>., 2020</a:t>
            </a:r>
            <a:r>
              <a:rPr lang="en-GB" sz="1210">
                <a:solidFill>
                  <a:srgbClr val="000000"/>
                </a:solidFill>
                <a:latin typeface="Times New Roman"/>
                <a:ea typeface="Times New Roman"/>
                <a:cs typeface="Times New Roman"/>
                <a:sym typeface="Times New Roman"/>
              </a:rPr>
              <a:t>).</a:t>
            </a:r>
            <a:endParaRPr sz="1210">
              <a:solidFill>
                <a:srgbClr val="000000"/>
              </a:solidFill>
              <a:latin typeface="Times New Roman"/>
              <a:ea typeface="Times New Roman"/>
              <a:cs typeface="Times New Roman"/>
              <a:sym typeface="Times New Roman"/>
            </a:endParaRPr>
          </a:p>
          <a:p>
            <a:pPr marL="457200" lvl="0" indent="-305435" algn="just" rtl="0">
              <a:lnSpc>
                <a:spcPct val="130000"/>
              </a:lnSpc>
              <a:spcBef>
                <a:spcPts val="0"/>
              </a:spcBef>
              <a:spcAft>
                <a:spcPts val="0"/>
              </a:spcAft>
              <a:buClr>
                <a:srgbClr val="000000"/>
              </a:buClr>
              <a:buSzPts val="1210"/>
              <a:buFont typeface="Times New Roman"/>
              <a:buChar char="●"/>
            </a:pPr>
            <a:r>
              <a:rPr lang="en-GB" sz="1210">
                <a:solidFill>
                  <a:srgbClr val="000000"/>
                </a:solidFill>
                <a:latin typeface="Times New Roman"/>
                <a:ea typeface="Times New Roman"/>
                <a:cs typeface="Times New Roman"/>
                <a:sym typeface="Times New Roman"/>
              </a:rPr>
              <a:t>Hospitality sectors must produce </a:t>
            </a:r>
            <a:r>
              <a:rPr lang="en-GB" sz="1210" b="1">
                <a:solidFill>
                  <a:srgbClr val="000000"/>
                </a:solidFill>
                <a:latin typeface="Times New Roman"/>
                <a:ea typeface="Times New Roman"/>
                <a:cs typeface="Times New Roman"/>
                <a:sym typeface="Times New Roman"/>
              </a:rPr>
              <a:t>“memorable experiences</a:t>
            </a:r>
            <a:r>
              <a:rPr lang="en-GB" sz="1210">
                <a:solidFill>
                  <a:srgbClr val="000000"/>
                </a:solidFill>
                <a:latin typeface="Times New Roman"/>
                <a:ea typeface="Times New Roman"/>
                <a:cs typeface="Times New Roman"/>
                <a:sym typeface="Times New Roman"/>
              </a:rPr>
              <a:t>”through offering the best facilities for modern day travellers (</a:t>
            </a:r>
            <a:r>
              <a:rPr lang="en-GB" sz="1210">
                <a:solidFill>
                  <a:srgbClr val="FF0000"/>
                </a:solidFill>
                <a:highlight>
                  <a:srgbClr val="FFFFFF"/>
                </a:highlight>
                <a:latin typeface="Times New Roman"/>
                <a:ea typeface="Times New Roman"/>
                <a:cs typeface="Times New Roman"/>
                <a:sym typeface="Times New Roman"/>
              </a:rPr>
              <a:t>Rhou and Singal, 2020</a:t>
            </a:r>
            <a:r>
              <a:rPr lang="en-GB" sz="1210">
                <a:solidFill>
                  <a:srgbClr val="000000"/>
                </a:solidFill>
                <a:latin typeface="Times New Roman"/>
                <a:ea typeface="Times New Roman"/>
                <a:cs typeface="Times New Roman"/>
                <a:sym typeface="Times New Roman"/>
              </a:rPr>
              <a:t>).</a:t>
            </a:r>
            <a:endParaRPr sz="1210">
              <a:solidFill>
                <a:srgbClr val="000000"/>
              </a:solidFill>
              <a:latin typeface="Times New Roman"/>
              <a:ea typeface="Times New Roman"/>
              <a:cs typeface="Times New Roman"/>
              <a:sym typeface="Times New Roman"/>
            </a:endParaRPr>
          </a:p>
          <a:p>
            <a:pPr marL="457200" lvl="0" indent="-305435" algn="just" rtl="0">
              <a:lnSpc>
                <a:spcPct val="130000"/>
              </a:lnSpc>
              <a:spcBef>
                <a:spcPts val="0"/>
              </a:spcBef>
              <a:spcAft>
                <a:spcPts val="0"/>
              </a:spcAft>
              <a:buClr>
                <a:srgbClr val="000000"/>
              </a:buClr>
              <a:buSzPts val="1210"/>
              <a:buFont typeface="Times New Roman"/>
              <a:buChar char="●"/>
            </a:pPr>
            <a:r>
              <a:rPr lang="en-GB" sz="1210">
                <a:solidFill>
                  <a:srgbClr val="000000"/>
                </a:solidFill>
                <a:latin typeface="Times New Roman"/>
                <a:ea typeface="Times New Roman"/>
                <a:cs typeface="Times New Roman"/>
                <a:sym typeface="Times New Roman"/>
              </a:rPr>
              <a:t>Diverse facilities such as wifi, swimming pools, hair dryers, Bar, Spa and so on are offered so that the guest can enjoy the services. </a:t>
            </a:r>
            <a:endParaRPr sz="1210">
              <a:solidFill>
                <a:srgbClr val="000000"/>
              </a:solidFill>
              <a:latin typeface="Times New Roman"/>
              <a:ea typeface="Times New Roman"/>
              <a:cs typeface="Times New Roman"/>
              <a:sym typeface="Times New Roman"/>
            </a:endParaRPr>
          </a:p>
        </p:txBody>
      </p:sp>
      <p:pic>
        <p:nvPicPr>
          <p:cNvPr id="155" name="Google Shape;155;p17"/>
          <p:cNvPicPr preferRelativeResize="0"/>
          <p:nvPr/>
        </p:nvPicPr>
        <p:blipFill>
          <a:blip r:embed="rId3">
            <a:alphaModFix/>
          </a:blip>
          <a:stretch>
            <a:fillRect/>
          </a:stretch>
        </p:blipFill>
        <p:spPr>
          <a:xfrm>
            <a:off x="5581050" y="1952600"/>
            <a:ext cx="3089850" cy="23001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18"/>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None/>
            </a:pPr>
            <a:r>
              <a:rPr lang="en-GB" sz="2000" b="1">
                <a:solidFill>
                  <a:srgbClr val="0000FF"/>
                </a:solidFill>
                <a:latin typeface="Times New Roman"/>
                <a:ea typeface="Times New Roman"/>
                <a:cs typeface="Times New Roman"/>
                <a:sym typeface="Times New Roman"/>
              </a:rPr>
              <a:t>Explain the need to consider the role and function of guest services in general</a:t>
            </a:r>
            <a:endParaRPr sz="2000" b="1">
              <a:solidFill>
                <a:srgbClr val="0000FF"/>
              </a:solidFill>
            </a:endParaRPr>
          </a:p>
        </p:txBody>
      </p:sp>
      <p:sp>
        <p:nvSpPr>
          <p:cNvPr id="161" name="Google Shape;161;p18"/>
          <p:cNvSpPr txBox="1">
            <a:spLocks noGrp="1"/>
          </p:cNvSpPr>
          <p:nvPr>
            <p:ph type="body" idx="1"/>
          </p:nvPr>
        </p:nvSpPr>
        <p:spPr>
          <a:xfrm>
            <a:off x="819150" y="1680975"/>
            <a:ext cx="5085900" cy="2757600"/>
          </a:xfrm>
          <a:prstGeom prst="rect">
            <a:avLst/>
          </a:prstGeom>
        </p:spPr>
        <p:txBody>
          <a:bodyPr spcFirstLastPara="1" wrap="square" lIns="91425" tIns="91425" rIns="91425" bIns="91425" anchor="t" anchorCtr="0">
            <a:noAutofit/>
          </a:bodyPr>
          <a:lstStyle/>
          <a:p>
            <a:pPr marL="457200" lvl="0" indent="-311150" algn="just" rtl="0">
              <a:lnSpc>
                <a:spcPct val="150000"/>
              </a:lnSpc>
              <a:spcBef>
                <a:spcPts val="0"/>
              </a:spcBef>
              <a:spcAft>
                <a:spcPts val="0"/>
              </a:spcAft>
              <a:buSzPts val="1300"/>
              <a:buFont typeface="Times New Roman"/>
              <a:buChar char="●"/>
            </a:pPr>
            <a:r>
              <a:rPr lang="en-GB">
                <a:solidFill>
                  <a:srgbClr val="000000"/>
                </a:solidFill>
                <a:latin typeface="Times New Roman"/>
                <a:ea typeface="Times New Roman"/>
                <a:cs typeface="Times New Roman"/>
                <a:sym typeface="Times New Roman"/>
              </a:rPr>
              <a:t>Guest services are the facilities or the amenities that are offered by the  hotels.</a:t>
            </a:r>
            <a:endParaRPr>
              <a:solidFill>
                <a:srgbClr val="000000"/>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rgbClr val="000000"/>
              </a:buClr>
              <a:buSzPts val="1300"/>
              <a:buFont typeface="Times New Roman"/>
              <a:buChar char="●"/>
            </a:pPr>
            <a:r>
              <a:rPr lang="en-GB">
                <a:solidFill>
                  <a:srgbClr val="000000"/>
                </a:solidFill>
                <a:latin typeface="Times New Roman"/>
                <a:ea typeface="Times New Roman"/>
                <a:cs typeface="Times New Roman"/>
                <a:sym typeface="Times New Roman"/>
              </a:rPr>
              <a:t>The main function of  guest services is to provide quality service and maintain the proper communication or relationship with guests (</a:t>
            </a:r>
            <a:r>
              <a:rPr lang="en-GB">
                <a:solidFill>
                  <a:srgbClr val="000000"/>
                </a:solidFill>
                <a:highlight>
                  <a:srgbClr val="FFFFFF"/>
                </a:highlight>
                <a:latin typeface="Times New Roman"/>
                <a:ea typeface="Times New Roman"/>
                <a:cs typeface="Times New Roman"/>
                <a:sym typeface="Times New Roman"/>
              </a:rPr>
              <a:t>Liu </a:t>
            </a:r>
            <a:r>
              <a:rPr lang="en-GB" i="1">
                <a:solidFill>
                  <a:srgbClr val="000000"/>
                </a:solidFill>
                <a:highlight>
                  <a:srgbClr val="FFFFFF"/>
                </a:highlight>
                <a:latin typeface="Times New Roman"/>
                <a:ea typeface="Times New Roman"/>
                <a:cs typeface="Times New Roman"/>
                <a:sym typeface="Times New Roman"/>
              </a:rPr>
              <a:t>et al</a:t>
            </a:r>
            <a:r>
              <a:rPr lang="en-GB">
                <a:solidFill>
                  <a:srgbClr val="000000"/>
                </a:solidFill>
                <a:highlight>
                  <a:srgbClr val="FFFFFF"/>
                </a:highlight>
                <a:latin typeface="Times New Roman"/>
                <a:ea typeface="Times New Roman"/>
                <a:cs typeface="Times New Roman"/>
                <a:sym typeface="Times New Roman"/>
              </a:rPr>
              <a:t>., 2021</a:t>
            </a:r>
            <a:r>
              <a:rPr lang="en-GB">
                <a:solidFill>
                  <a:srgbClr val="000000"/>
                </a:solidFill>
                <a:latin typeface="Times New Roman"/>
                <a:ea typeface="Times New Roman"/>
                <a:cs typeface="Times New Roman"/>
                <a:sym typeface="Times New Roman"/>
              </a:rPr>
              <a:t>).</a:t>
            </a:r>
            <a:endParaRPr>
              <a:solidFill>
                <a:srgbClr val="000000"/>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rgbClr val="000000"/>
              </a:buClr>
              <a:buSzPts val="1300"/>
              <a:buFont typeface="Times New Roman"/>
              <a:buChar char="●"/>
            </a:pPr>
            <a:r>
              <a:rPr lang="en-GB">
                <a:solidFill>
                  <a:srgbClr val="000000"/>
                </a:solidFill>
                <a:latin typeface="Times New Roman"/>
                <a:ea typeface="Times New Roman"/>
                <a:cs typeface="Times New Roman"/>
                <a:sym typeface="Times New Roman"/>
              </a:rPr>
              <a:t>The guest must ensure the satisfaction from the hotels and their complaints must be  properly handled (</a:t>
            </a:r>
            <a:r>
              <a:rPr lang="en-GB">
                <a:solidFill>
                  <a:srgbClr val="000000"/>
                </a:solidFill>
                <a:highlight>
                  <a:srgbClr val="FFFFFF"/>
                </a:highlight>
                <a:latin typeface="Times New Roman"/>
                <a:ea typeface="Times New Roman"/>
                <a:cs typeface="Times New Roman"/>
                <a:sym typeface="Times New Roman"/>
              </a:rPr>
              <a:t>Quinn and Buzzetto-Hollywood, 2019</a:t>
            </a:r>
            <a:r>
              <a:rPr lang="en-GB">
                <a:solidFill>
                  <a:srgbClr val="000000"/>
                </a:solidFill>
                <a:latin typeface="Times New Roman"/>
                <a:ea typeface="Times New Roman"/>
                <a:cs typeface="Times New Roman"/>
                <a:sym typeface="Times New Roman"/>
              </a:rPr>
              <a:t>).</a:t>
            </a:r>
            <a:endParaRPr>
              <a:solidFill>
                <a:srgbClr val="000000"/>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rgbClr val="000000"/>
              </a:buClr>
              <a:buSzPts val="1300"/>
              <a:buFont typeface="Times New Roman"/>
              <a:buChar char="●"/>
            </a:pPr>
            <a:r>
              <a:rPr lang="en-GB">
                <a:solidFill>
                  <a:srgbClr val="000000"/>
                </a:solidFill>
                <a:latin typeface="Times New Roman"/>
                <a:ea typeface="Times New Roman"/>
                <a:cs typeface="Times New Roman"/>
                <a:sym typeface="Times New Roman"/>
              </a:rPr>
              <a:t>Guest services is the significant part of the hospitality industry and it forms the part and parcels of the company business.</a:t>
            </a:r>
            <a:endParaRPr>
              <a:solidFill>
                <a:srgbClr val="000000"/>
              </a:solidFill>
              <a:latin typeface="Times New Roman"/>
              <a:ea typeface="Times New Roman"/>
              <a:cs typeface="Times New Roman"/>
              <a:sym typeface="Times New Roman"/>
            </a:endParaRPr>
          </a:p>
        </p:txBody>
      </p:sp>
      <p:pic>
        <p:nvPicPr>
          <p:cNvPr id="162" name="Google Shape;162;p18"/>
          <p:cNvPicPr preferRelativeResize="0"/>
          <p:nvPr/>
        </p:nvPicPr>
        <p:blipFill>
          <a:blip r:embed="rId3">
            <a:alphaModFix/>
          </a:blip>
          <a:stretch>
            <a:fillRect/>
          </a:stretch>
        </p:blipFill>
        <p:spPr>
          <a:xfrm>
            <a:off x="6057450" y="1952600"/>
            <a:ext cx="2619375" cy="21708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19"/>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None/>
            </a:pPr>
            <a:r>
              <a:rPr lang="en-GB" sz="2000" b="1">
                <a:solidFill>
                  <a:srgbClr val="0000FF"/>
                </a:solidFill>
                <a:latin typeface="Times New Roman"/>
                <a:ea typeface="Times New Roman"/>
                <a:cs typeface="Times New Roman"/>
                <a:sym typeface="Times New Roman"/>
              </a:rPr>
              <a:t>Discuss the importance of hospitality and how hotels meet/exceed guest expectation</a:t>
            </a:r>
            <a:r>
              <a:rPr lang="en-GB" sz="1600" b="1">
                <a:latin typeface="Times New Roman"/>
                <a:ea typeface="Times New Roman"/>
                <a:cs typeface="Times New Roman"/>
                <a:sym typeface="Times New Roman"/>
              </a:rPr>
              <a:t>s</a:t>
            </a:r>
            <a:endParaRPr sz="2800"/>
          </a:p>
        </p:txBody>
      </p:sp>
      <p:sp>
        <p:nvSpPr>
          <p:cNvPr id="168" name="Google Shape;168;p19"/>
          <p:cNvSpPr txBox="1">
            <a:spLocks noGrp="1"/>
          </p:cNvSpPr>
          <p:nvPr>
            <p:ph type="body" idx="1"/>
          </p:nvPr>
        </p:nvSpPr>
        <p:spPr>
          <a:xfrm>
            <a:off x="819150" y="1990725"/>
            <a:ext cx="4363800" cy="2448000"/>
          </a:xfrm>
          <a:prstGeom prst="rect">
            <a:avLst/>
          </a:prstGeom>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SzPts val="1400"/>
              <a:buChar char="●"/>
            </a:pPr>
            <a:r>
              <a:rPr lang="en-GB" sz="1400">
                <a:solidFill>
                  <a:srgbClr val="000000"/>
                </a:solidFill>
                <a:latin typeface="Times New Roman"/>
                <a:ea typeface="Times New Roman"/>
                <a:cs typeface="Times New Roman"/>
                <a:sym typeface="Times New Roman"/>
              </a:rPr>
              <a:t>Hospitality sectors form a significant part of the employability and economy of  the nations</a:t>
            </a:r>
            <a:endParaRPr sz="1400">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GB" sz="1400">
                <a:solidFill>
                  <a:srgbClr val="000000"/>
                </a:solidFill>
                <a:latin typeface="Times New Roman"/>
                <a:ea typeface="Times New Roman"/>
                <a:cs typeface="Times New Roman"/>
                <a:sym typeface="Times New Roman"/>
              </a:rPr>
              <a:t> It comprises more than 9% of the world GDP</a:t>
            </a:r>
            <a:endParaRPr sz="1400">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GB" sz="1400">
                <a:solidFill>
                  <a:srgbClr val="000000"/>
                </a:solidFill>
                <a:latin typeface="Times New Roman"/>
                <a:ea typeface="Times New Roman"/>
                <a:cs typeface="Times New Roman"/>
                <a:sym typeface="Times New Roman"/>
              </a:rPr>
              <a:t>estimations will rise by more than 8% in next 10 years</a:t>
            </a:r>
            <a:endParaRPr sz="1400">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GB" sz="1400">
                <a:solidFill>
                  <a:srgbClr val="000000"/>
                </a:solidFill>
                <a:latin typeface="Times New Roman"/>
                <a:ea typeface="Times New Roman"/>
                <a:cs typeface="Times New Roman"/>
                <a:sym typeface="Times New Roman"/>
              </a:rPr>
              <a:t>The improvement of local infrastructure can also be financed</a:t>
            </a:r>
            <a:endParaRPr sz="1400">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GB" sz="1400">
                <a:solidFill>
                  <a:srgbClr val="000000"/>
                </a:solidFill>
                <a:latin typeface="Times New Roman"/>
                <a:ea typeface="Times New Roman"/>
                <a:cs typeface="Times New Roman"/>
                <a:sym typeface="Times New Roman"/>
              </a:rPr>
              <a:t>Along with the needs and demands, necessary facilities are offered by the hotels</a:t>
            </a:r>
            <a:endParaRPr sz="1400">
              <a:solidFill>
                <a:srgbClr val="000000"/>
              </a:solidFill>
              <a:latin typeface="Times New Roman"/>
              <a:ea typeface="Times New Roman"/>
              <a:cs typeface="Times New Roman"/>
              <a:sym typeface="Times New Roman"/>
            </a:endParaRPr>
          </a:p>
        </p:txBody>
      </p:sp>
      <p:pic>
        <p:nvPicPr>
          <p:cNvPr id="169" name="Google Shape;169;p19"/>
          <p:cNvPicPr preferRelativeResize="0"/>
          <p:nvPr/>
        </p:nvPicPr>
        <p:blipFill>
          <a:blip r:embed="rId3">
            <a:alphaModFix/>
          </a:blip>
          <a:stretch>
            <a:fillRect/>
          </a:stretch>
        </p:blipFill>
        <p:spPr>
          <a:xfrm>
            <a:off x="5791200" y="2110650"/>
            <a:ext cx="2533650" cy="23280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74" name="Google Shape;174;p20"/>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ctr" rtl="0">
              <a:lnSpc>
                <a:spcPct val="150000"/>
              </a:lnSpc>
              <a:spcBef>
                <a:spcPts val="0"/>
              </a:spcBef>
              <a:spcAft>
                <a:spcPts val="0"/>
              </a:spcAft>
              <a:buNone/>
            </a:pPr>
            <a:r>
              <a:rPr lang="en-GB" sz="2000" b="1">
                <a:solidFill>
                  <a:srgbClr val="0000FF"/>
                </a:solidFill>
                <a:latin typeface="Times New Roman"/>
                <a:ea typeface="Times New Roman"/>
                <a:cs typeface="Times New Roman"/>
                <a:sym typeface="Times New Roman"/>
              </a:rPr>
              <a:t>Conclusion</a:t>
            </a:r>
            <a:endParaRPr sz="2000">
              <a:solidFill>
                <a:srgbClr val="0000FF"/>
              </a:solidFill>
              <a:latin typeface="Times New Roman"/>
              <a:ea typeface="Times New Roman"/>
              <a:cs typeface="Times New Roman"/>
              <a:sym typeface="Times New Roman"/>
            </a:endParaRPr>
          </a:p>
        </p:txBody>
      </p:sp>
      <p:sp>
        <p:nvSpPr>
          <p:cNvPr id="175" name="Google Shape;175;p20"/>
          <p:cNvSpPr txBox="1">
            <a:spLocks noGrp="1"/>
          </p:cNvSpPr>
          <p:nvPr>
            <p:ph type="body" idx="1"/>
          </p:nvPr>
        </p:nvSpPr>
        <p:spPr>
          <a:xfrm>
            <a:off x="819150" y="1738450"/>
            <a:ext cx="4152000" cy="2700300"/>
          </a:xfrm>
          <a:prstGeom prst="rect">
            <a:avLst/>
          </a:prstGeom>
        </p:spPr>
        <p:txBody>
          <a:bodyPr spcFirstLastPara="1" wrap="square" lIns="91425" tIns="91425" rIns="91425" bIns="91425" anchor="t" anchorCtr="0">
            <a:normAutofit fontScale="92500" lnSpcReduction="20000"/>
          </a:bodyPr>
          <a:lstStyle/>
          <a:p>
            <a:pPr marL="457200" lvl="0" indent="-336550" algn="just" rtl="0">
              <a:lnSpc>
                <a:spcPct val="150000"/>
              </a:lnSpc>
              <a:spcBef>
                <a:spcPts val="0"/>
              </a:spcBef>
              <a:spcAft>
                <a:spcPts val="0"/>
              </a:spcAft>
              <a:buSzPts val="1700"/>
              <a:buChar char="●"/>
            </a:pPr>
            <a:r>
              <a:rPr lang="en-GB" sz="1600">
                <a:solidFill>
                  <a:srgbClr val="000000"/>
                </a:solidFill>
                <a:latin typeface="Times New Roman"/>
                <a:ea typeface="Times New Roman"/>
                <a:cs typeface="Times New Roman"/>
                <a:sym typeface="Times New Roman"/>
              </a:rPr>
              <a:t>Hospitality sectors are the most significant parts of the economy</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GB" sz="1600">
                <a:solidFill>
                  <a:srgbClr val="000000"/>
                </a:solidFill>
                <a:latin typeface="Times New Roman"/>
                <a:ea typeface="Times New Roman"/>
                <a:cs typeface="Times New Roman"/>
                <a:sym typeface="Times New Roman"/>
              </a:rPr>
              <a:t>It provides the employability and economy to the diverse peoples</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GB" sz="1600">
                <a:solidFill>
                  <a:srgbClr val="000000"/>
                </a:solidFill>
                <a:latin typeface="Times New Roman"/>
                <a:ea typeface="Times New Roman"/>
                <a:cs typeface="Times New Roman"/>
                <a:sym typeface="Times New Roman"/>
              </a:rPr>
              <a:t>Diverse facilities and the amenities are offered </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GB" sz="1600">
                <a:solidFill>
                  <a:srgbClr val="000000"/>
                </a:solidFill>
                <a:latin typeface="Times New Roman"/>
                <a:ea typeface="Times New Roman"/>
                <a:cs typeface="Times New Roman"/>
                <a:sym typeface="Times New Roman"/>
              </a:rPr>
              <a:t>Similarly the guest service is the significant part</a:t>
            </a:r>
            <a:endParaRPr sz="1600">
              <a:solidFill>
                <a:srgbClr val="000000"/>
              </a:solidFill>
              <a:latin typeface="Times New Roman"/>
              <a:ea typeface="Times New Roman"/>
              <a:cs typeface="Times New Roman"/>
              <a:sym typeface="Times New Roman"/>
            </a:endParaRPr>
          </a:p>
        </p:txBody>
      </p:sp>
      <p:pic>
        <p:nvPicPr>
          <p:cNvPr id="176" name="Google Shape;176;p20"/>
          <p:cNvPicPr preferRelativeResize="0"/>
          <p:nvPr/>
        </p:nvPicPr>
        <p:blipFill>
          <a:blip r:embed="rId3">
            <a:alphaModFix/>
          </a:blip>
          <a:stretch>
            <a:fillRect/>
          </a:stretch>
        </p:blipFill>
        <p:spPr>
          <a:xfrm>
            <a:off x="5123550" y="1952600"/>
            <a:ext cx="3132625" cy="208462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p21"/>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sz="1400">
                <a:latin typeface="Times New Roman"/>
                <a:ea typeface="Times New Roman"/>
                <a:cs typeface="Times New Roman"/>
                <a:sym typeface="Times New Roman"/>
              </a:rPr>
              <a:t>Reference</a:t>
            </a:r>
            <a:endParaRPr sz="1600">
              <a:latin typeface="Times New Roman"/>
              <a:ea typeface="Times New Roman"/>
              <a:cs typeface="Times New Roman"/>
              <a:sym typeface="Times New Roman"/>
            </a:endParaRPr>
          </a:p>
        </p:txBody>
      </p:sp>
      <p:sp>
        <p:nvSpPr>
          <p:cNvPr id="182" name="Google Shape;182;p21"/>
          <p:cNvSpPr txBox="1">
            <a:spLocks noGrp="1"/>
          </p:cNvSpPr>
          <p:nvPr>
            <p:ph type="body" idx="1"/>
          </p:nvPr>
        </p:nvSpPr>
        <p:spPr>
          <a:xfrm>
            <a:off x="819150" y="1990725"/>
            <a:ext cx="7505700" cy="2448000"/>
          </a:xfrm>
          <a:prstGeom prst="rect">
            <a:avLst/>
          </a:prstGeom>
        </p:spPr>
        <p:txBody>
          <a:bodyPr spcFirstLastPara="1" wrap="square" lIns="91425" tIns="91425" rIns="91425" bIns="91425" anchor="t" anchorCtr="0">
            <a:normAutofit fontScale="55000" lnSpcReduction="10000"/>
          </a:bodyPr>
          <a:lstStyle/>
          <a:p>
            <a:pPr marL="0" lvl="0" indent="0" algn="just" rtl="0">
              <a:lnSpc>
                <a:spcPct val="150000"/>
              </a:lnSpc>
              <a:spcBef>
                <a:spcPts val="0"/>
              </a:spcBef>
              <a:spcAft>
                <a:spcPts val="0"/>
              </a:spcAft>
              <a:buNone/>
            </a:pPr>
            <a:r>
              <a:rPr lang="en-GB" sz="1200">
                <a:solidFill>
                  <a:srgbClr val="000000"/>
                </a:solidFill>
                <a:highlight>
                  <a:srgbClr val="FFFFFF"/>
                </a:highlight>
                <a:latin typeface="Times New Roman"/>
                <a:ea typeface="Times New Roman"/>
                <a:cs typeface="Times New Roman"/>
                <a:sym typeface="Times New Roman"/>
              </a:rPr>
              <a:t>Hole, Y., 2019. Challenges and solutions to the development of the tourism and hospitality industry in India. </a:t>
            </a:r>
            <a:r>
              <a:rPr lang="en-GB" sz="1200" i="1">
                <a:solidFill>
                  <a:srgbClr val="000000"/>
                </a:solidFill>
                <a:highlight>
                  <a:srgbClr val="FFFFFF"/>
                </a:highlight>
                <a:latin typeface="Times New Roman"/>
                <a:ea typeface="Times New Roman"/>
                <a:cs typeface="Times New Roman"/>
                <a:sym typeface="Times New Roman"/>
              </a:rPr>
              <a:t>African Journal of Hospitality, Tourism and Leisure</a:t>
            </a:r>
            <a:r>
              <a:rPr lang="en-GB" sz="1200">
                <a:solidFill>
                  <a:srgbClr val="000000"/>
                </a:solidFill>
                <a:highlight>
                  <a:srgbClr val="FFFFFF"/>
                </a:highlight>
                <a:latin typeface="Times New Roman"/>
                <a:ea typeface="Times New Roman"/>
                <a:cs typeface="Times New Roman"/>
                <a:sym typeface="Times New Roman"/>
              </a:rPr>
              <a:t>, </a:t>
            </a:r>
            <a:r>
              <a:rPr lang="en-GB" sz="1200" i="1">
                <a:solidFill>
                  <a:srgbClr val="000000"/>
                </a:solidFill>
                <a:highlight>
                  <a:srgbClr val="FFFFFF"/>
                </a:highlight>
                <a:latin typeface="Times New Roman"/>
                <a:ea typeface="Times New Roman"/>
                <a:cs typeface="Times New Roman"/>
                <a:sym typeface="Times New Roman"/>
              </a:rPr>
              <a:t>8</a:t>
            </a:r>
            <a:r>
              <a:rPr lang="en-GB" sz="1200">
                <a:solidFill>
                  <a:srgbClr val="000000"/>
                </a:solidFill>
                <a:highlight>
                  <a:srgbClr val="FFFFFF"/>
                </a:highlight>
                <a:latin typeface="Times New Roman"/>
                <a:ea typeface="Times New Roman"/>
                <a:cs typeface="Times New Roman"/>
                <a:sym typeface="Times New Roman"/>
              </a:rPr>
              <a:t>(3), pp.1-11.</a:t>
            </a:r>
            <a:endParaRPr sz="1200">
              <a:solidFill>
                <a:srgbClr val="000000"/>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200">
                <a:solidFill>
                  <a:srgbClr val="000000"/>
                </a:solidFill>
                <a:highlight>
                  <a:srgbClr val="FFFFFF"/>
                </a:highlight>
                <a:latin typeface="Times New Roman"/>
                <a:ea typeface="Times New Roman"/>
                <a:cs typeface="Times New Roman"/>
                <a:sym typeface="Times New Roman"/>
              </a:rPr>
              <a:t>Dopson, L.R., Lee, P.C., Lee, M.J. and Lara, A., 2022. Perceived importance of career engagement initiatives in hospitality education. </a:t>
            </a:r>
            <a:r>
              <a:rPr lang="en-GB" sz="1200" i="1">
                <a:solidFill>
                  <a:srgbClr val="000000"/>
                </a:solidFill>
                <a:highlight>
                  <a:srgbClr val="FFFFFF"/>
                </a:highlight>
                <a:latin typeface="Times New Roman"/>
                <a:ea typeface="Times New Roman"/>
                <a:cs typeface="Times New Roman"/>
                <a:sym typeface="Times New Roman"/>
              </a:rPr>
              <a:t>Journal of Hospitality &amp; Tourism Education</a:t>
            </a:r>
            <a:r>
              <a:rPr lang="en-GB" sz="1200">
                <a:solidFill>
                  <a:srgbClr val="000000"/>
                </a:solidFill>
                <a:highlight>
                  <a:srgbClr val="FFFFFF"/>
                </a:highlight>
                <a:latin typeface="Times New Roman"/>
                <a:ea typeface="Times New Roman"/>
                <a:cs typeface="Times New Roman"/>
                <a:sym typeface="Times New Roman"/>
              </a:rPr>
              <a:t>, </a:t>
            </a:r>
            <a:r>
              <a:rPr lang="en-GB" sz="1200" i="1">
                <a:solidFill>
                  <a:srgbClr val="000000"/>
                </a:solidFill>
                <a:highlight>
                  <a:srgbClr val="FFFFFF"/>
                </a:highlight>
                <a:latin typeface="Times New Roman"/>
                <a:ea typeface="Times New Roman"/>
                <a:cs typeface="Times New Roman"/>
                <a:sym typeface="Times New Roman"/>
              </a:rPr>
              <a:t>34</a:t>
            </a:r>
            <a:r>
              <a:rPr lang="en-GB" sz="1200">
                <a:solidFill>
                  <a:srgbClr val="000000"/>
                </a:solidFill>
                <a:highlight>
                  <a:srgbClr val="FFFFFF"/>
                </a:highlight>
                <a:latin typeface="Times New Roman"/>
                <a:ea typeface="Times New Roman"/>
                <a:cs typeface="Times New Roman"/>
                <a:sym typeface="Times New Roman"/>
              </a:rPr>
              <a:t>(4), pp.291-299.</a:t>
            </a:r>
            <a:endParaRPr sz="1200">
              <a:solidFill>
                <a:srgbClr val="000000"/>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200">
                <a:solidFill>
                  <a:srgbClr val="000000"/>
                </a:solidFill>
                <a:highlight>
                  <a:srgbClr val="FFFFFF"/>
                </a:highlight>
                <a:latin typeface="Times New Roman"/>
                <a:ea typeface="Times New Roman"/>
                <a:cs typeface="Times New Roman"/>
                <a:sym typeface="Times New Roman"/>
              </a:rPr>
              <a:t>Liu, M.T., Wang, S., McCartney, G. and Wong, I.A., 2021. Taking a break is for accomplishing a longer journey: hospitality industry in Macao under the COVID-19 pandemic. </a:t>
            </a:r>
            <a:r>
              <a:rPr lang="en-GB" sz="1200" i="1">
                <a:solidFill>
                  <a:srgbClr val="000000"/>
                </a:solidFill>
                <a:highlight>
                  <a:srgbClr val="FFFFFF"/>
                </a:highlight>
                <a:latin typeface="Times New Roman"/>
                <a:ea typeface="Times New Roman"/>
                <a:cs typeface="Times New Roman"/>
                <a:sym typeface="Times New Roman"/>
              </a:rPr>
              <a:t>International Journal of Contemporary Hospitality Management</a:t>
            </a:r>
            <a:r>
              <a:rPr lang="en-GB" sz="1200">
                <a:solidFill>
                  <a:srgbClr val="000000"/>
                </a:solidFill>
                <a:highlight>
                  <a:srgbClr val="FFFFFF"/>
                </a:highlight>
                <a:latin typeface="Times New Roman"/>
                <a:ea typeface="Times New Roman"/>
                <a:cs typeface="Times New Roman"/>
                <a:sym typeface="Times New Roman"/>
              </a:rPr>
              <a:t>.</a:t>
            </a:r>
            <a:endParaRPr sz="1200">
              <a:solidFill>
                <a:srgbClr val="000000"/>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200">
                <a:solidFill>
                  <a:srgbClr val="000000"/>
                </a:solidFill>
                <a:highlight>
                  <a:srgbClr val="FFFFFF"/>
                </a:highlight>
                <a:latin typeface="Times New Roman"/>
                <a:ea typeface="Times New Roman"/>
                <a:cs typeface="Times New Roman"/>
                <a:sym typeface="Times New Roman"/>
              </a:rPr>
              <a:t>Quinn, K. and Buzzetto-Hollywood, N., 2019. Faculty and student perceptions of the importance of management skills in the hospitality industry.</a:t>
            </a:r>
            <a:endParaRPr sz="1200">
              <a:solidFill>
                <a:srgbClr val="000000"/>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200">
                <a:solidFill>
                  <a:srgbClr val="000000"/>
                </a:solidFill>
                <a:highlight>
                  <a:srgbClr val="FFFFFF"/>
                </a:highlight>
                <a:latin typeface="Times New Roman"/>
                <a:ea typeface="Times New Roman"/>
                <a:cs typeface="Times New Roman"/>
                <a:sym typeface="Times New Roman"/>
              </a:rPr>
              <a:t>Kukreti, R., Upreti, Y., Bala, A., Kapoor, S. and Prakash, N., 2021. Need &amp; Importance of Soft Skill in Hospitality Industry. </a:t>
            </a:r>
            <a:r>
              <a:rPr lang="en-GB" sz="1200" i="1">
                <a:solidFill>
                  <a:srgbClr val="000000"/>
                </a:solidFill>
                <a:highlight>
                  <a:srgbClr val="FFFFFF"/>
                </a:highlight>
                <a:latin typeface="Times New Roman"/>
                <a:ea typeface="Times New Roman"/>
                <a:cs typeface="Times New Roman"/>
                <a:sym typeface="Times New Roman"/>
              </a:rPr>
              <a:t>Webology</a:t>
            </a:r>
            <a:r>
              <a:rPr lang="en-GB" sz="1200">
                <a:solidFill>
                  <a:srgbClr val="000000"/>
                </a:solidFill>
                <a:highlight>
                  <a:srgbClr val="FFFFFF"/>
                </a:highlight>
                <a:latin typeface="Times New Roman"/>
                <a:ea typeface="Times New Roman"/>
                <a:cs typeface="Times New Roman"/>
                <a:sym typeface="Times New Roman"/>
              </a:rPr>
              <a:t>, </a:t>
            </a:r>
            <a:r>
              <a:rPr lang="en-GB" sz="1200" i="1">
                <a:solidFill>
                  <a:srgbClr val="000000"/>
                </a:solidFill>
                <a:highlight>
                  <a:srgbClr val="FFFFFF"/>
                </a:highlight>
                <a:latin typeface="Times New Roman"/>
                <a:ea typeface="Times New Roman"/>
                <a:cs typeface="Times New Roman"/>
                <a:sym typeface="Times New Roman"/>
              </a:rPr>
              <a:t>18</a:t>
            </a:r>
            <a:r>
              <a:rPr lang="en-GB" sz="1200">
                <a:solidFill>
                  <a:srgbClr val="000000"/>
                </a:solidFill>
                <a:highlight>
                  <a:srgbClr val="FFFFFF"/>
                </a:highlight>
                <a:latin typeface="Times New Roman"/>
                <a:ea typeface="Times New Roman"/>
                <a:cs typeface="Times New Roman"/>
                <a:sym typeface="Times New Roman"/>
              </a:rPr>
              <a:t>(3), pp.1051-1055.</a:t>
            </a:r>
            <a:endParaRPr sz="1200">
              <a:solidFill>
                <a:srgbClr val="000000"/>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200">
                <a:solidFill>
                  <a:srgbClr val="000000"/>
                </a:solidFill>
                <a:highlight>
                  <a:srgbClr val="FFFFFF"/>
                </a:highlight>
                <a:latin typeface="Times New Roman"/>
                <a:ea typeface="Times New Roman"/>
                <a:cs typeface="Times New Roman"/>
                <a:sym typeface="Times New Roman"/>
              </a:rPr>
              <a:t>Davahli, M.R., Karwowski, W., Sonmez, S. and Apostolopoulos, Y., 2020. The hospitality industry in the face of the COVID-19 pandemic: Current topics and research methods. </a:t>
            </a:r>
            <a:r>
              <a:rPr lang="en-GB" sz="1200" i="1">
                <a:solidFill>
                  <a:srgbClr val="000000"/>
                </a:solidFill>
                <a:highlight>
                  <a:srgbClr val="FFFFFF"/>
                </a:highlight>
                <a:latin typeface="Times New Roman"/>
                <a:ea typeface="Times New Roman"/>
                <a:cs typeface="Times New Roman"/>
                <a:sym typeface="Times New Roman"/>
              </a:rPr>
              <a:t>International journal of environmental research and public health</a:t>
            </a:r>
            <a:r>
              <a:rPr lang="en-GB" sz="1200">
                <a:solidFill>
                  <a:srgbClr val="000000"/>
                </a:solidFill>
                <a:highlight>
                  <a:srgbClr val="FFFFFF"/>
                </a:highlight>
                <a:latin typeface="Times New Roman"/>
                <a:ea typeface="Times New Roman"/>
                <a:cs typeface="Times New Roman"/>
                <a:sym typeface="Times New Roman"/>
              </a:rPr>
              <a:t>, </a:t>
            </a:r>
            <a:r>
              <a:rPr lang="en-GB" sz="1200" i="1">
                <a:solidFill>
                  <a:srgbClr val="000000"/>
                </a:solidFill>
                <a:highlight>
                  <a:srgbClr val="FFFFFF"/>
                </a:highlight>
                <a:latin typeface="Times New Roman"/>
                <a:ea typeface="Times New Roman"/>
                <a:cs typeface="Times New Roman"/>
                <a:sym typeface="Times New Roman"/>
              </a:rPr>
              <a:t>17</a:t>
            </a:r>
            <a:r>
              <a:rPr lang="en-GB" sz="1200">
                <a:solidFill>
                  <a:srgbClr val="000000"/>
                </a:solidFill>
                <a:highlight>
                  <a:srgbClr val="FFFFFF"/>
                </a:highlight>
                <a:latin typeface="Times New Roman"/>
                <a:ea typeface="Times New Roman"/>
                <a:cs typeface="Times New Roman"/>
                <a:sym typeface="Times New Roman"/>
              </a:rPr>
              <a:t>(20), p.7366.</a:t>
            </a:r>
            <a:endParaRPr sz="1200">
              <a:solidFill>
                <a:srgbClr val="000000"/>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200">
                <a:solidFill>
                  <a:srgbClr val="000000"/>
                </a:solidFill>
                <a:highlight>
                  <a:srgbClr val="FFFFFF"/>
                </a:highlight>
                <a:latin typeface="Times New Roman"/>
                <a:ea typeface="Times New Roman"/>
                <a:cs typeface="Times New Roman"/>
                <a:sym typeface="Times New Roman"/>
              </a:rPr>
              <a:t>Rhou, Y. and Singal, M., 2020. A review of the business case for CSR in the hospitality industry. </a:t>
            </a:r>
            <a:r>
              <a:rPr lang="en-GB" sz="1200" i="1">
                <a:solidFill>
                  <a:srgbClr val="000000"/>
                </a:solidFill>
                <a:highlight>
                  <a:srgbClr val="FFFFFF"/>
                </a:highlight>
                <a:latin typeface="Times New Roman"/>
                <a:ea typeface="Times New Roman"/>
                <a:cs typeface="Times New Roman"/>
                <a:sym typeface="Times New Roman"/>
              </a:rPr>
              <a:t>International Journal of Hospitality Management</a:t>
            </a:r>
            <a:r>
              <a:rPr lang="en-GB" sz="1200">
                <a:solidFill>
                  <a:srgbClr val="000000"/>
                </a:solidFill>
                <a:highlight>
                  <a:srgbClr val="FFFFFF"/>
                </a:highlight>
                <a:latin typeface="Times New Roman"/>
                <a:ea typeface="Times New Roman"/>
                <a:cs typeface="Times New Roman"/>
                <a:sym typeface="Times New Roman"/>
              </a:rPr>
              <a:t>, </a:t>
            </a:r>
            <a:r>
              <a:rPr lang="en-GB" sz="1200" i="1">
                <a:solidFill>
                  <a:srgbClr val="000000"/>
                </a:solidFill>
                <a:highlight>
                  <a:srgbClr val="FFFFFF"/>
                </a:highlight>
                <a:latin typeface="Times New Roman"/>
                <a:ea typeface="Times New Roman"/>
                <a:cs typeface="Times New Roman"/>
                <a:sym typeface="Times New Roman"/>
              </a:rPr>
              <a:t>84</a:t>
            </a:r>
            <a:r>
              <a:rPr lang="en-GB" sz="1200">
                <a:solidFill>
                  <a:srgbClr val="000000"/>
                </a:solidFill>
                <a:highlight>
                  <a:srgbClr val="FFFFFF"/>
                </a:highlight>
                <a:latin typeface="Times New Roman"/>
                <a:ea typeface="Times New Roman"/>
                <a:cs typeface="Times New Roman"/>
                <a:sym typeface="Times New Roman"/>
              </a:rPr>
              <a:t>, p.102330.</a:t>
            </a:r>
            <a:endParaRPr sz="1200">
              <a:solidFill>
                <a:srgbClr val="000000"/>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200">
                <a:solidFill>
                  <a:srgbClr val="000000"/>
                </a:solidFill>
                <a:highlight>
                  <a:srgbClr val="FFFFFF"/>
                </a:highlight>
                <a:latin typeface="Times New Roman"/>
                <a:ea typeface="Times New Roman"/>
                <a:cs typeface="Times New Roman"/>
                <a:sym typeface="Times New Roman"/>
              </a:rPr>
              <a:t>Breier, M., Kallmuenzer, A., Clauss, T., Gast, J., Kraus, S. and Tiberius, V., 2021. The role of business model innovation in the hospitality industry during the COVID-19 crisis. </a:t>
            </a:r>
            <a:r>
              <a:rPr lang="en-GB" sz="1200" i="1">
                <a:solidFill>
                  <a:srgbClr val="000000"/>
                </a:solidFill>
                <a:highlight>
                  <a:srgbClr val="FFFFFF"/>
                </a:highlight>
                <a:latin typeface="Times New Roman"/>
                <a:ea typeface="Times New Roman"/>
                <a:cs typeface="Times New Roman"/>
                <a:sym typeface="Times New Roman"/>
              </a:rPr>
              <a:t>International Journal of Hospitality Management</a:t>
            </a:r>
            <a:r>
              <a:rPr lang="en-GB" sz="1200">
                <a:solidFill>
                  <a:srgbClr val="000000"/>
                </a:solidFill>
                <a:highlight>
                  <a:srgbClr val="FFFFFF"/>
                </a:highlight>
                <a:latin typeface="Times New Roman"/>
                <a:ea typeface="Times New Roman"/>
                <a:cs typeface="Times New Roman"/>
                <a:sym typeface="Times New Roman"/>
              </a:rPr>
              <a:t>, </a:t>
            </a:r>
            <a:r>
              <a:rPr lang="en-GB" sz="1200" i="1">
                <a:solidFill>
                  <a:srgbClr val="000000"/>
                </a:solidFill>
                <a:highlight>
                  <a:srgbClr val="FFFFFF"/>
                </a:highlight>
                <a:latin typeface="Times New Roman"/>
                <a:ea typeface="Times New Roman"/>
                <a:cs typeface="Times New Roman"/>
                <a:sym typeface="Times New Roman"/>
              </a:rPr>
              <a:t>92</a:t>
            </a:r>
            <a:r>
              <a:rPr lang="en-GB" sz="1200">
                <a:solidFill>
                  <a:srgbClr val="000000"/>
                </a:solidFill>
                <a:highlight>
                  <a:srgbClr val="FFFFFF"/>
                </a:highlight>
                <a:latin typeface="Times New Roman"/>
                <a:ea typeface="Times New Roman"/>
                <a:cs typeface="Times New Roman"/>
                <a:sym typeface="Times New Roman"/>
              </a:rPr>
              <a:t>, p.102723.</a:t>
            </a:r>
            <a:endParaRPr sz="1200">
              <a:solidFill>
                <a:srgbClr val="000000"/>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200">
                <a:solidFill>
                  <a:srgbClr val="000000"/>
                </a:solidFill>
                <a:highlight>
                  <a:srgbClr val="FFFFFF"/>
                </a:highlight>
                <a:latin typeface="Times New Roman"/>
                <a:ea typeface="Times New Roman"/>
                <a:cs typeface="Times New Roman"/>
                <a:sym typeface="Times New Roman"/>
              </a:rPr>
              <a:t>Neves, D.D., 2022. </a:t>
            </a:r>
            <a:r>
              <a:rPr lang="en-GB" sz="1200" i="1">
                <a:solidFill>
                  <a:srgbClr val="000000"/>
                </a:solidFill>
                <a:highlight>
                  <a:srgbClr val="FFFFFF"/>
                </a:highlight>
                <a:latin typeface="Times New Roman"/>
                <a:ea typeface="Times New Roman"/>
                <a:cs typeface="Times New Roman"/>
                <a:sym typeface="Times New Roman"/>
              </a:rPr>
              <a:t>Marriott international inc. equity research-the hotel Giant´ s recovery</a:t>
            </a:r>
            <a:r>
              <a:rPr lang="en-GB" sz="1200">
                <a:solidFill>
                  <a:srgbClr val="000000"/>
                </a:solidFill>
                <a:highlight>
                  <a:srgbClr val="FFFFFF"/>
                </a:highlight>
                <a:latin typeface="Times New Roman"/>
                <a:ea typeface="Times New Roman"/>
                <a:cs typeface="Times New Roman"/>
                <a:sym typeface="Times New Roman"/>
              </a:rPr>
              <a:t> (Doctoral dissertation).</a:t>
            </a:r>
            <a:endParaRPr sz="1200">
              <a:solidFill>
                <a:srgbClr val="000000"/>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200">
                <a:solidFill>
                  <a:srgbClr val="000000"/>
                </a:solidFill>
                <a:highlight>
                  <a:srgbClr val="FFFFFF"/>
                </a:highlight>
                <a:latin typeface="Times New Roman"/>
                <a:ea typeface="Times New Roman"/>
                <a:cs typeface="Times New Roman"/>
                <a:sym typeface="Times New Roman"/>
              </a:rPr>
              <a:t>Catana, Ş.A. and Toma, S.G., 2021. Entrepreneurship in the hospitality industry. Case study: Marriott International. </a:t>
            </a:r>
            <a:r>
              <a:rPr lang="en-GB" sz="1200" i="1">
                <a:solidFill>
                  <a:srgbClr val="000000"/>
                </a:solidFill>
                <a:highlight>
                  <a:srgbClr val="FFFFFF"/>
                </a:highlight>
                <a:latin typeface="Times New Roman"/>
                <a:ea typeface="Times New Roman"/>
                <a:cs typeface="Times New Roman"/>
                <a:sym typeface="Times New Roman"/>
              </a:rPr>
              <a:t>SEA-Practical Application of Science</a:t>
            </a:r>
            <a:r>
              <a:rPr lang="en-GB" sz="1200">
                <a:solidFill>
                  <a:srgbClr val="000000"/>
                </a:solidFill>
                <a:highlight>
                  <a:srgbClr val="FFFFFF"/>
                </a:highlight>
                <a:latin typeface="Times New Roman"/>
                <a:ea typeface="Times New Roman"/>
                <a:cs typeface="Times New Roman"/>
                <a:sym typeface="Times New Roman"/>
              </a:rPr>
              <a:t>, (27), pp.221-225.</a:t>
            </a:r>
            <a:endParaRPr sz="1200">
              <a:solidFill>
                <a:srgbClr val="000000"/>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200">
                <a:solidFill>
                  <a:srgbClr val="000000"/>
                </a:solidFill>
                <a:highlight>
                  <a:srgbClr val="FFFFFF"/>
                </a:highlight>
                <a:latin typeface="Times New Roman"/>
                <a:ea typeface="Times New Roman"/>
                <a:cs typeface="Times New Roman"/>
                <a:sym typeface="Times New Roman"/>
              </a:rPr>
              <a:t>Darsin, J., Rosner, J., Urdaneta, C. and Yepes, M., 2019. Marriott International: Exploring and Understanding Disruption in the Hospitality Industry in South Florida. </a:t>
            </a:r>
            <a:r>
              <a:rPr lang="en-GB" sz="1200" i="1">
                <a:solidFill>
                  <a:srgbClr val="000000"/>
                </a:solidFill>
                <a:highlight>
                  <a:srgbClr val="FFFFFF"/>
                </a:highlight>
                <a:latin typeface="Times New Roman"/>
                <a:ea typeface="Times New Roman"/>
                <a:cs typeface="Times New Roman"/>
                <a:sym typeface="Times New Roman"/>
              </a:rPr>
              <a:t>Journal of Multidisciplinary Research</a:t>
            </a:r>
            <a:r>
              <a:rPr lang="en-GB" sz="1200">
                <a:solidFill>
                  <a:srgbClr val="000000"/>
                </a:solidFill>
                <a:highlight>
                  <a:srgbClr val="FFFFFF"/>
                </a:highlight>
                <a:latin typeface="Times New Roman"/>
                <a:ea typeface="Times New Roman"/>
                <a:cs typeface="Times New Roman"/>
                <a:sym typeface="Times New Roman"/>
              </a:rPr>
              <a:t>, </a:t>
            </a:r>
            <a:r>
              <a:rPr lang="en-GB" sz="1200" i="1">
                <a:solidFill>
                  <a:srgbClr val="000000"/>
                </a:solidFill>
                <a:highlight>
                  <a:srgbClr val="FFFFFF"/>
                </a:highlight>
                <a:latin typeface="Times New Roman"/>
                <a:ea typeface="Times New Roman"/>
                <a:cs typeface="Times New Roman"/>
                <a:sym typeface="Times New Roman"/>
              </a:rPr>
              <a:t>11</a:t>
            </a:r>
            <a:r>
              <a:rPr lang="en-GB" sz="1200">
                <a:solidFill>
                  <a:srgbClr val="000000"/>
                </a:solidFill>
                <a:highlight>
                  <a:srgbClr val="FFFFFF"/>
                </a:highlight>
                <a:latin typeface="Times New Roman"/>
                <a:ea typeface="Times New Roman"/>
                <a:cs typeface="Times New Roman"/>
                <a:sym typeface="Times New Roman"/>
              </a:rPr>
              <a:t>(1), pp.99-119.</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86"/>
        <p:cNvGrpSpPr/>
        <p:nvPr/>
      </p:nvGrpSpPr>
      <p:grpSpPr>
        <a:xfrm>
          <a:off x="0" y="0"/>
          <a:ext cx="0" cy="0"/>
          <a:chOff x="0" y="0"/>
          <a:chExt cx="0" cy="0"/>
        </a:xfrm>
      </p:grpSpPr>
      <p:pic>
        <p:nvPicPr>
          <p:cNvPr id="187" name="Google Shape;187;p22" descr="https://www.maxpixel.net/static/photo/1x/Thank-You-Text-Message-Grateful-Gratitude-6901463.png"/>
          <p:cNvPicPr preferRelativeResize="0"/>
          <p:nvPr/>
        </p:nvPicPr>
        <p:blipFill>
          <a:blip r:embed="rId3">
            <a:alphaModFix/>
          </a:blip>
          <a:stretch>
            <a:fillRect/>
          </a:stretch>
        </p:blipFill>
        <p:spPr>
          <a:xfrm>
            <a:off x="2172850" y="169775"/>
            <a:ext cx="5279276" cy="4532300"/>
          </a:xfrm>
          <a:prstGeom prst="rect">
            <a:avLst/>
          </a:prstGeom>
          <a:noFill/>
          <a:ln>
            <a:noFill/>
          </a:ln>
        </p:spPr>
      </p:pic>
    </p:spTree>
  </p:cSld>
  <p:clrMapOvr>
    <a:masterClrMapping/>
  </p:clrMapOvr>
</p:sld>
</file>

<file path=ppt/theme/theme1.xml><?xml version="1.0" encoding="utf-8"?>
<a:theme xmlns:a="http://schemas.openxmlformats.org/drawingml/2006/main"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2134</Words>
  <Application>Microsoft Office PowerPoint</Application>
  <PresentationFormat>On-screen Show (16:9)</PresentationFormat>
  <Paragraphs>66</Paragraphs>
  <Slides>10</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Calibri</vt:lpstr>
      <vt:lpstr>Nunito</vt:lpstr>
      <vt:lpstr>Shift</vt:lpstr>
      <vt:lpstr>The role and importance of quality service, hospitality, and guest services within the hotel Industry  </vt:lpstr>
      <vt:lpstr>Table of Contents </vt:lpstr>
      <vt:lpstr>Introduction </vt:lpstr>
      <vt:lpstr>Identify the hotel brand’s main consumer</vt:lpstr>
      <vt:lpstr>Outline the nature, scope and role of the guest services and facilities that are provided to these guests by the hotel brand</vt:lpstr>
      <vt:lpstr>Explain the need to consider the role and function of guest services in general</vt:lpstr>
      <vt:lpstr>Discuss the importance of hospitality and how hotels meet/exceed guest expectations</vt:lpstr>
      <vt:lpstr>Conclusion</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within the hotel Industry  </dc:title>
  <dc:creator>RT306</dc:creator>
  <cp:lastModifiedBy>Andrei Rusu</cp:lastModifiedBy>
  <cp:revision>1</cp:revision>
  <dcterms:modified xsi:type="dcterms:W3CDTF">2023-02-06T23:17:15Z</dcterms:modified>
</cp:coreProperties>
</file>