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9" r:id="rId1"/>
  </p:sldMasterIdLst>
  <p:notesMasterIdLst>
    <p:notesMasterId r:id="rId23"/>
  </p:notesMasterIdLst>
  <p:handoutMasterIdLst>
    <p:handoutMasterId r:id="rId24"/>
  </p:handoutMasterIdLst>
  <p:sldIdLst>
    <p:sldId id="256" r:id="rId2"/>
    <p:sldId id="286" r:id="rId3"/>
    <p:sldId id="259" r:id="rId4"/>
    <p:sldId id="278" r:id="rId5"/>
    <p:sldId id="260" r:id="rId6"/>
    <p:sldId id="290" r:id="rId7"/>
    <p:sldId id="261" r:id="rId8"/>
    <p:sldId id="262" r:id="rId9"/>
    <p:sldId id="264" r:id="rId10"/>
    <p:sldId id="263" r:id="rId11"/>
    <p:sldId id="285" r:id="rId12"/>
    <p:sldId id="266" r:id="rId13"/>
    <p:sldId id="267" r:id="rId14"/>
    <p:sldId id="291" r:id="rId15"/>
    <p:sldId id="292" r:id="rId16"/>
    <p:sldId id="293" r:id="rId17"/>
    <p:sldId id="294" r:id="rId18"/>
    <p:sldId id="295" r:id="rId19"/>
    <p:sldId id="289" r:id="rId20"/>
    <p:sldId id="288" r:id="rId21"/>
    <p:sldId id="284" r:id="rId22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44" autoAdjust="0"/>
    <p:restoredTop sz="66062" autoAdjust="0"/>
  </p:normalViewPr>
  <p:slideViewPr>
    <p:cSldViewPr>
      <p:cViewPr varScale="1">
        <p:scale>
          <a:sx n="77" d="100"/>
          <a:sy n="77" d="100"/>
        </p:scale>
        <p:origin x="2592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64" y="247596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61AD3C89-2302-4103-ACDD-A42F07AD015A}" type="datetimeFigureOut">
              <a:rPr lang="en-GB"/>
              <a:pPr>
                <a:defRPr/>
              </a:pPr>
              <a:t>31/03/2016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76C40D34-91A6-4D52-83D6-26C0A52AC2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0001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7F8FC355-70BD-4013-9093-036345510D26}" type="datetimeFigureOut">
              <a:rPr lang="en-GB"/>
              <a:pPr>
                <a:defRPr/>
              </a:pPr>
              <a:t>31/03/2016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E8C959-BE7F-4E0B-8ADF-49D370F2BAE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9461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5944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0734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dirty="0" smtClean="0"/>
              <a:t>Critical thinking : type of critical analysis:- disciplined intellectual criticism that combines research, knowledge of historical context, and balanced judgment.</a:t>
            </a:r>
            <a:r>
              <a:rPr lang="en-GB" sz="1200" baseline="0" dirty="0" smtClean="0"/>
              <a:t>  </a:t>
            </a:r>
            <a:r>
              <a:rPr lang="en-GB" sz="1200" dirty="0" smtClean="0"/>
              <a:t> Source: Encarta Dictionary: English (U.K.)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4035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017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5028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5232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Key words:</a:t>
            </a:r>
          </a:p>
          <a:p>
            <a:r>
              <a:rPr lang="en-GB" sz="1800" dirty="0" smtClean="0"/>
              <a:t>Hidden agenda</a:t>
            </a:r>
          </a:p>
          <a:p>
            <a:r>
              <a:rPr lang="en-GB" sz="1800" dirty="0" smtClean="0"/>
              <a:t>What is not said!</a:t>
            </a:r>
          </a:p>
          <a:p>
            <a:endParaRPr lang="en-GB" sz="1800" dirty="0" smtClean="0"/>
          </a:p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0049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69822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3859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3063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6061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45355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Clinical</a:t>
            </a:r>
            <a:r>
              <a:rPr lang="en-GB" baseline="0" dirty="0" smtClean="0"/>
              <a:t> trials – definition -medicine based on or involving medical treatment, practice, observation, or diagnosis. Encarta Dictionary: English (U.K.)</a:t>
            </a:r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Survey – Examine; review; study; investigate; appraise; evaluate; analyse :Thesaurus</a:t>
            </a:r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baseline="0" dirty="0" smtClean="0"/>
          </a:p>
          <a:p>
            <a:pPr marL="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 smtClean="0"/>
              <a:t>Anecdotal - based on personal experiences, not official information. based on someone’s personal experience or information rather than on facts that can be checked : Encarta Dictionary: English (U.K.)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19486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23115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89236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38508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93430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0229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dirty="0" smtClean="0"/>
              <a:t>Bias</a:t>
            </a:r>
          </a:p>
          <a:p>
            <a:pPr eaLnBrk="1" hangingPunct="1">
              <a:spcBef>
                <a:spcPct val="0"/>
              </a:spcBef>
            </a:pPr>
            <a:r>
              <a:rPr lang="en-GB" dirty="0" smtClean="0"/>
              <a:t>Lobbying</a:t>
            </a: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A5AADE4-8CAF-49D6-A96C-38AD95677445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79934594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Further research of the subject maybe required?</a:t>
            </a:r>
          </a:p>
          <a:p>
            <a:r>
              <a:rPr lang="en-GB" sz="1800" dirty="0" smtClean="0"/>
              <a:t>Verification of sources very important e.g.  Would you expect a publication</a:t>
            </a:r>
            <a:r>
              <a:rPr lang="en-GB" sz="1800" baseline="0" dirty="0" smtClean="0"/>
              <a:t> date; author and commissioning body for a </a:t>
            </a:r>
            <a:r>
              <a:rPr lang="en-GB" sz="1600" baseline="0" dirty="0" smtClean="0"/>
              <a:t>report</a:t>
            </a:r>
            <a:r>
              <a:rPr lang="en-GB" sz="1800" baseline="0" dirty="0" smtClean="0"/>
              <a:t>.?</a:t>
            </a:r>
            <a:endParaRPr lang="en-GB" sz="18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29080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References?</a:t>
            </a:r>
          </a:p>
          <a:p>
            <a:r>
              <a:rPr lang="en-GB" dirty="0" smtClean="0"/>
              <a:t>Official</a:t>
            </a:r>
            <a:r>
              <a:rPr lang="en-GB" baseline="0" dirty="0" smtClean="0"/>
              <a:t> documents – reports  - date of report or reference to the publication??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E8C959-BE7F-4E0B-8ADF-49D370F2BAEA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98047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6F13FA-7FA1-451C-9177-B1E957E57AF2}" type="datetimeFigureOut">
              <a:rPr lang="en-US" smtClean="0"/>
              <a:pPr>
                <a:defRPr/>
              </a:pPr>
              <a:t>3/31/2016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pPr>
              <a:defRPr/>
            </a:pPr>
            <a:fld id="{C8D32C98-7463-4670-9F98-594781839FE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94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458243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72527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460407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8267870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38870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92257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75849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>
              <a:solidFill>
                <a:schemeClr val="tx1"/>
              </a:solidFill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4324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8958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073364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1167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9239248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6005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9423682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3/31/2016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78982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213AF-26F6-41FA-8D85-E2C5388D6E58}" type="datetimeFigureOut">
              <a:rPr lang="en-US" smtClean="0"/>
              <a:pPr/>
              <a:t>3/31/2016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3674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57158" y="1357298"/>
            <a:ext cx="8458200" cy="1829761"/>
          </a:xfrm>
        </p:spPr>
        <p:txBody>
          <a:bodyPr/>
          <a:lstStyle/>
          <a:p>
            <a:r>
              <a:rPr lang="en-US" dirty="0" smtClean="0"/>
              <a:t>Critical Analytical Thinking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Identify the line of reasoning</a:t>
            </a:r>
            <a:r>
              <a:rPr lang="en-GB" dirty="0" smtClean="0"/>
              <a:t>, supporting  </a:t>
            </a:r>
            <a:r>
              <a:rPr lang="en-GB" b="1" dirty="0" smtClean="0"/>
              <a:t>evidence</a:t>
            </a:r>
            <a:r>
              <a:rPr lang="en-GB" dirty="0" smtClean="0"/>
              <a:t> and conclusions from an article.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Analyse and evaluate evidence from an article to determine </a:t>
            </a:r>
            <a:r>
              <a:rPr lang="en-GB" b="1" dirty="0" smtClean="0"/>
              <a:t>credibility.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Apply critical thinking skills to </a:t>
            </a:r>
            <a:r>
              <a:rPr lang="en-GB" b="1" dirty="0" smtClean="0"/>
              <a:t>recognise assumptions and hidden agendas </a:t>
            </a:r>
            <a:r>
              <a:rPr lang="en-GB" dirty="0" smtClean="0"/>
              <a:t>in a written article.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Thinking?</a:t>
            </a:r>
            <a:endParaRPr lang="en-GB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Critical thinking means </a:t>
            </a:r>
            <a:r>
              <a:rPr lang="en-GB" sz="3200" b="1" dirty="0" smtClean="0"/>
              <a:t>weighing up the arguments and evidence for and against a topic.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Critical Thinking?</a:t>
            </a:r>
            <a:endParaRPr lang="en-GB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In Critical Thinking you should:</a:t>
            </a:r>
          </a:p>
          <a:p>
            <a:pPr>
              <a:buNone/>
            </a:pPr>
            <a:endParaRPr lang="en-GB" dirty="0" smtClean="0"/>
          </a:p>
          <a:p>
            <a:r>
              <a:rPr lang="en-GB" b="1" dirty="0" smtClean="0"/>
              <a:t>Consider</a:t>
            </a:r>
            <a:r>
              <a:rPr lang="en-GB" dirty="0" smtClean="0"/>
              <a:t> an issue carefully.</a:t>
            </a:r>
          </a:p>
          <a:p>
            <a:endParaRPr lang="en-GB" dirty="0" smtClean="0"/>
          </a:p>
          <a:p>
            <a:r>
              <a:rPr lang="en-GB" b="1" dirty="0" smtClean="0"/>
              <a:t>Evaluate</a:t>
            </a:r>
            <a:r>
              <a:rPr lang="en-GB" dirty="0" smtClean="0"/>
              <a:t> evidence put forward in support of a belief or view point.</a:t>
            </a:r>
          </a:p>
          <a:p>
            <a:endParaRPr lang="en-GB" dirty="0" smtClean="0"/>
          </a:p>
          <a:p>
            <a:r>
              <a:rPr lang="en-GB" b="1" dirty="0" smtClean="0"/>
              <a:t>Consider</a:t>
            </a:r>
            <a:r>
              <a:rPr lang="en-GB" dirty="0" smtClean="0"/>
              <a:t> where the belief or view points lead. What conclusions follow? Are they suitable and rational?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500" dirty="0" smtClean="0"/>
              <a:t>What is Analytical Thinking?</a:t>
            </a:r>
            <a:endParaRPr lang="en-GB" sz="3500" dirty="0"/>
          </a:p>
        </p:txBody>
      </p:sp>
      <p:sp>
        <p:nvSpPr>
          <p:cNvPr id="7172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Analytical thinking involves:</a:t>
            </a:r>
          </a:p>
          <a:p>
            <a:endParaRPr lang="en-GB" dirty="0" smtClean="0"/>
          </a:p>
          <a:p>
            <a:r>
              <a:rPr lang="en-GB" dirty="0" smtClean="0"/>
              <a:t>Standing back</a:t>
            </a:r>
          </a:p>
          <a:p>
            <a:r>
              <a:rPr lang="en-GB" dirty="0" smtClean="0"/>
              <a:t>Examining in detail</a:t>
            </a:r>
          </a:p>
          <a:p>
            <a:r>
              <a:rPr lang="en-GB" dirty="0" smtClean="0"/>
              <a:t>Completely accurate</a:t>
            </a:r>
          </a:p>
          <a:p>
            <a:r>
              <a:rPr lang="en-GB" dirty="0" smtClean="0"/>
              <a:t>Possible flaws</a:t>
            </a:r>
          </a:p>
          <a:p>
            <a:r>
              <a:rPr lang="en-GB" dirty="0" smtClean="0"/>
              <a:t>Comparing</a:t>
            </a:r>
            <a:endParaRPr lang="en-GB" dirty="0"/>
          </a:p>
        </p:txBody>
      </p:sp>
      <p:pic>
        <p:nvPicPr>
          <p:cNvPr id="4" name="Picture 3" descr="Plato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96136" y="2132856"/>
            <a:ext cx="2592288" cy="288032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995936" y="5229200"/>
            <a:ext cx="34970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Plato was very questioning in his philosophy</a:t>
            </a:r>
            <a:r>
              <a:rPr lang="en-GB" dirty="0" smtClean="0"/>
              <a:t>!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              </a:t>
            </a:r>
            <a:r>
              <a:rPr lang="en-GB" i="1" dirty="0" smtClean="0"/>
              <a:t>Differences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 </a:t>
            </a:r>
            <a:r>
              <a:rPr lang="en-GB" sz="3100" dirty="0" smtClean="0"/>
              <a:t>Critical Thinking            Analytical thinking</a:t>
            </a:r>
            <a:endParaRPr lang="en-GB" sz="31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>
            <a:normAutofit fontScale="32500" lnSpcReduction="20000"/>
          </a:bodyPr>
          <a:lstStyle/>
          <a:p>
            <a:r>
              <a:rPr lang="en-GB" sz="4000" b="1" dirty="0" smtClean="0"/>
              <a:t>Consider an issue carefully – weigh up all the arguments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Evaluate  all  the evidence</a:t>
            </a:r>
          </a:p>
          <a:p>
            <a:endParaRPr lang="en-GB" sz="4000" b="1" dirty="0" smtClean="0"/>
          </a:p>
          <a:p>
            <a:r>
              <a:rPr lang="en-GB" sz="4000" b="1" dirty="0" smtClean="0"/>
              <a:t>What conclusions  would follow (the implications</a:t>
            </a:r>
            <a:r>
              <a:rPr lang="en-GB" sz="2200" b="1" dirty="0" smtClean="0"/>
              <a:t>)</a:t>
            </a:r>
            <a:endParaRPr lang="en-GB" sz="2200" b="1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32500" lnSpcReduction="20000"/>
          </a:bodyPr>
          <a:lstStyle/>
          <a:p>
            <a:pPr lvl="0"/>
            <a:r>
              <a:rPr lang="en-GB" sz="4000" b="1" dirty="0" smtClean="0"/>
              <a:t>Standing back</a:t>
            </a:r>
          </a:p>
          <a:p>
            <a:pPr lvl="0"/>
            <a:r>
              <a:rPr lang="en-GB" sz="4000" b="1" dirty="0" smtClean="0"/>
              <a:t>Examining in detail</a:t>
            </a:r>
          </a:p>
          <a:p>
            <a:pPr lvl="0"/>
            <a:r>
              <a:rPr lang="en-GB" sz="4000" b="1" dirty="0" smtClean="0"/>
              <a:t>Completely accurate?</a:t>
            </a:r>
          </a:p>
          <a:p>
            <a:pPr lvl="0"/>
            <a:r>
              <a:rPr lang="en-GB" sz="4000" b="1" dirty="0" smtClean="0"/>
              <a:t>Possible flaws?</a:t>
            </a:r>
          </a:p>
          <a:p>
            <a:pPr lvl="0"/>
            <a:r>
              <a:rPr lang="en-GB" sz="4000" b="1" dirty="0" smtClean="0"/>
              <a:t>Comparing the same issue from the point of other theorists</a:t>
            </a:r>
          </a:p>
          <a:p>
            <a:pPr lvl="0"/>
            <a:r>
              <a:rPr lang="en-GB" sz="4000" b="1" dirty="0" smtClean="0"/>
              <a:t>Being able to explain</a:t>
            </a:r>
          </a:p>
          <a:p>
            <a:pPr lvl="0"/>
            <a:r>
              <a:rPr lang="en-GB" sz="4000" b="1" dirty="0" smtClean="0"/>
              <a:t>Being able to argue the case</a:t>
            </a:r>
          </a:p>
          <a:p>
            <a:pPr lvl="0"/>
            <a:r>
              <a:rPr lang="en-GB" sz="4000" b="1" dirty="0" smtClean="0"/>
              <a:t>Check for hidden assumptions</a:t>
            </a:r>
          </a:p>
          <a:p>
            <a:pPr lvl="0"/>
            <a:r>
              <a:rPr lang="en-GB" sz="4000" b="1" dirty="0" smtClean="0"/>
              <a:t>Check for lines of persuasiveness</a:t>
            </a:r>
          </a:p>
          <a:p>
            <a:r>
              <a:rPr lang="en-GB" b="1" dirty="0" smtClean="0"/>
              <a:t> </a:t>
            </a:r>
          </a:p>
          <a:p>
            <a:endParaRPr lang="en-GB" b="1" dirty="0" smtClean="0"/>
          </a:p>
          <a:p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Thinking Process</a:t>
            </a:r>
            <a:endParaRPr lang="en-GB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Able to argue</a:t>
            </a:r>
          </a:p>
          <a:p>
            <a:endParaRPr lang="en-GB" dirty="0" smtClean="0"/>
          </a:p>
          <a:p>
            <a:r>
              <a:rPr lang="en-GB" dirty="0" smtClean="0"/>
              <a:t>Being on guard</a:t>
            </a:r>
          </a:p>
          <a:p>
            <a:endParaRPr lang="en-GB" dirty="0" smtClean="0"/>
          </a:p>
          <a:p>
            <a:r>
              <a:rPr lang="en-GB" dirty="0" smtClean="0"/>
              <a:t>Hidden assumptions</a:t>
            </a:r>
          </a:p>
          <a:p>
            <a:endParaRPr lang="en-GB" dirty="0" smtClean="0"/>
          </a:p>
          <a:p>
            <a:r>
              <a:rPr lang="en-GB" dirty="0" smtClean="0"/>
              <a:t>Lure the reader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dirty="0" smtClean="0"/>
              <a:t>Critical and Analytical Thinking!</a:t>
            </a:r>
            <a:endParaRPr lang="en-GB" sz="3000" dirty="0"/>
          </a:p>
        </p:txBody>
      </p:sp>
      <p:sp>
        <p:nvSpPr>
          <p:cNvPr id="11268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en-GB" dirty="0" smtClean="0"/>
              <a:t>In order to develop your critical and analytical thinking ability, you need to develop a detective like mind!</a:t>
            </a:r>
            <a:endParaRPr lang="en-GB" dirty="0"/>
          </a:p>
        </p:txBody>
      </p:sp>
      <p:pic>
        <p:nvPicPr>
          <p:cNvPr id="12" name="Picture 10" descr="MCPE01456_0000[1]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4500562" y="3071810"/>
            <a:ext cx="3579812" cy="3314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r>
              <a:rPr lang="en-GB" b="0" dirty="0" smtClean="0"/>
              <a:t>- Reading</a:t>
            </a:r>
            <a:endParaRPr lang="en-GB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Most texts you will read will include an argument.</a:t>
            </a:r>
          </a:p>
          <a:p>
            <a:endParaRPr lang="en-GB" dirty="0" smtClean="0"/>
          </a:p>
          <a:p>
            <a:r>
              <a:rPr lang="en-GB" dirty="0" smtClean="0"/>
              <a:t>In academic writing an argument is:</a:t>
            </a:r>
          </a:p>
          <a:p>
            <a:pPr lvl="1"/>
            <a:r>
              <a:rPr lang="en-GB" dirty="0" smtClean="0"/>
              <a:t>A line of reasoning </a:t>
            </a:r>
            <a:r>
              <a:rPr lang="en-GB" i="1" dirty="0" smtClean="0"/>
              <a:t>or</a:t>
            </a:r>
          </a:p>
          <a:p>
            <a:pPr lvl="1"/>
            <a:r>
              <a:rPr lang="en-GB" dirty="0" smtClean="0"/>
              <a:t>An angle or point of view </a:t>
            </a:r>
            <a:r>
              <a:rPr lang="en-GB" i="1" dirty="0" smtClean="0"/>
              <a:t>or</a:t>
            </a:r>
          </a:p>
          <a:p>
            <a:pPr lvl="1"/>
            <a:r>
              <a:rPr lang="en-GB" dirty="0" smtClean="0"/>
              <a:t>A position that is being defended </a:t>
            </a:r>
            <a:r>
              <a:rPr lang="en-GB" i="1" dirty="0" smtClean="0"/>
              <a:t>or</a:t>
            </a:r>
          </a:p>
          <a:p>
            <a:pPr lvl="1"/>
            <a:r>
              <a:rPr lang="en-GB" dirty="0" smtClean="0"/>
              <a:t>A case which is being made, backed with evidence and examples which leads to conclusions.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r>
              <a:rPr lang="en-GB" b="0" dirty="0" smtClean="0"/>
              <a:t>- Reading</a:t>
            </a:r>
            <a:endParaRPr lang="en-GB" b="0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Line of reasoning</a:t>
            </a:r>
          </a:p>
          <a:p>
            <a:pPr lvl="1"/>
            <a:r>
              <a:rPr lang="en-GB" dirty="0" smtClean="0"/>
              <a:t>Questioning appearances</a:t>
            </a:r>
          </a:p>
          <a:p>
            <a:pPr lvl="1"/>
            <a:r>
              <a:rPr lang="en-GB" dirty="0" smtClean="0"/>
              <a:t>Hidden assumptions</a:t>
            </a:r>
          </a:p>
          <a:p>
            <a:pPr lvl="1"/>
            <a:r>
              <a:rPr lang="en-GB" dirty="0" smtClean="0"/>
              <a:t>Identifying evidence</a:t>
            </a:r>
          </a:p>
          <a:p>
            <a:pPr lvl="1"/>
            <a:r>
              <a:rPr lang="en-GB" dirty="0" smtClean="0"/>
              <a:t>Evaluating the evidence</a:t>
            </a:r>
          </a:p>
          <a:p>
            <a:r>
              <a:rPr lang="en-GB" dirty="0" smtClean="0"/>
              <a:t>Identifying conclusion</a:t>
            </a:r>
          </a:p>
          <a:p>
            <a:r>
              <a:rPr lang="en-GB" dirty="0" smtClean="0"/>
              <a:t>Evidence supports the conclusion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</a:t>
            </a:r>
            <a:r>
              <a:rPr lang="en-GB" b="0" dirty="0" smtClean="0"/>
              <a:t>Writing</a:t>
            </a:r>
            <a:endParaRPr lang="en-GB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200" dirty="0" smtClean="0"/>
              <a:t>Clear line of reasoning (argument)</a:t>
            </a:r>
          </a:p>
          <a:p>
            <a:r>
              <a:rPr lang="en-GB" sz="3200" dirty="0" smtClean="0"/>
              <a:t>Clear conclusions</a:t>
            </a:r>
          </a:p>
          <a:p>
            <a:r>
              <a:rPr lang="en-GB" sz="3200" dirty="0" smtClean="0"/>
              <a:t>Evidence to support your argument</a:t>
            </a:r>
          </a:p>
          <a:p>
            <a:r>
              <a:rPr lang="en-GB" sz="3200" dirty="0" smtClean="0"/>
              <a:t>Read sources of information critically</a:t>
            </a:r>
          </a:p>
          <a:p>
            <a:r>
              <a:rPr lang="en-GB" sz="3200" dirty="0" smtClean="0"/>
              <a:t>Look at the subject from multiple perspectives.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Activity</a:t>
            </a:r>
            <a:endParaRPr lang="en-GB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0" y="1481328"/>
            <a:ext cx="91440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Critically evaluate the ‘</a:t>
            </a:r>
            <a:r>
              <a:rPr lang="en-GB" dirty="0" err="1" smtClean="0"/>
              <a:t>Rochborough</a:t>
            </a:r>
            <a:r>
              <a:rPr lang="en-GB" dirty="0" smtClean="0"/>
              <a:t> Health’ passage.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Ask yourself these questions: 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is the line of reasoning (main argument)?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evidence is given to support the argument, is it reliable?</a:t>
            </a:r>
          </a:p>
          <a:p>
            <a:pPr marL="514350" indent="-514350">
              <a:buAutoNum type="arabicPeriod"/>
            </a:pPr>
            <a:r>
              <a:rPr lang="en-GB" dirty="0" smtClean="0"/>
              <a:t>Do you support the conclusion drawn by the writer?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assumptions are made?</a:t>
            </a:r>
          </a:p>
          <a:p>
            <a:pPr marL="514350" indent="-514350">
              <a:buAutoNum type="arabicPeriod"/>
            </a:pPr>
            <a:r>
              <a:rPr lang="en-GB" dirty="0" smtClean="0"/>
              <a:t>Is there a hidden agenda?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Rochborough</a:t>
            </a:r>
            <a:r>
              <a:rPr lang="en-GB" dirty="0" smtClean="0"/>
              <a:t> Health</a:t>
            </a:r>
            <a:endParaRPr lang="en-GB" dirty="0"/>
          </a:p>
        </p:txBody>
      </p:sp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line of reasoning 	</a:t>
            </a:r>
          </a:p>
          <a:p>
            <a:pPr lvl="1"/>
            <a:r>
              <a:rPr lang="en-GB" dirty="0" smtClean="0"/>
              <a:t>‘Outdoor play is good for children’s health, so </a:t>
            </a:r>
            <a:r>
              <a:rPr lang="en-GB" dirty="0" err="1" smtClean="0"/>
              <a:t>Rochborough</a:t>
            </a:r>
            <a:r>
              <a:rPr lang="en-GB" dirty="0" smtClean="0"/>
              <a:t> needs better facilities for it’.</a:t>
            </a:r>
          </a:p>
          <a:p>
            <a:endParaRPr lang="en-GB" dirty="0" smtClean="0"/>
          </a:p>
          <a:p>
            <a:r>
              <a:rPr lang="en-GB" dirty="0" smtClean="0"/>
              <a:t>Types of Evidence Used:</a:t>
            </a:r>
          </a:p>
          <a:p>
            <a:pPr lvl="1"/>
            <a:r>
              <a:rPr lang="en-GB" dirty="0" smtClean="0"/>
              <a:t>Clinical Trials</a:t>
            </a:r>
          </a:p>
          <a:p>
            <a:pPr lvl="1"/>
            <a:r>
              <a:rPr lang="en-GB" dirty="0" smtClean="0"/>
              <a:t>Surveys</a:t>
            </a:r>
          </a:p>
          <a:p>
            <a:pPr lvl="1"/>
            <a:r>
              <a:rPr lang="en-GB" dirty="0" smtClean="0"/>
              <a:t>Anecdotal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88987"/>
          </a:xfrm>
        </p:spPr>
        <p:txBody>
          <a:bodyPr/>
          <a:lstStyle/>
          <a:p>
            <a:r>
              <a:rPr lang="en-GB" b="1"/>
              <a:t>Evaluating the Evidence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229600" cy="4987925"/>
          </a:xfrm>
        </p:spPr>
        <p:txBody>
          <a:bodyPr/>
          <a:lstStyle/>
          <a:p>
            <a:r>
              <a:rPr lang="en-GB"/>
              <a:t>The evidence about </a:t>
            </a:r>
            <a:r>
              <a:rPr lang="en-GB" b="1"/>
              <a:t>health and parental attitudes</a:t>
            </a:r>
            <a:r>
              <a:rPr lang="en-GB"/>
              <a:t> comes from ‘official’ sources which could be considered relatively good ‘authorities’ and thus reliable</a:t>
            </a:r>
          </a:p>
          <a:p>
            <a:r>
              <a:rPr lang="en-GB"/>
              <a:t>However, the writer generalises from only one set of </a:t>
            </a:r>
            <a:r>
              <a:rPr lang="en-GB" b="1"/>
              <a:t>health factors related to the lungs</a:t>
            </a:r>
            <a:r>
              <a:rPr lang="en-GB"/>
              <a:t>; it is possible that children who play outdoors have </a:t>
            </a:r>
            <a:r>
              <a:rPr lang="en-GB" i="1"/>
              <a:t>different</a:t>
            </a:r>
            <a:r>
              <a:rPr lang="en-GB"/>
              <a:t> health problems OR children who play indoors may do so because they are more prone to sickness … </a:t>
            </a:r>
          </a:p>
        </p:txBody>
      </p:sp>
    </p:spTree>
    <p:extLst>
      <p:ext uri="{BB962C8B-B14F-4D97-AF65-F5344CB8AC3E}">
        <p14:creationId xmlns:p14="http://schemas.microsoft.com/office/powerpoint/2010/main" val="651607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788987"/>
          </a:xfrm>
        </p:spPr>
        <p:txBody>
          <a:bodyPr>
            <a:normAutofit fontScale="90000"/>
          </a:bodyPr>
          <a:lstStyle/>
          <a:p>
            <a:r>
              <a:rPr lang="en-GB" sz="3800" b="1"/>
              <a:t>Evaluating the Evidence continued …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143000"/>
            <a:ext cx="8229600" cy="49879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How representative are </a:t>
            </a:r>
            <a:r>
              <a:rPr lang="en-GB" b="1"/>
              <a:t>the children</a:t>
            </a:r>
            <a:r>
              <a:rPr lang="en-GB"/>
              <a:t> in the survey of all Rochborough children?</a:t>
            </a:r>
          </a:p>
          <a:p>
            <a:pPr>
              <a:lnSpc>
                <a:spcPct val="90000"/>
              </a:lnSpc>
            </a:pPr>
            <a:r>
              <a:rPr lang="en-GB"/>
              <a:t>No source is given for the </a:t>
            </a:r>
            <a:r>
              <a:rPr lang="en-GB" b="1"/>
              <a:t>figure of 18% home ownership</a:t>
            </a:r>
            <a:r>
              <a:rPr lang="en-GB"/>
              <a:t> – we therefore can’t judge if it is reliable</a:t>
            </a:r>
          </a:p>
          <a:p>
            <a:pPr>
              <a:lnSpc>
                <a:spcPct val="90000"/>
              </a:lnSpc>
            </a:pPr>
            <a:r>
              <a:rPr lang="en-GB"/>
              <a:t>The writer twice mentions </a:t>
            </a:r>
            <a:r>
              <a:rPr lang="en-GB" b="1"/>
              <a:t>the effects of outdoor play on social interaction</a:t>
            </a:r>
            <a:r>
              <a:rPr lang="en-GB"/>
              <a:t> – but gives no evidence or details</a:t>
            </a:r>
          </a:p>
          <a:p>
            <a:pPr>
              <a:lnSpc>
                <a:spcPct val="90000"/>
              </a:lnSpc>
            </a:pPr>
            <a:r>
              <a:rPr lang="en-GB"/>
              <a:t>The </a:t>
            </a:r>
            <a:r>
              <a:rPr lang="en-GB" b="1"/>
              <a:t>anecdote</a:t>
            </a:r>
            <a:r>
              <a:rPr lang="en-GB"/>
              <a:t> about the Arkash child is emotive and not relevant to the main argument.</a:t>
            </a:r>
          </a:p>
        </p:txBody>
      </p:sp>
    </p:spTree>
    <p:extLst>
      <p:ext uri="{BB962C8B-B14F-4D97-AF65-F5344CB8AC3E}">
        <p14:creationId xmlns:p14="http://schemas.microsoft.com/office/powerpoint/2010/main" val="2808846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65187"/>
          </a:xfrm>
        </p:spPr>
        <p:txBody>
          <a:bodyPr/>
          <a:lstStyle/>
          <a:p>
            <a:r>
              <a:rPr lang="en-GB" b="1"/>
              <a:t>Evaluating the Conclusions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19200"/>
            <a:ext cx="8382000" cy="491172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/>
              <a:t>The conclusion is that </a:t>
            </a:r>
            <a:r>
              <a:rPr lang="en-GB" b="1"/>
              <a:t>Rochborough should provide more supervised outdoor play areas</a:t>
            </a:r>
            <a:r>
              <a:rPr lang="en-GB"/>
              <a:t>.</a:t>
            </a:r>
          </a:p>
          <a:p>
            <a:pPr>
              <a:lnSpc>
                <a:spcPct val="90000"/>
              </a:lnSpc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This is </a:t>
            </a:r>
            <a:r>
              <a:rPr lang="en-GB" b="1"/>
              <a:t>unsupported </a:t>
            </a:r>
            <a:r>
              <a:rPr lang="en-GB"/>
              <a:t>as we don’t know what it is about playing outdoors that led to the health improvements.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/>
          </a:p>
          <a:p>
            <a:pPr>
              <a:lnSpc>
                <a:spcPct val="90000"/>
              </a:lnSpc>
            </a:pPr>
            <a:r>
              <a:rPr lang="en-GB"/>
              <a:t>There are too many </a:t>
            </a:r>
            <a:r>
              <a:rPr lang="en-GB" b="1"/>
              <a:t>underlying assumptions</a:t>
            </a:r>
            <a:r>
              <a:rPr lang="en-GB"/>
              <a:t> made.</a:t>
            </a:r>
          </a:p>
        </p:txBody>
      </p:sp>
    </p:spTree>
    <p:extLst>
      <p:ext uri="{BB962C8B-B14F-4D97-AF65-F5344CB8AC3E}">
        <p14:creationId xmlns:p14="http://schemas.microsoft.com/office/powerpoint/2010/main" val="214972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7813"/>
            <a:ext cx="8229600" cy="865187"/>
          </a:xfrm>
        </p:spPr>
        <p:txBody>
          <a:bodyPr/>
          <a:lstStyle/>
          <a:p>
            <a:r>
              <a:rPr lang="en-GB" b="1"/>
              <a:t>Underlying Assumptions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66800"/>
            <a:ext cx="8229600" cy="5064125"/>
          </a:xfrm>
        </p:spPr>
        <p:txBody>
          <a:bodyPr/>
          <a:lstStyle/>
          <a:p>
            <a:pPr marL="571500" indent="-571500">
              <a:buFont typeface="Wingdings" pitchFamily="2" charset="2"/>
              <a:buAutoNum type="arabicPeriod"/>
            </a:pPr>
            <a:r>
              <a:rPr lang="en-GB"/>
              <a:t>That </a:t>
            </a:r>
            <a:r>
              <a:rPr lang="en-GB" b="1"/>
              <a:t>playing outdoors is better for all children’s health</a:t>
            </a:r>
            <a:r>
              <a:rPr lang="en-GB"/>
              <a:t> – may not be true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GB"/>
              <a:t>That the </a:t>
            </a:r>
            <a:r>
              <a:rPr lang="en-GB" b="1"/>
              <a:t>health of children who play indoors would improve by playing outdoors</a:t>
            </a:r>
            <a:r>
              <a:rPr lang="en-GB"/>
              <a:t> – may not be true</a:t>
            </a:r>
          </a:p>
          <a:p>
            <a:pPr marL="571500" indent="-571500">
              <a:buFont typeface="Wingdings" pitchFamily="2" charset="2"/>
              <a:buAutoNum type="arabicPeriod"/>
            </a:pPr>
            <a:r>
              <a:rPr lang="en-GB"/>
              <a:t>That </a:t>
            </a:r>
            <a:r>
              <a:rPr lang="en-GB" b="1"/>
              <a:t>playing outside decreases the incidence of asthma and bronchial conditions</a:t>
            </a:r>
            <a:r>
              <a:rPr lang="en-GB"/>
              <a:t> – may not be true.</a:t>
            </a:r>
            <a:endParaRPr lang="en-GB" b="1"/>
          </a:p>
        </p:txBody>
      </p:sp>
    </p:spTree>
    <p:extLst>
      <p:ext uri="{BB962C8B-B14F-4D97-AF65-F5344CB8AC3E}">
        <p14:creationId xmlns:p14="http://schemas.microsoft.com/office/powerpoint/2010/main" val="729544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8229600" cy="4983832"/>
          </a:xfrm>
        </p:spPr>
        <p:txBody>
          <a:bodyPr>
            <a:normAutofit fontScale="92500" lnSpcReduction="10000"/>
          </a:bodyPr>
          <a:lstStyle/>
          <a:p>
            <a:pPr marL="571500" indent="-571500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en-GB" sz="2600" dirty="0"/>
              <a:t>That </a:t>
            </a:r>
            <a:r>
              <a:rPr lang="en-GB" sz="2600" b="1" dirty="0"/>
              <a:t>beneficial effects are only available from outdoor play areas</a:t>
            </a:r>
            <a:r>
              <a:rPr lang="en-GB" sz="2600" dirty="0"/>
              <a:t> – in fact it may have been other factors related to outdoors play, such as space to run about, that led to improved health indicators – i.e. large indoor areas might have the same positive affect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en-GB" sz="2600" dirty="0"/>
              <a:t>That </a:t>
            </a:r>
            <a:r>
              <a:rPr lang="en-GB" sz="2600" b="1" dirty="0"/>
              <a:t>there are not enough supervised play areas already</a:t>
            </a:r>
            <a:r>
              <a:rPr lang="en-GB" sz="2600" dirty="0"/>
              <a:t> – no figures are given for the number of existing play areas</a:t>
            </a:r>
          </a:p>
          <a:p>
            <a:pPr marL="571500" indent="-571500">
              <a:lnSpc>
                <a:spcPct val="90000"/>
              </a:lnSpc>
              <a:buFont typeface="Wingdings" pitchFamily="2" charset="2"/>
              <a:buAutoNum type="arabicPeriod" startAt="4"/>
            </a:pPr>
            <a:r>
              <a:rPr lang="en-GB" sz="2600" dirty="0"/>
              <a:t>We </a:t>
            </a:r>
            <a:r>
              <a:rPr lang="en-GB" sz="2600" b="1" dirty="0"/>
              <a:t>do not know what percentage of children already play outdoors</a:t>
            </a:r>
            <a:endParaRPr lang="en-GB" sz="2600" dirty="0"/>
          </a:p>
          <a:p>
            <a:pPr marL="571500" indent="-571500">
              <a:lnSpc>
                <a:spcPct val="90000"/>
              </a:lnSpc>
              <a:buFont typeface="Wingdings" pitchFamily="2" charset="2"/>
              <a:buNone/>
            </a:pPr>
            <a:endParaRPr lang="en-GB" sz="1600" dirty="0"/>
          </a:p>
          <a:p>
            <a:pPr marL="571500" indent="-571500" algn="ctr">
              <a:lnSpc>
                <a:spcPct val="90000"/>
              </a:lnSpc>
              <a:buFont typeface="Wingdings" pitchFamily="2" charset="2"/>
              <a:buNone/>
            </a:pPr>
            <a:r>
              <a:rPr lang="en-GB" sz="2600" dirty="0"/>
              <a:t>	</a:t>
            </a:r>
            <a:r>
              <a:rPr lang="en-GB" sz="2600" b="1" dirty="0"/>
              <a:t>All these gaps mean that the writer has not given sufficient evidence to support the conclusion.</a:t>
            </a:r>
          </a:p>
        </p:txBody>
      </p:sp>
    </p:spTree>
    <p:extLst>
      <p:ext uri="{BB962C8B-B14F-4D97-AF65-F5344CB8AC3E}">
        <p14:creationId xmlns:p14="http://schemas.microsoft.com/office/powerpoint/2010/main" val="1002036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/>
              <a:t>Rochborough Hidden Agenda</a:t>
            </a:r>
            <a:endParaRPr lang="en-GB" sz="400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85725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sz="2400" dirty="0" smtClean="0"/>
          </a:p>
          <a:p>
            <a:pPr marL="85725" indent="0" eaLnBrk="1" fontAlgn="auto" hangingPunct="1">
              <a:spcAft>
                <a:spcPts val="0"/>
              </a:spcAft>
              <a:buFont typeface="Wingdings 3"/>
              <a:buNone/>
              <a:defRPr/>
            </a:pPr>
            <a:endParaRPr lang="en-US" sz="2400" dirty="0" smtClean="0"/>
          </a:p>
          <a:p>
            <a:pPr marL="85725" indent="0" algn="just" eaLnBrk="1" fontAlgn="auto" hangingPunct="1">
              <a:spcAft>
                <a:spcPts val="0"/>
              </a:spcAft>
              <a:buFont typeface="Wingdings 3"/>
              <a:buNone/>
              <a:defRPr/>
            </a:pPr>
            <a:r>
              <a:rPr lang="en-US" sz="2800" dirty="0" smtClean="0"/>
              <a:t>The article was published by the Play Council, who are likely to have a </a:t>
            </a:r>
            <a:r>
              <a:rPr lang="en-US" sz="2800" b="1" dirty="0" smtClean="0"/>
              <a:t>vested interest </a:t>
            </a:r>
            <a:r>
              <a:rPr lang="en-US" sz="2800" dirty="0" smtClean="0"/>
              <a:t>in arguing for more supervised play spaces.</a:t>
            </a:r>
          </a:p>
          <a:p>
            <a:pPr marL="365760" indent="-256032" eaLnBrk="1" fontAlgn="auto" hangingPunct="1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thinking involves: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paying attention to detail.</a:t>
            </a:r>
          </a:p>
          <a:p>
            <a:r>
              <a:rPr lang="en-GB" dirty="0" smtClean="0"/>
              <a:t>considering different points of view.</a:t>
            </a:r>
          </a:p>
          <a:p>
            <a:r>
              <a:rPr lang="en-GB" dirty="0" smtClean="0"/>
              <a:t>evaluating your own position.</a:t>
            </a:r>
          </a:p>
          <a:p>
            <a:r>
              <a:rPr lang="en-GB" dirty="0" smtClean="0"/>
              <a:t>developing an accurate understanding of an issue.</a:t>
            </a:r>
          </a:p>
          <a:p>
            <a:r>
              <a:rPr lang="en-GB" dirty="0" smtClean="0"/>
              <a:t>identifying trends and predict outcomes.</a:t>
            </a:r>
          </a:p>
          <a:p>
            <a:r>
              <a:rPr lang="en-GB" dirty="0" smtClean="0"/>
              <a:t>considering broad implications and long-term consequences.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Critical thinker will: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critically analyse the task.</a:t>
            </a:r>
          </a:p>
          <a:p>
            <a:r>
              <a:rPr lang="en-GB" dirty="0" smtClean="0"/>
              <a:t>identify the author's purpose and position.</a:t>
            </a:r>
          </a:p>
          <a:p>
            <a:r>
              <a:rPr lang="en-GB" dirty="0" smtClean="0"/>
              <a:t>consider whether the evidence presented is sufficient.</a:t>
            </a:r>
          </a:p>
          <a:p>
            <a:r>
              <a:rPr lang="en-GB" dirty="0" smtClean="0"/>
              <a:t>identify any flaws in the author's reasoning.</a:t>
            </a:r>
          </a:p>
          <a:p>
            <a:r>
              <a:rPr lang="en-GB" dirty="0" smtClean="0"/>
              <a:t>determine whether the author's position is persuasive. </a:t>
            </a:r>
          </a:p>
          <a:p>
            <a:r>
              <a:rPr lang="en-GB" dirty="0" smtClean="0"/>
              <a:t>support an argument with </a:t>
            </a:r>
            <a:r>
              <a:rPr lang="en-GB" b="1" dirty="0" smtClean="0"/>
              <a:t>evidence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3547</TotalTime>
  <Words>1044</Words>
  <Application>Microsoft Office PowerPoint</Application>
  <PresentationFormat>On-screen Show (4:3)</PresentationFormat>
  <Paragraphs>169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Century Gothic</vt:lpstr>
      <vt:lpstr>Verdana</vt:lpstr>
      <vt:lpstr>Wingdings</vt:lpstr>
      <vt:lpstr>Wingdings 3</vt:lpstr>
      <vt:lpstr>Wisp</vt:lpstr>
      <vt:lpstr>Critical Analytical Thinking</vt:lpstr>
      <vt:lpstr>Objectives</vt:lpstr>
      <vt:lpstr>What is Critical Thinking?</vt:lpstr>
      <vt:lpstr>What is Critical Thinking?</vt:lpstr>
      <vt:lpstr>What is Analytical Thinking?</vt:lpstr>
      <vt:lpstr>              Differences   Critical Thinking            Analytical thinking</vt:lpstr>
      <vt:lpstr>Thinking Process</vt:lpstr>
      <vt:lpstr>Critical and Analytical Thinking!</vt:lpstr>
      <vt:lpstr>Critical Thinking - Reading</vt:lpstr>
      <vt:lpstr>Critical Thinking - Reading</vt:lpstr>
      <vt:lpstr>Critical Thinking Writing</vt:lpstr>
      <vt:lpstr>Group Activity</vt:lpstr>
      <vt:lpstr>Rochborough Health</vt:lpstr>
      <vt:lpstr>Evaluating the Evidence</vt:lpstr>
      <vt:lpstr>Evaluating the Evidence continued …</vt:lpstr>
      <vt:lpstr>Evaluating the Conclusions</vt:lpstr>
      <vt:lpstr>Underlying Assumptions</vt:lpstr>
      <vt:lpstr>PowerPoint Presentation</vt:lpstr>
      <vt:lpstr>Rochborough Hidden Agenda</vt:lpstr>
      <vt:lpstr>Critical thinking involves:</vt:lpstr>
      <vt:lpstr>Critical thinker will: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Analytical Thinking</dc:title>
  <dc:creator>Angela Masurier</dc:creator>
  <cp:lastModifiedBy>Marie Pitson</cp:lastModifiedBy>
  <cp:revision>115</cp:revision>
  <cp:lastPrinted>2015-10-15T14:19:50Z</cp:lastPrinted>
  <dcterms:created xsi:type="dcterms:W3CDTF">2010-11-08T21:56:50Z</dcterms:created>
  <dcterms:modified xsi:type="dcterms:W3CDTF">2016-03-31T09:27:30Z</dcterms:modified>
</cp:coreProperties>
</file>