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8"/>
  </p:notesMasterIdLst>
  <p:handoutMasterIdLst>
    <p:handoutMasterId r:id="rId59"/>
  </p:handoutMasterIdLst>
  <p:sldIdLst>
    <p:sldId id="256" r:id="rId2"/>
    <p:sldId id="321" r:id="rId3"/>
    <p:sldId id="257" r:id="rId4"/>
    <p:sldId id="287" r:id="rId5"/>
    <p:sldId id="288" r:id="rId6"/>
    <p:sldId id="286" r:id="rId7"/>
    <p:sldId id="290" r:id="rId8"/>
    <p:sldId id="259" r:id="rId9"/>
    <p:sldId id="260" r:id="rId10"/>
    <p:sldId id="263" r:id="rId11"/>
    <p:sldId id="264" r:id="rId12"/>
    <p:sldId id="265" r:id="rId13"/>
    <p:sldId id="266" r:id="rId14"/>
    <p:sldId id="322" r:id="rId15"/>
    <p:sldId id="267" r:id="rId16"/>
    <p:sldId id="268" r:id="rId17"/>
    <p:sldId id="269" r:id="rId18"/>
    <p:sldId id="270" r:id="rId19"/>
    <p:sldId id="285" r:id="rId20"/>
    <p:sldId id="291" r:id="rId21"/>
    <p:sldId id="292" r:id="rId22"/>
    <p:sldId id="293" r:id="rId23"/>
    <p:sldId id="306" r:id="rId24"/>
    <p:sldId id="294" r:id="rId25"/>
    <p:sldId id="320" r:id="rId26"/>
    <p:sldId id="295" r:id="rId27"/>
    <p:sldId id="296" r:id="rId28"/>
    <p:sldId id="297" r:id="rId29"/>
    <p:sldId id="298" r:id="rId30"/>
    <p:sldId id="299" r:id="rId31"/>
    <p:sldId id="300" r:id="rId32"/>
    <p:sldId id="301" r:id="rId33"/>
    <p:sldId id="302" r:id="rId34"/>
    <p:sldId id="303" r:id="rId35"/>
    <p:sldId id="304" r:id="rId36"/>
    <p:sldId id="305" r:id="rId37"/>
    <p:sldId id="271" r:id="rId38"/>
    <p:sldId id="307" r:id="rId39"/>
    <p:sldId id="279" r:id="rId40"/>
    <p:sldId id="311" r:id="rId41"/>
    <p:sldId id="280" r:id="rId42"/>
    <p:sldId id="281" r:id="rId43"/>
    <p:sldId id="282" r:id="rId44"/>
    <p:sldId id="283" r:id="rId45"/>
    <p:sldId id="284" r:id="rId46"/>
    <p:sldId id="308" r:id="rId47"/>
    <p:sldId id="312" r:id="rId48"/>
    <p:sldId id="316" r:id="rId49"/>
    <p:sldId id="272" r:id="rId50"/>
    <p:sldId id="274" r:id="rId51"/>
    <p:sldId id="275" r:id="rId52"/>
    <p:sldId id="276" r:id="rId53"/>
    <p:sldId id="261" r:id="rId54"/>
    <p:sldId id="262" r:id="rId55"/>
    <p:sldId id="277" r:id="rId56"/>
    <p:sldId id="278" r:id="rId5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4AB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143" autoAdjust="0"/>
  </p:normalViewPr>
  <p:slideViewPr>
    <p:cSldViewPr>
      <p:cViewPr varScale="1">
        <p:scale>
          <a:sx n="88" d="100"/>
          <a:sy n="88" d="100"/>
        </p:scale>
        <p:origin x="106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DE3265-6175-AE4D-AE66-EB8739FD8FC6}" type="datetimeFigureOut">
              <a:rPr lang="en-US" smtClean="0"/>
              <a:t>6/9/2017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C5E4A6-7B1B-B349-9119-F8C4EEFEB5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330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B94563BA-B27A-9D42-8D26-12DF7515FE60}" type="slidenum">
              <a:rPr lang="en-GB"/>
              <a:pPr eaLnBrk="1" hangingPunct="1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3170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8421375-A249-40F4-8BD5-C5EF86AA607B}" type="slidenum">
              <a:rPr lang="cy-GB" smtClean="0"/>
              <a:pPr>
                <a:defRPr/>
              </a:pPr>
              <a:t>4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11992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8421375-A249-40F4-8BD5-C5EF86AA607B}" type="slidenum">
              <a:rPr lang="cy-GB" smtClean="0"/>
              <a:pPr>
                <a:defRPr/>
              </a:pPr>
              <a:t>5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642395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8421375-A249-40F4-8BD5-C5EF86AA607B}" type="slidenum">
              <a:rPr lang="cy-GB" smtClean="0"/>
              <a:pPr>
                <a:defRPr/>
              </a:pPr>
              <a:t>7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501752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/>
              <a:t>File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F866FCF5-BAFA-394D-9B7B-1097209F2512}" type="slidenum">
              <a:rPr lang="en-GB"/>
              <a:pPr eaLnBrk="1" hangingPunct="1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4083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55916F08-735D-5447-8576-A86275103935}" type="slidenum">
              <a:rPr lang="en-GB"/>
              <a:pPr eaLnBrk="1" hangingPunct="1"/>
              <a:t>9</a:t>
            </a:fld>
            <a:endParaRPr lang="en-GB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/>
              <a:t>Ask if they understand academic levels, if yes – skip the next few slides</a:t>
            </a:r>
          </a:p>
        </p:txBody>
      </p:sp>
    </p:spTree>
    <p:extLst>
      <p:ext uri="{BB962C8B-B14F-4D97-AF65-F5344CB8AC3E}">
        <p14:creationId xmlns:p14="http://schemas.microsoft.com/office/powerpoint/2010/main" val="26496079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77127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AE95EB28-F054-734E-84C8-19994970FA42}" type="slidenum">
              <a:rPr lang="en-GB">
                <a:cs typeface="ＭＳ Ｐゴシック" charset="0"/>
              </a:rPr>
              <a:pPr/>
              <a:t>11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68557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C73F22E2-2595-3247-BC58-FC5EA109E091}" type="slidenum">
              <a:rPr lang="en-GB">
                <a:cs typeface="ＭＳ Ｐゴシック" charset="0"/>
              </a:rPr>
              <a:pPr/>
              <a:t>12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24494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2FDF723C-4191-6F44-B6D5-223C1EDEC812}" type="slidenum">
              <a:rPr lang="en-GB">
                <a:cs typeface="ＭＳ Ｐゴシック" charset="0"/>
              </a:rPr>
              <a:pPr/>
              <a:t>13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60509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2FDF723C-4191-6F44-B6D5-223C1EDEC812}" type="slidenum">
              <a:rPr lang="en-GB">
                <a:cs typeface="ＭＳ Ｐゴシック" charset="0"/>
              </a:rPr>
              <a:pPr/>
              <a:t>14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46703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2194ADDB-C53E-2B43-87D5-3345DDDD940E}" type="slidenum">
              <a:rPr lang="en-GB">
                <a:cs typeface="ＭＳ Ｐゴシック" charset="0"/>
              </a:rPr>
              <a:pPr/>
              <a:t>15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61347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89258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97456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60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  <p:sp>
        <p:nvSpPr>
          <p:cNvPr id="860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C274EC89-4828-45BB-ADE9-2569CBCD8421}" type="slidenum">
              <a:rPr lang="en-GB" altLang="en-US" smtClean="0"/>
              <a:pPr/>
              <a:t>20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8608734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6DE0F810-C730-4DEA-AAF4-856FE39D143B}" type="slidenum">
              <a:rPr lang="en-GB" altLang="en-US" smtClean="0"/>
              <a:pPr/>
              <a:t>21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64490848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98551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90155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20688" y="4211960"/>
            <a:ext cx="5486400" cy="4114800"/>
          </a:xfrm>
        </p:spPr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5552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20688" y="4211960"/>
            <a:ext cx="5486400" cy="4114800"/>
          </a:xfrm>
        </p:spPr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55526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83857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32980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76755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87845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most straightforward.</a:t>
            </a:r>
          </a:p>
          <a:p>
            <a:r>
              <a:rPr lang="en-GB" dirty="0" smtClean="0"/>
              <a:t>Our reference list appears at the end of your submission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95662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little more complex but the same format still applies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22421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Just checking everyone’s awake – the quotation is as fictional as one of Austen’s novels!</a:t>
            </a:r>
          </a:p>
          <a:p>
            <a:r>
              <a:rPr lang="en-GB" dirty="0" smtClean="0"/>
              <a:t>Ephemeral – hence the date.</a:t>
            </a:r>
          </a:p>
          <a:p>
            <a:r>
              <a:rPr lang="en-GB" dirty="0" smtClean="0"/>
              <a:t>Avoid commercial sites </a:t>
            </a:r>
            <a:r>
              <a:rPr lang="en-GB" dirty="0" err="1" smtClean="0"/>
              <a:t>BusinessBalls</a:t>
            </a:r>
            <a:r>
              <a:rPr lang="en-GB" dirty="0" smtClean="0"/>
              <a:t> </a:t>
            </a:r>
            <a:r>
              <a:rPr lang="en-GB" dirty="0" err="1" smtClean="0"/>
              <a:t>etc</a:t>
            </a:r>
            <a:r>
              <a:rPr lang="en-GB" dirty="0" smtClean="0"/>
              <a:t> – always seek out the primary source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62203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34838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Always attempt to refer to the primary source</a:t>
            </a:r>
          </a:p>
          <a:p>
            <a:r>
              <a:rPr lang="en-GB" dirty="0" smtClean="0"/>
              <a:t>When in doubt – confer with your</a:t>
            </a:r>
            <a:r>
              <a:rPr lang="en-GB" baseline="0" dirty="0" smtClean="0"/>
              <a:t> tutor</a:t>
            </a:r>
          </a:p>
          <a:p>
            <a:r>
              <a:rPr lang="en-GB" baseline="0" dirty="0" smtClean="0"/>
              <a:t>Check those on-line assets available to you also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38583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10277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072891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/>
              <a:t>Honey and Mumford – used to help consider the most appropriate way for you to learn</a:t>
            </a: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8412681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6775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77880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03995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42520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935912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847849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137519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144048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B94563BA-B27A-9D42-8D26-12DF7515FE60}" type="slidenum">
              <a:rPr lang="en-GB"/>
              <a:pPr eaLnBrk="1" hangingPunct="1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2461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41193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09/06/2017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.wilson@uw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j.crossman@uwtsd.ac.uk" TargetMode="External"/><Relationship Id="rId5" Type="http://schemas.openxmlformats.org/officeDocument/2006/relationships/hyperlink" Target="mailto:l.m.harris@ydds.ac.uk" TargetMode="External"/><Relationship Id="rId4" Type="http://schemas.openxmlformats.org/officeDocument/2006/relationships/hyperlink" Target="mailto:a.beaumont@ydds.ac.uk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lifedesign.uwtsd.ac.uk/category/life-design-process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ark-learn.com/english/page.asp?p=questionnaire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://psychology-tools.com/myers-briggs-type-indicator/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tl.tla.ed.ac.uk/questionnaires/ASSIST.pdf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hitewater-rescue.com/support/pagepics/lsitechmanual.pdf" TargetMode="Externa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395536" y="980728"/>
            <a:ext cx="8424936" cy="2071687"/>
          </a:xfrm>
        </p:spPr>
        <p:txBody>
          <a:bodyPr>
            <a:normAutofit/>
          </a:bodyPr>
          <a:lstStyle/>
          <a:p>
            <a:r>
              <a:rPr lang="en-GB" sz="3600" b="1" dirty="0" err="1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Cynllun</a:t>
            </a:r>
            <a:r>
              <a:rPr lang="en-GB" sz="3600" b="1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GB" sz="3600" b="1" dirty="0" err="1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Dysgu</a:t>
            </a:r>
            <a:r>
              <a:rPr lang="en-GB" sz="3600" b="1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GB" sz="3600" b="1" dirty="0" err="1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Seiliedig</a:t>
            </a:r>
            <a:r>
              <a:rPr lang="en-GB" sz="3600" b="1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GB" sz="3600" b="1" dirty="0" err="1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ar</a:t>
            </a:r>
            <a:r>
              <a:rPr lang="en-GB" sz="3600" b="1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GB" sz="3600" b="1" dirty="0" err="1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Waith</a:t>
            </a:r>
            <a:r>
              <a:rPr lang="en-GB" sz="3600" b="1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/>
            </a:r>
            <a:br>
              <a:rPr lang="en-GB" sz="3600" b="1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GB" sz="3600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Work</a:t>
            </a:r>
            <a:r>
              <a:rPr lang="en-GB" sz="3600" dirty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-based </a:t>
            </a:r>
            <a:r>
              <a:rPr lang="en-GB" sz="3600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Learning Programme </a:t>
            </a:r>
            <a:r>
              <a:rPr lang="en-GB" sz="3600" dirty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Plan</a:t>
            </a:r>
            <a:endParaRPr lang="en-US" sz="3600" dirty="0">
              <a:solidFill>
                <a:srgbClr val="FFFFFF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4400" dirty="0" err="1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Anwytho</a:t>
            </a:r>
            <a:r>
              <a:rPr lang="en-GB" sz="4400" dirty="0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GB" sz="4400" dirty="0" err="1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Diwrnod</a:t>
            </a:r>
            <a:r>
              <a:rPr lang="en-GB" sz="4400" dirty="0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 1</a:t>
            </a:r>
            <a:endParaRPr lang="en-GB" sz="4400" dirty="0">
              <a:solidFill>
                <a:schemeClr val="bg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 sz="4400" dirty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Induction – Day 1</a:t>
            </a:r>
          </a:p>
        </p:txBody>
      </p:sp>
    </p:spTree>
    <p:extLst>
      <p:ext uri="{BB962C8B-B14F-4D97-AF65-F5344CB8AC3E}">
        <p14:creationId xmlns:p14="http://schemas.microsoft.com/office/powerpoint/2010/main" val="575188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/>
          </p:cNvSpPr>
          <p:nvPr/>
        </p:nvSpPr>
        <p:spPr bwMode="auto">
          <a:xfrm>
            <a:off x="251520" y="274638"/>
            <a:ext cx="843528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en-GB" sz="3600" b="1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Cwestiynau</a:t>
            </a:r>
            <a:r>
              <a:rPr lang="en-GB" sz="36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3600" b="1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Grwp</a:t>
            </a:r>
            <a:endParaRPr lang="en-GB" sz="36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Group Questions (5mins)</a:t>
            </a:r>
            <a:endParaRPr lang="en-GB" sz="36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19" name="Content Placeholder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en-GB" sz="3200" i="1" dirty="0" smtClean="0">
                <a:ea typeface="PMingLiU" charset="0"/>
                <a:cs typeface="PMingLiU" charset="0"/>
              </a:rPr>
              <a:t>In </a:t>
            </a:r>
            <a:r>
              <a:rPr lang="en-GB" sz="3200" i="1" dirty="0">
                <a:ea typeface="PMingLiU" charset="0"/>
                <a:cs typeface="PMingLiU" charset="0"/>
              </a:rPr>
              <a:t>your group(s), discuss the following and flipchart your output</a:t>
            </a:r>
            <a:r>
              <a:rPr lang="en-GB" sz="3200" i="1" dirty="0" smtClean="0">
                <a:ea typeface="PMingLiU" charset="0"/>
                <a:cs typeface="PMingLiU" charset="0"/>
              </a:rPr>
              <a:t>:</a:t>
            </a:r>
            <a:endParaRPr lang="en-GB" sz="3200" i="1" dirty="0">
              <a:ea typeface="PMingLiU" charset="0"/>
              <a:cs typeface="PMingLiU" charset="0"/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GB" sz="3200" i="1" dirty="0">
                <a:ea typeface="PMingLiU" charset="0"/>
                <a:cs typeface="PMingLiU" charset="0"/>
              </a:rPr>
              <a:t>What are your concerns, issues, questions for clarification about the module?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GB" sz="3200" i="1" dirty="0">
                <a:ea typeface="PMingLiU" charset="0"/>
                <a:cs typeface="PMingLiU" charset="0"/>
              </a:rPr>
              <a:t>What support are you looking for and how could it be provided by this programme?</a:t>
            </a:r>
          </a:p>
        </p:txBody>
      </p:sp>
    </p:spTree>
    <p:extLst>
      <p:ext uri="{BB962C8B-B14F-4D97-AF65-F5344CB8AC3E}">
        <p14:creationId xmlns:p14="http://schemas.microsoft.com/office/powerpoint/2010/main" val="45188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588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 err="1">
                <a:solidFill>
                  <a:schemeClr val="tx1"/>
                </a:solidFill>
                <a:latin typeface="Arial" charset="0"/>
              </a:rPr>
              <a:t>Rhaglen</a:t>
            </a:r>
            <a:r>
              <a:rPr lang="en-GB" dirty="0">
                <a:solidFill>
                  <a:schemeClr val="tx1"/>
                </a:solidFill>
                <a:latin typeface="Arial" charset="0"/>
              </a:rPr>
              <a:t> / Agenda</a:t>
            </a:r>
            <a:endParaRPr lang="en-GB" dirty="0">
              <a:latin typeface="Arial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2048" y="908273"/>
            <a:ext cx="4392488" cy="4752975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kern="1200" dirty="0" smtClean="0">
                <a:ea typeface="PMingLiU" pitchFamily="18" charset="-120"/>
                <a:cs typeface="Arial" charset="0"/>
              </a:rPr>
              <a:t>Welcome to the University</a:t>
            </a:r>
            <a:endParaRPr lang="en-GB" sz="2000" i="1" kern="1200" dirty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kern="1200" dirty="0" smtClean="0">
                <a:ea typeface="PMingLiU" pitchFamily="18" charset="-120"/>
                <a:cs typeface="Arial" charset="0"/>
              </a:rPr>
              <a:t>Professional </a:t>
            </a:r>
            <a:r>
              <a:rPr lang="en-GB" sz="2000" i="1" kern="1200" dirty="0">
                <a:ea typeface="PMingLiU" pitchFamily="18" charset="-120"/>
                <a:cs typeface="Arial" charset="0"/>
              </a:rPr>
              <a:t>Practice </a:t>
            </a:r>
            <a:r>
              <a:rPr lang="en-GB" sz="2000" i="1" kern="1200" dirty="0" smtClean="0">
                <a:ea typeface="PMingLiU" pitchFamily="18" charset="-120"/>
                <a:cs typeface="Arial" charset="0"/>
              </a:rPr>
              <a:t>Framework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smtClean="0">
                <a:ea typeface="PMingLiU" pitchFamily="18" charset="-120"/>
                <a:cs typeface="Arial" charset="0"/>
              </a:rPr>
              <a:t>Moodle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kern="1200" dirty="0" smtClean="0">
                <a:ea typeface="PMingLiU" pitchFamily="18" charset="-120"/>
                <a:cs typeface="Arial" charset="0"/>
              </a:rPr>
              <a:t>Learning </a:t>
            </a:r>
            <a:r>
              <a:rPr lang="en-GB" sz="2000" i="1" kern="1200" dirty="0">
                <a:ea typeface="PMingLiU" pitchFamily="18" charset="-120"/>
                <a:cs typeface="Arial" charset="0"/>
              </a:rPr>
              <a:t>Plan module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kern="1200" dirty="0">
                <a:ea typeface="PMingLiU" pitchFamily="18" charset="-120"/>
                <a:cs typeface="Arial" charset="0"/>
              </a:rPr>
              <a:t>CV activity and discussion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kern="1200" dirty="0">
                <a:ea typeface="PMingLiU" pitchFamily="18" charset="-120"/>
                <a:cs typeface="Arial" charset="0"/>
              </a:rPr>
              <a:t>Job </a:t>
            </a:r>
            <a:r>
              <a:rPr lang="en-GB" sz="2000" i="1" kern="1200" dirty="0" smtClean="0">
                <a:ea typeface="PMingLiU" pitchFamily="18" charset="-120"/>
                <a:cs typeface="Arial" charset="0"/>
              </a:rPr>
              <a:t>description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smtClean="0">
                <a:ea typeface="PMingLiU" pitchFamily="18" charset="-120"/>
                <a:cs typeface="Arial" charset="0"/>
              </a:rPr>
              <a:t>Life Design (Short session)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kern="1200" dirty="0" smtClean="0">
                <a:ea typeface="PMingLiU" pitchFamily="18" charset="-120"/>
                <a:cs typeface="Arial" charset="0"/>
              </a:rPr>
              <a:t>Library and learning resource centre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smtClean="0">
                <a:ea typeface="PMingLiU" pitchFamily="18" charset="-120"/>
                <a:cs typeface="Arial" charset="0"/>
              </a:rPr>
              <a:t>Plagiarism and referencing</a:t>
            </a:r>
            <a:endParaRPr lang="en-GB" sz="2000" i="1" kern="1200" dirty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kern="1200" dirty="0" smtClean="0">
                <a:ea typeface="PMingLiU" pitchFamily="18" charset="-120"/>
                <a:cs typeface="Arial" charset="0"/>
              </a:rPr>
              <a:t>Learning </a:t>
            </a:r>
            <a:r>
              <a:rPr lang="en-GB" sz="2000" i="1" kern="1200" dirty="0">
                <a:ea typeface="PMingLiU" pitchFamily="18" charset="-120"/>
                <a:cs typeface="Arial" charset="0"/>
              </a:rPr>
              <a:t>Styles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kern="1200" dirty="0" smtClean="0">
                <a:ea typeface="PMingLiU" pitchFamily="18" charset="-120"/>
                <a:cs typeface="Arial" charset="0"/>
              </a:rPr>
              <a:t>Action plan</a:t>
            </a:r>
            <a:endParaRPr lang="en-GB" sz="2000" i="1" kern="1200" dirty="0">
              <a:ea typeface="PMingLiU" pitchFamily="18" charset="-120"/>
              <a:cs typeface="Arial" charset="0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752528" y="908720"/>
            <a:ext cx="4716016" cy="47529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err="1" smtClean="0">
                <a:ea typeface="PMingLiU" pitchFamily="18" charset="-120"/>
                <a:cs typeface="Arial" charset="0"/>
              </a:rPr>
              <a:t>Croeso</a:t>
            </a:r>
            <a:endParaRPr lang="en-GB" sz="2000" i="1" dirty="0" smtClean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err="1" smtClean="0">
                <a:ea typeface="PMingLiU" pitchFamily="18" charset="-120"/>
                <a:cs typeface="Arial" charset="0"/>
              </a:rPr>
              <a:t>Fframwaith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Arfer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Proffesiynol</a:t>
            </a:r>
            <a:endParaRPr lang="en-GB" sz="2000" i="1" dirty="0" smtClean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smtClean="0">
                <a:ea typeface="PMingLiU" pitchFamily="18" charset="-120"/>
                <a:cs typeface="Arial" charset="0"/>
              </a:rPr>
              <a:t>Moodle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err="1" smtClean="0">
                <a:ea typeface="PMingLiU" pitchFamily="18" charset="-120"/>
                <a:cs typeface="Arial" charset="0"/>
              </a:rPr>
              <a:t>Modiwl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–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Cynllun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Dysgu</a:t>
            </a:r>
            <a:endParaRPr lang="en-GB" sz="2000" i="1" dirty="0" smtClean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smtClean="0">
                <a:ea typeface="PMingLiU" pitchFamily="18" charset="-120"/>
                <a:cs typeface="Arial" charset="0"/>
              </a:rPr>
              <a:t>CV a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thrafodaeth</a:t>
            </a:r>
            <a:endParaRPr lang="en-GB" sz="2000" i="1" dirty="0" smtClean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err="1" smtClean="0">
                <a:ea typeface="PMingLiU" pitchFamily="18" charset="-120"/>
                <a:cs typeface="Arial" charset="0"/>
              </a:rPr>
              <a:t>Disgrifiad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Swydd</a:t>
            </a:r>
            <a:endParaRPr lang="en-GB" sz="2000" i="1" dirty="0" smtClean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err="1" smtClean="0">
                <a:ea typeface="PMingLiU" pitchFamily="18" charset="-120"/>
                <a:cs typeface="Arial" charset="0"/>
              </a:rPr>
              <a:t>Dylunio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Bywyd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(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Sesiwn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Byr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)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err="1" smtClean="0">
                <a:ea typeface="PMingLiU" pitchFamily="18" charset="-120"/>
                <a:cs typeface="Arial" charset="0"/>
              </a:rPr>
              <a:t>Llyfrgell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ag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adnoddau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dysgu</a:t>
            </a:r>
            <a:endParaRPr lang="en-GB" sz="2000" i="1" dirty="0" smtClean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err="1" smtClean="0">
                <a:ea typeface="PMingLiU" pitchFamily="18" charset="-120"/>
                <a:cs typeface="Arial" charset="0"/>
              </a:rPr>
              <a:t>Llên-ladrata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,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cyfeirnodi</a:t>
            </a:r>
            <a:endParaRPr lang="en-GB" sz="2000" i="1" dirty="0" smtClean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err="1" smtClean="0">
                <a:ea typeface="PMingLiU" pitchFamily="18" charset="-120"/>
                <a:cs typeface="Arial" charset="0"/>
              </a:rPr>
              <a:t>Arddull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dysgu</a:t>
            </a:r>
            <a:endParaRPr lang="en-GB" sz="2000" i="1" dirty="0" smtClean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err="1" smtClean="0">
                <a:ea typeface="PMingLiU" pitchFamily="18" charset="-120"/>
                <a:cs typeface="Arial" charset="0"/>
              </a:rPr>
              <a:t>Cynllun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gweithredu</a:t>
            </a:r>
            <a:endParaRPr lang="en-GB" sz="2000" i="1" dirty="0">
              <a:ea typeface="PMingLiU" pitchFamily="18" charset="-12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93040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3600" dirty="0" err="1" smtClean="0"/>
              <a:t>Gwybodaeth</a:t>
            </a:r>
            <a:r>
              <a:rPr lang="en-GB" sz="3600" dirty="0" smtClean="0"/>
              <a:t> am y </a:t>
            </a:r>
            <a:r>
              <a:rPr lang="en-GB" sz="3600" dirty="0" err="1" smtClean="0"/>
              <a:t>Brifysgol</a:t>
            </a:r>
            <a:r>
              <a:rPr lang="en-GB" sz="3600" dirty="0" smtClean="0"/>
              <a:t> -</a:t>
            </a:r>
            <a:r>
              <a:rPr lang="en-GB" sz="3600" i="1" dirty="0" smtClean="0"/>
              <a:t>Information about the University</a:t>
            </a:r>
            <a:endParaRPr lang="en-GB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251520" y="1340768"/>
            <a:ext cx="4968552" cy="424847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000" dirty="0" err="1" smtClean="0">
                <a:latin typeface="+mj-lt"/>
              </a:rPr>
              <a:t>Campysau</a:t>
            </a:r>
            <a:r>
              <a:rPr lang="en-GB" sz="2000" dirty="0" smtClean="0">
                <a:latin typeface="+mj-lt"/>
              </a:rPr>
              <a:t>: / </a:t>
            </a:r>
            <a:r>
              <a:rPr lang="en-GB" sz="2000" i="1" dirty="0" smtClean="0">
                <a:latin typeface="+mj-lt"/>
              </a:rPr>
              <a:t>Campuses</a:t>
            </a:r>
            <a:r>
              <a:rPr lang="en-GB" sz="2000" dirty="0" smtClean="0">
                <a:latin typeface="+mj-lt"/>
              </a:rPr>
              <a:t>: </a:t>
            </a:r>
          </a:p>
          <a:p>
            <a:pPr lvl="1">
              <a:spcBef>
                <a:spcPts val="0"/>
              </a:spcBef>
            </a:pPr>
            <a:r>
              <a:rPr lang="en-GB" sz="1600" dirty="0" err="1" smtClean="0">
                <a:latin typeface="+mj-lt"/>
              </a:rPr>
              <a:t>Caerfyrddin</a:t>
            </a:r>
            <a:r>
              <a:rPr lang="en-GB" sz="1600" dirty="0" smtClean="0">
                <a:latin typeface="+mj-lt"/>
              </a:rPr>
              <a:t> / Carmarthen; </a:t>
            </a:r>
          </a:p>
          <a:p>
            <a:pPr lvl="1">
              <a:spcBef>
                <a:spcPts val="0"/>
              </a:spcBef>
            </a:pPr>
            <a:r>
              <a:rPr lang="en-GB" sz="1600" dirty="0" err="1" smtClean="0">
                <a:latin typeface="+mj-lt"/>
              </a:rPr>
              <a:t>Llambed</a:t>
            </a:r>
            <a:r>
              <a:rPr lang="en-GB" sz="1600" dirty="0" smtClean="0">
                <a:latin typeface="+mj-lt"/>
              </a:rPr>
              <a:t> / </a:t>
            </a:r>
            <a:r>
              <a:rPr lang="en-GB" sz="1600" i="1" dirty="0" err="1" smtClean="0">
                <a:latin typeface="+mj-lt"/>
              </a:rPr>
              <a:t>Lampeter</a:t>
            </a:r>
            <a:r>
              <a:rPr lang="en-GB" sz="1600" i="1" dirty="0" smtClean="0">
                <a:latin typeface="+mj-lt"/>
              </a:rPr>
              <a:t>;</a:t>
            </a:r>
            <a:r>
              <a:rPr lang="en-GB" sz="1600" dirty="0" smtClean="0">
                <a:latin typeface="+mj-lt"/>
              </a:rPr>
              <a:t>  </a:t>
            </a:r>
          </a:p>
          <a:p>
            <a:pPr lvl="1">
              <a:spcBef>
                <a:spcPts val="0"/>
              </a:spcBef>
            </a:pPr>
            <a:r>
              <a:rPr lang="en-GB" sz="1600" dirty="0" err="1" smtClean="0">
                <a:latin typeface="+mj-lt"/>
              </a:rPr>
              <a:t>Abertawe</a:t>
            </a:r>
            <a:r>
              <a:rPr lang="en-GB" sz="1600" dirty="0" smtClean="0">
                <a:latin typeface="+mj-lt"/>
              </a:rPr>
              <a:t> / </a:t>
            </a:r>
            <a:r>
              <a:rPr lang="en-GB" sz="1600" i="1" dirty="0" smtClean="0">
                <a:latin typeface="+mj-lt"/>
              </a:rPr>
              <a:t>Swansea</a:t>
            </a:r>
            <a:r>
              <a:rPr lang="en-GB" sz="1600" dirty="0" smtClean="0">
                <a:latin typeface="+mj-lt"/>
              </a:rPr>
              <a:t>; </a:t>
            </a:r>
          </a:p>
          <a:p>
            <a:pPr lvl="1">
              <a:spcBef>
                <a:spcPts val="0"/>
              </a:spcBef>
            </a:pPr>
            <a:r>
              <a:rPr lang="en-GB" sz="1600" dirty="0" err="1" smtClean="0">
                <a:latin typeface="+mj-lt"/>
              </a:rPr>
              <a:t>Caerdydd</a:t>
            </a:r>
            <a:r>
              <a:rPr lang="en-GB" sz="1600" dirty="0" smtClean="0">
                <a:latin typeface="+mj-lt"/>
              </a:rPr>
              <a:t> / </a:t>
            </a:r>
            <a:r>
              <a:rPr lang="en-GB" sz="1600" i="1" dirty="0" smtClean="0">
                <a:latin typeface="+mj-lt"/>
              </a:rPr>
              <a:t>Cardiff</a:t>
            </a:r>
            <a:r>
              <a:rPr lang="en-GB" sz="1600" dirty="0" smtClean="0">
                <a:latin typeface="+mj-lt"/>
              </a:rPr>
              <a:t> (WIAV); </a:t>
            </a:r>
          </a:p>
          <a:p>
            <a:pPr lvl="1">
              <a:spcBef>
                <a:spcPts val="0"/>
              </a:spcBef>
            </a:pPr>
            <a:r>
              <a:rPr lang="en-GB" sz="1600" dirty="0" err="1" smtClean="0">
                <a:latin typeface="+mj-lt"/>
              </a:rPr>
              <a:t>Llundain</a:t>
            </a:r>
            <a:r>
              <a:rPr lang="en-GB" sz="1600" dirty="0" smtClean="0">
                <a:latin typeface="+mj-lt"/>
              </a:rPr>
              <a:t> / </a:t>
            </a:r>
            <a:r>
              <a:rPr lang="en-GB" sz="1600" i="1" dirty="0" smtClean="0">
                <a:latin typeface="+mj-lt"/>
              </a:rPr>
              <a:t>London</a:t>
            </a:r>
          </a:p>
          <a:p>
            <a:pPr>
              <a:spcBef>
                <a:spcPts val="0"/>
              </a:spcBef>
            </a:pPr>
            <a:r>
              <a:rPr lang="en-GB" sz="2000" dirty="0" smtClean="0">
                <a:latin typeface="+mj-lt"/>
              </a:rPr>
              <a:t>Sector </a:t>
            </a:r>
            <a:r>
              <a:rPr lang="en-GB" sz="2000" dirty="0" err="1" smtClean="0">
                <a:latin typeface="+mj-lt"/>
              </a:rPr>
              <a:t>Ddeuol</a:t>
            </a:r>
            <a:r>
              <a:rPr lang="en-GB" sz="2000" dirty="0" smtClean="0">
                <a:latin typeface="+mj-lt"/>
              </a:rPr>
              <a:t>  / </a:t>
            </a:r>
            <a:r>
              <a:rPr lang="en-GB" sz="2000" i="1" dirty="0" smtClean="0">
                <a:latin typeface="+mj-lt"/>
              </a:rPr>
              <a:t>Dual sector</a:t>
            </a:r>
          </a:p>
          <a:p>
            <a:pPr>
              <a:spcBef>
                <a:spcPts val="0"/>
              </a:spcBef>
            </a:pPr>
            <a:r>
              <a:rPr lang="en-GB" sz="2000" dirty="0" err="1" smtClean="0">
                <a:latin typeface="+mj-lt"/>
              </a:rPr>
              <a:t>Pwysigrwydd</a:t>
            </a:r>
            <a:r>
              <a:rPr lang="en-GB" sz="2000" dirty="0" smtClean="0">
                <a:latin typeface="+mj-lt"/>
              </a:rPr>
              <a:t> </a:t>
            </a:r>
            <a:r>
              <a:rPr lang="en-GB" sz="2000" dirty="0" err="1" smtClean="0">
                <a:latin typeface="+mj-lt"/>
              </a:rPr>
              <a:t>darpariaeth</a:t>
            </a:r>
            <a:r>
              <a:rPr lang="en-GB" sz="2000" dirty="0" smtClean="0">
                <a:latin typeface="+mj-lt"/>
              </a:rPr>
              <a:t> </a:t>
            </a:r>
            <a:r>
              <a:rPr lang="en-GB" sz="2000" dirty="0" err="1" smtClean="0">
                <a:latin typeface="+mj-lt"/>
              </a:rPr>
              <a:t>dysgu</a:t>
            </a:r>
            <a:r>
              <a:rPr lang="en-GB" sz="2000" dirty="0" smtClean="0">
                <a:latin typeface="+mj-lt"/>
              </a:rPr>
              <a:t> </a:t>
            </a:r>
            <a:r>
              <a:rPr lang="en-GB" sz="2000" dirty="0" err="1" smtClean="0">
                <a:latin typeface="+mj-lt"/>
              </a:rPr>
              <a:t>seiliedig</a:t>
            </a:r>
            <a:r>
              <a:rPr lang="en-GB" sz="2000" dirty="0" smtClean="0">
                <a:latin typeface="+mj-lt"/>
              </a:rPr>
              <a:t> </a:t>
            </a:r>
            <a:r>
              <a:rPr lang="en-GB" sz="2000" dirty="0" err="1" smtClean="0">
                <a:latin typeface="+mj-lt"/>
              </a:rPr>
              <a:t>ar</a:t>
            </a:r>
            <a:r>
              <a:rPr lang="en-GB" sz="2000" dirty="0" smtClean="0">
                <a:latin typeface="+mj-lt"/>
              </a:rPr>
              <a:t> </a:t>
            </a:r>
            <a:r>
              <a:rPr lang="en-GB" sz="2000" dirty="0" err="1" smtClean="0">
                <a:latin typeface="+mj-lt"/>
              </a:rPr>
              <a:t>waith</a:t>
            </a:r>
            <a:r>
              <a:rPr lang="en-GB" sz="2000" dirty="0" smtClean="0">
                <a:latin typeface="+mj-lt"/>
              </a:rPr>
              <a:t> a </a:t>
            </a:r>
            <a:r>
              <a:rPr lang="en-GB" sz="2000" dirty="0" err="1" smtClean="0">
                <a:latin typeface="+mj-lt"/>
              </a:rPr>
              <a:t>hawliau</a:t>
            </a:r>
            <a:r>
              <a:rPr lang="en-GB" sz="2000" dirty="0" smtClean="0">
                <a:latin typeface="+mj-lt"/>
              </a:rPr>
              <a:t> </a:t>
            </a:r>
            <a:r>
              <a:rPr lang="en-GB" sz="2000" dirty="0" err="1" smtClean="0">
                <a:latin typeface="+mj-lt"/>
              </a:rPr>
              <a:t>dysgwyr</a:t>
            </a:r>
            <a:r>
              <a:rPr lang="en-GB" sz="2000" dirty="0" smtClean="0">
                <a:latin typeface="+mj-lt"/>
              </a:rPr>
              <a:t> / </a:t>
            </a:r>
            <a:r>
              <a:rPr lang="en-GB" sz="2000" i="1" dirty="0" smtClean="0">
                <a:latin typeface="+mj-lt"/>
              </a:rPr>
              <a:t>Importance of work-based learning provision and your entitlements as a student</a:t>
            </a:r>
          </a:p>
          <a:p>
            <a:r>
              <a:rPr lang="en-GB" sz="2000" dirty="0" smtClean="0">
                <a:latin typeface="+mj-lt"/>
              </a:rPr>
              <a:t>www.ydds.pcydds.ac.uk www.tsd.uwtsd.ac.uk</a:t>
            </a:r>
          </a:p>
          <a:p>
            <a:endParaRPr lang="en-GB" sz="1800" dirty="0" smtClean="0">
              <a:latin typeface="+mj-lt"/>
            </a:endParaRPr>
          </a:p>
          <a:p>
            <a:endParaRPr lang="en-GB" sz="1800" dirty="0">
              <a:latin typeface="+mj-lt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92280" y="4671982"/>
            <a:ext cx="1656926" cy="743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 descr="C:\Users\e.wilson\AppData\Local\Microsoft\Windows\Temporary Internet Files\Content.Outlook\NR8DDGLP\Coleg ceredigion logo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50426" y="4653136"/>
            <a:ext cx="1440952" cy="762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51328" y="2931288"/>
            <a:ext cx="1440952" cy="8847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93833" y="3212976"/>
            <a:ext cx="1341949" cy="1136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8" descr="PP_TSD_white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78228" y="1573990"/>
            <a:ext cx="2954212" cy="1194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812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858280" cy="1143000"/>
          </a:xfrm>
        </p:spPr>
        <p:txBody>
          <a:bodyPr/>
          <a:lstStyle/>
          <a:p>
            <a:pPr algn="l"/>
            <a:r>
              <a:rPr lang="en-GB" sz="2800" dirty="0" err="1" smtClean="0"/>
              <a:t>Cysylltiadau</a:t>
            </a:r>
            <a:r>
              <a:rPr lang="en-GB" sz="2800" dirty="0" smtClean="0"/>
              <a:t> </a:t>
            </a:r>
            <a:r>
              <a:rPr lang="en-GB" sz="2800" dirty="0" err="1" smtClean="0"/>
              <a:t>allweddol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gyfer</a:t>
            </a:r>
            <a:r>
              <a:rPr lang="en-GB" sz="2800" dirty="0" smtClean="0"/>
              <a:t> </a:t>
            </a:r>
            <a:r>
              <a:rPr lang="en-GB" sz="2800" dirty="0" err="1" smtClean="0"/>
              <a:t>eich</a:t>
            </a:r>
            <a:r>
              <a:rPr lang="en-GB" sz="2800" dirty="0" smtClean="0"/>
              <a:t> </a:t>
            </a:r>
            <a:r>
              <a:rPr lang="en-GB" sz="2800" dirty="0" err="1" smtClean="0"/>
              <a:t>rhaglen</a:t>
            </a:r>
            <a:r>
              <a:rPr lang="en-GB" sz="2800" dirty="0" smtClean="0"/>
              <a:t> </a:t>
            </a:r>
            <a:br>
              <a:rPr lang="en-GB" sz="2800" dirty="0" smtClean="0"/>
            </a:br>
            <a:r>
              <a:rPr lang="en-GB" sz="2800" i="1" dirty="0" smtClean="0"/>
              <a:t>Key staff contacts for your programme</a:t>
            </a:r>
            <a:endParaRPr lang="en-GB" sz="28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412776"/>
            <a:ext cx="7772400" cy="43951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Dr Annette Fillery-Travis </a:t>
            </a:r>
            <a:r>
              <a:rPr lang="en-GB" sz="2000" dirty="0" smtClean="0">
                <a:latin typeface="+mj-lt"/>
              </a:rPr>
              <a:t>– </a:t>
            </a:r>
            <a:r>
              <a:rPr lang="en-GB" sz="2000" dirty="0" err="1" smtClean="0">
                <a:latin typeface="+mj-lt"/>
              </a:rPr>
              <a:t>Pennaeth</a:t>
            </a:r>
            <a:r>
              <a:rPr lang="en-GB" sz="2000" dirty="0" smtClean="0">
                <a:latin typeface="+mj-lt"/>
              </a:rPr>
              <a:t> </a:t>
            </a:r>
            <a:r>
              <a:rPr lang="en-GB" sz="2000" dirty="0" err="1" smtClean="0">
                <a:latin typeface="+mj-lt"/>
              </a:rPr>
              <a:t>Athrofa</a:t>
            </a:r>
            <a:r>
              <a:rPr lang="en-GB" sz="2000" dirty="0" smtClean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Dysgu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Seiliedig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ar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Waith</a:t>
            </a:r>
            <a:r>
              <a:rPr lang="en-GB" sz="2000" dirty="0">
                <a:latin typeface="+mj-lt"/>
              </a:rPr>
              <a:t> / </a:t>
            </a:r>
            <a:r>
              <a:rPr lang="en-GB" sz="2000" dirty="0" smtClean="0">
                <a:latin typeface="+mj-lt"/>
              </a:rPr>
              <a:t>Head of Wales Institute for </a:t>
            </a:r>
            <a:r>
              <a:rPr lang="en-GB" sz="2000" smtClean="0">
                <a:latin typeface="+mj-lt"/>
              </a:rPr>
              <a:t>Work-based Learning</a:t>
            </a:r>
            <a:r>
              <a:rPr lang="en-GB" sz="2000" i="1" smtClean="0">
                <a:latin typeface="+mj-lt"/>
              </a:rPr>
              <a:t> </a:t>
            </a:r>
            <a:endParaRPr lang="en-GB" sz="200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en-GB" sz="2000" smtClean="0">
                <a:solidFill>
                  <a:schemeClr val="accent2">
                    <a:lumMod val="75000"/>
                  </a:schemeClr>
                </a:solidFill>
                <a:latin typeface="+mj-lt"/>
                <a:hlinkClick r:id="rId3"/>
              </a:rPr>
              <a:t>a.fillery-travis@uwtsd.ac.uk</a:t>
            </a:r>
            <a:r>
              <a:rPr lang="en-GB" sz="200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 </a:t>
            </a:r>
            <a:endParaRPr lang="en-GB" sz="200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</a:rPr>
              <a:t>Mrs Ann Beaumont </a:t>
            </a:r>
            <a:r>
              <a:rPr lang="en-GB" sz="2000" dirty="0"/>
              <a:t>– </a:t>
            </a:r>
            <a:r>
              <a:rPr lang="en-GB" sz="2000" dirty="0" err="1"/>
              <a:t>Swyddog</a:t>
            </a:r>
            <a:r>
              <a:rPr lang="en-GB" sz="2000" dirty="0"/>
              <a:t> </a:t>
            </a:r>
            <a:r>
              <a:rPr lang="en-GB" sz="2000" dirty="0" err="1"/>
              <a:t>Gweinyddol</a:t>
            </a:r>
            <a:r>
              <a:rPr lang="en-GB" sz="2000" dirty="0"/>
              <a:t> – </a:t>
            </a:r>
            <a:r>
              <a:rPr lang="en-GB" sz="2000" dirty="0" err="1"/>
              <a:t>Fframwaith</a:t>
            </a:r>
            <a:r>
              <a:rPr lang="en-GB" sz="2000" dirty="0"/>
              <a:t> </a:t>
            </a:r>
            <a:r>
              <a:rPr lang="en-GB" sz="2000" dirty="0" err="1"/>
              <a:t>Arfer</a:t>
            </a:r>
            <a:r>
              <a:rPr lang="en-GB" sz="2000" dirty="0"/>
              <a:t> </a:t>
            </a:r>
            <a:r>
              <a:rPr lang="en-GB" sz="2000" dirty="0" err="1"/>
              <a:t>Proffesiynol</a:t>
            </a:r>
            <a:r>
              <a:rPr lang="en-GB" sz="2000" dirty="0"/>
              <a:t> / </a:t>
            </a:r>
            <a:r>
              <a:rPr lang="en-GB" sz="2000" i="1" dirty="0"/>
              <a:t>Administrative Officer – Professional Practice Framework</a:t>
            </a:r>
            <a:r>
              <a:rPr lang="en-GB" sz="2000" dirty="0"/>
              <a:t> 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  <a:hlinkClick r:id="rId4"/>
              </a:rPr>
              <a:t>a.beaumont@ydds.ac.uk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endParaRPr lang="en-GB" sz="1400" b="1" dirty="0" smtClean="0">
              <a:solidFill>
                <a:schemeClr val="accent6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Mrs 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Lowri Harris </a:t>
            </a:r>
            <a:r>
              <a:rPr lang="en-GB" sz="2000" dirty="0">
                <a:latin typeface="+mj-lt"/>
              </a:rPr>
              <a:t>– </a:t>
            </a:r>
            <a:r>
              <a:rPr lang="en-GB" sz="2000" dirty="0" err="1">
                <a:latin typeface="+mj-lt"/>
              </a:rPr>
              <a:t>Darlithydd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Dysgu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Seiliedig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ar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Waith</a:t>
            </a:r>
            <a:r>
              <a:rPr lang="en-GB" sz="2000" dirty="0">
                <a:latin typeface="+mj-lt"/>
              </a:rPr>
              <a:t>  </a:t>
            </a:r>
            <a:r>
              <a:rPr lang="en-GB" sz="2000" i="1" dirty="0">
                <a:latin typeface="+mj-lt"/>
              </a:rPr>
              <a:t>Lecturer in Work-based Learning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  <a:latin typeface="+mj-lt"/>
                <a:hlinkClick r:id="rId5"/>
              </a:rPr>
              <a:t>l.m.harris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  <a:latin typeface="+mj-lt"/>
                <a:hlinkClick r:id="rId5"/>
              </a:rPr>
              <a:t>@uwtsd.ac.uk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 </a:t>
            </a:r>
          </a:p>
          <a:p>
            <a:pPr marL="0" indent="0">
              <a:buNone/>
            </a:pPr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</a:rPr>
              <a:t>Mrs Sarah </a:t>
            </a:r>
            <a:r>
              <a:rPr lang="en-GB" sz="2000" b="1" dirty="0" err="1" smtClean="0">
                <a:solidFill>
                  <a:schemeClr val="accent6">
                    <a:lumMod val="75000"/>
                  </a:schemeClr>
                </a:solidFill>
              </a:rPr>
              <a:t>Loxdale</a:t>
            </a:r>
            <a:r>
              <a:rPr lang="en-GB" sz="2000" dirty="0" smtClean="0"/>
              <a:t>– </a:t>
            </a:r>
            <a:r>
              <a:rPr lang="en-GB" sz="2000" dirty="0" err="1"/>
              <a:t>Darlithydd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Seiliedig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Waith</a:t>
            </a:r>
            <a:r>
              <a:rPr lang="en-GB" sz="2000" dirty="0"/>
              <a:t>  </a:t>
            </a:r>
            <a:r>
              <a:rPr lang="en-GB" sz="2000" i="1" dirty="0"/>
              <a:t>Lecturer in Work-based Learning</a:t>
            </a:r>
            <a:r>
              <a:rPr lang="en-GB" sz="2000" dirty="0"/>
              <a:t> 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  <a:hlinkClick r:id="rId5"/>
              </a:rPr>
              <a:t>s.loxdale@uwtsd.ac.uk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en-GB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</a:rPr>
              <a:t>Mrs </a:t>
            </a:r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</a:rPr>
              <a:t>Julie Crossman</a:t>
            </a:r>
            <a:r>
              <a:rPr lang="en-GB" sz="2000" dirty="0" smtClean="0"/>
              <a:t>– </a:t>
            </a:r>
            <a:r>
              <a:rPr lang="en-GB" sz="2000" dirty="0" err="1"/>
              <a:t>Darlithydd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Seiliedig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Waith</a:t>
            </a:r>
            <a:r>
              <a:rPr lang="en-GB" sz="2000" dirty="0"/>
              <a:t>  </a:t>
            </a:r>
            <a:r>
              <a:rPr lang="en-GB" sz="2000" i="1" dirty="0"/>
              <a:t>Lecturer in Work-based Learning</a:t>
            </a:r>
            <a:r>
              <a:rPr lang="en-GB" sz="2000" dirty="0"/>
              <a:t> 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  <a:hlinkClick r:id="rId6"/>
              </a:rPr>
              <a:t>j.crossman@uwtsd.ac.uk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en-GB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sz="2000" dirty="0" smtClean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endParaRPr lang="en-GB" sz="200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6011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b="1" dirty="0" err="1" smtClean="0">
                <a:latin typeface="Arial" charset="0"/>
              </a:rPr>
              <a:t>Trosolwg</a:t>
            </a:r>
            <a:r>
              <a:rPr lang="en-GB" b="1" dirty="0" smtClean="0">
                <a:latin typeface="Arial" charset="0"/>
              </a:rPr>
              <a:t> </a:t>
            </a:r>
            <a:r>
              <a:rPr lang="en-GB" b="1" dirty="0" err="1" smtClean="0">
                <a:latin typeface="Arial" charset="0"/>
              </a:rPr>
              <a:t>o’r</a:t>
            </a:r>
            <a:r>
              <a:rPr lang="en-GB" b="1" dirty="0" smtClean="0">
                <a:latin typeface="Arial" charset="0"/>
              </a:rPr>
              <a:t> </a:t>
            </a:r>
            <a:r>
              <a:rPr lang="en-GB" b="1" dirty="0" err="1" smtClean="0">
                <a:latin typeface="Arial" charset="0"/>
              </a:rPr>
              <a:t>FfAP</a:t>
            </a:r>
            <a:r>
              <a:rPr lang="en-GB" b="1" dirty="0" smtClean="0">
                <a:latin typeface="Arial" charset="0"/>
              </a:rPr>
              <a:t/>
            </a:r>
            <a:br>
              <a:rPr lang="en-GB" b="1" dirty="0" smtClean="0">
                <a:latin typeface="Arial" charset="0"/>
              </a:rPr>
            </a:br>
            <a:r>
              <a:rPr lang="en-GB" b="1" dirty="0" smtClean="0">
                <a:latin typeface="Arial" charset="0"/>
              </a:rPr>
              <a:t>Overview of the PPF</a:t>
            </a:r>
            <a:endParaRPr lang="en-GB" dirty="0">
              <a:latin typeface="Arial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700213"/>
            <a:ext cx="9144000" cy="1080715"/>
          </a:xfrm>
        </p:spPr>
        <p:txBody>
          <a:bodyPr/>
          <a:lstStyle/>
          <a:p>
            <a:pPr marL="0" indent="0" algn="ctr">
              <a:buNone/>
            </a:pPr>
            <a:r>
              <a:rPr lang="en-GB" i="1" dirty="0" err="1" smtClean="0">
                <a:latin typeface="Arial" charset="0"/>
                <a:ea typeface="PMingLiU" charset="0"/>
                <a:cs typeface="Arial" charset="0"/>
              </a:rPr>
              <a:t>Fframwaith</a:t>
            </a:r>
            <a:r>
              <a:rPr lang="en-GB" i="1" dirty="0" smtClean="0">
                <a:latin typeface="Arial" charset="0"/>
                <a:ea typeface="PMingLiU" charset="0"/>
                <a:cs typeface="Arial" charset="0"/>
              </a:rPr>
              <a:t> </a:t>
            </a:r>
            <a:r>
              <a:rPr lang="en-GB" i="1" dirty="0" err="1" smtClean="0">
                <a:latin typeface="Arial" charset="0"/>
                <a:ea typeface="PMingLiU" charset="0"/>
                <a:cs typeface="Arial" charset="0"/>
              </a:rPr>
              <a:t>Arfer</a:t>
            </a:r>
            <a:r>
              <a:rPr lang="en-GB" i="1" dirty="0" smtClean="0">
                <a:latin typeface="Arial" charset="0"/>
                <a:ea typeface="PMingLiU" charset="0"/>
                <a:cs typeface="Arial" charset="0"/>
              </a:rPr>
              <a:t> </a:t>
            </a:r>
            <a:r>
              <a:rPr lang="en-GB" i="1" dirty="0" err="1" smtClean="0">
                <a:latin typeface="Arial" charset="0"/>
                <a:ea typeface="PMingLiU" charset="0"/>
                <a:cs typeface="Arial" charset="0"/>
              </a:rPr>
              <a:t>Proffesiynol</a:t>
            </a:r>
            <a:r>
              <a:rPr lang="en-GB" i="1" dirty="0" smtClean="0">
                <a:latin typeface="Arial" charset="0"/>
                <a:ea typeface="PMingLiU" charset="0"/>
                <a:cs typeface="Arial" charset="0"/>
              </a:rPr>
              <a:t> Professional Practice Framework</a:t>
            </a:r>
          </a:p>
          <a:p>
            <a:pPr marL="0" indent="0" algn="ctr">
              <a:buNone/>
            </a:pPr>
            <a:endParaRPr lang="en-GB" i="1" dirty="0">
              <a:latin typeface="Arial" charset="0"/>
              <a:ea typeface="PMingLiU" charset="0"/>
              <a:cs typeface="Arial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51520" y="3068960"/>
            <a:ext cx="8640960" cy="19620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300" i="1" dirty="0" smtClean="0">
                <a:latin typeface="Arial" charset="0"/>
                <a:ea typeface="PMingLiU" charset="0"/>
                <a:cs typeface="Arial" charset="0"/>
              </a:rPr>
              <a:t>Levels 4, 5, 6 - Certificate</a:t>
            </a:r>
            <a:r>
              <a:rPr lang="en-GB" sz="2300" i="1" dirty="0">
                <a:latin typeface="Arial" charset="0"/>
                <a:ea typeface="PMingLiU" charset="0"/>
                <a:cs typeface="Arial" charset="0"/>
              </a:rPr>
              <a:t>, Diploma, Degree</a:t>
            </a:r>
          </a:p>
          <a:p>
            <a:pPr>
              <a:lnSpc>
                <a:spcPct val="150000"/>
              </a:lnSpc>
            </a:pPr>
            <a:r>
              <a:rPr lang="en-GB" sz="2300" i="1" dirty="0" smtClean="0">
                <a:latin typeface="Arial" charset="0"/>
                <a:ea typeface="PMingLiU" charset="0"/>
                <a:cs typeface="Arial" charset="0"/>
              </a:rPr>
              <a:t>Level 7 - Post </a:t>
            </a:r>
            <a:r>
              <a:rPr lang="en-GB" sz="2300" i="1" dirty="0">
                <a:latin typeface="Arial" charset="0"/>
                <a:ea typeface="PMingLiU" charset="0"/>
                <a:cs typeface="Arial" charset="0"/>
              </a:rPr>
              <a:t>Graduate (PG) Certificate, PG Diploma, Masters</a:t>
            </a:r>
          </a:p>
          <a:p>
            <a:pPr>
              <a:lnSpc>
                <a:spcPct val="150000"/>
              </a:lnSpc>
            </a:pPr>
            <a:r>
              <a:rPr lang="en-GB" sz="2300" i="1" dirty="0" smtClean="0">
                <a:latin typeface="Arial" charset="0"/>
                <a:ea typeface="PMingLiU" charset="0"/>
                <a:cs typeface="Arial" charset="0"/>
              </a:rPr>
              <a:t>Level 8 - Professional </a:t>
            </a:r>
            <a:r>
              <a:rPr lang="en-GB" sz="2300" i="1" dirty="0">
                <a:latin typeface="Arial" charset="0"/>
                <a:ea typeface="PMingLiU" charset="0"/>
                <a:cs typeface="Arial" charset="0"/>
              </a:rPr>
              <a:t>Doctorate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2925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2800" dirty="0" smtClean="0"/>
              <a:t>Pa </a:t>
            </a:r>
            <a:r>
              <a:rPr lang="en-GB" sz="2800" dirty="0" err="1" smtClean="0"/>
              <a:t>lefel</a:t>
            </a:r>
            <a:r>
              <a:rPr lang="en-GB" sz="2800" dirty="0" smtClean="0"/>
              <a:t>?</a:t>
            </a:r>
            <a:br>
              <a:rPr lang="en-GB" sz="2800" dirty="0" smtClean="0"/>
            </a:br>
            <a:r>
              <a:rPr lang="en-GB" sz="2800" i="1" dirty="0" smtClean="0"/>
              <a:t>Which level?</a:t>
            </a:r>
            <a:endParaRPr lang="en-GB" sz="2800" i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0934" y="1268760"/>
            <a:ext cx="8465522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3596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85813" y="1052513"/>
            <a:ext cx="7772400" cy="5113337"/>
          </a:xfrm>
        </p:spPr>
        <p:txBody>
          <a:bodyPr/>
          <a:lstStyle/>
          <a:p>
            <a:pPr eaLnBrk="1" hangingPunct="1"/>
            <a:r>
              <a:rPr lang="en-GB" dirty="0" smtClean="0">
                <a:solidFill>
                  <a:srgbClr val="FFFFFF"/>
                </a:solidFill>
                <a:latin typeface="Arial" charset="0"/>
              </a:rPr>
              <a:t>Y </a:t>
            </a:r>
            <a:r>
              <a:rPr lang="en-GB" dirty="0" err="1" smtClean="0">
                <a:solidFill>
                  <a:srgbClr val="FFFFFF"/>
                </a:solidFill>
                <a:latin typeface="Arial" charset="0"/>
              </a:rPr>
              <a:t>modiwl</a:t>
            </a:r>
            <a:r>
              <a:rPr lang="en-GB" dirty="0" smtClean="0">
                <a:solidFill>
                  <a:srgbClr val="FFFFFF"/>
                </a:solidFill>
                <a:latin typeface="Arial" charset="0"/>
              </a:rPr>
              <a:t> </a:t>
            </a:r>
            <a:br>
              <a:rPr lang="en-GB" dirty="0" smtClean="0">
                <a:solidFill>
                  <a:srgbClr val="FFFFFF"/>
                </a:solidFill>
                <a:latin typeface="Arial" charset="0"/>
              </a:rPr>
            </a:br>
            <a:r>
              <a:rPr lang="en-GB" dirty="0" smtClean="0">
                <a:solidFill>
                  <a:srgbClr val="FFFFFF"/>
                </a:solidFill>
                <a:latin typeface="Arial" charset="0"/>
              </a:rPr>
              <a:t>The module</a:t>
            </a:r>
            <a:r>
              <a:rPr lang="en-GB" dirty="0">
                <a:solidFill>
                  <a:srgbClr val="FFFFFF"/>
                </a:solidFill>
                <a:latin typeface="Arial" charset="0"/>
              </a:rPr>
              <a:t/>
            </a:r>
            <a:br>
              <a:rPr lang="en-GB" dirty="0">
                <a:solidFill>
                  <a:srgbClr val="FFFFFF"/>
                </a:solidFill>
                <a:latin typeface="Arial" charset="0"/>
              </a:rPr>
            </a:br>
            <a:r>
              <a:rPr lang="en-GB" dirty="0">
                <a:latin typeface="Arial" charset="0"/>
              </a:rPr>
              <a:t/>
            </a:r>
            <a:br>
              <a:rPr lang="en-GB" dirty="0">
                <a:latin typeface="Arial" charset="0"/>
              </a:rPr>
            </a:br>
            <a:r>
              <a:rPr lang="en-GB" dirty="0">
                <a:latin typeface="Arial" charset="0"/>
              </a:rPr>
              <a:t/>
            </a:r>
            <a:br>
              <a:rPr lang="en-GB" dirty="0">
                <a:latin typeface="Arial" charset="0"/>
              </a:rPr>
            </a:br>
            <a:endParaRPr lang="en-GB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2234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>Ail-</a:t>
            </a:r>
            <a:r>
              <a:rPr lang="en-GB" sz="3600" b="1" dirty="0" err="1">
                <a:solidFill>
                  <a:srgbClr val="3C8C93"/>
                </a:solidFill>
                <a:latin typeface="Arial" charset="0"/>
              </a:rPr>
              <a:t>olwg</a:t>
            </a:r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sz="3600" b="1" dirty="0" err="1">
                <a:solidFill>
                  <a:srgbClr val="3C8C93"/>
                </a:solidFill>
                <a:latin typeface="Arial" charset="0"/>
              </a:rPr>
              <a:t>ar</a:t>
            </a:r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sz="3600" b="1" dirty="0" err="1">
                <a:solidFill>
                  <a:srgbClr val="3C8C93"/>
                </a:solidFill>
                <a:latin typeface="Arial" charset="0"/>
              </a:rPr>
              <a:t>yr</a:t>
            </a:r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sz="3600" b="1" dirty="0" err="1">
                <a:solidFill>
                  <a:srgbClr val="3C8C93"/>
                </a:solidFill>
                <a:latin typeface="Arial" charset="0"/>
              </a:rPr>
              <a:t>hyn</a:t>
            </a:r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sz="3600" b="1" dirty="0" err="1">
                <a:solidFill>
                  <a:srgbClr val="3C8C93"/>
                </a:solidFill>
                <a:latin typeface="Arial" charset="0"/>
              </a:rPr>
              <a:t>rydyn</a:t>
            </a:r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sz="3600" b="1" dirty="0" err="1" smtClean="0">
                <a:solidFill>
                  <a:srgbClr val="3C8C93"/>
                </a:solidFill>
                <a:latin typeface="Arial" charset="0"/>
              </a:rPr>
              <a:t>ni’n</a:t>
            </a:r>
            <a:r>
              <a:rPr lang="en-GB" sz="3600" b="1" dirty="0" smtClean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sz="3600" b="1" dirty="0" err="1" smtClean="0">
                <a:solidFill>
                  <a:srgbClr val="3C8C93"/>
                </a:solidFill>
                <a:latin typeface="Arial" charset="0"/>
              </a:rPr>
              <a:t>cynnig</a:t>
            </a:r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/>
            </a:r>
            <a:br>
              <a:rPr lang="en-GB" sz="3600" b="1" dirty="0">
                <a:solidFill>
                  <a:srgbClr val="3C8C93"/>
                </a:solidFill>
                <a:latin typeface="Arial" charset="0"/>
              </a:rPr>
            </a:br>
            <a:r>
              <a:rPr lang="en-GB" sz="4000" dirty="0">
                <a:solidFill>
                  <a:srgbClr val="3C8C93"/>
                </a:solidFill>
                <a:latin typeface="Arial" charset="0"/>
              </a:rPr>
              <a:t>A reminder of what </a:t>
            </a:r>
            <a:r>
              <a:rPr lang="en-GB" sz="4000" dirty="0" smtClean="0">
                <a:solidFill>
                  <a:srgbClr val="3C8C93"/>
                </a:solidFill>
                <a:latin typeface="Arial" charset="0"/>
              </a:rPr>
              <a:t>we’re </a:t>
            </a:r>
            <a:r>
              <a:rPr lang="en-GB" sz="4000" dirty="0">
                <a:solidFill>
                  <a:srgbClr val="3C8C93"/>
                </a:solidFill>
                <a:latin typeface="Arial" charset="0"/>
              </a:rPr>
              <a:t>offering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815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15 Credit Module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Arial" charset="0"/>
              </a:rPr>
              <a:t>Consists </a:t>
            </a:r>
            <a:r>
              <a:rPr lang="en-GB" sz="2800" dirty="0">
                <a:latin typeface="Arial" charset="0"/>
              </a:rPr>
              <a:t>of: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Induction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Module Material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Access to our Virtual Learning Environment (VLE)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>
                <a:latin typeface="Arial" charset="0"/>
              </a:rPr>
              <a:t>Support </a:t>
            </a:r>
            <a:r>
              <a:rPr lang="en-GB" sz="2400" dirty="0">
                <a:latin typeface="Arial" charset="0"/>
              </a:rPr>
              <a:t>from your Tutors</a:t>
            </a:r>
          </a:p>
        </p:txBody>
      </p:sp>
    </p:spTree>
    <p:extLst>
      <p:ext uri="{BB962C8B-B14F-4D97-AF65-F5344CB8AC3E}">
        <p14:creationId xmlns:p14="http://schemas.microsoft.com/office/powerpoint/2010/main" val="2132417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448" y="-31552"/>
            <a:ext cx="2771800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43808" y="260648"/>
            <a:ext cx="6156177" cy="5381822"/>
          </a:xfrm>
          <a:prstGeom prst="rect">
            <a:avLst/>
          </a:prstGeom>
        </p:spPr>
      </p:pic>
      <p:sp>
        <p:nvSpPr>
          <p:cNvPr id="10242" name="TextBox 1"/>
          <p:cNvSpPr txBox="1">
            <a:spLocks noChangeArrowheads="1"/>
          </p:cNvSpPr>
          <p:nvPr/>
        </p:nvSpPr>
        <p:spPr bwMode="auto">
          <a:xfrm>
            <a:off x="9243" y="1412776"/>
            <a:ext cx="2808312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ja-JP" sz="6000" b="1" i="1" dirty="0" smtClean="0">
                <a:solidFill>
                  <a:srgbClr val="1F497D"/>
                </a:solidFill>
                <a:cs typeface="ＭＳ Ｐゴシック" charset="0"/>
              </a:rPr>
              <a:t>CV</a:t>
            </a:r>
            <a:endParaRPr lang="en-US" sz="2400" b="1" i="1" dirty="0">
              <a:solidFill>
                <a:srgbClr val="1F497D"/>
              </a:solidFill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856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50825" y="836613"/>
            <a:ext cx="7967663" cy="4114800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endParaRPr lang="en-GB" sz="2400" i="1" dirty="0" smtClean="0">
              <a:ea typeface="+mn-ea"/>
              <a:cs typeface="Arial" pitchFamily="34" charset="0"/>
            </a:endParaRPr>
          </a:p>
          <a:p>
            <a:pPr marL="0" indent="0" algn="ctr" eaLnBrk="1" hangingPunct="1">
              <a:spcBef>
                <a:spcPts val="0"/>
              </a:spcBef>
              <a:buFontTx/>
              <a:buNone/>
              <a:defRPr/>
            </a:pPr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Discuss in groups:</a:t>
            </a:r>
            <a:endParaRPr lang="en-GB" sz="4400" dirty="0">
              <a:solidFill>
                <a:schemeClr val="accent1">
                  <a:lumMod val="50000"/>
                </a:schemeClr>
              </a:solidFill>
              <a:latin typeface="+mj-lt"/>
              <a:ea typeface="+mj-ea"/>
              <a:cs typeface="+mj-cs"/>
            </a:endParaRPr>
          </a:p>
          <a:p>
            <a:pPr indent="0" eaLnBrk="1" hangingPunct="1">
              <a:spcBef>
                <a:spcPts val="0"/>
              </a:spcBef>
              <a:buFontTx/>
              <a:buNone/>
              <a:defRPr/>
            </a:pPr>
            <a:endParaRPr lang="en-GB" sz="2400" i="1" dirty="0">
              <a:ea typeface="+mn-ea"/>
              <a:cs typeface="Arial" pitchFamily="34" charset="0"/>
            </a:endParaRPr>
          </a:p>
          <a:p>
            <a:pPr marL="800100" indent="-457200" eaLnBrk="1" hangingPunct="1">
              <a:spcBef>
                <a:spcPts val="0"/>
              </a:spcBef>
              <a:defRPr/>
            </a:pPr>
            <a:r>
              <a:rPr lang="en-GB" sz="2800" i="1" dirty="0" smtClean="0">
                <a:ea typeface="+mn-ea"/>
              </a:rPr>
              <a:t>Define </a:t>
            </a:r>
            <a:r>
              <a:rPr lang="en-GB" sz="2800" i="1" dirty="0">
                <a:ea typeface="+mn-ea"/>
              </a:rPr>
              <a:t>a </a:t>
            </a:r>
            <a:r>
              <a:rPr lang="en-GB" sz="2800" i="1" dirty="0" smtClean="0">
                <a:ea typeface="+mn-ea"/>
              </a:rPr>
              <a:t>CV</a:t>
            </a:r>
          </a:p>
          <a:p>
            <a:pPr marL="800100" indent="-457200" eaLnBrk="1" hangingPunct="1">
              <a:spcBef>
                <a:spcPts val="0"/>
              </a:spcBef>
              <a:defRPr/>
            </a:pPr>
            <a:r>
              <a:rPr lang="en-GB" sz="2800" i="1" dirty="0" smtClean="0">
                <a:ea typeface="+mn-ea"/>
              </a:rPr>
              <a:t>What elements should be included in a professional CV?</a:t>
            </a:r>
            <a:endParaRPr lang="en-GB" sz="2800" i="1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790064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50825" y="81533"/>
            <a:ext cx="8893175" cy="827187"/>
          </a:xfrm>
        </p:spPr>
        <p:txBody>
          <a:bodyPr/>
          <a:lstStyle/>
          <a:p>
            <a:pPr lvl="3" indent="0" eaLnBrk="1" hangingPunct="1">
              <a:spcBef>
                <a:spcPct val="0"/>
              </a:spcBef>
              <a:buFontTx/>
              <a:buNone/>
            </a:pPr>
            <a:r>
              <a:rPr lang="en-GB" sz="4400" dirty="0">
                <a:solidFill>
                  <a:srgbClr val="3C8C93"/>
                </a:solidFill>
                <a:latin typeface="Arial" charset="0"/>
              </a:rPr>
              <a:t>		</a:t>
            </a:r>
            <a:r>
              <a:rPr lang="en-GB" sz="4400" dirty="0" smtClean="0">
                <a:solidFill>
                  <a:srgbClr val="3C8C93"/>
                </a:solidFill>
                <a:latin typeface="Arial" charset="0"/>
              </a:rPr>
              <a:t>Elements:</a:t>
            </a:r>
            <a:endParaRPr lang="en-GB" sz="2800" dirty="0">
              <a:latin typeface="Arial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67544" y="980728"/>
            <a:ext cx="8352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0"/>
              </a:spcBef>
            </a:pPr>
            <a:r>
              <a:rPr lang="en-GB" sz="2400" i="1" dirty="0" smtClean="0">
                <a:latin typeface="Arial" charset="0"/>
                <a:cs typeface="Arial" charset="0"/>
              </a:rPr>
              <a:t>Personal </a:t>
            </a:r>
            <a:r>
              <a:rPr lang="en-GB" sz="2400" i="1" dirty="0">
                <a:latin typeface="Arial" charset="0"/>
                <a:cs typeface="Arial" charset="0"/>
              </a:rPr>
              <a:t>details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Academic Qualifications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Personal/extra-curricular Achievements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Awards / Honours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Publications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Membership of official bodies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Work / work experience and other commitments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Activities / Hobbies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Skills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Courses / conferences attended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</a:rPr>
              <a:t>Chronological – date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50121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79388" y="188640"/>
            <a:ext cx="8713787" cy="864096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  <a:defRPr/>
            </a:pPr>
            <a:r>
              <a:rPr lang="en-GB" sz="4400" dirty="0" smtClean="0">
                <a:solidFill>
                  <a:srgbClr val="3C8C93"/>
                </a:solidFill>
                <a:latin typeface="Arial" charset="0"/>
              </a:rPr>
              <a:t>Activity</a:t>
            </a:r>
            <a:r>
              <a:rPr lang="en-GB" sz="4400" dirty="0">
                <a:solidFill>
                  <a:srgbClr val="3C8C93"/>
                </a:solidFill>
                <a:latin typeface="Arial" charset="0"/>
              </a:rPr>
              <a:t>: </a:t>
            </a:r>
            <a:r>
              <a:rPr lang="en-GB" sz="4400" dirty="0" smtClean="0">
                <a:solidFill>
                  <a:srgbClr val="3C8C93"/>
                </a:solidFill>
                <a:latin typeface="Arial" charset="0"/>
              </a:rPr>
              <a:t>Skills Cards</a:t>
            </a:r>
            <a:endParaRPr lang="en-GB" sz="4400" dirty="0">
              <a:solidFill>
                <a:srgbClr val="3C8C93"/>
              </a:solidFill>
              <a:latin typeface="Arial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i="1" dirty="0">
              <a:ea typeface="+mn-ea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dirty="0">
              <a:ea typeface="+mn-ea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71600" y="1268760"/>
            <a:ext cx="72728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800" i="1" dirty="0" smtClean="0">
                <a:cs typeface="Arial" pitchFamily="34" charset="0"/>
              </a:rPr>
              <a:t>Using the skills cards, identify which relate to you and which you may need to develop.</a:t>
            </a:r>
          </a:p>
          <a:p>
            <a:pPr>
              <a:defRPr/>
            </a:pPr>
            <a:endParaRPr lang="en-GB" sz="2800" i="1" dirty="0">
              <a:cs typeface="Arial" pitchFamily="34" charset="0"/>
            </a:endParaRPr>
          </a:p>
          <a:p>
            <a:pPr>
              <a:defRPr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439079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79388" y="188640"/>
            <a:ext cx="8713787" cy="864096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  <a:defRPr/>
            </a:pPr>
            <a:r>
              <a:rPr lang="en-GB" sz="4400" dirty="0" smtClean="0">
                <a:solidFill>
                  <a:srgbClr val="3C8C93"/>
                </a:solidFill>
                <a:latin typeface="Arial" charset="0"/>
              </a:rPr>
              <a:t>Activity</a:t>
            </a:r>
            <a:r>
              <a:rPr lang="en-GB" sz="4400" dirty="0">
                <a:solidFill>
                  <a:srgbClr val="3C8C93"/>
                </a:solidFill>
                <a:latin typeface="Arial" charset="0"/>
              </a:rPr>
              <a:t>: </a:t>
            </a:r>
            <a:r>
              <a:rPr lang="en-GB" sz="4400" dirty="0" smtClean="0">
                <a:solidFill>
                  <a:srgbClr val="3C8C93"/>
                </a:solidFill>
                <a:latin typeface="Arial" charset="0"/>
              </a:rPr>
              <a:t>SWOT Analysis</a:t>
            </a:r>
            <a:endParaRPr lang="en-GB" sz="4400" dirty="0">
              <a:solidFill>
                <a:srgbClr val="3C8C93"/>
              </a:solidFill>
              <a:latin typeface="Arial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i="1" dirty="0">
              <a:ea typeface="+mn-ea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dirty="0">
              <a:ea typeface="+mn-ea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71600" y="1268760"/>
            <a:ext cx="7272808" cy="3194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800" i="1" dirty="0" smtClean="0">
                <a:cs typeface="Arial" pitchFamily="34" charset="0"/>
              </a:rPr>
              <a:t>Identify your:-</a:t>
            </a:r>
          </a:p>
          <a:p>
            <a:pPr>
              <a:lnSpc>
                <a:spcPct val="130000"/>
              </a:lnSpc>
              <a:defRPr/>
            </a:pPr>
            <a:r>
              <a:rPr lang="en-GB" sz="2800" i="1" dirty="0">
                <a:cs typeface="Arial" pitchFamily="34" charset="0"/>
              </a:rPr>
              <a:t>	</a:t>
            </a:r>
            <a:r>
              <a:rPr lang="en-GB" sz="2800" b="1" dirty="0" smtClean="0">
                <a:cs typeface="Arial" pitchFamily="34" charset="0"/>
              </a:rPr>
              <a:t>S</a:t>
            </a:r>
            <a:r>
              <a:rPr lang="en-GB" sz="2800" dirty="0" smtClean="0">
                <a:cs typeface="Arial" pitchFamily="34" charset="0"/>
              </a:rPr>
              <a:t>trengths</a:t>
            </a:r>
          </a:p>
          <a:p>
            <a:pPr>
              <a:lnSpc>
                <a:spcPct val="130000"/>
              </a:lnSpc>
              <a:defRPr/>
            </a:pPr>
            <a:r>
              <a:rPr lang="en-GB" sz="2800" dirty="0">
                <a:cs typeface="Arial" pitchFamily="34" charset="0"/>
              </a:rPr>
              <a:t>	</a:t>
            </a:r>
            <a:r>
              <a:rPr lang="en-GB" sz="2800" b="1" dirty="0" smtClean="0">
                <a:cs typeface="Arial" pitchFamily="34" charset="0"/>
              </a:rPr>
              <a:t>W</a:t>
            </a:r>
            <a:r>
              <a:rPr lang="en-GB" sz="2800" dirty="0" smtClean="0">
                <a:cs typeface="Arial" pitchFamily="34" charset="0"/>
              </a:rPr>
              <a:t>eaknesses</a:t>
            </a:r>
          </a:p>
          <a:p>
            <a:pPr>
              <a:lnSpc>
                <a:spcPct val="130000"/>
              </a:lnSpc>
              <a:defRPr/>
            </a:pPr>
            <a:r>
              <a:rPr lang="en-GB" sz="2800" dirty="0">
                <a:cs typeface="Arial" pitchFamily="34" charset="0"/>
              </a:rPr>
              <a:t>	</a:t>
            </a:r>
            <a:r>
              <a:rPr lang="en-GB" sz="2800" b="1" dirty="0" smtClean="0">
                <a:cs typeface="Arial" pitchFamily="34" charset="0"/>
              </a:rPr>
              <a:t>O</a:t>
            </a:r>
            <a:r>
              <a:rPr lang="en-GB" sz="2800" dirty="0" smtClean="0">
                <a:cs typeface="Arial" pitchFamily="34" charset="0"/>
              </a:rPr>
              <a:t>pportunities</a:t>
            </a:r>
          </a:p>
          <a:p>
            <a:pPr>
              <a:lnSpc>
                <a:spcPct val="130000"/>
              </a:lnSpc>
              <a:defRPr/>
            </a:pPr>
            <a:r>
              <a:rPr lang="en-GB" sz="2800" dirty="0">
                <a:cs typeface="Arial" pitchFamily="34" charset="0"/>
              </a:rPr>
              <a:t>	</a:t>
            </a:r>
            <a:r>
              <a:rPr lang="en-GB" sz="2800" b="1" dirty="0" smtClean="0">
                <a:cs typeface="Arial" pitchFamily="34" charset="0"/>
              </a:rPr>
              <a:t>T</a:t>
            </a:r>
            <a:r>
              <a:rPr lang="en-GB" sz="2800" dirty="0" smtClean="0">
                <a:cs typeface="Arial" pitchFamily="34" charset="0"/>
              </a:rPr>
              <a:t>hreats</a:t>
            </a:r>
            <a:endParaRPr lang="en-GB" sz="2800" i="1" dirty="0">
              <a:cs typeface="Arial" pitchFamily="34" charset="0"/>
            </a:endParaRPr>
          </a:p>
          <a:p>
            <a:pPr>
              <a:defRPr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275024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619250" y="333375"/>
            <a:ext cx="6337300" cy="6111875"/>
          </a:xfrm>
        </p:spPr>
        <p:txBody>
          <a:bodyPr/>
          <a:lstStyle/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Other considerations</a:t>
            </a:r>
            <a:r>
              <a:rPr lang="en-GB" sz="2400" b="1" dirty="0" smtClean="0">
                <a:ea typeface="+mn-ea"/>
                <a:cs typeface="Arial" pitchFamily="34" charset="0"/>
              </a:rPr>
              <a:t> </a:t>
            </a:r>
            <a:endParaRPr lang="en-GB" sz="2400" b="1" dirty="0">
              <a:ea typeface="+mn-ea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400" b="1" dirty="0">
              <a:ea typeface="+mn-ea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sz="2800" i="1" dirty="0">
                <a:ea typeface="+mn-ea"/>
                <a:cs typeface="Arial" pitchFamily="34" charset="0"/>
              </a:rPr>
              <a:t>Language </a:t>
            </a:r>
            <a:r>
              <a:rPr lang="en-GB" sz="2800" i="1" dirty="0" smtClean="0">
                <a:ea typeface="+mn-ea"/>
                <a:cs typeface="Arial" pitchFamily="34" charset="0"/>
              </a:rPr>
              <a:t>use:</a:t>
            </a:r>
            <a:endParaRPr lang="en-GB" sz="2800" i="1" dirty="0">
              <a:ea typeface="+mn-ea"/>
              <a:cs typeface="Arial" pitchFamily="34" charset="0"/>
            </a:endParaRP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US" i="1" dirty="0">
                <a:ea typeface="+mn-ea"/>
                <a:cs typeface="Arial" pitchFamily="34" charset="0"/>
              </a:rPr>
              <a:t>Using active, positive words </a:t>
            </a: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i="1" dirty="0">
                <a:ea typeface="+mn-ea"/>
                <a:cs typeface="Arial" pitchFamily="34" charset="0"/>
              </a:rPr>
              <a:t>Concise Verbs</a:t>
            </a: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i="1" dirty="0">
                <a:ea typeface="+mn-ea"/>
                <a:cs typeface="Arial" pitchFamily="34" charset="0"/>
              </a:rPr>
              <a:t>No adjectives</a:t>
            </a: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i="1" dirty="0">
                <a:ea typeface="+mn-ea"/>
                <a:cs typeface="Arial" pitchFamily="34" charset="0"/>
              </a:rPr>
              <a:t>Grammar and Spelling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i="1" dirty="0">
              <a:ea typeface="+mn-ea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sz="2800" i="1" dirty="0">
                <a:ea typeface="+mn-ea"/>
                <a:cs typeface="Arial" pitchFamily="34" charset="0"/>
              </a:rPr>
              <a:t>Accuracy:</a:t>
            </a: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i="1" dirty="0">
                <a:ea typeface="+mn-ea"/>
                <a:cs typeface="Arial" pitchFamily="34" charset="0"/>
              </a:rPr>
              <a:t>Information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i="1" dirty="0">
              <a:ea typeface="+mn-ea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4187236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448" y="-31552"/>
            <a:ext cx="2771800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2" name="TextBox 1"/>
          <p:cNvSpPr txBox="1">
            <a:spLocks noChangeArrowheads="1"/>
          </p:cNvSpPr>
          <p:nvPr/>
        </p:nvSpPr>
        <p:spPr bwMode="auto">
          <a:xfrm>
            <a:off x="0" y="1268760"/>
            <a:ext cx="2771800" cy="1661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2600" b="1" i="1" dirty="0">
                <a:solidFill>
                  <a:schemeClr val="tx2"/>
                </a:solidFill>
                <a:cs typeface="ＭＳ Ｐゴシック" charset="0"/>
              </a:rPr>
              <a:t>JOB </a:t>
            </a:r>
            <a:r>
              <a:rPr lang="en-GB" sz="2600" b="1" i="1" dirty="0" smtClean="0">
                <a:solidFill>
                  <a:schemeClr val="tx2"/>
                </a:solidFill>
                <a:cs typeface="ＭＳ Ｐゴシック" charset="0"/>
              </a:rPr>
              <a:t>DESCRIPTIONS / </a:t>
            </a:r>
            <a:r>
              <a:rPr lang="en-GB" sz="2400" b="1" i="1" dirty="0">
                <a:solidFill>
                  <a:schemeClr val="tx2"/>
                </a:solidFill>
                <a:cs typeface="ＭＳ Ｐゴシック" charset="0"/>
              </a:rPr>
              <a:t>SPECIFICATIONS</a:t>
            </a:r>
            <a:endParaRPr lang="en-US" sz="2400" b="1" i="1" dirty="0">
              <a:solidFill>
                <a:schemeClr val="tx2"/>
              </a:solidFill>
              <a:cs typeface="ＭＳ Ｐゴシック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4000" y="764704"/>
            <a:ext cx="6350000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802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Box 1"/>
          <p:cNvSpPr txBox="1">
            <a:spLocks noChangeArrowheads="1"/>
          </p:cNvSpPr>
          <p:nvPr/>
        </p:nvSpPr>
        <p:spPr bwMode="auto">
          <a:xfrm>
            <a:off x="827088" y="765175"/>
            <a:ext cx="7394575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ctr" eaLnBrk="1" hangingPunct="1">
              <a:defRPr/>
            </a:pPr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The use of job specifications</a:t>
            </a:r>
            <a:endParaRPr lang="en-US" sz="4400" dirty="0">
              <a:solidFill>
                <a:schemeClr val="accent1">
                  <a:lumMod val="50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387" name="Rectangle 1"/>
          <p:cNvSpPr>
            <a:spLocks noChangeArrowheads="1"/>
          </p:cNvSpPr>
          <p:nvPr/>
        </p:nvSpPr>
        <p:spPr bwMode="auto">
          <a:xfrm>
            <a:off x="501650" y="1922463"/>
            <a:ext cx="8045450" cy="280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r>
              <a:rPr lang="en-GB" sz="2800" i="1"/>
              <a:t>Clarification of role, duties, and responsibilities</a:t>
            </a:r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endParaRPr lang="en-GB" sz="2800" i="1"/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r>
              <a:rPr lang="en-GB" sz="2800" i="1"/>
              <a:t>Job evaluation</a:t>
            </a:r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endParaRPr lang="en-GB" sz="2800" i="1"/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r>
              <a:rPr lang="en-GB" sz="2800" i="1"/>
              <a:t>Recruitment</a:t>
            </a:r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endParaRPr lang="en-GB" sz="2800" i="1"/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r>
              <a:rPr lang="en-GB" sz="2800" i="1"/>
              <a:t>Identification of development needs</a:t>
            </a:r>
            <a:endParaRPr lang="en-US" sz="2800" i="1"/>
          </a:p>
        </p:txBody>
      </p:sp>
    </p:spTree>
    <p:extLst>
      <p:ext uri="{BB962C8B-B14F-4D97-AF65-F5344CB8AC3E}">
        <p14:creationId xmlns:p14="http://schemas.microsoft.com/office/powerpoint/2010/main" val="1975928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kern="1200" dirty="0">
                <a:solidFill>
                  <a:schemeClr val="accent1">
                    <a:lumMod val="50000"/>
                  </a:schemeClr>
                </a:solidFill>
                <a:ea typeface="+mj-ea"/>
              </a:rPr>
              <a:t>Consider your own job specification</a:t>
            </a:r>
            <a:r>
              <a:rPr lang="en-GB" sz="4000" dirty="0">
                <a:ea typeface="+mj-ea"/>
              </a:rPr>
              <a:t>:</a:t>
            </a:r>
            <a:endParaRPr lang="en-US" sz="4000" dirty="0">
              <a:ea typeface="+mj-ea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412776"/>
            <a:ext cx="8964612" cy="403234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defRPr/>
            </a:pPr>
            <a:r>
              <a:rPr lang="en-GB" sz="2800" dirty="0">
                <a:ea typeface="+mn-ea"/>
              </a:rPr>
              <a:t>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how </a:t>
            </a:r>
            <a:r>
              <a:rPr lang="en-GB" sz="2800" i="1" kern="1200" dirty="0">
                <a:ea typeface="+mn-ea"/>
                <a:cs typeface="Arial" pitchFamily="34" charset="0"/>
              </a:rPr>
              <a:t>suitable is it for conducting a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gap analysis</a:t>
            </a:r>
            <a:r>
              <a:rPr lang="en-GB" sz="2800" i="1" kern="1200" dirty="0">
                <a:ea typeface="+mn-ea"/>
                <a:cs typeface="Arial" pitchFamily="34" charset="0"/>
              </a:rPr>
              <a:t>?  </a:t>
            </a:r>
          </a:p>
          <a:p>
            <a:pPr>
              <a:lnSpc>
                <a:spcPct val="150000"/>
              </a:lnSpc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does </a:t>
            </a:r>
            <a:r>
              <a:rPr lang="en-GB" sz="2800" i="1" kern="1200" dirty="0">
                <a:ea typeface="+mn-ea"/>
                <a:cs typeface="Arial" pitchFamily="34" charset="0"/>
              </a:rPr>
              <a:t>it cover everything you do? </a:t>
            </a:r>
          </a:p>
          <a:p>
            <a:pPr>
              <a:lnSpc>
                <a:spcPct val="150000"/>
              </a:lnSpc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does </a:t>
            </a:r>
            <a:r>
              <a:rPr lang="en-GB" sz="2800" i="1" kern="1200" dirty="0">
                <a:ea typeface="+mn-ea"/>
                <a:cs typeface="Arial" pitchFamily="34" charset="0"/>
              </a:rPr>
              <a:t>it include the skills, knowledge,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qualifications    </a:t>
            </a:r>
            <a:br>
              <a:rPr lang="en-GB" sz="2800" i="1" kern="1200" dirty="0" smtClean="0">
                <a:ea typeface="+mn-ea"/>
                <a:cs typeface="Arial" pitchFamily="34" charset="0"/>
              </a:rPr>
            </a:br>
            <a:r>
              <a:rPr lang="en-GB" sz="2800" i="1" kern="1200" dirty="0" smtClean="0">
                <a:ea typeface="+mn-ea"/>
                <a:cs typeface="Arial" pitchFamily="34" charset="0"/>
              </a:rPr>
              <a:t> and </a:t>
            </a:r>
            <a:r>
              <a:rPr lang="en-GB" sz="2800" i="1" kern="1200" dirty="0">
                <a:ea typeface="+mn-ea"/>
                <a:cs typeface="Arial" pitchFamily="34" charset="0"/>
              </a:rPr>
              <a:t>experience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needed within the job</a:t>
            </a:r>
            <a:r>
              <a:rPr lang="en-GB" sz="2800" i="1" kern="1200" dirty="0">
                <a:ea typeface="+mn-ea"/>
                <a:cs typeface="Arial" pitchFamily="34" charset="0"/>
              </a:rPr>
              <a:t>?</a:t>
            </a:r>
          </a:p>
          <a:p>
            <a:pPr>
              <a:lnSpc>
                <a:spcPct val="150000"/>
              </a:lnSpc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is </a:t>
            </a:r>
            <a:r>
              <a:rPr lang="en-GB" sz="2800" i="1" kern="1200" dirty="0">
                <a:ea typeface="+mn-ea"/>
                <a:cs typeface="Arial" pitchFamily="34" charset="0"/>
              </a:rPr>
              <a:t>it up to date?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sz="2800" dirty="0">
                <a:ea typeface="+mn-ea"/>
              </a:rPr>
              <a:t> </a:t>
            </a:r>
            <a:endParaRPr lang="en-US" sz="2800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8300410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kern="1200" dirty="0" smtClean="0">
                <a:solidFill>
                  <a:schemeClr val="accent1">
                    <a:lumMod val="50000"/>
                  </a:schemeClr>
                </a:solidFill>
                <a:ea typeface="+mj-ea"/>
              </a:rPr>
              <a:t>Life Design</a:t>
            </a:r>
            <a:endParaRPr lang="en-US" sz="4000" dirty="0">
              <a:ea typeface="+mj-ea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1340768"/>
            <a:ext cx="6020842" cy="293014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83568" y="4437112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hlinkClick r:id="rId3"/>
              </a:rPr>
              <a:t>http://lifedesign.uwtsd.ac.uk/category/life-design-process</a:t>
            </a:r>
            <a:r>
              <a:rPr lang="en-US" dirty="0" smtClean="0">
                <a:hlinkClick r:id="rId3"/>
              </a:rPr>
              <a:t>/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8255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900113" y="1268759"/>
            <a:ext cx="3743325" cy="3803303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Nod</a:t>
            </a:r>
          </a:p>
          <a:p>
            <a:pPr eaLnBrk="1" hangingPunct="1">
              <a:buFontTx/>
              <a:buNone/>
              <a:defRPr/>
            </a:pPr>
            <a:endParaRPr lang="en-GB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Cyflwyniad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i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elfennau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o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sgiliau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astudio</a:t>
            </a:r>
            <a:endParaRPr lang="en-GB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859338" y="1268759"/>
            <a:ext cx="3719512" cy="3827115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 sz="2800" b="1" i="1" dirty="0" smtClean="0">
                <a:latin typeface="Arial" pitchFamily="34" charset="0"/>
                <a:cs typeface="Arial" pitchFamily="34" charset="0"/>
              </a:rPr>
              <a:t>Aim</a:t>
            </a:r>
          </a:p>
          <a:p>
            <a:pPr marL="0" indent="0" eaLnBrk="1" hangingPunct="1">
              <a:buFontTx/>
              <a:buNone/>
              <a:defRPr/>
            </a:pPr>
            <a:endParaRPr lang="en-GB" sz="2800" i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2800" i="1" dirty="0" smtClean="0">
                <a:latin typeface="Arial" pitchFamily="34" charset="0"/>
                <a:cs typeface="Arial" pitchFamily="34" charset="0"/>
              </a:rPr>
              <a:t>An introduction to elements of study skills</a:t>
            </a:r>
            <a:endParaRPr lang="en-GB" sz="2800" b="1" i="1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FontTx/>
              <a:buNone/>
              <a:defRPr/>
            </a:pPr>
            <a:endParaRPr lang="en-GB" i="1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539552" y="40466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2800" b="1" i="1" dirty="0" err="1" smtClean="0">
                <a:solidFill>
                  <a:srgbClr val="000000"/>
                </a:solidFill>
                <a:cs typeface="Arial" charset="0"/>
              </a:rPr>
              <a:t>Sgiliau</a:t>
            </a:r>
            <a:r>
              <a:rPr lang="en-GB" altLang="en-US" sz="2800" b="1" i="1" dirty="0" smtClean="0">
                <a:solidFill>
                  <a:srgbClr val="000000"/>
                </a:solidFill>
                <a:cs typeface="Arial" charset="0"/>
              </a:rPr>
              <a:t> </a:t>
            </a:r>
            <a:r>
              <a:rPr lang="en-GB" altLang="en-US" sz="2800" b="1" i="1" dirty="0" err="1" smtClean="0">
                <a:solidFill>
                  <a:srgbClr val="000000"/>
                </a:solidFill>
                <a:cs typeface="Arial" charset="0"/>
              </a:rPr>
              <a:t>Astudio</a:t>
            </a:r>
            <a:r>
              <a:rPr lang="en-GB" altLang="en-US" sz="2800" b="1" i="1" dirty="0" smtClean="0">
                <a:solidFill>
                  <a:srgbClr val="000000"/>
                </a:solidFill>
                <a:cs typeface="Arial" charset="0"/>
              </a:rPr>
              <a:t> / Study Skills</a:t>
            </a:r>
            <a:endParaRPr lang="en-GB" altLang="en-US" sz="2800" b="1" i="1" dirty="0">
              <a:solidFill>
                <a:srgbClr val="000000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1657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51520" y="981075"/>
            <a:ext cx="4320480" cy="402431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dirty="0" err="1" smtClean="0">
                <a:latin typeface="Arial" charset="0"/>
                <a:cs typeface="Arial" charset="0"/>
              </a:rPr>
              <a:t>Amcanion</a:t>
            </a:r>
            <a:endParaRPr lang="en-GB" altLang="en-US" sz="2400" b="1" dirty="0" smtClean="0">
              <a:latin typeface="Arial" charset="0"/>
              <a:cs typeface="Arial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 sz="2400" dirty="0" err="1" smtClean="0">
                <a:latin typeface="Arial" charset="0"/>
                <a:cs typeface="Arial" charset="0"/>
              </a:rPr>
              <a:t>Trafod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ffurf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o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astudio</a:t>
            </a:r>
            <a:r>
              <a:rPr lang="en-GB" altLang="en-US" sz="2400" dirty="0" smtClean="0">
                <a:latin typeface="Arial" charset="0"/>
                <a:cs typeface="Arial" charset="0"/>
              </a:rPr>
              <a:t>,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ysgrifennu</a:t>
            </a:r>
            <a:r>
              <a:rPr lang="en-GB" altLang="en-US" sz="2400" dirty="0" smtClean="0">
                <a:latin typeface="Arial" charset="0"/>
                <a:cs typeface="Arial" charset="0"/>
              </a:rPr>
              <a:t>,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darllen</a:t>
            </a:r>
            <a:r>
              <a:rPr lang="en-GB" altLang="en-US" sz="2400" dirty="0">
                <a:latin typeface="Arial" charset="0"/>
                <a:cs typeface="Arial" charset="0"/>
              </a:rPr>
              <a:t> </a:t>
            </a:r>
            <a:r>
              <a:rPr lang="en-GB" altLang="en-US" sz="2400" dirty="0" smtClean="0">
                <a:latin typeface="Arial" charset="0"/>
                <a:cs typeface="Arial" charset="0"/>
              </a:rPr>
              <a:t>–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yn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feirniadol</a:t>
            </a:r>
            <a:r>
              <a:rPr lang="en-GB" altLang="en-US" sz="2400" dirty="0" smtClean="0">
                <a:latin typeface="Arial" charset="0"/>
                <a:cs typeface="Arial" charset="0"/>
              </a:rPr>
              <a:t>. 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 dirty="0" err="1" smtClean="0">
                <a:latin typeface="Arial" charset="0"/>
                <a:cs typeface="Arial" charset="0"/>
              </a:rPr>
              <a:t>Trafod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arddull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ysgrifennu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ar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lefalau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gwahanol</a:t>
            </a:r>
            <a:r>
              <a:rPr lang="en-GB" altLang="en-US" sz="2400" dirty="0" smtClean="0">
                <a:latin typeface="Arial" charset="0"/>
                <a:cs typeface="Arial" charset="0"/>
              </a:rPr>
              <a:t>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 dirty="0" err="1" smtClean="0">
                <a:latin typeface="Arial" charset="0"/>
                <a:cs typeface="Arial" charset="0"/>
              </a:rPr>
              <a:t>Cyflwyno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a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esbonio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rheolau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llen-ladrad</a:t>
            </a:r>
            <a:r>
              <a:rPr lang="en-GB" altLang="en-US" sz="2400" dirty="0" smtClean="0">
                <a:latin typeface="Arial" charset="0"/>
                <a:cs typeface="Arial" charset="0"/>
              </a:rPr>
              <a:t>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 dirty="0" err="1" smtClean="0">
                <a:latin typeface="Arial" charset="0"/>
                <a:cs typeface="Arial" charset="0"/>
              </a:rPr>
              <a:t>Cyflwyno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rheolau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cyfeirnodi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– Harvard.</a:t>
            </a:r>
          </a:p>
          <a:p>
            <a:pPr eaLnBrk="1" hangingPunct="1">
              <a:spcBef>
                <a:spcPct val="0"/>
              </a:spcBef>
            </a:pPr>
            <a:endParaRPr lang="en-GB" altLang="en-US" sz="2400" dirty="0" smtClean="0">
              <a:latin typeface="Arial" charset="0"/>
              <a:cs typeface="Arial" charset="0"/>
            </a:endParaRPr>
          </a:p>
          <a:p>
            <a:pPr eaLnBrk="1" hangingPunct="1">
              <a:spcBef>
                <a:spcPct val="0"/>
              </a:spcBef>
            </a:pPr>
            <a:endParaRPr lang="en-GB" altLang="en-US" sz="2400" dirty="0" smtClean="0">
              <a:latin typeface="Arial" charset="0"/>
              <a:cs typeface="Arial" charset="0"/>
            </a:endParaRPr>
          </a:p>
        </p:txBody>
      </p:sp>
      <p:sp>
        <p:nvSpPr>
          <p:cNvPr id="24579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643438" y="981075"/>
            <a:ext cx="4249042" cy="41148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i="1" dirty="0" smtClean="0">
                <a:latin typeface="Arial" charset="0"/>
                <a:cs typeface="Arial" charset="0"/>
              </a:rPr>
              <a:t>Objectives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 i="1" dirty="0" smtClean="0">
                <a:latin typeface="Arial" charset="0"/>
                <a:cs typeface="Arial" charset="0"/>
              </a:rPr>
              <a:t>Discuss ways of studying, writing and reading – critically.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 i="1" dirty="0" smtClean="0">
                <a:latin typeface="Arial" charset="0"/>
                <a:cs typeface="Arial" charset="0"/>
              </a:rPr>
              <a:t>Discuss writing styles at different levels.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 i="1" dirty="0" smtClean="0">
                <a:latin typeface="Arial" charset="0"/>
                <a:cs typeface="Arial" charset="0"/>
              </a:rPr>
              <a:t>Introduce and explain the rules of plagiarism.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 i="1" dirty="0" smtClean="0">
                <a:latin typeface="Arial" charset="0"/>
                <a:cs typeface="Arial" charset="0"/>
              </a:rPr>
              <a:t>Introduce referencing rules – Harvard. </a:t>
            </a:r>
          </a:p>
          <a:p>
            <a:pPr eaLnBrk="1" hangingPunct="1">
              <a:spcBef>
                <a:spcPct val="0"/>
              </a:spcBef>
            </a:pPr>
            <a:endParaRPr lang="en-GB" altLang="en-US" sz="2400" i="1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9694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 smtClean="0"/>
              <a:t>Academic writing</a:t>
            </a:r>
            <a:endParaRPr lang="en-US" altLang="en-US" sz="3600" dirty="0" smtClean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844675"/>
            <a:ext cx="8229600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400" dirty="0" smtClean="0">
                <a:latin typeface="+mj-lt"/>
              </a:rPr>
              <a:t>Critical thinking, reading and writing booklet. 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 smtClean="0">
                <a:latin typeface="+mj-lt"/>
              </a:rPr>
              <a:t>(Adapted from Stella Cottrell’s book) </a:t>
            </a:r>
          </a:p>
          <a:p>
            <a:pPr marL="457200" lvl="1" indent="0">
              <a:lnSpc>
                <a:spcPct val="80000"/>
              </a:lnSpc>
              <a:buNone/>
            </a:pPr>
            <a:endParaRPr lang="en-GB" altLang="en-US" sz="2000" dirty="0" smtClean="0">
              <a:latin typeface="+mj-lt"/>
            </a:endParaRPr>
          </a:p>
          <a:p>
            <a:pPr lvl="1">
              <a:lnSpc>
                <a:spcPct val="80000"/>
              </a:lnSpc>
            </a:pPr>
            <a:r>
              <a:rPr lang="en-GB" altLang="en-US" sz="2000" dirty="0" smtClean="0">
                <a:latin typeface="+mj-lt"/>
              </a:rPr>
              <a:t>See hand-out activity </a:t>
            </a:r>
          </a:p>
          <a:p>
            <a:pPr lvl="1">
              <a:lnSpc>
                <a:spcPct val="80000"/>
              </a:lnSpc>
            </a:pPr>
            <a:endParaRPr lang="en-GB" altLang="en-US" sz="2000" dirty="0" smtClean="0">
              <a:latin typeface="+mj-lt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000" dirty="0" smtClean="0">
                <a:latin typeface="+mj-lt"/>
              </a:rPr>
              <a:t>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000" dirty="0" smtClean="0">
                <a:latin typeface="+mj-lt"/>
              </a:rPr>
              <a:t> </a:t>
            </a:r>
            <a:endParaRPr lang="en-US" altLang="en-US" sz="2000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94741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53952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4000" b="1" dirty="0" err="1" smtClean="0"/>
              <a:t>Cinio</a:t>
            </a:r>
            <a:r>
              <a:rPr lang="en-GB" altLang="en-US" sz="4000" b="1" dirty="0" smtClean="0"/>
              <a:t> / Lunch </a:t>
            </a:r>
            <a:endParaRPr lang="en-US" altLang="en-US" sz="4000" b="1" dirty="0" smtClean="0"/>
          </a:p>
        </p:txBody>
      </p:sp>
    </p:spTree>
    <p:extLst>
      <p:ext uri="{BB962C8B-B14F-4D97-AF65-F5344CB8AC3E}">
        <p14:creationId xmlns:p14="http://schemas.microsoft.com/office/powerpoint/2010/main" val="262965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7584" y="1484784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prstClr val="black"/>
                </a:solidFill>
                <a:ea typeface="+mj-ea"/>
                <a:cs typeface="+mj-cs"/>
              </a:rPr>
              <a:t>Library and Learning Resources</a:t>
            </a:r>
            <a:endParaRPr lang="en-GB" sz="3600" b="1" dirty="0">
              <a:solidFill>
                <a:prstClr val="black"/>
              </a:solidFill>
              <a:ea typeface="+mj-ea"/>
              <a:cs typeface="+mj-cs"/>
            </a:endParaRPr>
          </a:p>
          <a:p>
            <a:pPr algn="ctr"/>
            <a:r>
              <a:rPr lang="en-GB" sz="3600" b="1" dirty="0" err="1" smtClean="0">
                <a:solidFill>
                  <a:prstClr val="black"/>
                </a:solidFill>
                <a:ea typeface="+mj-ea"/>
                <a:cs typeface="+mj-cs"/>
              </a:rPr>
              <a:t>Llyfrgell</a:t>
            </a:r>
            <a:r>
              <a:rPr lang="en-GB" sz="3600" b="1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600" b="1" dirty="0" err="1" smtClean="0">
                <a:solidFill>
                  <a:prstClr val="black"/>
                </a:solidFill>
                <a:ea typeface="+mj-ea"/>
                <a:cs typeface="+mj-cs"/>
              </a:rPr>
              <a:t>ag</a:t>
            </a:r>
            <a:r>
              <a:rPr lang="en-GB" sz="3600" b="1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600" b="1" dirty="0" err="1">
                <a:solidFill>
                  <a:prstClr val="black"/>
                </a:solidFill>
                <a:ea typeface="+mj-ea"/>
                <a:cs typeface="+mj-cs"/>
              </a:rPr>
              <a:t>A</a:t>
            </a:r>
            <a:r>
              <a:rPr lang="en-GB" sz="3600" b="1" dirty="0" err="1" smtClean="0">
                <a:solidFill>
                  <a:prstClr val="black"/>
                </a:solidFill>
                <a:ea typeface="+mj-ea"/>
                <a:cs typeface="+mj-cs"/>
              </a:rPr>
              <a:t>dnoddau</a:t>
            </a:r>
            <a:r>
              <a:rPr lang="en-GB" sz="3600" b="1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600" b="1" dirty="0" err="1">
                <a:solidFill>
                  <a:prstClr val="black"/>
                </a:solidFill>
                <a:ea typeface="+mj-ea"/>
                <a:cs typeface="+mj-cs"/>
              </a:rPr>
              <a:t>D</a:t>
            </a:r>
            <a:r>
              <a:rPr lang="en-GB" sz="3600" b="1" dirty="0" err="1" smtClean="0">
                <a:solidFill>
                  <a:prstClr val="black"/>
                </a:solidFill>
                <a:ea typeface="+mj-ea"/>
                <a:cs typeface="+mj-cs"/>
              </a:rPr>
              <a:t>ysgu</a:t>
            </a:r>
            <a:endParaRPr lang="en-GB" sz="3600" b="1" dirty="0" smtClean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526916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7584" y="1484784"/>
            <a:ext cx="77768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solidFill>
                  <a:prstClr val="black"/>
                </a:solidFill>
                <a:ea typeface="+mj-ea"/>
                <a:cs typeface="+mj-cs"/>
              </a:rPr>
              <a:t>Llên-ladrad</a:t>
            </a:r>
            <a:r>
              <a:rPr lang="en-GB" sz="3600" b="1" dirty="0">
                <a:solidFill>
                  <a:prstClr val="black"/>
                </a:solidFill>
                <a:ea typeface="+mj-ea"/>
                <a:cs typeface="+mj-cs"/>
              </a:rPr>
              <a:t> a </a:t>
            </a:r>
            <a:r>
              <a:rPr lang="en-GB" sz="3600" b="1" dirty="0" err="1" smtClean="0">
                <a:solidFill>
                  <a:prstClr val="black"/>
                </a:solidFill>
                <a:ea typeface="+mj-ea"/>
                <a:cs typeface="+mj-cs"/>
              </a:rPr>
              <a:t>Chyfeirnodi</a:t>
            </a:r>
            <a:endParaRPr lang="en-GB" sz="3600" b="1" dirty="0">
              <a:solidFill>
                <a:prstClr val="black"/>
              </a:solidFill>
              <a:ea typeface="+mj-ea"/>
              <a:cs typeface="+mj-cs"/>
            </a:endParaRPr>
          </a:p>
          <a:p>
            <a:pPr algn="ctr"/>
            <a:endParaRPr lang="en-GB" sz="3600" b="1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 algn="ctr"/>
            <a:r>
              <a:rPr lang="en-GB" sz="3600" b="1" i="1" dirty="0" smtClean="0">
                <a:solidFill>
                  <a:prstClr val="black"/>
                </a:solidFill>
                <a:ea typeface="+mj-ea"/>
                <a:cs typeface="+mj-cs"/>
              </a:rPr>
              <a:t>Plagiarism </a:t>
            </a:r>
            <a:r>
              <a:rPr lang="en-GB" sz="3600" b="1" i="1" dirty="0">
                <a:solidFill>
                  <a:prstClr val="black"/>
                </a:solidFill>
                <a:ea typeface="+mj-ea"/>
                <a:cs typeface="+mj-cs"/>
              </a:rPr>
              <a:t>and Referencing</a:t>
            </a:r>
            <a:r>
              <a:rPr lang="en-GB" sz="3600" b="1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en-GB" sz="3600" b="1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en-GB" sz="3600" b="1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en-GB" sz="3600" b="1" dirty="0">
                <a:solidFill>
                  <a:prstClr val="black"/>
                </a:solidFill>
                <a:ea typeface="+mj-ea"/>
                <a:cs typeface="+mj-cs"/>
              </a:rPr>
            </a:b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3477117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3568" y="476672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67544" y="188640"/>
            <a:ext cx="8064896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Diffiniad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o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Lên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ladrad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</a:p>
          <a:p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Plagiarism defined</a:t>
            </a:r>
          </a:p>
          <a:p>
            <a:pPr algn="ctr"/>
            <a:endParaRPr lang="en-GB" sz="3200" i="1" dirty="0">
              <a:solidFill>
                <a:prstClr val="black"/>
              </a:solidFill>
              <a:ea typeface="+mj-ea"/>
              <a:cs typeface="+mj-cs"/>
            </a:endParaRPr>
          </a:p>
          <a:p>
            <a:pPr lvl="0"/>
            <a:r>
              <a:rPr lang="en-US" sz="3200" dirty="0">
                <a:solidFill>
                  <a:prstClr val="black"/>
                </a:solidFill>
              </a:rPr>
              <a:t>"uses words, ideas or work products, attributable to an identifiable person or source, without attributing the work to the source from which it was obtained, in a situation in which there was a legitimate expectation of original authorship, in order to obtain benefit, credit or gain</a:t>
            </a:r>
            <a:r>
              <a:rPr lang="en-US" sz="3200" dirty="0" smtClean="0">
                <a:solidFill>
                  <a:prstClr val="black"/>
                </a:solidFill>
              </a:rPr>
              <a:t>".</a:t>
            </a:r>
          </a:p>
          <a:p>
            <a:pPr lvl="0"/>
            <a:r>
              <a:rPr lang="en-US" sz="2800" dirty="0" smtClean="0">
                <a:solidFill>
                  <a:prstClr val="black"/>
                </a:solidFill>
              </a:rPr>
              <a:t>Fishman</a:t>
            </a:r>
            <a:r>
              <a:rPr lang="en-US" sz="2800" dirty="0">
                <a:solidFill>
                  <a:prstClr val="black"/>
                </a:solidFill>
              </a:rPr>
              <a:t>, 2010</a:t>
            </a:r>
          </a:p>
          <a:p>
            <a:pPr algn="ctr"/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1420217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548680"/>
            <a:ext cx="7776864" cy="46228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Sut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ddylid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cyfeirnodi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?</a:t>
            </a:r>
          </a:p>
          <a:p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So </a:t>
            </a:r>
            <a:r>
              <a:rPr lang="en-GB" sz="3200" i="1" dirty="0">
                <a:solidFill>
                  <a:prstClr val="black"/>
                </a:solidFill>
                <a:ea typeface="+mj-ea"/>
                <a:cs typeface="+mj-cs"/>
              </a:rPr>
              <a:t>how should I cite this</a:t>
            </a:r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?</a:t>
            </a:r>
          </a:p>
          <a:p>
            <a:endParaRPr lang="en-GB" sz="3200" dirty="0">
              <a:solidFill>
                <a:prstClr val="black"/>
              </a:solidFill>
              <a:ea typeface="+mj-ea"/>
              <a:cs typeface="+mj-cs"/>
            </a:endParaRPr>
          </a:p>
          <a:p>
            <a:pPr lvl="0">
              <a:spcBef>
                <a:spcPct val="20000"/>
              </a:spcBef>
            </a:pPr>
            <a:r>
              <a:rPr lang="en-GB" sz="3200" dirty="0">
                <a:solidFill>
                  <a:prstClr val="black"/>
                </a:solidFill>
              </a:rPr>
              <a:t>Fishman, T. (2010) </a:t>
            </a:r>
            <a:r>
              <a:rPr lang="en-GB" sz="3200" i="1" dirty="0" err="1" smtClean="0">
                <a:solidFill>
                  <a:srgbClr val="FF0000"/>
                </a:solidFill>
              </a:rPr>
              <a:t>dyfynwyd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i="1" dirty="0" err="1" smtClean="0">
                <a:solidFill>
                  <a:srgbClr val="FF0000"/>
                </a:solidFill>
              </a:rPr>
              <a:t>yn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dirty="0" smtClean="0">
                <a:solidFill>
                  <a:prstClr val="black"/>
                </a:solidFill>
              </a:rPr>
              <a:t>/ cited </a:t>
            </a:r>
            <a:r>
              <a:rPr lang="en-GB" sz="3200" dirty="0">
                <a:solidFill>
                  <a:prstClr val="black"/>
                </a:solidFill>
              </a:rPr>
              <a:t>in </a:t>
            </a:r>
            <a:r>
              <a:rPr lang="en-GB" sz="3200" dirty="0" err="1">
                <a:solidFill>
                  <a:prstClr val="black"/>
                </a:solidFill>
              </a:rPr>
              <a:t>Fearn</a:t>
            </a:r>
            <a:r>
              <a:rPr lang="en-GB" sz="3200" dirty="0">
                <a:solidFill>
                  <a:prstClr val="black"/>
                </a:solidFill>
              </a:rPr>
              <a:t>, H. ‘Is it plagiarism? Well it is rather difficult to say.’ </a:t>
            </a:r>
            <a:r>
              <a:rPr lang="en-GB" sz="3200" dirty="0" smtClean="0">
                <a:solidFill>
                  <a:prstClr val="black"/>
                </a:solidFill>
              </a:rPr>
              <a:t>[</a:t>
            </a:r>
            <a:r>
              <a:rPr lang="en-GB" sz="3200" i="1" dirty="0" err="1" smtClean="0">
                <a:solidFill>
                  <a:srgbClr val="FF0000"/>
                </a:solidFill>
              </a:rPr>
              <a:t>Ar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i="1" dirty="0" err="1" smtClean="0">
                <a:solidFill>
                  <a:srgbClr val="FF0000"/>
                </a:solidFill>
              </a:rPr>
              <a:t>lein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dirty="0" smtClean="0">
                <a:solidFill>
                  <a:prstClr val="black"/>
                </a:solidFill>
              </a:rPr>
              <a:t>/ Online</a:t>
            </a:r>
            <a:r>
              <a:rPr lang="en-GB" sz="3200" dirty="0">
                <a:solidFill>
                  <a:prstClr val="black"/>
                </a:solidFill>
              </a:rPr>
              <a:t>], Available: http://www.timeshighereducation.co.uk/412292.article </a:t>
            </a:r>
            <a:r>
              <a:rPr lang="en-GB" sz="3200" dirty="0" smtClean="0">
                <a:solidFill>
                  <a:prstClr val="black"/>
                </a:solidFill>
              </a:rPr>
              <a:t>[</a:t>
            </a:r>
            <a:r>
              <a:rPr lang="en-GB" sz="3200" i="1" dirty="0" smtClean="0">
                <a:solidFill>
                  <a:srgbClr val="FF0000"/>
                </a:solidFill>
              </a:rPr>
              <a:t>29 </a:t>
            </a:r>
            <a:r>
              <a:rPr lang="en-GB" sz="3200" i="1" dirty="0" err="1" smtClean="0">
                <a:solidFill>
                  <a:srgbClr val="FF0000"/>
                </a:solidFill>
              </a:rPr>
              <a:t>Ebrill</a:t>
            </a:r>
            <a:r>
              <a:rPr lang="en-GB" sz="3200" i="1" dirty="0" smtClean="0">
                <a:solidFill>
                  <a:srgbClr val="FF0000"/>
                </a:solidFill>
              </a:rPr>
              <a:t> 2013 </a:t>
            </a:r>
            <a:r>
              <a:rPr lang="en-GB" sz="3200" dirty="0" smtClean="0">
                <a:solidFill>
                  <a:prstClr val="black"/>
                </a:solidFill>
              </a:rPr>
              <a:t>/ 29 </a:t>
            </a:r>
            <a:r>
              <a:rPr lang="en-GB" sz="3200" dirty="0">
                <a:solidFill>
                  <a:prstClr val="black"/>
                </a:solidFill>
              </a:rPr>
              <a:t>April 2013]</a:t>
            </a:r>
            <a:endParaRPr lang="en-US" sz="3200" dirty="0">
              <a:solidFill>
                <a:prstClr val="black"/>
              </a:solidFill>
            </a:endParaRP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76838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6948264" y="2204864"/>
            <a:ext cx="1981200" cy="584775"/>
          </a:xfrm>
          <a:prstGeom prst="rect">
            <a:avLst/>
          </a:prstGeom>
          <a:solidFill>
            <a:srgbClr val="C00000"/>
          </a:solidFill>
          <a:ln>
            <a:solidFill>
              <a:srgbClr val="86323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latin typeface="+mj-lt"/>
              </a:rPr>
              <a:t>Camymddygiad</a:t>
            </a:r>
            <a:r>
              <a:rPr lang="en-GB" sz="1600" dirty="0">
                <a:latin typeface="+mj-lt"/>
              </a:rPr>
              <a:t> / Misconduct</a:t>
            </a:r>
            <a:endParaRPr lang="en-US" sz="1600" dirty="0">
              <a:latin typeface="+mj-lt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860032" y="3747914"/>
            <a:ext cx="1981200" cy="1028700"/>
          </a:xfrm>
          <a:prstGeom prst="rect">
            <a:avLst/>
          </a:prstGeom>
          <a:solidFill>
            <a:srgbClr val="CA841C"/>
          </a:solidFill>
          <a:ln>
            <a:solidFill>
              <a:srgbClr val="A663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chemeClr val="tx1"/>
                </a:solidFill>
                <a:latin typeface="+mj-lt"/>
              </a:rPr>
              <a:t>Camddefnydd</a:t>
            </a:r>
            <a:r>
              <a:rPr lang="en-GB" sz="1600" dirty="0">
                <a:solidFill>
                  <a:schemeClr val="tx1"/>
                </a:solidFill>
                <a:latin typeface="+mj-lt"/>
              </a:rPr>
              <a:t> / Misuse</a:t>
            </a:r>
            <a:endParaRPr lang="en-US" sz="16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654628" y="4528964"/>
            <a:ext cx="2197291" cy="1028700"/>
          </a:xfrm>
          <a:prstGeom prst="rect">
            <a:avLst/>
          </a:prstGeom>
          <a:solidFill>
            <a:srgbClr val="92D050"/>
          </a:solidFill>
          <a:ln>
            <a:solidFill>
              <a:srgbClr val="61974B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chemeClr val="tx1"/>
                </a:solidFill>
                <a:latin typeface="+mj-lt"/>
              </a:rPr>
              <a:t>Camddealltwlriaeth</a:t>
            </a:r>
            <a:r>
              <a:rPr lang="en-GB" sz="1600" dirty="0">
                <a:solidFill>
                  <a:schemeClr val="tx1"/>
                </a:solidFill>
                <a:latin typeface="+mj-lt"/>
              </a:rPr>
              <a:t> / Misunderstanding</a:t>
            </a:r>
            <a:endParaRPr lang="en-US" sz="16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56176" y="404664"/>
            <a:ext cx="2209800" cy="1339180"/>
          </a:xfrm>
          <a:prstGeom prst="rect">
            <a:avLst/>
          </a:prstGeom>
          <a:solidFill>
            <a:srgbClr val="C00000"/>
          </a:solidFill>
          <a:ln>
            <a:solidFill>
              <a:srgbClr val="86323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latin typeface="+mj-lt"/>
              </a:rPr>
              <a:t>Twyll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bwriadol</a:t>
            </a:r>
            <a:r>
              <a:rPr lang="en-GB" sz="1600" dirty="0">
                <a:latin typeface="+mj-lt"/>
              </a:rPr>
              <a:t> – </a:t>
            </a:r>
            <a:r>
              <a:rPr lang="en-GB" sz="1600" dirty="0" err="1">
                <a:latin typeface="+mj-lt"/>
              </a:rPr>
              <a:t>bwriad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i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dwyllo</a:t>
            </a:r>
            <a:r>
              <a:rPr lang="en-GB" sz="1600" dirty="0">
                <a:latin typeface="+mj-lt"/>
              </a:rPr>
              <a:t> / Deliberate cheating – intent to deceive</a:t>
            </a:r>
            <a:endParaRPr lang="en-US" sz="1600" dirty="0">
              <a:latin typeface="+mj-lt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971800" y="1528355"/>
            <a:ext cx="2176264" cy="1527245"/>
          </a:xfrm>
          <a:prstGeom prst="rect">
            <a:avLst/>
          </a:prstGeom>
          <a:solidFill>
            <a:srgbClr val="CA841C"/>
          </a:solidFill>
          <a:ln>
            <a:solidFill>
              <a:srgbClr val="A663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Gwybod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 y </a:t>
            </a:r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rheolau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 a </a:t>
            </a:r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gwenud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camgymeriad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. / </a:t>
            </a:r>
            <a:r>
              <a:rPr lang="en-GB" sz="1600" i="1" dirty="0" smtClean="0">
                <a:solidFill>
                  <a:schemeClr val="tx1"/>
                </a:solidFill>
                <a:latin typeface="+mj-lt"/>
              </a:rPr>
              <a:t>Knows the rules and makes a mistake</a:t>
            </a:r>
            <a:endParaRPr lang="en-US" sz="1600" i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57200" y="2392451"/>
            <a:ext cx="1981200" cy="1626535"/>
          </a:xfrm>
          <a:prstGeom prst="rect">
            <a:avLst/>
          </a:prstGeom>
          <a:solidFill>
            <a:srgbClr val="92D050"/>
          </a:solidFill>
          <a:ln>
            <a:solidFill>
              <a:srgbClr val="61974B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Ddim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yn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gwybod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 y </a:t>
            </a:r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rheolau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a’u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torri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. / </a:t>
            </a:r>
            <a:r>
              <a:rPr lang="en-GB" sz="1600" i="1" dirty="0" smtClean="0">
                <a:solidFill>
                  <a:schemeClr val="tx1"/>
                </a:solidFill>
                <a:latin typeface="+mj-lt"/>
              </a:rPr>
              <a:t>Doesn’t know the rules and breaks them</a:t>
            </a:r>
            <a:endParaRPr lang="en-US" sz="1600" i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1520" y="188640"/>
            <a:ext cx="8299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 smtClean="0">
                <a:solidFill>
                  <a:prstClr val="black"/>
                </a:solidFill>
                <a:ea typeface="+mj-ea"/>
                <a:cs typeface="+mj-cs"/>
              </a:rPr>
              <a:t>Sbectrwm</a:t>
            </a:r>
            <a:r>
              <a:rPr lang="en-GB" sz="36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600" dirty="0" err="1" smtClean="0">
                <a:solidFill>
                  <a:prstClr val="black"/>
                </a:solidFill>
                <a:ea typeface="+mj-ea"/>
                <a:cs typeface="+mj-cs"/>
              </a:rPr>
              <a:t>Llên-ladrad</a:t>
            </a:r>
            <a:endParaRPr lang="en-GB" sz="36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r>
              <a:rPr lang="en-GB" sz="3600" i="1" dirty="0" smtClean="0">
                <a:solidFill>
                  <a:prstClr val="black"/>
                </a:solidFill>
                <a:ea typeface="+mj-ea"/>
                <a:cs typeface="+mj-cs"/>
              </a:rPr>
              <a:t>A </a:t>
            </a:r>
            <a:r>
              <a:rPr lang="en-GB" sz="3600" i="1" dirty="0">
                <a:solidFill>
                  <a:prstClr val="black"/>
                </a:solidFill>
                <a:ea typeface="+mj-ea"/>
                <a:cs typeface="+mj-cs"/>
              </a:rPr>
              <a:t>spectrum of plagiarism</a:t>
            </a:r>
            <a:endParaRPr lang="en-GB" sz="3600" i="1" dirty="0"/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463632" y="1678423"/>
            <a:ext cx="8375568" cy="323430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267744" y="1844824"/>
            <a:ext cx="2383672" cy="37879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5220072" y="836712"/>
            <a:ext cx="2383672" cy="37879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0709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560" y="54868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GB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467544" y="620688"/>
            <a:ext cx="432048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cap="all" dirty="0" smtClean="0">
                <a:solidFill>
                  <a:prstClr val="black"/>
                </a:solidFill>
                <a:ea typeface="+mj-ea"/>
                <a:cs typeface="+mj-cs"/>
              </a:rPr>
              <a:t>R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HAI ENGHREIFFTIAU</a:t>
            </a:r>
          </a:p>
          <a:p>
            <a:endParaRPr lang="en-GB" sz="2400" cap="all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Copïo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heb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ddangos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mai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copi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yw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e.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Talu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rhywun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arall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i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wneud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drosoch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Dim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danogs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eich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ffynonellau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(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gair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neu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weithred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)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yn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ddigon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clir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Gweithio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gydag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eraill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a dim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cydnabod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rhannu’r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gwaith</a:t>
            </a:r>
            <a:endParaRPr lang="en-GB" sz="24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GB" sz="2800" cap="all" dirty="0" smtClean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860032" y="618702"/>
            <a:ext cx="396044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cap="all" dirty="0">
                <a:solidFill>
                  <a:prstClr val="black"/>
                </a:solidFill>
                <a:ea typeface="+mj-ea"/>
                <a:cs typeface="+mj-cs"/>
              </a:rPr>
              <a:t>Some </a:t>
            </a:r>
            <a:r>
              <a:rPr lang="en-GB" sz="3200" cap="all" dirty="0" smtClean="0">
                <a:solidFill>
                  <a:prstClr val="black"/>
                </a:solidFill>
                <a:ea typeface="+mj-ea"/>
                <a:cs typeface="+mj-cs"/>
              </a:rPr>
              <a:t>examples</a:t>
            </a:r>
          </a:p>
          <a:p>
            <a:endParaRPr lang="en-GB" sz="2400" cap="all" dirty="0">
              <a:solidFill>
                <a:prstClr val="black"/>
              </a:solidFill>
              <a:ea typeface="+mj-ea"/>
              <a:cs typeface="+mj-cs"/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 smtClean="0">
                <a:solidFill>
                  <a:prstClr val="black"/>
                </a:solidFill>
              </a:rPr>
              <a:t>Copying </a:t>
            </a:r>
            <a:r>
              <a:rPr lang="en-GB" sz="2400" dirty="0">
                <a:solidFill>
                  <a:prstClr val="black"/>
                </a:solidFill>
              </a:rPr>
              <a:t>without showing it is a copy 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Paying someone to do it for you 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Not showing your sources (</a:t>
            </a:r>
            <a:r>
              <a:rPr lang="en-GB" sz="2400" dirty="0" smtClean="0">
                <a:solidFill>
                  <a:prstClr val="black"/>
                </a:solidFill>
              </a:rPr>
              <a:t>words </a:t>
            </a:r>
            <a:r>
              <a:rPr lang="en-GB" sz="2400" dirty="0">
                <a:solidFill>
                  <a:prstClr val="black"/>
                </a:solidFill>
              </a:rPr>
              <a:t>and </a:t>
            </a:r>
            <a:r>
              <a:rPr lang="en-GB" sz="2400" dirty="0" smtClean="0">
                <a:solidFill>
                  <a:prstClr val="black"/>
                </a:solidFill>
              </a:rPr>
              <a:t>work) </a:t>
            </a:r>
            <a:r>
              <a:rPr lang="en-GB" sz="2400" dirty="0">
                <a:solidFill>
                  <a:prstClr val="black"/>
                </a:solidFill>
              </a:rPr>
              <a:t>transparently enough 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Working closely with others and not acknowledging the shared work </a:t>
            </a:r>
          </a:p>
        </p:txBody>
      </p:sp>
    </p:spTree>
    <p:extLst>
      <p:ext uri="{BB962C8B-B14F-4D97-AF65-F5344CB8AC3E}">
        <p14:creationId xmlns:p14="http://schemas.microsoft.com/office/powerpoint/2010/main" val="3147307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4008" y="332656"/>
            <a:ext cx="4248472" cy="5256584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100" dirty="0">
                <a:solidFill>
                  <a:prstClr val="black"/>
                </a:solidFill>
                <a:latin typeface="+mj-lt"/>
                <a:ea typeface="+mj-ea"/>
                <a:cs typeface="+mj-cs"/>
              </a:rPr>
              <a:t>Harvard </a:t>
            </a:r>
            <a:r>
              <a:rPr lang="en-GB" sz="5100" dirty="0" smtClean="0">
                <a:solidFill>
                  <a:prstClr val="black"/>
                </a:solidFill>
                <a:latin typeface="+mj-lt"/>
                <a:ea typeface="+mj-ea"/>
                <a:cs typeface="+mj-cs"/>
              </a:rPr>
              <a:t>Referencing</a:t>
            </a:r>
            <a:endParaRPr lang="en-GB" sz="51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100" dirty="0" smtClean="0">
                <a:solidFill>
                  <a:prstClr val="black"/>
                </a:solidFill>
                <a:latin typeface="+mj-lt"/>
                <a:ea typeface="+mj-ea"/>
                <a:cs typeface="+mj-cs"/>
              </a:rPr>
              <a:t>7 questions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 smtClean="0">
                <a:latin typeface="+mj-lt"/>
              </a:rPr>
              <a:t>A reference is complete when we know: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>
                <a:latin typeface="+mj-lt"/>
              </a:rPr>
              <a:t>Who wrote it or edited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>
                <a:latin typeface="+mj-lt"/>
              </a:rPr>
              <a:t>When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>
                <a:latin typeface="+mj-lt"/>
              </a:rPr>
              <a:t>What’s it called?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>
                <a:latin typeface="+mj-lt"/>
              </a:rPr>
              <a:t>What kind of a source is it (book, article, website)?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>
                <a:latin typeface="+mj-lt"/>
              </a:rPr>
              <a:t>Where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>
                <a:latin typeface="+mj-lt"/>
              </a:rPr>
              <a:t>Who published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>
                <a:latin typeface="+mj-lt"/>
              </a:rPr>
              <a:t>What page is the relevant material on?</a:t>
            </a:r>
            <a:endParaRPr lang="en-US" dirty="0">
              <a:latin typeface="+mj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1520" y="332656"/>
            <a:ext cx="3960440" cy="5570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 smtClean="0"/>
              <a:t>Cyfeirnodi</a:t>
            </a:r>
            <a:r>
              <a:rPr lang="en-GB" sz="3600" dirty="0" smtClean="0"/>
              <a:t> Harvard – 7 </a:t>
            </a:r>
            <a:r>
              <a:rPr lang="en-GB" sz="3600" dirty="0" err="1" smtClean="0"/>
              <a:t>Cwestiwn</a:t>
            </a:r>
            <a:endParaRPr lang="en-GB" sz="3600" dirty="0" smtClean="0"/>
          </a:p>
          <a:p>
            <a:r>
              <a:rPr lang="en-GB" sz="2200" dirty="0" smtClean="0"/>
              <a:t>Mae </a:t>
            </a:r>
            <a:r>
              <a:rPr lang="en-GB" sz="2200" dirty="0" err="1" smtClean="0"/>
              <a:t>cyfeirnod</a:t>
            </a:r>
            <a:r>
              <a:rPr lang="en-GB" sz="2200" dirty="0" smtClean="0"/>
              <a:t> </a:t>
            </a:r>
            <a:r>
              <a:rPr lang="en-GB" sz="2200" dirty="0" err="1" smtClean="0"/>
              <a:t>yn</a:t>
            </a:r>
            <a:r>
              <a:rPr lang="en-GB" sz="2200" dirty="0" smtClean="0"/>
              <a:t> </a:t>
            </a:r>
            <a:r>
              <a:rPr lang="en-GB" sz="2200" dirty="0" err="1" smtClean="0"/>
              <a:t>gyflwan</a:t>
            </a:r>
            <a:r>
              <a:rPr lang="en-GB" sz="2200" dirty="0" smtClean="0"/>
              <a:t> pan </a:t>
            </a:r>
            <a:r>
              <a:rPr lang="en-GB" sz="2200" dirty="0" err="1" smtClean="0"/>
              <a:t>fyddwn</a:t>
            </a:r>
            <a:r>
              <a:rPr lang="en-GB" sz="2200" dirty="0" smtClean="0"/>
              <a:t> </a:t>
            </a:r>
            <a:r>
              <a:rPr lang="en-GB" sz="2200" dirty="0" err="1" smtClean="0"/>
              <a:t>yn</a:t>
            </a:r>
            <a:r>
              <a:rPr lang="en-GB" sz="2200" dirty="0" smtClean="0"/>
              <a:t> </a:t>
            </a:r>
            <a:r>
              <a:rPr lang="en-GB" sz="2200" dirty="0" err="1" smtClean="0"/>
              <a:t>gwybod</a:t>
            </a:r>
            <a:r>
              <a:rPr lang="en-GB" sz="2200" dirty="0" smtClean="0"/>
              <a:t>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 err="1" smtClean="0"/>
              <a:t>Pwy</a:t>
            </a:r>
            <a:r>
              <a:rPr lang="en-GB" sz="2200" dirty="0" smtClean="0"/>
              <a:t> </a:t>
            </a:r>
            <a:r>
              <a:rPr lang="en-GB" sz="2200" dirty="0" err="1" smtClean="0"/>
              <a:t>ysgrifennodd</a:t>
            </a:r>
            <a:r>
              <a:rPr lang="en-GB" sz="2200" dirty="0" smtClean="0"/>
              <a:t> / </a:t>
            </a:r>
            <a:r>
              <a:rPr lang="en-GB" sz="2200" dirty="0" err="1" smtClean="0"/>
              <a:t>olygodd</a:t>
            </a:r>
            <a:r>
              <a:rPr lang="en-GB" sz="2200" dirty="0" smtClean="0"/>
              <a:t> y </a:t>
            </a:r>
            <a:r>
              <a:rPr lang="en-GB" sz="2200" dirty="0" err="1" smtClean="0"/>
              <a:t>gwaith</a:t>
            </a:r>
            <a:r>
              <a:rPr lang="en-GB" sz="22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 err="1" smtClean="0"/>
              <a:t>Pryd</a:t>
            </a:r>
            <a:r>
              <a:rPr lang="en-GB" sz="2200" dirty="0" smtClean="0"/>
              <a:t> y </a:t>
            </a:r>
            <a:r>
              <a:rPr lang="en-GB" sz="2200" dirty="0" err="1" smtClean="0"/>
              <a:t>cyhoeddwyd</a:t>
            </a:r>
            <a:r>
              <a:rPr lang="en-GB" sz="2200" dirty="0" smtClean="0"/>
              <a:t> </a:t>
            </a:r>
            <a:r>
              <a:rPr lang="en-GB" sz="2200" dirty="0" err="1" smtClean="0"/>
              <a:t>ef</a:t>
            </a:r>
            <a:r>
              <a:rPr lang="en-GB" sz="22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 smtClean="0"/>
              <a:t>Beth </a:t>
            </a:r>
            <a:r>
              <a:rPr lang="en-GB" sz="2200" dirty="0" err="1" smtClean="0"/>
              <a:t>yw</a:t>
            </a:r>
            <a:r>
              <a:rPr lang="en-GB" sz="2200" dirty="0" smtClean="0"/>
              <a:t> </a:t>
            </a:r>
            <a:r>
              <a:rPr lang="en-GB" sz="2200" dirty="0" err="1" smtClean="0"/>
              <a:t>ei</a:t>
            </a:r>
            <a:r>
              <a:rPr lang="en-GB" sz="2200" dirty="0" smtClean="0"/>
              <a:t> </a:t>
            </a:r>
            <a:r>
              <a:rPr lang="en-GB" sz="2200" dirty="0" err="1" smtClean="0"/>
              <a:t>enw</a:t>
            </a:r>
            <a:r>
              <a:rPr lang="en-GB" sz="22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 smtClean="0"/>
              <a:t>Beth </a:t>
            </a:r>
            <a:r>
              <a:rPr lang="en-GB" sz="2200" dirty="0" err="1" smtClean="0"/>
              <a:t>yw’r</a:t>
            </a:r>
            <a:r>
              <a:rPr lang="en-GB" sz="2200" dirty="0" smtClean="0"/>
              <a:t> </a:t>
            </a:r>
            <a:r>
              <a:rPr lang="en-GB" sz="2200" dirty="0" err="1" smtClean="0"/>
              <a:t>ffynhonnell</a:t>
            </a:r>
            <a:r>
              <a:rPr lang="en-GB" sz="2200" dirty="0" smtClean="0"/>
              <a:t> (</a:t>
            </a:r>
            <a:r>
              <a:rPr lang="en-GB" sz="2200" dirty="0" err="1" smtClean="0"/>
              <a:t>llyfr</a:t>
            </a:r>
            <a:r>
              <a:rPr lang="en-GB" sz="2200" dirty="0" smtClean="0"/>
              <a:t>, </a:t>
            </a:r>
            <a:r>
              <a:rPr lang="en-GB" sz="2200" dirty="0" err="1" smtClean="0"/>
              <a:t>erthygl</a:t>
            </a:r>
            <a:r>
              <a:rPr lang="en-GB" sz="2200" dirty="0" smtClean="0"/>
              <a:t>, </a:t>
            </a:r>
            <a:r>
              <a:rPr lang="en-GB" sz="2200" dirty="0" err="1" smtClean="0"/>
              <a:t>gwefan</a:t>
            </a:r>
            <a:r>
              <a:rPr lang="en-GB" sz="2200" dirty="0" smtClean="0"/>
              <a:t>)?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 err="1" smtClean="0"/>
              <a:t>Ble</a:t>
            </a:r>
            <a:r>
              <a:rPr lang="en-GB" sz="2200" dirty="0" smtClean="0"/>
              <a:t> </a:t>
            </a:r>
            <a:r>
              <a:rPr lang="en-GB" sz="2200" dirty="0" err="1" smtClean="0"/>
              <a:t>cyhoeddwyd</a:t>
            </a:r>
            <a:r>
              <a:rPr lang="en-GB" sz="2200" dirty="0" smtClean="0"/>
              <a:t> </a:t>
            </a:r>
            <a:r>
              <a:rPr lang="en-GB" sz="2200" dirty="0" err="1" smtClean="0"/>
              <a:t>ef</a:t>
            </a:r>
            <a:r>
              <a:rPr lang="en-GB" sz="22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 err="1" smtClean="0"/>
              <a:t>Pwy</a:t>
            </a:r>
            <a:r>
              <a:rPr lang="en-GB" sz="2200" dirty="0" smtClean="0"/>
              <a:t> </a:t>
            </a:r>
            <a:r>
              <a:rPr lang="en-GB" sz="2200" dirty="0" err="1" smtClean="0"/>
              <a:t>gyhoeddodd</a:t>
            </a:r>
            <a:r>
              <a:rPr lang="en-GB" sz="2200" dirty="0" smtClean="0"/>
              <a:t> </a:t>
            </a:r>
            <a:r>
              <a:rPr lang="en-GB" sz="2200" dirty="0" err="1" smtClean="0"/>
              <a:t>ef</a:t>
            </a:r>
            <a:r>
              <a:rPr lang="en-GB" sz="22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 err="1" smtClean="0"/>
              <a:t>Ar</a:t>
            </a:r>
            <a:r>
              <a:rPr lang="en-GB" sz="2200" dirty="0" smtClean="0"/>
              <a:t> </a:t>
            </a:r>
            <a:r>
              <a:rPr lang="en-GB" sz="2200" dirty="0" err="1" smtClean="0"/>
              <a:t>ba</a:t>
            </a:r>
            <a:r>
              <a:rPr lang="en-GB" sz="2200" dirty="0" smtClean="0"/>
              <a:t> </a:t>
            </a:r>
            <a:r>
              <a:rPr lang="en-GB" sz="2200" dirty="0" err="1" smtClean="0"/>
              <a:t>dudalen</a:t>
            </a:r>
            <a:r>
              <a:rPr lang="en-GB" sz="2200" dirty="0" smtClean="0"/>
              <a:t> </a:t>
            </a:r>
            <a:r>
              <a:rPr lang="en-GB" sz="2200" dirty="0" err="1" smtClean="0"/>
              <a:t>mae’r</a:t>
            </a:r>
            <a:r>
              <a:rPr lang="en-GB" sz="2200" dirty="0" smtClean="0"/>
              <a:t> </a:t>
            </a:r>
            <a:r>
              <a:rPr lang="en-GB" sz="2200" dirty="0" err="1" smtClean="0"/>
              <a:t>deunydd</a:t>
            </a:r>
            <a:r>
              <a:rPr lang="en-GB" sz="2200" dirty="0" smtClean="0"/>
              <a:t> y </a:t>
            </a:r>
            <a:r>
              <a:rPr lang="en-GB" sz="2200" dirty="0" err="1" smtClean="0"/>
              <a:t>cyfeiriwyd</a:t>
            </a:r>
            <a:r>
              <a:rPr lang="en-GB" sz="2200" dirty="0" smtClean="0"/>
              <a:t> </a:t>
            </a:r>
            <a:r>
              <a:rPr lang="en-GB" sz="2200" dirty="0" err="1" smtClean="0"/>
              <a:t>ato</a:t>
            </a:r>
            <a:r>
              <a:rPr lang="en-GB" sz="2200" dirty="0"/>
              <a:t>?</a:t>
            </a:r>
            <a:endParaRPr lang="en-GB" sz="2200" dirty="0" smtClean="0"/>
          </a:p>
          <a:p>
            <a:pPr marL="342900" indent="-342900">
              <a:buFont typeface="Arial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90009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Cyfeirnodi</a:t>
            </a:r>
            <a:r>
              <a:rPr lang="en-GB" sz="3600" dirty="0" smtClean="0"/>
              <a:t> </a:t>
            </a:r>
            <a:r>
              <a:rPr lang="en-GB" sz="3600" dirty="0" err="1" smtClean="0"/>
              <a:t>Llyfrau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i="1" dirty="0" smtClean="0"/>
              <a:t>Referencing Books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testun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dirty="0" smtClean="0">
                <a:latin typeface="+mj-lt"/>
              </a:rPr>
              <a:t>/ </a:t>
            </a:r>
            <a:r>
              <a:rPr lang="en-GB" i="1" dirty="0" smtClean="0">
                <a:latin typeface="+mj-lt"/>
              </a:rPr>
              <a:t>In the text:</a:t>
            </a:r>
          </a:p>
          <a:p>
            <a:pPr marL="0" indent="0">
              <a:buNone/>
            </a:pPr>
            <a:r>
              <a:rPr lang="en-GB" dirty="0" smtClean="0">
                <a:latin typeface="+mj-lt"/>
              </a:rPr>
              <a:t>‘what distinguishes stylistics from literary criticism on the one hand...’ (</a:t>
            </a:r>
            <a:r>
              <a:rPr lang="en-GB" dirty="0" err="1" smtClean="0">
                <a:latin typeface="+mj-lt"/>
              </a:rPr>
              <a:t>Widdowson</a:t>
            </a:r>
            <a:r>
              <a:rPr lang="en-GB" dirty="0" smtClean="0">
                <a:latin typeface="+mj-lt"/>
              </a:rPr>
              <a:t>, 1975:3). (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neu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tud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. 3 </a:t>
            </a:r>
            <a:r>
              <a:rPr lang="en-GB" dirty="0" smtClean="0">
                <a:latin typeface="+mj-lt"/>
              </a:rPr>
              <a:t>/ or p.3)</a:t>
            </a:r>
          </a:p>
          <a:p>
            <a:pPr marL="0" indent="0">
              <a:buNone/>
            </a:pPr>
            <a:endParaRPr lang="en-GB" dirty="0" smtClean="0">
              <a:latin typeface="+mj-lt"/>
            </a:endParaRPr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rhestr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i="1" dirty="0" smtClean="0">
                <a:latin typeface="+mj-lt"/>
              </a:rPr>
              <a:t>/ In the reference list:</a:t>
            </a:r>
            <a:endParaRPr lang="en-GB" i="1" dirty="0">
              <a:latin typeface="+mj-lt"/>
            </a:endParaRPr>
          </a:p>
          <a:p>
            <a:pPr marL="0" indent="0">
              <a:buNone/>
            </a:pPr>
            <a:r>
              <a:rPr lang="en-GB" dirty="0" err="1" smtClean="0">
                <a:latin typeface="+mj-lt"/>
              </a:rPr>
              <a:t>Widdowson</a:t>
            </a:r>
            <a:r>
              <a:rPr lang="en-GB" dirty="0" smtClean="0">
                <a:latin typeface="+mj-lt"/>
              </a:rPr>
              <a:t>, H.G. (1975) </a:t>
            </a:r>
            <a:r>
              <a:rPr lang="en-GB" i="1" dirty="0" smtClean="0">
                <a:latin typeface="+mj-lt"/>
              </a:rPr>
              <a:t>Stylistics and the Teaching of Literature</a:t>
            </a:r>
            <a:r>
              <a:rPr lang="en-GB" dirty="0" smtClean="0">
                <a:latin typeface="+mj-lt"/>
              </a:rPr>
              <a:t>. London: Longman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75489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Cyfeirnodi</a:t>
            </a:r>
            <a:r>
              <a:rPr lang="en-GB" sz="3600" dirty="0" smtClean="0"/>
              <a:t> </a:t>
            </a:r>
            <a:r>
              <a:rPr lang="en-GB" sz="3600" dirty="0" err="1" smtClean="0"/>
              <a:t>Erthyglau</a:t>
            </a:r>
            <a:r>
              <a:rPr lang="en-GB" sz="3600" dirty="0" smtClean="0"/>
              <a:t> </a:t>
            </a:r>
            <a:r>
              <a:rPr lang="en-GB" sz="3600" dirty="0" err="1" smtClean="0"/>
              <a:t>mewn</a:t>
            </a:r>
            <a:r>
              <a:rPr lang="en-GB" sz="3600" dirty="0" smtClean="0"/>
              <a:t> </a:t>
            </a:r>
            <a:r>
              <a:rPr lang="en-GB" sz="3600" dirty="0" err="1" smtClean="0"/>
              <a:t>Cyfnodolion</a:t>
            </a:r>
            <a:r>
              <a:rPr lang="en-GB" sz="3600" dirty="0" smtClean="0"/>
              <a:t> </a:t>
            </a:r>
            <a:r>
              <a:rPr lang="en-GB" sz="3600" i="1" dirty="0" smtClean="0"/>
              <a:t>Referencing Journal Articles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testun</a:t>
            </a:r>
            <a:r>
              <a:rPr lang="en-GB" i="1" dirty="0">
                <a:solidFill>
                  <a:srgbClr val="FF0000"/>
                </a:solidFill>
                <a:latin typeface="+mj-lt"/>
              </a:rPr>
              <a:t>: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dirty="0" smtClean="0">
                <a:latin typeface="+mj-lt"/>
              </a:rPr>
              <a:t>/ </a:t>
            </a:r>
            <a:r>
              <a:rPr lang="en-GB" i="1" dirty="0" smtClean="0">
                <a:latin typeface="+mj-lt"/>
              </a:rPr>
              <a:t>In the text:</a:t>
            </a:r>
          </a:p>
          <a:p>
            <a:pPr marL="0" indent="0">
              <a:buNone/>
            </a:pPr>
            <a:r>
              <a:rPr lang="en-GB" dirty="0" smtClean="0">
                <a:latin typeface="+mj-lt"/>
              </a:rPr>
              <a:t>‘keeping silent while someone else discloses facilitates dominance’ (Jenkins and Kramer, 1978:80)</a:t>
            </a:r>
          </a:p>
          <a:p>
            <a:pPr marL="0" indent="0">
              <a:buNone/>
            </a:pPr>
            <a:endParaRPr lang="en-GB" dirty="0" smtClean="0">
              <a:latin typeface="+mj-lt"/>
            </a:endParaRPr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rhestr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dirty="0" smtClean="0">
                <a:latin typeface="+mj-lt"/>
              </a:rPr>
              <a:t>/ </a:t>
            </a:r>
            <a:r>
              <a:rPr lang="en-GB" i="1" dirty="0" smtClean="0">
                <a:latin typeface="+mj-lt"/>
              </a:rPr>
              <a:t>In the reference list:</a:t>
            </a:r>
          </a:p>
          <a:p>
            <a:pPr marL="0" indent="0">
              <a:buNone/>
            </a:pPr>
            <a:r>
              <a:rPr lang="en-GB" dirty="0" smtClean="0">
                <a:latin typeface="+mj-lt"/>
              </a:rPr>
              <a:t>Jenkins, L. and Kramer, C. (1978) ‘Small Group Processes: Learning from Women’ </a:t>
            </a:r>
            <a:r>
              <a:rPr lang="en-GB" i="1" dirty="0" smtClean="0">
                <a:latin typeface="+mj-lt"/>
              </a:rPr>
              <a:t>Women’s Studies International Quarterly</a:t>
            </a:r>
            <a:r>
              <a:rPr lang="en-GB" dirty="0" smtClean="0">
                <a:latin typeface="+mj-lt"/>
              </a:rPr>
              <a:t> 1(1):67-84.</a:t>
            </a:r>
          </a:p>
          <a:p>
            <a:pPr marL="0" indent="0">
              <a:buNone/>
            </a:pPr>
            <a:endParaRPr lang="en-GB" dirty="0" smtClean="0">
              <a:latin typeface="+mj-lt"/>
            </a:endParaRPr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Mwy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na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dau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awdur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?  </a:t>
            </a:r>
            <a:r>
              <a:rPr lang="en-GB" dirty="0" smtClean="0">
                <a:latin typeface="+mj-lt"/>
              </a:rPr>
              <a:t>/ </a:t>
            </a:r>
            <a:r>
              <a:rPr lang="en-GB" i="1" dirty="0" smtClean="0">
                <a:latin typeface="+mj-lt"/>
              </a:rPr>
              <a:t>More than two authors?</a:t>
            </a:r>
            <a:endParaRPr lang="en-US" i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70763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Cyfeirnodi</a:t>
            </a:r>
            <a:r>
              <a:rPr lang="en-GB" sz="3600" dirty="0" smtClean="0"/>
              <a:t> </a:t>
            </a:r>
            <a:r>
              <a:rPr lang="en-GB" sz="3600" dirty="0" err="1" smtClean="0"/>
              <a:t>Gwefannau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i="1" dirty="0" smtClean="0"/>
              <a:t>Referencing Websites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testun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sz="2400" dirty="0" smtClean="0">
                <a:latin typeface="+mj-lt"/>
              </a:rPr>
              <a:t>/ </a:t>
            </a:r>
            <a:r>
              <a:rPr lang="en-GB" sz="2400" i="1" dirty="0" smtClean="0">
                <a:latin typeface="+mj-lt"/>
              </a:rPr>
              <a:t>In the text:</a:t>
            </a:r>
          </a:p>
          <a:p>
            <a:pPr marL="0" indent="0">
              <a:buNone/>
            </a:pPr>
            <a:r>
              <a:rPr lang="en-GB" sz="2400" dirty="0" smtClean="0">
                <a:latin typeface="+mj-lt"/>
              </a:rPr>
              <a:t>‘Jane Austen was a wonderful gymnast’ (</a:t>
            </a:r>
            <a:r>
              <a:rPr lang="en-GB" sz="2400" i="1" dirty="0" smtClean="0">
                <a:latin typeface="+mj-lt"/>
              </a:rPr>
              <a:t>The Republic of Pemberley</a:t>
            </a:r>
            <a:r>
              <a:rPr lang="en-GB" sz="2400" dirty="0" smtClean="0">
                <a:latin typeface="+mj-lt"/>
              </a:rPr>
              <a:t>, 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dim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dyddiad</a:t>
            </a:r>
            <a:r>
              <a:rPr lang="en-GB" sz="2400" i="1" dirty="0" smtClean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/ no date) (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neu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D.D. </a:t>
            </a:r>
            <a:r>
              <a:rPr lang="en-GB" sz="2400" dirty="0" smtClean="0">
                <a:latin typeface="+mj-lt"/>
              </a:rPr>
              <a:t>or N.D.)</a:t>
            </a:r>
          </a:p>
          <a:p>
            <a:pPr marL="0" indent="0">
              <a:buNone/>
            </a:pP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rhestr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gyfeirnodi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sz="2400" dirty="0" smtClean="0">
                <a:latin typeface="+mj-lt"/>
              </a:rPr>
              <a:t>/ </a:t>
            </a:r>
            <a:r>
              <a:rPr lang="en-GB" sz="2400" i="1" dirty="0" smtClean="0">
                <a:latin typeface="+mj-lt"/>
              </a:rPr>
              <a:t>In the reference list:</a:t>
            </a:r>
          </a:p>
          <a:p>
            <a:r>
              <a:rPr lang="en-GB" sz="2400" dirty="0" smtClean="0">
                <a:latin typeface="+mj-lt"/>
              </a:rPr>
              <a:t>The Republic of Pemberley (no date) ‘Allusions to books and authors in Jane Austen’s writings’</a:t>
            </a:r>
            <a:r>
              <a:rPr lang="en-GB" sz="2400" i="1" dirty="0" smtClean="0">
                <a:latin typeface="+mj-lt"/>
              </a:rPr>
              <a:t>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/ in </a:t>
            </a:r>
            <a:r>
              <a:rPr lang="en-GB" sz="2400" i="1" dirty="0" smtClean="0">
                <a:latin typeface="+mj-lt"/>
              </a:rPr>
              <a:t>The Republic of Pemberley</a:t>
            </a:r>
            <a:r>
              <a:rPr lang="en-GB" sz="2400" dirty="0" smtClean="0">
                <a:latin typeface="+mj-lt"/>
              </a:rPr>
              <a:t>. [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Ar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lein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/ Online], </a:t>
            </a:r>
            <a:r>
              <a:rPr lang="en-GB" sz="2400" dirty="0" err="1" smtClean="0">
                <a:solidFill>
                  <a:srgbClr val="FF0000"/>
                </a:solidFill>
                <a:latin typeface="+mj-lt"/>
              </a:rPr>
              <a:t>Ar</a:t>
            </a:r>
            <a:r>
              <a:rPr lang="en-GB" sz="24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dirty="0" err="1" smtClean="0">
                <a:solidFill>
                  <a:srgbClr val="FF0000"/>
                </a:solidFill>
                <a:latin typeface="+mj-lt"/>
              </a:rPr>
              <a:t>gael</a:t>
            </a:r>
            <a:r>
              <a:rPr lang="en-GB" sz="2400" dirty="0" smtClean="0">
                <a:solidFill>
                  <a:srgbClr val="FF0000"/>
                </a:solidFill>
                <a:latin typeface="+mj-lt"/>
              </a:rPr>
              <a:t> : </a:t>
            </a:r>
            <a:r>
              <a:rPr lang="en-GB" sz="2400" dirty="0" smtClean="0">
                <a:latin typeface="+mj-lt"/>
              </a:rPr>
              <a:t>/ Available: </a:t>
            </a:r>
            <a:r>
              <a:rPr lang="en-GB" sz="2400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http://www.pemberley.com/janeinfo/litallus.html </a:t>
            </a:r>
            <a:r>
              <a:rPr lang="en-GB" sz="2400" dirty="0" smtClean="0">
                <a:latin typeface="+mj-lt"/>
              </a:rPr>
              <a:t>(</a:t>
            </a:r>
            <a:r>
              <a:rPr lang="en-GB" sz="2400" dirty="0" err="1" smtClean="0">
                <a:solidFill>
                  <a:srgbClr val="FF0000"/>
                </a:solidFill>
                <a:latin typeface="+mj-lt"/>
              </a:rPr>
              <a:t>mynediad</a:t>
            </a:r>
            <a:r>
              <a:rPr lang="en-GB" sz="24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/ accessed: 1.4.2013)</a:t>
            </a:r>
            <a:endParaRPr lang="en-US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48016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Cyfeirnodi</a:t>
            </a:r>
            <a:r>
              <a:rPr lang="en-GB" sz="3600" dirty="0" smtClean="0"/>
              <a:t> </a:t>
            </a:r>
            <a:r>
              <a:rPr lang="en-GB" sz="3600" dirty="0" err="1" smtClean="0"/>
              <a:t>Papurau</a:t>
            </a:r>
            <a:r>
              <a:rPr lang="en-GB" sz="3600" dirty="0" smtClean="0"/>
              <a:t> </a:t>
            </a:r>
            <a:r>
              <a:rPr lang="en-GB" sz="3600" dirty="0" err="1" smtClean="0"/>
              <a:t>Newydd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Referencing Newspapers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testun</a:t>
            </a:r>
            <a:r>
              <a:rPr lang="en-GB" i="1" dirty="0">
                <a:solidFill>
                  <a:srgbClr val="FF0000"/>
                </a:solidFill>
                <a:latin typeface="+mj-lt"/>
              </a:rPr>
              <a:t>: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dirty="0" smtClean="0">
                <a:latin typeface="+mj-lt"/>
              </a:rPr>
              <a:t>/ In the text:</a:t>
            </a:r>
          </a:p>
          <a:p>
            <a:pPr marL="0" indent="0">
              <a:buNone/>
            </a:pPr>
            <a:r>
              <a:rPr lang="en-GB" dirty="0" smtClean="0">
                <a:latin typeface="+mj-lt"/>
              </a:rPr>
              <a:t>‘John Prescott played the male chauvinist pig’ (</a:t>
            </a:r>
            <a:r>
              <a:rPr lang="en-GB" i="1" dirty="0" smtClean="0">
                <a:latin typeface="+mj-lt"/>
              </a:rPr>
              <a:t>The Guardian</a:t>
            </a:r>
            <a:r>
              <a:rPr lang="en-GB" dirty="0" smtClean="0">
                <a:latin typeface="+mj-lt"/>
              </a:rPr>
              <a:t>, 2000:23).</a:t>
            </a:r>
          </a:p>
          <a:p>
            <a:endParaRPr lang="en-GB" i="1" dirty="0">
              <a:latin typeface="+mj-lt"/>
            </a:endParaRPr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rhestr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dirty="0" smtClean="0">
                <a:latin typeface="+mj-lt"/>
              </a:rPr>
              <a:t>/ In the reference list:</a:t>
            </a:r>
          </a:p>
          <a:p>
            <a:pPr marL="0" indent="0">
              <a:buNone/>
            </a:pPr>
            <a:r>
              <a:rPr lang="en-GB" i="1" dirty="0" smtClean="0">
                <a:latin typeface="+mj-lt"/>
              </a:rPr>
              <a:t>The Guardian </a:t>
            </a:r>
            <a:r>
              <a:rPr lang="en-GB" dirty="0" smtClean="0">
                <a:latin typeface="+mj-lt"/>
              </a:rPr>
              <a:t>(2000) ‘Editorial’, 28 November:23.</a:t>
            </a:r>
          </a:p>
          <a:p>
            <a:endParaRPr lang="en-GB" i="1" dirty="0">
              <a:latin typeface="+mj-lt"/>
            </a:endParaRPr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Dalier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sylw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Os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oes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awdur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dirty="0" smtClean="0">
                <a:latin typeface="+mj-lt"/>
              </a:rPr>
              <a:t>/ Note: if the writer’s name is given:</a:t>
            </a:r>
          </a:p>
          <a:p>
            <a:pPr marL="0" indent="0">
              <a:buNone/>
            </a:pPr>
            <a:r>
              <a:rPr lang="en-GB" dirty="0" smtClean="0">
                <a:latin typeface="+mj-lt"/>
              </a:rPr>
              <a:t>‘he adopted a standard macho attitude’ (</a:t>
            </a:r>
            <a:r>
              <a:rPr lang="en-GB" dirty="0" err="1" smtClean="0">
                <a:latin typeface="+mj-lt"/>
              </a:rPr>
              <a:t>Voynet</a:t>
            </a:r>
            <a:r>
              <a:rPr lang="en-GB" dirty="0" smtClean="0">
                <a:latin typeface="+mj-lt"/>
              </a:rPr>
              <a:t>, 2000:23)</a:t>
            </a:r>
          </a:p>
          <a:p>
            <a:pPr marL="0" indent="0">
              <a:buNone/>
            </a:pPr>
            <a:endParaRPr lang="en-GB" dirty="0" smtClean="0">
              <a:latin typeface="+mj-lt"/>
            </a:endParaRPr>
          </a:p>
          <a:p>
            <a:pPr marL="0" indent="0">
              <a:buNone/>
            </a:pPr>
            <a:r>
              <a:rPr lang="en-GB" dirty="0" err="1" smtClean="0">
                <a:latin typeface="+mj-lt"/>
              </a:rPr>
              <a:t>Voynet</a:t>
            </a:r>
            <a:r>
              <a:rPr lang="en-GB" dirty="0" smtClean="0">
                <a:latin typeface="+mj-lt"/>
              </a:rPr>
              <a:t>, D. (2000) ‘Dear John’, </a:t>
            </a:r>
            <a:r>
              <a:rPr lang="en-GB" i="1" dirty="0" smtClean="0">
                <a:latin typeface="+mj-lt"/>
              </a:rPr>
              <a:t>The Guardian</a:t>
            </a:r>
            <a:r>
              <a:rPr lang="en-GB" dirty="0" smtClean="0">
                <a:latin typeface="+mj-lt"/>
              </a:rPr>
              <a:t>, 28 November:23.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59981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</a:t>
            </a:r>
            <a:r>
              <a:rPr lang="en-GB" sz="3600" dirty="0" smtClean="0"/>
              <a:t> </a:t>
            </a:r>
            <a:r>
              <a:rPr lang="en-GB" sz="3600" dirty="0" err="1" smtClean="0"/>
              <a:t>eilaidd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i="1" dirty="0" smtClean="0"/>
              <a:t>Secondary References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1"/>
            <a:ext cx="871296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Nodwch</a:t>
            </a:r>
            <a:r>
              <a:rPr lang="en-GB" sz="2300" i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fod</a:t>
            </a:r>
            <a:r>
              <a:rPr lang="en-GB" sz="2300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rhestr</a:t>
            </a:r>
            <a:r>
              <a:rPr lang="en-GB" sz="23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gyfeirnodi</a:t>
            </a:r>
            <a:r>
              <a:rPr lang="en-GB" sz="23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sz="23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cynnwys</a:t>
            </a:r>
            <a:r>
              <a:rPr lang="en-GB" sz="2300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gwaith</a:t>
            </a:r>
            <a:r>
              <a:rPr lang="en-GB" sz="23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yr</a:t>
            </a:r>
            <a:r>
              <a:rPr lang="en-GB" sz="23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edrychoch</a:t>
            </a:r>
            <a:r>
              <a:rPr lang="en-GB" sz="23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arno</a:t>
            </a:r>
            <a:r>
              <a:rPr lang="en-GB" sz="2300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sz="2300" dirty="0" smtClean="0">
                <a:latin typeface="+mj-lt"/>
              </a:rPr>
              <a:t>/ </a:t>
            </a:r>
          </a:p>
          <a:p>
            <a:pPr marL="0" indent="0">
              <a:buNone/>
            </a:pPr>
            <a:r>
              <a:rPr lang="en-GB" sz="2400" dirty="0" smtClean="0">
                <a:latin typeface="+mj-lt"/>
              </a:rPr>
              <a:t>Note, the references list the work you actually looked at:</a:t>
            </a:r>
          </a:p>
          <a:p>
            <a:pPr marL="0" indent="0">
              <a:buNone/>
            </a:pPr>
            <a:endParaRPr lang="en-GB" sz="2400" dirty="0" smtClean="0">
              <a:latin typeface="+mj-lt"/>
            </a:endParaRPr>
          </a:p>
          <a:p>
            <a:pPr marL="0" indent="0">
              <a:buNone/>
            </a:pPr>
            <a:r>
              <a:rPr lang="en-GB" sz="2400" dirty="0" smtClean="0">
                <a:latin typeface="+mj-lt"/>
              </a:rPr>
              <a:t>‘each of us has to learn to see’ (Williams 1975,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dyfynnwyd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/ cited in Spender, 1985, p.140)</a:t>
            </a:r>
          </a:p>
          <a:p>
            <a:pPr marL="0" indent="0">
              <a:buNone/>
            </a:pPr>
            <a:endParaRPr lang="en-GB" sz="2400" dirty="0" smtClean="0">
              <a:latin typeface="+mj-lt"/>
            </a:endParaRPr>
          </a:p>
          <a:p>
            <a:pPr marL="0" indent="0">
              <a:buNone/>
            </a:pP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rhestr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gyfeirnodi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sz="2400" dirty="0" smtClean="0">
                <a:latin typeface="+mj-lt"/>
              </a:rPr>
              <a:t>/ In the reference list:</a:t>
            </a:r>
          </a:p>
          <a:p>
            <a:pPr marL="0" indent="0">
              <a:buNone/>
            </a:pPr>
            <a:r>
              <a:rPr lang="en-GB" sz="2400" dirty="0" smtClean="0">
                <a:latin typeface="+mj-lt"/>
              </a:rPr>
              <a:t>Spender, D. (1985) </a:t>
            </a:r>
            <a:r>
              <a:rPr lang="en-GB" sz="2400" i="1" dirty="0" smtClean="0">
                <a:latin typeface="+mj-lt"/>
              </a:rPr>
              <a:t>Man Made Language.</a:t>
            </a:r>
            <a:r>
              <a:rPr lang="en-GB" sz="2400" dirty="0" smtClean="0">
                <a:latin typeface="+mj-lt"/>
              </a:rPr>
              <a:t> London : </a:t>
            </a:r>
            <a:r>
              <a:rPr lang="en-GB" sz="2400" dirty="0" err="1" smtClean="0">
                <a:latin typeface="+mj-lt"/>
              </a:rPr>
              <a:t>Routledge</a:t>
            </a:r>
            <a:endParaRPr lang="en-GB" sz="2400" dirty="0" smtClean="0">
              <a:latin typeface="+mj-lt"/>
            </a:endParaRPr>
          </a:p>
          <a:p>
            <a:pPr marL="0" indent="0">
              <a:buNone/>
            </a:pPr>
            <a:endParaRPr lang="en-US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73944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dirty="0" smtClean="0"/>
              <a:t>Help 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4008" y="1196752"/>
            <a:ext cx="4499992" cy="44973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i="1" dirty="0" smtClean="0">
                <a:latin typeface="+mj-lt"/>
              </a:rPr>
              <a:t>Read:</a:t>
            </a:r>
          </a:p>
          <a:p>
            <a:pPr marL="0" indent="0">
              <a:buNone/>
            </a:pPr>
            <a:r>
              <a:rPr lang="en-GB" sz="1800" b="1" i="1" dirty="0" smtClean="0">
                <a:latin typeface="+mj-lt"/>
              </a:rPr>
              <a:t>Handbook on Referencing Guidance </a:t>
            </a:r>
          </a:p>
          <a:p>
            <a:pPr marL="0" indent="0">
              <a:buNone/>
            </a:pPr>
            <a:r>
              <a:rPr lang="en-GB" sz="1800" i="1" dirty="0" smtClean="0">
                <a:latin typeface="+mj-lt"/>
              </a:rPr>
              <a:t>Professional Practice Framework Homepage</a:t>
            </a:r>
            <a:endParaRPr lang="en-GB" sz="1800" b="1" i="1" dirty="0">
              <a:solidFill>
                <a:srgbClr val="FF0000"/>
              </a:solidFill>
              <a:latin typeface="+mj-lt"/>
            </a:endParaRPr>
          </a:p>
          <a:p>
            <a:pPr marL="0" indent="0">
              <a:buNone/>
            </a:pPr>
            <a:r>
              <a:rPr lang="en-US" sz="1800" b="1" u="sng" kern="1200" dirty="0">
                <a:solidFill>
                  <a:srgbClr val="0000FF"/>
                </a:solidFill>
                <a:latin typeface="Arial" charset="0"/>
                <a:ea typeface="ＭＳ Ｐゴシック" pitchFamily="34" charset="-128"/>
              </a:rPr>
              <a:t>Learning Support (</a:t>
            </a:r>
            <a:r>
              <a:rPr lang="en-US" sz="1800" b="1" u="sng" kern="1200" dirty="0" err="1">
                <a:solidFill>
                  <a:srgbClr val="0000FF"/>
                </a:solidFill>
                <a:latin typeface="Arial" charset="0"/>
                <a:ea typeface="ＭＳ Ｐゴシック" pitchFamily="34" charset="-128"/>
              </a:rPr>
              <a:t>SpLD</a:t>
            </a:r>
            <a:r>
              <a:rPr lang="en-US" sz="1800" b="1" u="sng" kern="1200" dirty="0">
                <a:solidFill>
                  <a:srgbClr val="0000FF"/>
                </a:solidFill>
                <a:latin typeface="Arial" charset="0"/>
                <a:ea typeface="ＭＳ Ｐゴシック" pitchFamily="34" charset="-128"/>
              </a:rPr>
              <a:t>) </a:t>
            </a:r>
            <a:r>
              <a:rPr lang="en-US" sz="1800" i="1" dirty="0">
                <a:latin typeface="+mj-lt"/>
              </a:rPr>
              <a:t/>
            </a:r>
            <a:br>
              <a:rPr lang="en-US" sz="1800" i="1" dirty="0">
                <a:latin typeface="+mj-lt"/>
              </a:rPr>
            </a:br>
            <a:r>
              <a:rPr lang="en-US" sz="1800" i="1" dirty="0">
                <a:latin typeface="+mj-lt"/>
              </a:rPr>
              <a:t>Support available for students who have Specific Learning Difficulties (</a:t>
            </a:r>
            <a:r>
              <a:rPr lang="en-US" sz="1800" i="1" dirty="0" err="1">
                <a:latin typeface="+mj-lt"/>
              </a:rPr>
              <a:t>SpLD</a:t>
            </a:r>
            <a:r>
              <a:rPr lang="en-US" sz="1800" i="1" dirty="0">
                <a:latin typeface="+mj-lt"/>
              </a:rPr>
              <a:t>)</a:t>
            </a:r>
          </a:p>
          <a:p>
            <a:pPr marL="0" indent="0">
              <a:buNone/>
            </a:pPr>
            <a:r>
              <a:rPr lang="en-US" sz="1800" b="1" u="sng" kern="1200" dirty="0">
                <a:solidFill>
                  <a:srgbClr val="0000FF"/>
                </a:solidFill>
                <a:latin typeface="Arial" charset="0"/>
                <a:ea typeface="ＭＳ Ｐゴシック" pitchFamily="34" charset="-128"/>
              </a:rPr>
              <a:t>Study Skills Support </a:t>
            </a:r>
            <a:r>
              <a:rPr lang="en-US" sz="1800" b="1" i="1" dirty="0">
                <a:latin typeface="+mj-lt"/>
              </a:rPr>
              <a:t/>
            </a:r>
            <a:br>
              <a:rPr lang="en-US" sz="1800" b="1" i="1" dirty="0">
                <a:latin typeface="+mj-lt"/>
              </a:rPr>
            </a:br>
            <a:r>
              <a:rPr lang="en-US" sz="1800" i="1" dirty="0">
                <a:latin typeface="+mj-lt"/>
              </a:rPr>
              <a:t>Timetables and information on study skill support available for both the Carmarthen and Lampeter campuses and distance learners</a:t>
            </a:r>
          </a:p>
          <a:p>
            <a:pPr marL="0" indent="0">
              <a:buNone/>
            </a:pPr>
            <a:r>
              <a:rPr lang="en-US" sz="1800" b="1" u="sng" kern="1200" dirty="0">
                <a:solidFill>
                  <a:srgbClr val="0000FF"/>
                </a:solidFill>
                <a:latin typeface="Arial" charset="0"/>
                <a:ea typeface="ＭＳ Ｐゴシック" pitchFamily="34" charset="-128"/>
              </a:rPr>
              <a:t>Distance Learners</a:t>
            </a:r>
            <a:r>
              <a:rPr lang="en-US" sz="1800" i="1" dirty="0">
                <a:latin typeface="+mj-lt"/>
              </a:rPr>
              <a:t/>
            </a:r>
            <a:br>
              <a:rPr lang="en-US" sz="1800" i="1" dirty="0">
                <a:latin typeface="+mj-lt"/>
              </a:rPr>
            </a:br>
            <a:r>
              <a:rPr lang="en-US" sz="1800" i="1" dirty="0">
                <a:latin typeface="+mj-lt"/>
              </a:rPr>
              <a:t>Advice and guidance to help distance learners access Learning Support</a:t>
            </a:r>
          </a:p>
          <a:p>
            <a:endParaRPr lang="en-US" sz="700" dirty="0"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13063" y="116632"/>
            <a:ext cx="1323433" cy="1343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9512" y="1196752"/>
            <a:ext cx="4392488" cy="42319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700" b="1" dirty="0" err="1" smtClean="0"/>
              <a:t>Darllenwch</a:t>
            </a:r>
            <a:r>
              <a:rPr lang="en-GB" sz="1700" b="1" dirty="0" smtClean="0"/>
              <a:t>:</a:t>
            </a:r>
          </a:p>
          <a:p>
            <a:r>
              <a:rPr lang="en-GB" b="1" i="1" dirty="0" err="1" smtClean="0"/>
              <a:t>Llawlyfr</a:t>
            </a:r>
            <a:r>
              <a:rPr lang="en-GB" b="1" i="1" dirty="0" smtClean="0"/>
              <a:t> </a:t>
            </a:r>
            <a:r>
              <a:rPr lang="en-GB" b="1" i="1" dirty="0" err="1" smtClean="0"/>
              <a:t>Cyfeirnodi</a:t>
            </a:r>
            <a:endParaRPr lang="en-GB" b="1" i="1" dirty="0" smtClean="0"/>
          </a:p>
          <a:p>
            <a:r>
              <a:rPr lang="en-GB" dirty="0" err="1" smtClean="0"/>
              <a:t>Tudalen</a:t>
            </a:r>
            <a:r>
              <a:rPr lang="en-GB" dirty="0" smtClean="0"/>
              <a:t> </a:t>
            </a:r>
            <a:r>
              <a:rPr lang="en-GB" dirty="0" err="1" smtClean="0"/>
              <a:t>Fframwaith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b="1" u="sng" dirty="0" err="1" smtClean="0">
                <a:solidFill>
                  <a:srgbClr val="0000FF"/>
                </a:solidFill>
              </a:rPr>
              <a:t>Cefnogaeth</a:t>
            </a:r>
            <a:r>
              <a:rPr lang="en-GB" b="1" u="sng" dirty="0" smtClean="0">
                <a:solidFill>
                  <a:srgbClr val="0000FF"/>
                </a:solidFill>
              </a:rPr>
              <a:t> </a:t>
            </a:r>
            <a:r>
              <a:rPr lang="en-GB" b="1" u="sng" dirty="0" err="1" smtClean="0">
                <a:solidFill>
                  <a:srgbClr val="0000FF"/>
                </a:solidFill>
              </a:rPr>
              <a:t>Dysgu</a:t>
            </a:r>
            <a:endParaRPr lang="en-GB" b="1" u="sng" dirty="0" smtClean="0">
              <a:solidFill>
                <a:srgbClr val="0000FF"/>
              </a:solidFill>
            </a:endParaRPr>
          </a:p>
          <a:p>
            <a:r>
              <a:rPr lang="en-GB" dirty="0" smtClean="0"/>
              <a:t>Mae </a:t>
            </a:r>
            <a:r>
              <a:rPr lang="en-GB" dirty="0" err="1" smtClean="0"/>
              <a:t>cefnogaeth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ddysgwyr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anhawsterau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endParaRPr lang="en-GB" dirty="0" smtClean="0"/>
          </a:p>
          <a:p>
            <a:r>
              <a:rPr lang="en-GB" b="1" u="sng" dirty="0" err="1" smtClean="0">
                <a:solidFill>
                  <a:srgbClr val="0000FF"/>
                </a:solidFill>
              </a:rPr>
              <a:t>Cefnogaeth</a:t>
            </a:r>
            <a:r>
              <a:rPr lang="en-GB" b="1" u="sng" dirty="0" smtClean="0">
                <a:solidFill>
                  <a:srgbClr val="0000FF"/>
                </a:solidFill>
              </a:rPr>
              <a:t> </a:t>
            </a:r>
            <a:r>
              <a:rPr lang="en-GB" b="1" u="sng" dirty="0" err="1" smtClean="0">
                <a:solidFill>
                  <a:srgbClr val="0000FF"/>
                </a:solidFill>
              </a:rPr>
              <a:t>Sgiliau</a:t>
            </a:r>
            <a:r>
              <a:rPr lang="en-GB" b="1" u="sng" dirty="0" smtClean="0">
                <a:solidFill>
                  <a:srgbClr val="0000FF"/>
                </a:solidFill>
              </a:rPr>
              <a:t> </a:t>
            </a:r>
            <a:r>
              <a:rPr lang="en-GB" b="1" u="sng" dirty="0" err="1" smtClean="0">
                <a:solidFill>
                  <a:srgbClr val="0000FF"/>
                </a:solidFill>
              </a:rPr>
              <a:t>Astudio</a:t>
            </a:r>
            <a:endParaRPr lang="en-GB" b="1" u="sng" dirty="0" smtClean="0">
              <a:solidFill>
                <a:srgbClr val="0000FF"/>
              </a:solidFill>
            </a:endParaRPr>
          </a:p>
          <a:p>
            <a:r>
              <a:rPr lang="en-GB" dirty="0" smtClean="0"/>
              <a:t>Mae </a:t>
            </a:r>
            <a:r>
              <a:rPr lang="en-GB" dirty="0" err="1" smtClean="0"/>
              <a:t>amserlen</a:t>
            </a:r>
            <a:r>
              <a:rPr lang="en-GB" dirty="0" smtClean="0"/>
              <a:t> a </a:t>
            </a:r>
            <a:r>
              <a:rPr lang="en-GB" dirty="0" err="1" smtClean="0"/>
              <a:t>gwybodeth</a:t>
            </a:r>
            <a:r>
              <a:rPr lang="en-GB" dirty="0" smtClean="0"/>
              <a:t> o </a:t>
            </a:r>
            <a:r>
              <a:rPr lang="en-GB" dirty="0" err="1" smtClean="0"/>
              <a:t>gefnogaeth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astudio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campysau</a:t>
            </a:r>
            <a:r>
              <a:rPr lang="en-GB" dirty="0" smtClean="0"/>
              <a:t> </a:t>
            </a:r>
            <a:r>
              <a:rPr lang="en-GB" dirty="0" err="1" smtClean="0"/>
              <a:t>Caerfyrddin</a:t>
            </a:r>
            <a:r>
              <a:rPr lang="en-GB" dirty="0" smtClean="0"/>
              <a:t> a </a:t>
            </a:r>
            <a:r>
              <a:rPr lang="en-GB" dirty="0" err="1" smtClean="0"/>
              <a:t>Llambed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dysgwyr</a:t>
            </a:r>
            <a:r>
              <a:rPr lang="en-GB" dirty="0" smtClean="0"/>
              <a:t> o bell.</a:t>
            </a:r>
          </a:p>
          <a:p>
            <a:r>
              <a:rPr lang="en-GB" b="1" u="sng" dirty="0" err="1" smtClean="0">
                <a:solidFill>
                  <a:srgbClr val="0000FF"/>
                </a:solidFill>
              </a:rPr>
              <a:t>Dysgwyr</a:t>
            </a:r>
            <a:r>
              <a:rPr lang="en-GB" b="1" u="sng" dirty="0" smtClean="0">
                <a:solidFill>
                  <a:srgbClr val="0000FF"/>
                </a:solidFill>
              </a:rPr>
              <a:t> o bell</a:t>
            </a:r>
          </a:p>
          <a:p>
            <a:r>
              <a:rPr lang="en-GB" dirty="0" err="1" smtClean="0"/>
              <a:t>Gellir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cyngor</a:t>
            </a:r>
            <a:r>
              <a:rPr lang="en-GB" dirty="0" smtClean="0"/>
              <a:t> a </a:t>
            </a:r>
            <a:r>
              <a:rPr lang="en-GB" dirty="0" err="1" smtClean="0"/>
              <a:t>chyfarwyddyd</a:t>
            </a:r>
            <a:r>
              <a:rPr lang="en-GB" dirty="0" smtClean="0"/>
              <a:t> I </a:t>
            </a:r>
            <a:r>
              <a:rPr lang="en-GB" dirty="0" err="1" smtClean="0"/>
              <a:t>gynorthwyo</a:t>
            </a:r>
            <a:r>
              <a:rPr lang="en-GB" dirty="0" smtClean="0"/>
              <a:t> </a:t>
            </a:r>
            <a:r>
              <a:rPr lang="en-GB" dirty="0" err="1" smtClean="0"/>
              <a:t>dysgwyr</a:t>
            </a:r>
            <a:r>
              <a:rPr lang="en-GB" dirty="0" smtClean="0"/>
              <a:t> o bell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 smtClean="0"/>
              <a:t>fyned</a:t>
            </a:r>
            <a:r>
              <a:rPr lang="en-GB" dirty="0" smtClean="0"/>
              <a:t> I </a:t>
            </a:r>
            <a:r>
              <a:rPr lang="en-GB" dirty="0" err="1" smtClean="0"/>
              <a:t>adran</a:t>
            </a:r>
            <a:r>
              <a:rPr lang="en-GB" dirty="0" smtClean="0"/>
              <a:t> </a:t>
            </a:r>
            <a:r>
              <a:rPr lang="en-GB" dirty="0" err="1" smtClean="0"/>
              <a:t>Cefnogaeth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859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448" y="-31552"/>
            <a:ext cx="2771800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TextBox 1"/>
          <p:cNvSpPr txBox="1">
            <a:spLocks noChangeArrowheads="1"/>
          </p:cNvSpPr>
          <p:nvPr/>
        </p:nvSpPr>
        <p:spPr bwMode="auto">
          <a:xfrm>
            <a:off x="0" y="908720"/>
            <a:ext cx="27718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3600" b="1" i="1" dirty="0">
                <a:solidFill>
                  <a:srgbClr val="000000"/>
                </a:solidFill>
                <a:cs typeface="ＭＳ Ｐゴシック" charset="0"/>
              </a:rPr>
              <a:t>Learning Styles</a:t>
            </a:r>
            <a:endParaRPr lang="en-US" sz="3600" b="1" i="1" dirty="0">
              <a:solidFill>
                <a:srgbClr val="000000"/>
              </a:solidFill>
              <a:cs typeface="ＭＳ Ｐゴシック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37545" y="836712"/>
            <a:ext cx="6198951" cy="3260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2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smtClean="0"/>
              <a:t>Aims of the session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 smtClean="0">
                <a:latin typeface="+mj-lt"/>
              </a:rPr>
              <a:t>Overview of learning styles</a:t>
            </a:r>
          </a:p>
          <a:p>
            <a:pPr>
              <a:defRPr/>
            </a:pPr>
            <a:r>
              <a:rPr lang="en-GB" sz="2400" dirty="0" smtClean="0">
                <a:latin typeface="+mj-lt"/>
              </a:rPr>
              <a:t>Honey and Mumford’s Learning Style Questionnaire (LSQ)</a:t>
            </a:r>
          </a:p>
          <a:p>
            <a:pPr>
              <a:defRPr/>
            </a:pPr>
            <a:r>
              <a:rPr lang="en-GB" sz="2400" dirty="0" smtClean="0">
                <a:latin typeface="+mj-lt"/>
              </a:rPr>
              <a:t>VARK questionnaire</a:t>
            </a:r>
          </a:p>
          <a:p>
            <a:pPr>
              <a:defRPr/>
            </a:pPr>
            <a:r>
              <a:rPr lang="en-GB" sz="2400" dirty="0" smtClean="0">
                <a:latin typeface="+mj-lt"/>
              </a:rPr>
              <a:t>Other models</a:t>
            </a:r>
            <a:endParaRPr lang="en-GB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9783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5-09-24 at 06.56.55.png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16443" y="260648"/>
            <a:ext cx="5464069" cy="533747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448" y="-31552"/>
            <a:ext cx="3703456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1"/>
          <p:cNvSpPr txBox="1">
            <a:spLocks noChangeArrowheads="1"/>
          </p:cNvSpPr>
          <p:nvPr/>
        </p:nvSpPr>
        <p:spPr bwMode="auto">
          <a:xfrm>
            <a:off x="467544" y="1107901"/>
            <a:ext cx="3168352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2800" b="1" i="1" dirty="0" smtClean="0">
                <a:solidFill>
                  <a:srgbClr val="000000"/>
                </a:solidFill>
                <a:cs typeface="ＭＳ Ｐゴシック" charset="0"/>
              </a:rPr>
              <a:t>Learning styles</a:t>
            </a:r>
          </a:p>
          <a:p>
            <a:pPr eaLnBrk="1" hangingPunct="1"/>
            <a:endParaRPr lang="en-GB" sz="2800" b="1" i="1" dirty="0">
              <a:solidFill>
                <a:srgbClr val="000000"/>
              </a:solidFill>
              <a:cs typeface="ＭＳ Ｐゴシック" charset="0"/>
            </a:endParaRPr>
          </a:p>
          <a:p>
            <a:pPr eaLnBrk="1" hangingPunct="1"/>
            <a:endParaRPr lang="en-US" sz="2800" b="1" i="1" dirty="0">
              <a:solidFill>
                <a:srgbClr val="000000"/>
              </a:solidFill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297142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smtClean="0"/>
              <a:t>VARK</a:t>
            </a:r>
            <a:endParaRPr lang="en-US" altLang="en-US" sz="400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  <a:defRPr/>
            </a:pPr>
            <a:r>
              <a:rPr lang="en-GB" sz="2800" dirty="0" smtClean="0">
                <a:latin typeface="+mj-lt"/>
              </a:rPr>
              <a:t>Neil Fleming 1987 onwards</a:t>
            </a:r>
          </a:p>
          <a:p>
            <a:pPr>
              <a:defRPr/>
            </a:pPr>
            <a:r>
              <a:rPr lang="en-GB" sz="2800" dirty="0" smtClean="0">
                <a:latin typeface="+mj-lt"/>
              </a:rPr>
              <a:t>Visual</a:t>
            </a:r>
          </a:p>
          <a:p>
            <a:pPr>
              <a:defRPr/>
            </a:pPr>
            <a:r>
              <a:rPr lang="en-GB" sz="2800" dirty="0" smtClean="0">
                <a:latin typeface="+mj-lt"/>
              </a:rPr>
              <a:t>Audio</a:t>
            </a:r>
          </a:p>
          <a:p>
            <a:pPr>
              <a:defRPr/>
            </a:pPr>
            <a:r>
              <a:rPr lang="en-GB" sz="2800" dirty="0" smtClean="0">
                <a:latin typeface="+mj-lt"/>
              </a:rPr>
              <a:t>Reading/Writing</a:t>
            </a:r>
          </a:p>
          <a:p>
            <a:pPr>
              <a:defRPr/>
            </a:pPr>
            <a:r>
              <a:rPr lang="en-GB" sz="2800" dirty="0" smtClean="0">
                <a:latin typeface="+mj-lt"/>
              </a:rPr>
              <a:t>Kinaesthetic </a:t>
            </a:r>
          </a:p>
          <a:p>
            <a:pPr marL="0" indent="0">
              <a:buFontTx/>
              <a:buNone/>
              <a:defRPr/>
            </a:pPr>
            <a:r>
              <a:rPr lang="en-GB" sz="2800" dirty="0">
                <a:latin typeface="+mj-lt"/>
                <a:hlinkClick r:id="rId3"/>
              </a:rPr>
              <a:t>http://</a:t>
            </a:r>
            <a:r>
              <a:rPr lang="en-GB" sz="2800" dirty="0" smtClean="0">
                <a:latin typeface="+mj-lt"/>
                <a:hlinkClick r:id="rId3"/>
              </a:rPr>
              <a:t>www.vark-learn.com/english/page.asp?p=questionnaire</a:t>
            </a:r>
            <a:endParaRPr lang="en-GB" sz="2800" dirty="0" smtClean="0">
              <a:latin typeface="+mj-lt"/>
            </a:endParaRPr>
          </a:p>
          <a:p>
            <a:pPr marL="0" indent="0">
              <a:buFontTx/>
              <a:buNone/>
              <a:defRPr/>
            </a:pPr>
            <a:endParaRPr lang="en-GB" sz="2800" dirty="0" smtClean="0">
              <a:latin typeface="+mj-lt"/>
            </a:endParaRPr>
          </a:p>
          <a:p>
            <a:pPr marL="0" indent="0">
              <a:buFontTx/>
              <a:buNone/>
              <a:defRPr/>
            </a:pPr>
            <a:endParaRPr lang="en-GB" dirty="0" smtClean="0">
              <a:latin typeface="+mj-lt"/>
            </a:endParaRPr>
          </a:p>
          <a:p>
            <a:pPr>
              <a:defRPr/>
            </a:pP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94299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5805264"/>
            <a:ext cx="9144000" cy="10527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Screen Shot 2015-09-24 at 06.57.34.png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880" r="2814" b="1722"/>
          <a:stretch/>
        </p:blipFill>
        <p:spPr>
          <a:xfrm>
            <a:off x="14304" y="-54238"/>
            <a:ext cx="9129696" cy="6363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51796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5589240"/>
            <a:ext cx="9144000" cy="1268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Screen Shot 2015-09-24 at 06.57.51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6536" y="0"/>
            <a:ext cx="87595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59774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5589240"/>
            <a:ext cx="9144000" cy="1268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Screen Shot 2015-09-24 at 06.58.05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1608" y="0"/>
            <a:ext cx="89066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99104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5589240"/>
            <a:ext cx="9144000" cy="1268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Screen Shot 2015-09-24 at 06.58.26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8072" y="0"/>
            <a:ext cx="78123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15644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5589240"/>
            <a:ext cx="9144000" cy="1268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Screen Shot 2015-09-24 at 06.58.40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0320" y="0"/>
            <a:ext cx="92998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44640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 smtClean="0"/>
              <a:t>Others to look at:</a:t>
            </a:r>
            <a:endParaRPr lang="en-US" altLang="en-US" sz="40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 smtClean="0">
                <a:latin typeface="+mj-lt"/>
              </a:rPr>
              <a:t>Noel Entwistle </a:t>
            </a:r>
            <a:r>
              <a:rPr lang="en-GB" sz="2400" i="1" dirty="0" smtClean="0">
                <a:latin typeface="+mj-lt"/>
              </a:rPr>
              <a:t>Approaches and Study Skills Inventory for Students</a:t>
            </a:r>
            <a:r>
              <a:rPr lang="en-GB" sz="2400" dirty="0" smtClean="0">
                <a:latin typeface="+mj-lt"/>
              </a:rPr>
              <a:t> (ASSIST) (2000)</a:t>
            </a:r>
          </a:p>
          <a:p>
            <a:pPr>
              <a:defRPr/>
            </a:pPr>
            <a:r>
              <a:rPr lang="en-GB" sz="2400" dirty="0"/>
              <a:t>David Kolb’s </a:t>
            </a:r>
            <a:r>
              <a:rPr lang="en-GB" sz="2400" i="1" dirty="0"/>
              <a:t>Learning Style Inventory</a:t>
            </a:r>
            <a:r>
              <a:rPr lang="en-GB" sz="2400" dirty="0"/>
              <a:t> (1976) (1985) (1999): four styles (2013) nine </a:t>
            </a:r>
            <a:r>
              <a:rPr lang="en-GB" sz="2400" dirty="0" smtClean="0"/>
              <a:t>styles</a:t>
            </a:r>
          </a:p>
          <a:p>
            <a:pPr>
              <a:defRPr/>
            </a:pPr>
            <a:r>
              <a:rPr lang="en-GB" altLang="en-US" sz="2400" dirty="0"/>
              <a:t>Myers-Briggs Type Indicator (MBTI</a:t>
            </a:r>
            <a:r>
              <a:rPr lang="en-GB" altLang="en-US" sz="2400" dirty="0" smtClean="0"/>
              <a:t>) (</a:t>
            </a:r>
            <a:r>
              <a:rPr lang="en-US" sz="2400" dirty="0" smtClean="0">
                <a:hlinkClick r:id="rId3"/>
              </a:rPr>
              <a:t>http</a:t>
            </a:r>
            <a:r>
              <a:rPr lang="en-US" sz="2400" dirty="0">
                <a:hlinkClick r:id="rId3"/>
              </a:rPr>
              <a:t>://psychology-tools.com/myers-briggs-type-indicator</a:t>
            </a:r>
            <a:r>
              <a:rPr lang="en-US" sz="2400" dirty="0" smtClean="0">
                <a:hlinkClick r:id="rId3"/>
              </a:rPr>
              <a:t>/</a:t>
            </a:r>
            <a:r>
              <a:rPr lang="en-US" sz="2400" dirty="0"/>
              <a:t>)</a:t>
            </a:r>
            <a:endParaRPr lang="en-GB" sz="2400" dirty="0"/>
          </a:p>
          <a:p>
            <a:pPr>
              <a:defRPr/>
            </a:pPr>
            <a:endParaRPr lang="en-GB" sz="2400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62555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"/>
          <p:cNvSpPr>
            <a:spLocks noGrp="1"/>
          </p:cNvSpPr>
          <p:nvPr>
            <p:ph type="title"/>
          </p:nvPr>
        </p:nvSpPr>
        <p:spPr>
          <a:xfrm>
            <a:off x="684213" y="90805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smtClean="0"/>
              <a:t>Honey and Mumford’s Learning Styles Questionnaire</a:t>
            </a:r>
            <a:r>
              <a:rPr lang="en-GB" altLang="en-US" smtClean="0"/>
              <a:t/>
            </a:r>
            <a:br>
              <a:rPr lang="en-GB" altLang="en-US" smtClean="0"/>
            </a:br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 smtClean="0">
                <a:latin typeface="+mj-lt"/>
              </a:rPr>
              <a:t>Complete and score the questionnaire (20 minutes)</a:t>
            </a:r>
          </a:p>
          <a:p>
            <a:pPr>
              <a:defRPr/>
            </a:pPr>
            <a:endParaRPr lang="en-GB" sz="2400" dirty="0" smtClean="0">
              <a:latin typeface="+mj-lt"/>
            </a:endParaRPr>
          </a:p>
          <a:p>
            <a:pPr>
              <a:defRPr/>
            </a:pPr>
            <a:r>
              <a:rPr lang="en-GB" sz="2400" dirty="0" smtClean="0">
                <a:latin typeface="+mj-lt"/>
              </a:rPr>
              <a:t>Consider the implications for completing your learning plan and reflection</a:t>
            </a:r>
          </a:p>
          <a:p>
            <a:pPr>
              <a:defRPr/>
            </a:pPr>
            <a:endParaRPr lang="en-GB" sz="2400" dirty="0" smtClean="0">
              <a:latin typeface="+mj-lt"/>
            </a:endParaRPr>
          </a:p>
          <a:p>
            <a:pPr>
              <a:defRPr/>
            </a:pPr>
            <a:r>
              <a:rPr lang="en-GB" sz="2400" dirty="0" smtClean="0">
                <a:latin typeface="+mj-lt"/>
              </a:rPr>
              <a:t>Identify </a:t>
            </a:r>
            <a:r>
              <a:rPr lang="en-GB" sz="2400" dirty="0">
                <a:latin typeface="+mj-lt"/>
              </a:rPr>
              <a:t>potential advantages and criticisms of the LSQ</a:t>
            </a:r>
          </a:p>
          <a:p>
            <a:pPr marL="0" indent="0">
              <a:buFontTx/>
              <a:buNone/>
              <a:defRPr/>
            </a:pPr>
            <a:endParaRPr lang="en-GB" sz="2400" dirty="0" smtClean="0">
              <a:latin typeface="+mj-lt"/>
            </a:endParaRPr>
          </a:p>
          <a:p>
            <a:pPr>
              <a:defRPr/>
            </a:pPr>
            <a:endParaRPr lang="en-US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01747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smtClean="0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3917032"/>
          </a:xfrm>
        </p:spPr>
        <p:txBody>
          <a:bodyPr/>
          <a:lstStyle/>
          <a:p>
            <a:pPr marL="0" indent="0">
              <a:buFontTx/>
              <a:buNone/>
              <a:defRPr/>
            </a:pPr>
            <a:r>
              <a:rPr lang="en-GB" sz="1400" dirty="0" smtClean="0">
                <a:latin typeface="+mj-lt"/>
              </a:rPr>
              <a:t>Coffield, F., Moseley, D., Hall, E. and Ecclestone, K. (2004 ) </a:t>
            </a:r>
            <a:r>
              <a:rPr lang="en-GB" sz="1400" i="1" dirty="0" smtClean="0">
                <a:latin typeface="+mj-lt"/>
              </a:rPr>
              <a:t>Learning Styles and Pedagogy in Post-16 Learning: a systematic and critical review.</a:t>
            </a:r>
            <a:r>
              <a:rPr lang="en-GB" sz="1400" dirty="0" smtClean="0">
                <a:latin typeface="+mj-lt"/>
              </a:rPr>
              <a:t> London: Learning and Skills Research Centre/University of Newcastle upon Tyne. </a:t>
            </a:r>
            <a:endParaRPr lang="en-GB" sz="1400" dirty="0" smtClean="0">
              <a:solidFill>
                <a:schemeClr val="accent1"/>
              </a:solidFill>
              <a:latin typeface="+mj-lt"/>
            </a:endParaRPr>
          </a:p>
          <a:p>
            <a:pPr marL="0" indent="0">
              <a:buFontTx/>
              <a:buNone/>
              <a:defRPr/>
            </a:pPr>
            <a:endParaRPr lang="en-US" sz="1400" dirty="0" smtClean="0"/>
          </a:p>
          <a:p>
            <a:pPr marL="0" indent="0">
              <a:buNone/>
              <a:defRPr/>
            </a:pPr>
            <a:r>
              <a:rPr lang="en-US" sz="1400" dirty="0" err="1">
                <a:latin typeface="+mj-lt"/>
              </a:rPr>
              <a:t>Entwistle</a:t>
            </a:r>
            <a:r>
              <a:rPr lang="en-US" sz="1400" dirty="0">
                <a:latin typeface="+mj-lt"/>
              </a:rPr>
              <a:t>, N. (2000) Scoring Key for the A</a:t>
            </a:r>
            <a:r>
              <a:rPr lang="en-GB" sz="1400" dirty="0" err="1">
                <a:latin typeface="+mj-lt"/>
              </a:rPr>
              <a:t>pproaches</a:t>
            </a:r>
            <a:r>
              <a:rPr lang="en-GB" sz="1400" dirty="0">
                <a:latin typeface="+mj-lt"/>
              </a:rPr>
              <a:t> and Study Skills Inventory for Students (ASSIST) [Online], Available: </a:t>
            </a:r>
            <a:r>
              <a:rPr lang="en-US" sz="1400" dirty="0">
                <a:latin typeface="+mj-lt"/>
                <a:hlinkClick r:id="rId3"/>
              </a:rPr>
              <a:t>http://www.etl.tla.ed.ac.uk/questionnaires/ASSIST.pdf</a:t>
            </a:r>
            <a:r>
              <a:rPr lang="en-US" sz="1400" dirty="0">
                <a:latin typeface="+mj-lt"/>
              </a:rPr>
              <a:t> [17 April 2013].</a:t>
            </a:r>
            <a:r>
              <a:rPr lang="en-GB" sz="1400" dirty="0">
                <a:latin typeface="+mj-lt"/>
              </a:rPr>
              <a:t> </a:t>
            </a:r>
            <a:endParaRPr lang="en-GB" sz="1400" dirty="0" smtClean="0">
              <a:latin typeface="+mj-lt"/>
            </a:endParaRPr>
          </a:p>
          <a:p>
            <a:pPr marL="0" indent="0">
              <a:buNone/>
              <a:defRPr/>
            </a:pPr>
            <a:endParaRPr lang="en-GB" sz="1400" dirty="0">
              <a:latin typeface="+mj-lt"/>
            </a:endParaRPr>
          </a:p>
          <a:p>
            <a:pPr marL="0" indent="0">
              <a:buNone/>
              <a:defRPr/>
            </a:pPr>
            <a:r>
              <a:rPr lang="en-GB" sz="1400" dirty="0"/>
              <a:t>Kolb, A.Y. and Kolb, D.A. (2005) </a:t>
            </a:r>
            <a:r>
              <a:rPr lang="en-GB" sz="1400" i="1" dirty="0"/>
              <a:t>The Kolb Learning Style Inventory – version 3.1, 2005 Technical Specifications.</a:t>
            </a:r>
            <a:r>
              <a:rPr lang="en-GB" sz="1400" dirty="0"/>
              <a:t> Boston, MA: Hay Resource Direct, [Online], Available: </a:t>
            </a:r>
            <a:r>
              <a:rPr lang="en-GB" sz="1400" dirty="0">
                <a:hlinkClick r:id="rId4"/>
              </a:rPr>
              <a:t>http://www.whitewater-rescue.com/support/pagepics/lsitechmanual.pdf</a:t>
            </a:r>
            <a:r>
              <a:rPr lang="en-GB" sz="1400" dirty="0"/>
              <a:t> [17 April 2013] </a:t>
            </a:r>
            <a:endParaRPr lang="en-GB" sz="1400" dirty="0" smtClean="0">
              <a:latin typeface="+mj-lt"/>
            </a:endParaRPr>
          </a:p>
          <a:p>
            <a:pPr marL="0" indent="0">
              <a:buNone/>
              <a:defRPr/>
            </a:pPr>
            <a:endParaRPr lang="en-GB" sz="1400" dirty="0">
              <a:latin typeface="+mj-lt"/>
            </a:endParaRPr>
          </a:p>
          <a:p>
            <a:pPr marL="0" indent="0">
              <a:buNone/>
              <a:defRPr/>
            </a:pPr>
            <a:endParaRPr lang="en-GB" sz="1400" dirty="0">
              <a:latin typeface="+mj-lt"/>
            </a:endParaRPr>
          </a:p>
          <a:p>
            <a:pPr marL="0" indent="0">
              <a:buFontTx/>
              <a:buNone/>
              <a:defRPr/>
            </a:pPr>
            <a:endParaRPr lang="en-GB" dirty="0" smtClean="0">
              <a:latin typeface="+mj-lt"/>
            </a:endParaRPr>
          </a:p>
          <a:p>
            <a:pPr marL="0" indent="0">
              <a:buFontTx/>
              <a:buNone/>
              <a:defRPr/>
            </a:pP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4249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448" y="-31552"/>
            <a:ext cx="2771800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8" name="TextBox 1"/>
          <p:cNvSpPr txBox="1">
            <a:spLocks noChangeArrowheads="1"/>
          </p:cNvSpPr>
          <p:nvPr/>
        </p:nvSpPr>
        <p:spPr bwMode="auto">
          <a:xfrm>
            <a:off x="35496" y="620688"/>
            <a:ext cx="2736304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4000" b="1" i="1" dirty="0">
                <a:solidFill>
                  <a:srgbClr val="000000"/>
                </a:solidFill>
                <a:cs typeface="ＭＳ Ｐゴシック" charset="0"/>
              </a:rPr>
              <a:t>Training Needs Analysis</a:t>
            </a:r>
            <a:endParaRPr lang="en-US" sz="4000" b="1" i="1" dirty="0">
              <a:solidFill>
                <a:srgbClr val="000000"/>
              </a:solidFill>
              <a:cs typeface="ＭＳ Ｐゴシック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5896" y="13284"/>
            <a:ext cx="4248472" cy="5692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412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Box 1"/>
          <p:cNvSpPr txBox="1">
            <a:spLocks noChangeArrowheads="1"/>
          </p:cNvSpPr>
          <p:nvPr/>
        </p:nvSpPr>
        <p:spPr bwMode="auto">
          <a:xfrm>
            <a:off x="250825" y="301625"/>
            <a:ext cx="8331200" cy="5724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defRPr/>
            </a:pPr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Factors to be considered in TNA</a:t>
            </a:r>
            <a:b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GB" sz="2800" dirty="0" smtClean="0"/>
              <a:t>Current</a:t>
            </a:r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GB" sz="2800" dirty="0" smtClean="0"/>
              <a:t>skills, knowledge and experience (CV)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 smtClean="0"/>
              <a:t>Job role and requirements (job spec and person spec)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 smtClean="0"/>
              <a:t>Performance objectives and related skills, knowledge and experience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 smtClean="0"/>
              <a:t>Organisation competency frameworks (if any)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 smtClean="0"/>
              <a:t>Continuous Professional Development (CPD) requirements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 smtClean="0"/>
              <a:t>Legislative requirements 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 smtClean="0"/>
              <a:t>Compatibility</a:t>
            </a:r>
          </a:p>
          <a:p>
            <a:pPr algn="ctr" eaLnBrk="1" hangingPunct="1">
              <a:defRPr/>
            </a:pPr>
            <a:endParaRPr lang="en-US" sz="6000" b="1" i="1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673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Box 1"/>
          <p:cNvSpPr txBox="1">
            <a:spLocks noChangeArrowheads="1"/>
          </p:cNvSpPr>
          <p:nvPr/>
        </p:nvSpPr>
        <p:spPr bwMode="auto">
          <a:xfrm>
            <a:off x="250825" y="301625"/>
            <a:ext cx="8331200" cy="4821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ctr" eaLnBrk="1" hangingPunct="1">
              <a:lnSpc>
                <a:spcPct val="90000"/>
              </a:lnSpc>
              <a:defRPr/>
            </a:pPr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TNA Methods</a:t>
            </a:r>
            <a:b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</a:br>
            <a:endParaRPr lang="en-GB" sz="4400" dirty="0" smtClean="0">
              <a:solidFill>
                <a:schemeClr val="accent1">
                  <a:lumMod val="50000"/>
                </a:schemeClr>
              </a:solidFill>
              <a:latin typeface="+mj-lt"/>
              <a:ea typeface="+mj-ea"/>
              <a:cs typeface="+mj-cs"/>
            </a:endParaRP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 smtClean="0"/>
              <a:t>Gap analysis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 smtClean="0"/>
              <a:t>SWOT analysis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 smtClean="0"/>
              <a:t>Knowledge, Skills and Experience Assessment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 smtClean="0"/>
              <a:t>Skills Matrix 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 smtClean="0"/>
              <a:t>Competency Assessment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 smtClean="0"/>
              <a:t>Assessment Centre Tests</a:t>
            </a:r>
            <a:endParaRPr lang="en-US" sz="2800" dirty="0" smtClean="0"/>
          </a:p>
          <a:p>
            <a:pPr algn="ctr" eaLnBrk="1" hangingPunct="1">
              <a:defRPr/>
            </a:pPr>
            <a:endParaRPr lang="en-US" sz="6000" b="1" i="1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008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448" y="-31552"/>
            <a:ext cx="2771800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4" name="TextBox 1"/>
          <p:cNvSpPr txBox="1">
            <a:spLocks noChangeArrowheads="1"/>
          </p:cNvSpPr>
          <p:nvPr/>
        </p:nvSpPr>
        <p:spPr bwMode="auto">
          <a:xfrm>
            <a:off x="-28261" y="764704"/>
            <a:ext cx="2880320" cy="584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3200" b="1" i="1" dirty="0" smtClean="0">
                <a:solidFill>
                  <a:srgbClr val="000000"/>
                </a:solidFill>
                <a:cs typeface="ＭＳ Ｐゴシック" charset="0"/>
              </a:rPr>
              <a:t>Final steps</a:t>
            </a:r>
            <a:endParaRPr lang="en-US" sz="3200" b="1" i="1" dirty="0">
              <a:solidFill>
                <a:srgbClr val="000000"/>
              </a:solidFill>
              <a:cs typeface="ＭＳ Ｐゴシック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47864" y="918678"/>
            <a:ext cx="5040560" cy="402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06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  <a:ea typeface="+mj-ea"/>
              </a:rPr>
              <a:t>How to get a first class mark?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8"/>
            <a:ext cx="8229600" cy="4752057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Use a wide range of readings. 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Structure your work appropriately, making it easy to follow and to comprehend.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Attempt all aspects of the assignment as comprehensively as you can.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Follow the Harvard referencing style and cite your references appropriately. 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Check your work against the </a:t>
            </a:r>
            <a:r>
              <a:rPr lang="en-GB" sz="2400" dirty="0" smtClean="0">
                <a:latin typeface="Arial" charset="0"/>
              </a:rPr>
              <a:t>module’s </a:t>
            </a:r>
            <a:r>
              <a:rPr lang="en-GB" sz="2400" dirty="0">
                <a:latin typeface="Arial" charset="0"/>
              </a:rPr>
              <a:t>assessment criteria and make sure you have covered each element. 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Carry-out a thorough proofreading of your work. Read it out aloud to make sure it flows and makes sense. 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Be consistent in your use of (appropriate) language.</a:t>
            </a:r>
          </a:p>
        </p:txBody>
      </p:sp>
    </p:spTree>
    <p:extLst>
      <p:ext uri="{BB962C8B-B14F-4D97-AF65-F5344CB8AC3E}">
        <p14:creationId xmlns:p14="http://schemas.microsoft.com/office/powerpoint/2010/main" val="2327128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en-GB" sz="4400" b="1" dirty="0" err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Cwestiynau</a:t>
            </a:r>
            <a:r>
              <a:rPr lang="en-GB" sz="44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GB" sz="4400" b="1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Grwp</a:t>
            </a:r>
            <a:endParaRPr lang="en-GB" sz="4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ea typeface="+mn-ea"/>
              <a:cs typeface="Arial" pitchFamily="34" charset="0"/>
            </a:endParaRPr>
          </a:p>
          <a:p>
            <a:pPr algn="ctr">
              <a:defRPr/>
            </a:pPr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Group Questions</a:t>
            </a:r>
            <a:endParaRPr lang="en-GB" sz="4400" dirty="0">
              <a:solidFill>
                <a:schemeClr val="accent1">
                  <a:lumMod val="50000"/>
                </a:schemeClr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9219" name="Content Placeholder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en-GB" sz="3200" i="1" dirty="0" smtClean="0">
                <a:ea typeface="PMingLiU" charset="0"/>
                <a:cs typeface="PMingLiU" charset="0"/>
              </a:rPr>
              <a:t>From this morning…did we:</a:t>
            </a:r>
          </a:p>
          <a:p>
            <a:pPr marL="457200" indent="-457200">
              <a:spcBef>
                <a:spcPct val="20000"/>
              </a:spcBef>
              <a:buFont typeface="Arial"/>
              <a:buChar char="•"/>
            </a:pPr>
            <a:r>
              <a:rPr lang="en-GB" sz="3200" i="1" dirty="0" smtClean="0">
                <a:ea typeface="PMingLiU" charset="0"/>
                <a:cs typeface="PMingLiU" charset="0"/>
              </a:rPr>
              <a:t>answer your questions?</a:t>
            </a:r>
          </a:p>
          <a:p>
            <a:pPr marL="457200" indent="-457200">
              <a:spcBef>
                <a:spcPct val="20000"/>
              </a:spcBef>
              <a:buFont typeface="Arial"/>
              <a:buChar char="•"/>
            </a:pPr>
            <a:r>
              <a:rPr lang="en-GB" sz="3200" i="1" dirty="0" smtClean="0">
                <a:ea typeface="PMingLiU" charset="0"/>
                <a:cs typeface="PMingLiU" charset="0"/>
              </a:rPr>
              <a:t>alleviate your concerns?</a:t>
            </a:r>
            <a:endParaRPr lang="en-GB" sz="3200" i="1" dirty="0">
              <a:ea typeface="PMingLiU" charset="0"/>
              <a:cs typeface="PMingLiU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7121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dirty="0" err="1" smtClean="0">
                <a:solidFill>
                  <a:srgbClr val="3C8C93"/>
                </a:solidFill>
                <a:latin typeface="Arial" charset="0"/>
              </a:rPr>
              <a:t>Camau</a:t>
            </a:r>
            <a:r>
              <a:rPr lang="en-GB" dirty="0" smtClean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dirty="0" err="1">
                <a:solidFill>
                  <a:srgbClr val="3C8C93"/>
                </a:solidFill>
                <a:latin typeface="Arial" charset="0"/>
              </a:rPr>
              <a:t>Nesaf</a:t>
            </a:r>
            <a:r>
              <a:rPr lang="en-GB" dirty="0">
                <a:solidFill>
                  <a:srgbClr val="3C8C93"/>
                </a:solidFill>
                <a:latin typeface="Arial" charset="0"/>
              </a:rPr>
              <a:t/>
            </a:r>
            <a:br>
              <a:rPr lang="en-GB" dirty="0">
                <a:solidFill>
                  <a:srgbClr val="3C8C93"/>
                </a:solidFill>
                <a:latin typeface="Arial" charset="0"/>
              </a:rPr>
            </a:br>
            <a:r>
              <a:rPr lang="en-GB" dirty="0" smtClean="0">
                <a:solidFill>
                  <a:srgbClr val="3C8C93"/>
                </a:solidFill>
                <a:latin typeface="Arial" charset="0"/>
              </a:rPr>
              <a:t>Next </a:t>
            </a:r>
            <a:r>
              <a:rPr lang="en-GB" dirty="0">
                <a:solidFill>
                  <a:srgbClr val="3C8C93"/>
                </a:solidFill>
                <a:latin typeface="Arial" charset="0"/>
              </a:rPr>
              <a:t>Steps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31975"/>
            <a:ext cx="8229600" cy="3036888"/>
          </a:xfrm>
        </p:spPr>
        <p:txBody>
          <a:bodyPr/>
          <a:lstStyle/>
          <a:p>
            <a:pPr eaLnBrk="1" hangingPunct="1"/>
            <a:r>
              <a:rPr lang="en-GB" sz="2800" i="1" dirty="0" smtClean="0">
                <a:latin typeface="Arial" charset="0"/>
                <a:cs typeface="Arial" charset="0"/>
              </a:rPr>
              <a:t>Annotated CV</a:t>
            </a:r>
            <a:endParaRPr lang="en-GB" sz="2800" i="1" dirty="0">
              <a:latin typeface="Arial" charset="0"/>
              <a:cs typeface="Arial" charset="0"/>
            </a:endParaRPr>
          </a:p>
          <a:p>
            <a:r>
              <a:rPr lang="en-GB" sz="2800" i="1" dirty="0">
                <a:latin typeface="Arial" charset="0"/>
                <a:cs typeface="Arial" charset="0"/>
              </a:rPr>
              <a:t>Annotated </a:t>
            </a:r>
            <a:r>
              <a:rPr lang="en-GB" sz="2800" i="1" dirty="0" smtClean="0">
                <a:latin typeface="Arial" charset="0"/>
                <a:cs typeface="Arial" charset="0"/>
              </a:rPr>
              <a:t>Job Description</a:t>
            </a:r>
          </a:p>
          <a:p>
            <a:r>
              <a:rPr lang="en-GB" sz="2800" i="1" dirty="0" smtClean="0">
                <a:latin typeface="Arial" charset="0"/>
                <a:cs typeface="Arial" charset="0"/>
              </a:rPr>
              <a:t>Read </a:t>
            </a:r>
            <a:r>
              <a:rPr lang="en-GB" sz="2800" i="1" dirty="0" err="1" smtClean="0">
                <a:latin typeface="Arial" charset="0"/>
                <a:cs typeface="Arial" charset="0"/>
              </a:rPr>
              <a:t>handout</a:t>
            </a:r>
            <a:r>
              <a:rPr lang="en-GB" sz="2800" i="1" dirty="0" smtClean="0">
                <a:latin typeface="Arial" charset="0"/>
                <a:cs typeface="Arial" charset="0"/>
              </a:rPr>
              <a:t> on reflection</a:t>
            </a:r>
          </a:p>
          <a:p>
            <a:r>
              <a:rPr lang="en-GB" sz="2800" i="1" dirty="0" smtClean="0">
                <a:latin typeface="Arial" charset="0"/>
                <a:cs typeface="Arial" charset="0"/>
              </a:rPr>
              <a:t>Training needs analysis… **</a:t>
            </a:r>
            <a:endParaRPr lang="en-GB" sz="2800" i="1" dirty="0">
              <a:latin typeface="Arial" charset="0"/>
              <a:cs typeface="Arial" charset="0"/>
            </a:endParaRPr>
          </a:p>
          <a:p>
            <a:pPr eaLnBrk="1" hangingPunct="1"/>
            <a:r>
              <a:rPr lang="en-GB" sz="2800" i="1" dirty="0">
                <a:latin typeface="Arial" charset="0"/>
                <a:cs typeface="Arial" charset="0"/>
              </a:rPr>
              <a:t>Dates</a:t>
            </a:r>
          </a:p>
          <a:p>
            <a:pPr eaLnBrk="1" hangingPunct="1">
              <a:buFontTx/>
              <a:buNone/>
            </a:pPr>
            <a:endParaRPr lang="en-GB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732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>
                <a:solidFill>
                  <a:srgbClr val="3C8C93"/>
                </a:solidFill>
                <a:latin typeface="Arial" charset="0"/>
              </a:rPr>
              <a:t>Gwerthusiad – Plws / Delta</a:t>
            </a:r>
            <a:br>
              <a:rPr lang="en-GB">
                <a:solidFill>
                  <a:srgbClr val="3C8C93"/>
                </a:solidFill>
                <a:latin typeface="Arial" charset="0"/>
              </a:rPr>
            </a:br>
            <a:r>
              <a:rPr lang="en-GB">
                <a:solidFill>
                  <a:srgbClr val="3C8C93"/>
                </a:solidFill>
                <a:latin typeface="Arial" charset="0"/>
              </a:rPr>
              <a:t>Evaluation – Plus / Delta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57213" y="1928813"/>
            <a:ext cx="8229600" cy="4525962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We would like you to provide us with feedback on this induction programme.</a:t>
            </a:r>
          </a:p>
          <a:p>
            <a:pPr eaLnBrk="1" hangingPunct="1"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Please discuss and flipchart:</a:t>
            </a:r>
          </a:p>
          <a:p>
            <a:pPr marL="742950" lvl="2" indent="-342900">
              <a:buFontTx/>
              <a:buChar char="•"/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What was positive about the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programme?</a:t>
            </a:r>
            <a:endParaRPr lang="en-GB" sz="2800" i="1" kern="1200" dirty="0">
              <a:ea typeface="+mn-ea"/>
              <a:cs typeface="Arial" pitchFamily="34" charset="0"/>
            </a:endParaRPr>
          </a:p>
          <a:p>
            <a:pPr marL="742950" lvl="2" indent="-342900">
              <a:buFontTx/>
              <a:buChar char="•"/>
              <a:defRPr/>
            </a:pPr>
            <a:r>
              <a:rPr lang="en-GB" sz="2800" i="1" kern="1200" dirty="0">
                <a:cs typeface="Arial" pitchFamily="34" charset="0"/>
              </a:rPr>
              <a:t>What </a:t>
            </a:r>
            <a:r>
              <a:rPr lang="en-GB" sz="2800" i="1" dirty="0" smtClean="0">
                <a:cs typeface="Arial" pitchFamily="34" charset="0"/>
              </a:rPr>
              <a:t>do </a:t>
            </a:r>
            <a:r>
              <a:rPr lang="en-GB" sz="2800" i="1" kern="1200" dirty="0" smtClean="0">
                <a:cs typeface="Arial" pitchFamily="34" charset="0"/>
              </a:rPr>
              <a:t>we </a:t>
            </a:r>
            <a:r>
              <a:rPr lang="en-GB" sz="2800" i="1" kern="1200" dirty="0">
                <a:cs typeface="Arial" pitchFamily="34" charset="0"/>
              </a:rPr>
              <a:t>need to </a:t>
            </a:r>
            <a:r>
              <a:rPr lang="en-GB" sz="2800" i="1" kern="1200" dirty="0" smtClean="0">
                <a:cs typeface="Arial" pitchFamily="34" charset="0"/>
              </a:rPr>
              <a:t>change?</a:t>
            </a:r>
            <a:endParaRPr lang="en-GB" sz="2800" i="1" kern="12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1015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201500625PowerPointPresentationTemplate.potx</Template>
  <TotalTime>10386</TotalTime>
  <Words>2100</Words>
  <Application>Microsoft Office PowerPoint</Application>
  <PresentationFormat>On-screen Show (4:3)</PresentationFormat>
  <Paragraphs>369</Paragraphs>
  <Slides>56</Slides>
  <Notes>42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3" baseType="lpstr">
      <vt:lpstr>ＭＳ Ｐゴシック</vt:lpstr>
      <vt:lpstr>PMingLiU</vt:lpstr>
      <vt:lpstr>宋体</vt:lpstr>
      <vt:lpstr>Arial</vt:lpstr>
      <vt:lpstr>Calibri</vt:lpstr>
      <vt:lpstr>Myriad Pro</vt:lpstr>
      <vt:lpstr>201500625PowerPointPresentationTemplate</vt:lpstr>
      <vt:lpstr>Cynllun Dysgu Seiliedig ar Waith Work-based Learning Programme Plan</vt:lpstr>
      <vt:lpstr>PowerPoint Presentation</vt:lpstr>
      <vt:lpstr>Rhaglen / Agenda</vt:lpstr>
      <vt:lpstr>Gwybodaeth am y Brifysgol -Information about the University</vt:lpstr>
      <vt:lpstr>Cysylltiadau allweddol ar gyfer eich rhaglen  Key staff contacts for your programme</vt:lpstr>
      <vt:lpstr>Trosolwg o’r FfAP Overview of the PPF</vt:lpstr>
      <vt:lpstr>Pa lefel? Which level?</vt:lpstr>
      <vt:lpstr>Y modiwl  The module   </vt:lpstr>
      <vt:lpstr>Ail-olwg ar yr hyn rydyn ni’n cynnig A reminder of what we’re offering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Consider your own job specification:</vt:lpstr>
      <vt:lpstr>Life Design</vt:lpstr>
      <vt:lpstr>PowerPoint Presentation</vt:lpstr>
      <vt:lpstr>PowerPoint Presentation</vt:lpstr>
      <vt:lpstr>Academic writing</vt:lpstr>
      <vt:lpstr>Cinio / Lunch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Cyfeirnodi Llyfrau Referencing Books</vt:lpstr>
      <vt:lpstr>Cyfeirnodi Erthyglau mewn Cyfnodolion Referencing Journal Articles</vt:lpstr>
      <vt:lpstr>Cyfeirnodi Gwefannau Referencing Websites</vt:lpstr>
      <vt:lpstr>Cyfeirnodi Papurau Newydd Referencing Newspapers</vt:lpstr>
      <vt:lpstr>Cyfeirnod eilaidd Secondary References</vt:lpstr>
      <vt:lpstr>Help …</vt:lpstr>
      <vt:lpstr>PowerPoint Presentation</vt:lpstr>
      <vt:lpstr>Aims of the session</vt:lpstr>
      <vt:lpstr>PowerPoint Presentation</vt:lpstr>
      <vt:lpstr>VARK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Others to look at:</vt:lpstr>
      <vt:lpstr>Honey and Mumford’s Learning Styles Questionnaire </vt:lpstr>
      <vt:lpstr>Bibliography</vt:lpstr>
      <vt:lpstr>PowerPoint Presentation</vt:lpstr>
      <vt:lpstr>PowerPoint Presentation</vt:lpstr>
      <vt:lpstr>PowerPoint Presentation</vt:lpstr>
      <vt:lpstr>PowerPoint Presentation</vt:lpstr>
      <vt:lpstr>How to get a first class mark?</vt:lpstr>
      <vt:lpstr>PowerPoint Presentation</vt:lpstr>
      <vt:lpstr>Camau Nesaf Next Steps</vt:lpstr>
      <vt:lpstr>Gwerthusiad – Plws / Delta Evaluation – Plus / Delta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Sarah Loxdale</cp:lastModifiedBy>
  <cp:revision>91</cp:revision>
  <cp:lastPrinted>2015-06-30T20:57:23Z</cp:lastPrinted>
  <dcterms:created xsi:type="dcterms:W3CDTF">2015-04-14T15:21:28Z</dcterms:created>
  <dcterms:modified xsi:type="dcterms:W3CDTF">2017-06-09T15:29:12Z</dcterms:modified>
</cp:coreProperties>
</file>