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74" d="100"/>
          <a:sy n="174" d="100"/>
        </p:scale>
        <p:origin x="124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wel 1983" userId="6a9df05604adc890" providerId="LiveId" clId="{2D61ED18-2A11-4BFE-941A-D6D51C0A5662}"/>
    <pc:docChg chg="modSld">
      <pc:chgData name="Pawel 1983" userId="6a9df05604adc890" providerId="LiveId" clId="{2D61ED18-2A11-4BFE-941A-D6D51C0A5662}" dt="2026-05-12T15:01:36.203" v="22" actId="20577"/>
      <pc:docMkLst>
        <pc:docMk/>
      </pc:docMkLst>
      <pc:sldChg chg="modSp mod">
        <pc:chgData name="Pawel 1983" userId="6a9df05604adc890" providerId="LiveId" clId="{2D61ED18-2A11-4BFE-941A-D6D51C0A5662}" dt="2026-05-12T15:01:36.203" v="22" actId="20577"/>
        <pc:sldMkLst>
          <pc:docMk/>
          <pc:sldMk cId="0" sldId="256"/>
        </pc:sldMkLst>
        <pc:spChg chg="mod">
          <ac:chgData name="Pawel 1983" userId="6a9df05604adc890" providerId="LiveId" clId="{2D61ED18-2A11-4BFE-941A-D6D51C0A5662}" dt="2026-05-12T15:01:36.203" v="22" actId="20577"/>
          <ac:spMkLst>
            <pc:docMk/>
            <pc:sldMk cId="0" sldId="256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0837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F15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1188720"/>
            <a:ext cx="78638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Cybersecurity Strategic Briefing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640080" y="2103120"/>
            <a:ext cx="78638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Zero Trust Framework for VTAM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640080" y="3291840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Board of Directors  |  May 2026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640080" y="3611880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Presented by: </a:t>
            </a:r>
            <a:r>
              <a:rPr lang="en-US" sz="120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Pawel Waszak, </a:t>
            </a: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Security Manager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40080" y="3931920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Vigilant Trust &amp; Asset Management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Why we are here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recent incidents exposed gaps we need to close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3840480" cy="2194560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77240" y="1554480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INCIDENT 1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777240" y="1874520"/>
            <a:ext cx="3383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Phishing bypassed our filters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777240" y="2331720"/>
            <a:ext cx="33832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targeted phishing email evaded the Microsoft 365 gateway and harvested staff credentials. No email filter alone would have caught it.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4663440" y="1417320"/>
            <a:ext cx="3840480" cy="2194560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892040" y="1554480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INCIDENT 2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4892040" y="1874520"/>
            <a:ext cx="3383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Ransomware contained — barely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4892040" y="2331720"/>
            <a:ext cx="33832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ransomware payload reached a finance workstation and was stopped before encryption completed. Containment was fortunate, not designed.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548640" y="3886200"/>
            <a:ext cx="8046720" cy="73152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77240" y="3913632"/>
            <a:ext cx="758952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takeaway: 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existing defences relied on perimeter trust. The attackers walked past the perimeter. A new model is required.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8229600" y="4800600"/>
            <a:ext cx="8229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10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threat landscape in 2025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data tells us about financial services specifically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0"/>
            <a:ext cx="3840480" cy="1463040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" y="1463040"/>
            <a:ext cx="164592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3B82F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65%</a:t>
            </a:r>
            <a:endParaRPr lang="en-US" sz="4200" dirty="0"/>
          </a:p>
        </p:txBody>
      </p:sp>
      <p:sp>
        <p:nvSpPr>
          <p:cNvPr id="6" name="Text 4"/>
          <p:cNvSpPr/>
          <p:nvPr/>
        </p:nvSpPr>
        <p:spPr>
          <a:xfrm>
            <a:off x="2468880" y="1554480"/>
            <a:ext cx="1737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financial firms hit by ransomware in 2024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2468880" y="2377440"/>
            <a:ext cx="1737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Sophos, 2024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4663440" y="1371600"/>
            <a:ext cx="3840480" cy="1463040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846320" y="1463040"/>
            <a:ext cx="210312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3B82F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$6.08M</a:t>
            </a:r>
            <a:endParaRPr lang="en-US" sz="3400" dirty="0"/>
          </a:p>
        </p:txBody>
      </p:sp>
      <p:sp>
        <p:nvSpPr>
          <p:cNvPr id="10" name="Text 8"/>
          <p:cNvSpPr/>
          <p:nvPr/>
        </p:nvSpPr>
        <p:spPr>
          <a:xfrm>
            <a:off x="7040880" y="1554480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average financial-sector breach cost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7040880" y="2377440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IBM, 2024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548640" y="3063240"/>
            <a:ext cx="3840480" cy="1463040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31520" y="3154680"/>
            <a:ext cx="164592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3B82F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68%</a:t>
            </a:r>
            <a:endParaRPr lang="en-US" sz="4200" dirty="0"/>
          </a:p>
        </p:txBody>
      </p:sp>
      <p:sp>
        <p:nvSpPr>
          <p:cNvPr id="14" name="Text 12"/>
          <p:cNvSpPr/>
          <p:nvPr/>
        </p:nvSpPr>
        <p:spPr>
          <a:xfrm>
            <a:off x="2468880" y="3246120"/>
            <a:ext cx="1737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breaches involve a human element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2468880" y="4069080"/>
            <a:ext cx="1737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Verizon DBIR, 2024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4663440" y="3063240"/>
            <a:ext cx="3840480" cy="1463040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846320" y="3154680"/>
            <a:ext cx="164592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3B82F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69%</a:t>
            </a:r>
            <a:endParaRPr lang="en-US" sz="4200" dirty="0"/>
          </a:p>
        </p:txBody>
      </p:sp>
      <p:sp>
        <p:nvSpPr>
          <p:cNvPr id="18" name="Text 16"/>
          <p:cNvSpPr/>
          <p:nvPr/>
        </p:nvSpPr>
        <p:spPr>
          <a:xfrm>
            <a:off x="6583680" y="3246120"/>
            <a:ext cx="1737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paying victims attacked again within a year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6583680" y="4069080"/>
            <a:ext cx="1737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Sophos, 2024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8229600" y="4800600"/>
            <a:ext cx="8229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10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Technical risk → business impact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these threats actually mean for VTAM in plain terms</a:t>
            </a:r>
            <a:endParaRPr lang="en-US" sz="1300" dirty="0"/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371600"/>
          <a:ext cx="8046720" cy="914400"/>
        </p:xfrm>
        <a:graphic>
          <a:graphicData uri="http://schemas.openxmlformats.org/drawingml/2006/table">
            <a:tbl>
              <a:tblPr/>
              <a:tblGrid>
                <a:gridCol w="2011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75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175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Threat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Business Impact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Worst Case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Ransomware (RaaS)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Operational downtime, client data at risk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DC262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Days of outage, FCA reporting, payment restoration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AI Vishing / BEC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Fraudulent transfers, credential theft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DC262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Six- or seven-figure fraudulent transfer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Supply Chain (e.g. MOVEit)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Vendor breach exposes our data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DC262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Mass client disclosure, regulatory fine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1E29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Cloud Misconfiguration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Client data exposed via weak IAM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DC262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ICO fine, reputational loss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Text 2"/>
          <p:cNvSpPr/>
          <p:nvPr/>
        </p:nvSpPr>
        <p:spPr>
          <a:xfrm>
            <a:off x="548640" y="4434840"/>
            <a:ext cx="8046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NIST CSF 2.0 threat categories; mapped to VTAM business context.</a:t>
            </a:r>
            <a:endParaRPr lang="en-US" sz="900" dirty="0"/>
          </a:p>
        </p:txBody>
      </p:sp>
      <p:sp>
        <p:nvSpPr>
          <p:cNvPr id="6" name="Text 3"/>
          <p:cNvSpPr/>
          <p:nvPr/>
        </p:nvSpPr>
        <p:spPr>
          <a:xfrm>
            <a:off x="8229600" y="4800600"/>
            <a:ext cx="8229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10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F15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Our response: Zero Trust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Never trust, always verify — every user, device, connection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2514600" cy="2468880"/>
          </a:xfrm>
          <a:prstGeom prst="rect">
            <a:avLst/>
          </a:prstGeom>
          <a:solidFill>
            <a:srgbClr val="1E2761"/>
          </a:solidFill>
          <a:ln w="12700">
            <a:solidFill>
              <a:srgbClr val="3B82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" y="1600200"/>
            <a:ext cx="21488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kern="0" spc="300" dirty="0">
                <a:solidFill>
                  <a:srgbClr val="3B82F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VERIFY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31520" y="2103120"/>
            <a:ext cx="2148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 &amp; device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31520" y="2514600"/>
            <a:ext cx="21488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FIDO2 MFA, Intune compliance, conditional access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3246120" y="1417320"/>
            <a:ext cx="2514600" cy="2468880"/>
          </a:xfrm>
          <a:prstGeom prst="rect">
            <a:avLst/>
          </a:prstGeom>
          <a:solidFill>
            <a:srgbClr val="1E2761"/>
          </a:solidFill>
          <a:ln w="12700">
            <a:solidFill>
              <a:srgbClr val="3B82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429000" y="1600200"/>
            <a:ext cx="21488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kern="0" spc="300" dirty="0">
                <a:solidFill>
                  <a:srgbClr val="3B82F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SEGMENT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3429000" y="2103120"/>
            <a:ext cx="2148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 the blast radius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3429000" y="2514600"/>
            <a:ext cx="21488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Micro-segmented networks, least-privilege access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5943600" y="1417320"/>
            <a:ext cx="2514600" cy="2468880"/>
          </a:xfrm>
          <a:prstGeom prst="rect">
            <a:avLst/>
          </a:prstGeom>
          <a:solidFill>
            <a:srgbClr val="1E2761"/>
          </a:solidFill>
          <a:ln w="12700">
            <a:solidFill>
              <a:srgbClr val="3B82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126480" y="1600200"/>
            <a:ext cx="21488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kern="0" spc="300" dirty="0">
                <a:solidFill>
                  <a:srgbClr val="3B82F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MONITOR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6126480" y="2103120"/>
            <a:ext cx="2148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Assume breach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6126480" y="2514600"/>
            <a:ext cx="21488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24/7 SIEM + SOAR, managed SOC, EDR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548640" y="4114800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on NIST SP 800-207 Zero Trust Architecture, NIST CSF 2.0 and ISO/IEC 27001:2022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8229600" y="4800600"/>
            <a:ext cx="8229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10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we are proposing to deploy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controls, mapped to NIST CSF functions and prioritised by risk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8046720" cy="530352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" y="1472184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FIDO2 phishing-resistant MFA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3749040" y="1472184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Stops credential theft — the #1 vector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6720840" y="1536192"/>
            <a:ext cx="868680" cy="292608"/>
          </a:xfrm>
          <a:prstGeom prst="rect">
            <a:avLst/>
          </a:prstGeom>
          <a:solidFill>
            <a:srgbClr val="DC262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720840" y="1536192"/>
            <a:ext cx="868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IMMEDIATE</a:t>
            </a:r>
            <a:endParaRPr lang="en-US" sz="800" dirty="0"/>
          </a:p>
        </p:txBody>
      </p:sp>
      <p:sp>
        <p:nvSpPr>
          <p:cNvPr id="9" name="Text 7"/>
          <p:cNvSpPr/>
          <p:nvPr/>
        </p:nvSpPr>
        <p:spPr>
          <a:xfrm>
            <a:off x="7680960" y="1472184"/>
            <a:ext cx="822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PR.AA</a:t>
            </a:r>
            <a:endParaRPr lang="en-US" sz="900" dirty="0"/>
          </a:p>
        </p:txBody>
      </p:sp>
      <p:sp>
        <p:nvSpPr>
          <p:cNvPr id="10" name="Shape 8"/>
          <p:cNvSpPr/>
          <p:nvPr/>
        </p:nvSpPr>
        <p:spPr>
          <a:xfrm>
            <a:off x="548640" y="2029968"/>
            <a:ext cx="804672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31520" y="2084832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SIEM + SOAR (Microsoft Sentinel)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3749040" y="2084832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24/7 detection, automated response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6720840" y="2148840"/>
            <a:ext cx="868680" cy="292608"/>
          </a:xfrm>
          <a:prstGeom prst="rect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720840" y="2148840"/>
            <a:ext cx="868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QUARTER 1</a:t>
            </a:r>
            <a:endParaRPr lang="en-US" sz="800" dirty="0"/>
          </a:p>
        </p:txBody>
      </p:sp>
      <p:sp>
        <p:nvSpPr>
          <p:cNvPr id="15" name="Text 13"/>
          <p:cNvSpPr/>
          <p:nvPr/>
        </p:nvSpPr>
        <p:spPr>
          <a:xfrm>
            <a:off x="7680960" y="2084832"/>
            <a:ext cx="822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DE.AE · RS.MA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548640" y="2642616"/>
            <a:ext cx="8046720" cy="530352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31520" y="2697480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Security Posture Management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3749040" y="2697480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Continuously scans cloud for misconfigurations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720840" y="2761488"/>
            <a:ext cx="868680" cy="292608"/>
          </a:xfrm>
          <a:prstGeom prst="rect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720840" y="2761488"/>
            <a:ext cx="868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QUARTER 2</a:t>
            </a:r>
            <a:endParaRPr lang="en-US" sz="800" dirty="0"/>
          </a:p>
        </p:txBody>
      </p:sp>
      <p:sp>
        <p:nvSpPr>
          <p:cNvPr id="21" name="Text 19"/>
          <p:cNvSpPr/>
          <p:nvPr/>
        </p:nvSpPr>
        <p:spPr>
          <a:xfrm>
            <a:off x="7680960" y="2697480"/>
            <a:ext cx="822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ID.AM · PR.DS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548640" y="3255264"/>
            <a:ext cx="804672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731520" y="3310128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Immutable backups (3-2-1-1-0)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3749040" y="3310128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Ransomware cannot destroy or encrypt them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6720840" y="3374136"/>
            <a:ext cx="868680" cy="292608"/>
          </a:xfrm>
          <a:prstGeom prst="rect">
            <a:avLst/>
          </a:prstGeom>
          <a:solidFill>
            <a:srgbClr val="DC262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720840" y="3374136"/>
            <a:ext cx="868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IMMEDIATE</a:t>
            </a:r>
            <a:endParaRPr lang="en-US" sz="800" dirty="0"/>
          </a:p>
        </p:txBody>
      </p:sp>
      <p:sp>
        <p:nvSpPr>
          <p:cNvPr id="27" name="Text 25"/>
          <p:cNvSpPr/>
          <p:nvPr/>
        </p:nvSpPr>
        <p:spPr>
          <a:xfrm>
            <a:off x="7680960" y="3310128"/>
            <a:ext cx="822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RC.RP</a:t>
            </a:r>
            <a:endParaRPr lang="en-US" sz="900" dirty="0"/>
          </a:p>
        </p:txBody>
      </p:sp>
      <p:sp>
        <p:nvSpPr>
          <p:cNvPr id="28" name="Shape 26"/>
          <p:cNvSpPr/>
          <p:nvPr/>
        </p:nvSpPr>
        <p:spPr>
          <a:xfrm>
            <a:off x="548640" y="3867912"/>
            <a:ext cx="8046720" cy="530352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731520" y="3922776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EDR across all endpoints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3749040" y="3922776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Behavioural detection, ransomware rollback</a:t>
            </a:r>
            <a:endParaRPr lang="en-US" sz="1100" dirty="0"/>
          </a:p>
        </p:txBody>
      </p:sp>
      <p:sp>
        <p:nvSpPr>
          <p:cNvPr id="31" name="Shape 29"/>
          <p:cNvSpPr/>
          <p:nvPr/>
        </p:nvSpPr>
        <p:spPr>
          <a:xfrm>
            <a:off x="6720840" y="3986784"/>
            <a:ext cx="868680" cy="292608"/>
          </a:xfrm>
          <a:prstGeom prst="rect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720840" y="3986784"/>
            <a:ext cx="868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QUARTER 1</a:t>
            </a:r>
            <a:endParaRPr lang="en-US" sz="800" dirty="0"/>
          </a:p>
        </p:txBody>
      </p:sp>
      <p:sp>
        <p:nvSpPr>
          <p:cNvPr id="33" name="Text 31"/>
          <p:cNvSpPr/>
          <p:nvPr/>
        </p:nvSpPr>
        <p:spPr>
          <a:xfrm>
            <a:off x="7680960" y="3922776"/>
            <a:ext cx="822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DE.CM · RS.MI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548640" y="4572000"/>
            <a:ext cx="8046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Patch priorities follow the CISA Known Exploited Vulnerabilities catalogue.</a:t>
            </a:r>
            <a:endParaRPr lang="en-US" sz="1000" dirty="0"/>
          </a:p>
        </p:txBody>
      </p:sp>
      <p:sp>
        <p:nvSpPr>
          <p:cNvPr id="35" name="Text 33"/>
          <p:cNvSpPr/>
          <p:nvPr/>
        </p:nvSpPr>
        <p:spPr>
          <a:xfrm>
            <a:off x="8229600" y="4800600"/>
            <a:ext cx="8229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10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F15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When an incident happens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six-step response, aligned to NIST SP 800-61 and CSF 2.0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777240" y="1691640"/>
            <a:ext cx="685800" cy="685800"/>
          </a:xfrm>
          <a:prstGeom prst="ellipse">
            <a:avLst/>
          </a:prstGeom>
          <a:solidFill>
            <a:srgbClr val="3B82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77240" y="1691640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2400" dirty="0"/>
          </a:p>
        </p:txBody>
      </p:sp>
      <p:sp>
        <p:nvSpPr>
          <p:cNvPr id="6" name="Shape 4"/>
          <p:cNvSpPr/>
          <p:nvPr/>
        </p:nvSpPr>
        <p:spPr>
          <a:xfrm>
            <a:off x="1463040" y="2029968"/>
            <a:ext cx="713232" cy="0"/>
          </a:xfrm>
          <a:prstGeom prst="line">
            <a:avLst/>
          </a:prstGeom>
          <a:noFill/>
          <a:ln w="25400">
            <a:solidFill>
              <a:srgbClr val="4A5E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11480" y="2514600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11480" y="2816352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SIEM alert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2176272" y="1691640"/>
            <a:ext cx="685800" cy="685800"/>
          </a:xfrm>
          <a:prstGeom prst="ellipse">
            <a:avLst/>
          </a:prstGeom>
          <a:solidFill>
            <a:srgbClr val="3B82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176272" y="1691640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400" dirty="0"/>
          </a:p>
        </p:txBody>
      </p:sp>
      <p:sp>
        <p:nvSpPr>
          <p:cNvPr id="11" name="Shape 9"/>
          <p:cNvSpPr/>
          <p:nvPr/>
        </p:nvSpPr>
        <p:spPr>
          <a:xfrm>
            <a:off x="2862072" y="2029968"/>
            <a:ext cx="713232" cy="0"/>
          </a:xfrm>
          <a:prstGeom prst="line">
            <a:avLst/>
          </a:prstGeom>
          <a:noFill/>
          <a:ln w="25400">
            <a:solidFill>
              <a:srgbClr val="4A5E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810512" y="2514600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810512" y="2816352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 triage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3575304" y="1691640"/>
            <a:ext cx="685800" cy="68580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575304" y="1691640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Shape 14"/>
          <p:cNvSpPr/>
          <p:nvPr/>
        </p:nvSpPr>
        <p:spPr>
          <a:xfrm>
            <a:off x="4261104" y="2029968"/>
            <a:ext cx="713232" cy="0"/>
          </a:xfrm>
          <a:prstGeom prst="line">
            <a:avLst/>
          </a:prstGeom>
          <a:noFill/>
          <a:ln w="25400">
            <a:solidFill>
              <a:srgbClr val="4A5E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209544" y="2514600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CONTAIN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3209544" y="2816352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Isolate &amp; block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4974336" y="1691640"/>
            <a:ext cx="685800" cy="68580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974336" y="1691640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2400" dirty="0"/>
          </a:p>
        </p:txBody>
      </p:sp>
      <p:sp>
        <p:nvSpPr>
          <p:cNvPr id="21" name="Shape 19"/>
          <p:cNvSpPr/>
          <p:nvPr/>
        </p:nvSpPr>
        <p:spPr>
          <a:xfrm>
            <a:off x="5660136" y="2029968"/>
            <a:ext cx="713232" cy="0"/>
          </a:xfrm>
          <a:prstGeom prst="line">
            <a:avLst/>
          </a:prstGeom>
          <a:noFill/>
          <a:ln w="25400">
            <a:solidFill>
              <a:srgbClr val="4A5E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608576" y="2514600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ERADICATE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4608576" y="2816352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Remove &amp; patch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6373368" y="1691640"/>
            <a:ext cx="685800" cy="685800"/>
          </a:xfrm>
          <a:prstGeom prst="ellipse">
            <a:avLst/>
          </a:prstGeom>
          <a:solidFill>
            <a:srgbClr val="0596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373368" y="1691640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2400" dirty="0"/>
          </a:p>
        </p:txBody>
      </p:sp>
      <p:sp>
        <p:nvSpPr>
          <p:cNvPr id="26" name="Shape 24"/>
          <p:cNvSpPr/>
          <p:nvPr/>
        </p:nvSpPr>
        <p:spPr>
          <a:xfrm>
            <a:off x="7059168" y="2029968"/>
            <a:ext cx="713232" cy="0"/>
          </a:xfrm>
          <a:prstGeom prst="line">
            <a:avLst/>
          </a:prstGeom>
          <a:noFill/>
          <a:ln w="25400">
            <a:solidFill>
              <a:srgbClr val="4A5E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007608" y="2514600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RECOVER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6007608" y="2816352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Restore backups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7772400" y="1691640"/>
            <a:ext cx="685800" cy="685800"/>
          </a:xfrm>
          <a:prstGeom prst="ellipse">
            <a:avLst/>
          </a:prstGeom>
          <a:solidFill>
            <a:srgbClr val="0596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7772400" y="1691640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2400" dirty="0"/>
          </a:p>
        </p:txBody>
      </p:sp>
      <p:sp>
        <p:nvSpPr>
          <p:cNvPr id="31" name="Text 29"/>
          <p:cNvSpPr/>
          <p:nvPr/>
        </p:nvSpPr>
        <p:spPr>
          <a:xfrm>
            <a:off x="7406640" y="2514600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7406640" y="2816352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RCA &amp; board brief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548640" y="3749040"/>
            <a:ext cx="8046720" cy="77724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777240" y="3794760"/>
            <a:ext cx="758952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VTAM POLICY:  </a:t>
            </a: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 do not pay ransoms.  </a:t>
            </a:r>
            <a:r>
              <a:rPr lang="en-US" sz="1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69% of paying organisations are attacked again — immutable backups mean we don't have to.</a:t>
            </a:r>
            <a:endParaRPr lang="en-US" sz="1300" dirty="0"/>
          </a:p>
        </p:txBody>
      </p:sp>
      <p:sp>
        <p:nvSpPr>
          <p:cNvPr id="35" name="Text 33"/>
          <p:cNvSpPr/>
          <p:nvPr/>
        </p:nvSpPr>
        <p:spPr>
          <a:xfrm>
            <a:off x="8229600" y="4800600"/>
            <a:ext cx="8229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10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Building a human firewall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Continuous, tested, role-specific — not an annual video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3840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 components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548640" y="1783080"/>
            <a:ext cx="384048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 phishing simulations (all staff)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Quarterly vishing tests (Finance, Execs)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Role-specific workshops twice a year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Quarterly executive threat briefings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Champions in every department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leaderboards &amp; recognition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709160" y="1371600"/>
            <a:ext cx="3886200" cy="3017520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892040" y="1508760"/>
            <a:ext cx="3566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200" dirty="0">
                <a:solidFill>
                  <a:srgbClr val="3B82F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IT MATTERS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4892040" y="1828800"/>
            <a:ext cx="35661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8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68%</a:t>
            </a:r>
            <a:endParaRPr lang="en-US" sz="6800" dirty="0"/>
          </a:p>
        </p:txBody>
      </p:sp>
      <p:sp>
        <p:nvSpPr>
          <p:cNvPr id="9" name="Text 7"/>
          <p:cNvSpPr/>
          <p:nvPr/>
        </p:nvSpPr>
        <p:spPr>
          <a:xfrm>
            <a:off x="4892040" y="2880360"/>
            <a:ext cx="3566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breaches involve a non-malicious human element.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4892040" y="3337560"/>
            <a:ext cx="3566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Verizon Data Breach Investigations Report, 2024.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4892040" y="3703320"/>
            <a:ext cx="35661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is not a compliance line item. It is the most cost-effective control we operate.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8229600" y="4800600"/>
            <a:ext cx="8229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10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12-month roadmap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Phased delivery — quick wins first, then depth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48640" y="1463040"/>
            <a:ext cx="1874520" cy="640080"/>
          </a:xfrm>
          <a:prstGeom prst="rect">
            <a:avLst/>
          </a:prstGeom>
          <a:solidFill>
            <a:srgbClr val="DC262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46304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Q1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1188720" y="1463040"/>
            <a:ext cx="1234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548640" y="2103120"/>
            <a:ext cx="1874520" cy="2286000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85800" y="2240280"/>
            <a:ext cx="16916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FIDO2 MFA rollout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Immutable backup platform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Managed SOC contract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Phishing simulation launch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2560320" y="1463040"/>
            <a:ext cx="1874520" cy="640080"/>
          </a:xfrm>
          <a:prstGeom prst="rect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560320" y="146304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Q2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3200400" y="1463040"/>
            <a:ext cx="1234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 &amp; Respond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2560320" y="2103120"/>
            <a:ext cx="1874520" cy="2286000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2697480" y="2240280"/>
            <a:ext cx="16916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SIEM + SOAR deployment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EDR across endpoints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Incident response playbooks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tabletop exercise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4572000" y="1463040"/>
            <a:ext cx="1874520" cy="640080"/>
          </a:xfrm>
          <a:prstGeom prst="rect">
            <a:avLst/>
          </a:prstGeom>
          <a:solidFill>
            <a:srgbClr val="3B82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572000" y="146304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Q3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5212080" y="1463040"/>
            <a:ext cx="1234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&amp; Identity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4572000" y="2103120"/>
            <a:ext cx="1874520" cy="2286000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709160" y="2240280"/>
            <a:ext cx="16916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CSPM deployment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Micro-segmentation design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Third-party risk reviews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Role-based training live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6583680" y="1463040"/>
            <a:ext cx="1874520" cy="640080"/>
          </a:xfrm>
          <a:prstGeom prst="rect">
            <a:avLst/>
          </a:prstGeom>
          <a:solidFill>
            <a:srgbClr val="05966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583680" y="146304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Q4</a:t>
            </a:r>
            <a:endParaRPr lang="en-US" sz="2200" dirty="0"/>
          </a:p>
        </p:txBody>
      </p:sp>
      <p:sp>
        <p:nvSpPr>
          <p:cNvPr id="21" name="Text 19"/>
          <p:cNvSpPr/>
          <p:nvPr/>
        </p:nvSpPr>
        <p:spPr>
          <a:xfrm>
            <a:off x="7223760" y="1463040"/>
            <a:ext cx="1234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Optimise &amp; Audit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6583680" y="2103120"/>
            <a:ext cx="1874520" cy="2286000"/>
          </a:xfrm>
          <a:prstGeom prst="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720840" y="2240280"/>
            <a:ext cx="16916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ISO 27001 gap assessment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 maturity review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 tabletop exercise</a:t>
            </a:r>
            <a:endParaRPr lang="en-US" sz="10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Board metrics baseline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548640" y="4526280"/>
            <a:ext cx="8046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Phased delivery keeps each quarter measurable and avoids change fatigue.</a:t>
            </a:r>
            <a:endParaRPr lang="en-US" sz="1000" dirty="0"/>
          </a:p>
        </p:txBody>
      </p:sp>
      <p:sp>
        <p:nvSpPr>
          <p:cNvPr id="25" name="Text 23"/>
          <p:cNvSpPr/>
          <p:nvPr/>
        </p:nvSpPr>
        <p:spPr>
          <a:xfrm>
            <a:off x="8229600" y="4800600"/>
            <a:ext cx="8229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10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F15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80467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we need from the board</a:t>
            </a:r>
            <a:endParaRPr lang="en-US" sz="3400" dirty="0"/>
          </a:p>
        </p:txBody>
      </p:sp>
      <p:sp>
        <p:nvSpPr>
          <p:cNvPr id="3" name="Shape 1"/>
          <p:cNvSpPr/>
          <p:nvPr/>
        </p:nvSpPr>
        <p:spPr>
          <a:xfrm>
            <a:off x="548640" y="1371600"/>
            <a:ext cx="822960" cy="640080"/>
          </a:xfrm>
          <a:prstGeom prst="rect">
            <a:avLst/>
          </a:prstGeom>
          <a:solidFill>
            <a:srgbClr val="3B82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822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APPROVE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1508760" y="1325880"/>
            <a:ext cx="7086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phased 12-month cybersecurity investment programme, starting with MFA and immutable backups this quarter.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548640" y="2286000"/>
            <a:ext cx="822960" cy="640080"/>
          </a:xfrm>
          <a:prstGeom prst="rect">
            <a:avLst/>
          </a:prstGeom>
          <a:solidFill>
            <a:srgbClr val="3B82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2286000"/>
            <a:ext cx="822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ENDORSE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1508760" y="2240280"/>
            <a:ext cx="7086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 Trust and NIST CSF 2.0 as VTAM's formal security framework, supporting our FCA operational resilience obligations.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548640" y="3200400"/>
            <a:ext cx="822960" cy="640080"/>
          </a:xfrm>
          <a:prstGeom prst="rect">
            <a:avLst/>
          </a:prstGeom>
          <a:solidFill>
            <a:srgbClr val="3B82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48640" y="3200400"/>
            <a:ext cx="822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508760" y="3154680"/>
            <a:ext cx="7086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Quarterly board-level cyber briefings as part of enterprise risk reporting.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548640" y="4160520"/>
            <a:ext cx="8046720" cy="594360"/>
          </a:xfrm>
          <a:prstGeom prst="rect">
            <a:avLst/>
          </a:prstGeom>
          <a:solidFill>
            <a:srgbClr val="DC262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77240" y="4187952"/>
            <a:ext cx="7589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PRIORITY ACTION: 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 phishing-resistant MFA this quarter. Credential theft is the #1 attack vector in financial services.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8229600" y="4800600"/>
            <a:ext cx="8229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10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821</Words>
  <Application>Microsoft Office PowerPoint</Application>
  <PresentationFormat>On-screen Show (16:9)</PresentationFormat>
  <Paragraphs>170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VTAM Cybersecurity Strategic Briefing</dc:title>
  <dc:subject>PptxGenJS Presentation</dc:subject>
  <dc:creator>VTAM IT Security</dc:creator>
  <cp:lastModifiedBy>Pawel 1983</cp:lastModifiedBy>
  <cp:revision>1</cp:revision>
  <dcterms:created xsi:type="dcterms:W3CDTF">2026-04-22T13:20:42Z</dcterms:created>
  <dcterms:modified xsi:type="dcterms:W3CDTF">2026-05-12T15:01:37Z</dcterms:modified>
</cp:coreProperties>
</file>