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A81FF"/>
    <a:srgbClr val="521B93"/>
    <a:srgbClr val="942093"/>
    <a:srgbClr val="0096FF"/>
    <a:srgbClr val="FF8AD8"/>
    <a:srgbClr val="FF2F92"/>
    <a:srgbClr val="FF7E79"/>
    <a:srgbClr val="FF85FF"/>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snapToGrid="0" snapToObjects="1">
      <p:cViewPr varScale="1">
        <p:scale>
          <a:sx n="107" d="100"/>
          <a:sy n="107" d="100"/>
        </p:scale>
        <p:origin x="73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CD1632-E16E-B541-8749-DDAE2BB5F8BD}" type="datetimeFigureOut">
              <a:rPr lang="en-GB" smtClean="0"/>
              <a:t>16/01/2019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1F176B-4743-3E47-AC91-556BEDD21BEA}" type="slidenum">
              <a:rPr lang="en-GB" smtClean="0"/>
              <a:t>‹#›</a:t>
            </a:fld>
            <a:endParaRPr lang="en-GB"/>
          </a:p>
        </p:txBody>
      </p:sp>
    </p:spTree>
    <p:extLst>
      <p:ext uri="{BB962C8B-B14F-4D97-AF65-F5344CB8AC3E}">
        <p14:creationId xmlns:p14="http://schemas.microsoft.com/office/powerpoint/2010/main" val="1899381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F176B-4743-3E47-AC91-556BEDD21BEA}" type="slidenum">
              <a:rPr lang="en-GB" smtClean="0"/>
              <a:t>1</a:t>
            </a:fld>
            <a:endParaRPr lang="en-GB"/>
          </a:p>
        </p:txBody>
      </p:sp>
    </p:spTree>
    <p:extLst>
      <p:ext uri="{BB962C8B-B14F-4D97-AF65-F5344CB8AC3E}">
        <p14:creationId xmlns:p14="http://schemas.microsoft.com/office/powerpoint/2010/main" val="3460805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91977-6EDF-7647-91BC-2F5C28A52B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B8B5770-AEEB-C545-958F-C773076917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A73A9F1-9AD1-534D-B3C0-F94F95620B64}"/>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5" name="Footer Placeholder 4">
            <a:extLst>
              <a:ext uri="{FF2B5EF4-FFF2-40B4-BE49-F238E27FC236}">
                <a16:creationId xmlns:a16="http://schemas.microsoft.com/office/drawing/2014/main" id="{0FF62A52-1B4B-5A46-B1C5-F2DB8A63A0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F4A23-C58C-894C-A126-659E9CC60926}"/>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97722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B6DC8-0185-2344-A5AA-E43ABC1AAE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5252CB9-F3F6-7F4A-B66F-55DE9B2F5F5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3239F0-C125-664E-B5FE-4CE194CE0C8E}"/>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5" name="Footer Placeholder 4">
            <a:extLst>
              <a:ext uri="{FF2B5EF4-FFF2-40B4-BE49-F238E27FC236}">
                <a16:creationId xmlns:a16="http://schemas.microsoft.com/office/drawing/2014/main" id="{FE94DBB7-A626-C940-93CE-FAD9417104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9122CA-DC2D-B34C-9902-85EF60B5AEDC}"/>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218328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D552B-C4C8-FF49-B667-903F278F3A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4B1FA5-757A-5743-885C-C3BAF6984B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2097C2A-58F0-944F-8F29-5FAC1E69AA7D}"/>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5" name="Footer Placeholder 4">
            <a:extLst>
              <a:ext uri="{FF2B5EF4-FFF2-40B4-BE49-F238E27FC236}">
                <a16:creationId xmlns:a16="http://schemas.microsoft.com/office/drawing/2014/main" id="{60C843DC-A995-F74B-BA2B-D57739D218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9C3443-1F0D-1D41-87ED-2D78CA142904}"/>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3718913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0A122-D5D2-D44B-8A2D-5B493B1A632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06A364-91FE-EA4F-A204-ACC6403164D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EFFDE99-5438-AB48-9C81-1D5A2D3F7C5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39342E3-4A9A-CF44-808A-3B2B005AB7E0}"/>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6" name="Footer Placeholder 5">
            <a:extLst>
              <a:ext uri="{FF2B5EF4-FFF2-40B4-BE49-F238E27FC236}">
                <a16:creationId xmlns:a16="http://schemas.microsoft.com/office/drawing/2014/main" id="{DCC18042-0F15-B046-A3CD-BCA2ECA542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CE83A2-4121-7E40-A402-BA214DBD5604}"/>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3175840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CE70C-1EA1-0A40-8AF1-7BF96819DE3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25EFF2A-F402-AE4B-81B8-846D77B964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90E6B67-0ADA-BA46-9824-D8FD82B78A7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ECB7216-D52A-134B-AB85-D111C8321D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79FA34A-441C-8A4D-BC7A-E8B5FB7D7AE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C8E6AB-FCF3-4D4D-8F70-BFC9517CFA1D}"/>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8" name="Footer Placeholder 7">
            <a:extLst>
              <a:ext uri="{FF2B5EF4-FFF2-40B4-BE49-F238E27FC236}">
                <a16:creationId xmlns:a16="http://schemas.microsoft.com/office/drawing/2014/main" id="{D38A4BBC-F264-914F-B905-BF8FB61583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E35D07-8248-4D4E-B75B-003F3077DAF3}"/>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2125695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F7B6F-1B77-944E-B376-1640DF17E83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436F183-A720-3F4B-B891-68E582C86BEE}"/>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4" name="Footer Placeholder 3">
            <a:extLst>
              <a:ext uri="{FF2B5EF4-FFF2-40B4-BE49-F238E27FC236}">
                <a16:creationId xmlns:a16="http://schemas.microsoft.com/office/drawing/2014/main" id="{E2E91524-2CAD-B449-82BD-033AB8BAB6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B2BF43-7FCA-4240-887F-C129D8139C70}"/>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1403512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F931A7-B18B-E74B-8619-2AFFC94F62CE}"/>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3" name="Footer Placeholder 2">
            <a:extLst>
              <a:ext uri="{FF2B5EF4-FFF2-40B4-BE49-F238E27FC236}">
                <a16:creationId xmlns:a16="http://schemas.microsoft.com/office/drawing/2014/main" id="{7A69C362-5CA5-5E40-8307-89AF2F18681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7BBC684-3E7B-8B4D-9FA4-BD1770B59E04}"/>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895554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A85A4-BFA3-F943-B2CE-D563D9BC7D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7DA3802-1E49-374F-8784-BEF7C3C1F3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3BFF0D1-6D3F-3F4A-A42A-5E45C25F56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0533EC-12DD-1048-BD6F-BF9F32BF8A95}"/>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6" name="Footer Placeholder 5">
            <a:extLst>
              <a:ext uri="{FF2B5EF4-FFF2-40B4-BE49-F238E27FC236}">
                <a16:creationId xmlns:a16="http://schemas.microsoft.com/office/drawing/2014/main" id="{08BCD1A4-493D-664E-84FD-2D8AD6C96F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7D262D-48FA-BB4A-87DF-C02A34B96C9E}"/>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1154790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D2F18-0832-5842-AA1F-FBC5CBC84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1905A47-6EA6-0D43-8A30-666EF258F9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CA2071-E4EB-544E-9220-BD5CB754B0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6F2C2C6-2E5F-8E48-87E5-0228EAB38ABE}"/>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6" name="Footer Placeholder 5">
            <a:extLst>
              <a:ext uri="{FF2B5EF4-FFF2-40B4-BE49-F238E27FC236}">
                <a16:creationId xmlns:a16="http://schemas.microsoft.com/office/drawing/2014/main" id="{9AB3B983-407D-764C-8EDB-C824328D7D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1D575A-28A7-6C42-AC1D-039A44799A65}"/>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3068117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0F229-E282-EF46-A85A-FAC907F1B83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5604683-B4A7-3848-B5C2-7A4279F3435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11221F-33BA-E144-9949-6CF5845E4D56}"/>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5" name="Footer Placeholder 4">
            <a:extLst>
              <a:ext uri="{FF2B5EF4-FFF2-40B4-BE49-F238E27FC236}">
                <a16:creationId xmlns:a16="http://schemas.microsoft.com/office/drawing/2014/main" id="{30149459-F105-AB49-85F0-DE4987DED8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612D01-F819-064B-BF96-02C8570BB7D0}"/>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3641798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398D9C-907E-0447-A5AD-2FE4DD5FC66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FB2571A-78A8-F544-9E37-8451BA82907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7D8862-1D45-654E-BA12-2FA8B931C72F}"/>
              </a:ext>
            </a:extLst>
          </p:cNvPr>
          <p:cNvSpPr>
            <a:spLocks noGrp="1"/>
          </p:cNvSpPr>
          <p:nvPr>
            <p:ph type="dt" sz="half" idx="10"/>
          </p:nvPr>
        </p:nvSpPr>
        <p:spPr/>
        <p:txBody>
          <a:bodyPr/>
          <a:lstStyle/>
          <a:p>
            <a:fld id="{AA2324B8-9781-6D49-BCC5-22A7F8C28D42}" type="datetimeFigureOut">
              <a:rPr lang="en-US" smtClean="0"/>
              <a:t>1/16/19</a:t>
            </a:fld>
            <a:endParaRPr lang="en-US"/>
          </a:p>
        </p:txBody>
      </p:sp>
      <p:sp>
        <p:nvSpPr>
          <p:cNvPr id="5" name="Footer Placeholder 4">
            <a:extLst>
              <a:ext uri="{FF2B5EF4-FFF2-40B4-BE49-F238E27FC236}">
                <a16:creationId xmlns:a16="http://schemas.microsoft.com/office/drawing/2014/main" id="{E0EC4A14-4B09-7340-96FA-F85F2CF9FD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167988-6CC6-B045-88C5-AACF3096550B}"/>
              </a:ext>
            </a:extLst>
          </p:cNvPr>
          <p:cNvSpPr>
            <a:spLocks noGrp="1"/>
          </p:cNvSpPr>
          <p:nvPr>
            <p:ph type="sldNum" sz="quarter" idx="12"/>
          </p:nvPr>
        </p:nvSpPr>
        <p:spPr/>
        <p:txBody>
          <a:bodyPr/>
          <a:lstStyle/>
          <a:p>
            <a:fld id="{913193CF-B2F0-3349-B52C-9D763938EBF4}" type="slidenum">
              <a:rPr lang="en-US" smtClean="0"/>
              <a:t>‹#›</a:t>
            </a:fld>
            <a:endParaRPr lang="en-US"/>
          </a:p>
        </p:txBody>
      </p:sp>
    </p:spTree>
    <p:extLst>
      <p:ext uri="{BB962C8B-B14F-4D97-AF65-F5344CB8AC3E}">
        <p14:creationId xmlns:p14="http://schemas.microsoft.com/office/powerpoint/2010/main" val="1517132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1F061B-9C9D-8740-AF73-9CF542EACF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9A8D81-758C-D74F-91F1-D483CF9987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778D89-09A5-3C45-B357-C5FB2E1672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2324B8-9781-6D49-BCC5-22A7F8C28D42}" type="datetimeFigureOut">
              <a:rPr lang="en-US" smtClean="0"/>
              <a:t>1/16/19</a:t>
            </a:fld>
            <a:endParaRPr lang="en-US"/>
          </a:p>
        </p:txBody>
      </p:sp>
      <p:sp>
        <p:nvSpPr>
          <p:cNvPr id="5" name="Footer Placeholder 4">
            <a:extLst>
              <a:ext uri="{FF2B5EF4-FFF2-40B4-BE49-F238E27FC236}">
                <a16:creationId xmlns:a16="http://schemas.microsoft.com/office/drawing/2014/main" id="{8F69A918-65CF-284E-881D-51FBA3887E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9A3691F-7F5C-A149-8D68-A15ACB96A3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3193CF-B2F0-3349-B52C-9D763938EBF4}" type="slidenum">
              <a:rPr lang="en-US" smtClean="0"/>
              <a:t>‹#›</a:t>
            </a:fld>
            <a:endParaRPr lang="en-US"/>
          </a:p>
        </p:txBody>
      </p:sp>
    </p:spTree>
    <p:extLst>
      <p:ext uri="{BB962C8B-B14F-4D97-AF65-F5344CB8AC3E}">
        <p14:creationId xmlns:p14="http://schemas.microsoft.com/office/powerpoint/2010/main" val="635184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100FDA-8BEE-1E44-BA61-EEF20741C5A1}"/>
              </a:ext>
            </a:extLst>
          </p:cNvPr>
          <p:cNvSpPr txBox="1"/>
          <p:nvPr/>
        </p:nvSpPr>
        <p:spPr>
          <a:xfrm>
            <a:off x="2580901" y="69058"/>
            <a:ext cx="7303771" cy="677108"/>
          </a:xfrm>
          <a:prstGeom prst="rect">
            <a:avLst/>
          </a:prstGeom>
          <a:solidFill>
            <a:srgbClr val="FF8AD8"/>
          </a:solidFill>
        </p:spPr>
        <p:txBody>
          <a:bodyPr wrap="square" rtlCol="0">
            <a:spAutoFit/>
          </a:bodyPr>
          <a:lstStyle/>
          <a:p>
            <a:pPr algn="ctr"/>
            <a:r>
              <a:rPr lang="en-US" b="1" u="sng" dirty="0">
                <a:solidFill>
                  <a:schemeClr val="bg1"/>
                </a:solidFill>
                <a:latin typeface="Arial" panose="020B0604020202020204" pitchFamily="34" charset="0"/>
                <a:cs typeface="Arial" panose="020B0604020202020204" pitchFamily="34" charset="0"/>
              </a:rPr>
              <a:t>The Implication of the Additional Learning Needs (ALN) </a:t>
            </a:r>
            <a:r>
              <a:rPr lang="en-GB" b="1" u="sng" dirty="0">
                <a:solidFill>
                  <a:schemeClr val="bg1"/>
                </a:solidFill>
                <a:latin typeface="Arial" panose="020B0604020202020204" pitchFamily="34" charset="0"/>
                <a:cs typeface="Arial" panose="020B0604020202020204" pitchFamily="34" charset="0"/>
              </a:rPr>
              <a:t>Education Tribunal (Wales) Act 2018 </a:t>
            </a:r>
            <a:r>
              <a:rPr lang="en-US" sz="2000" b="1" u="sng" dirty="0"/>
              <a:t> </a:t>
            </a:r>
            <a:endParaRPr lang="en-US" b="1" u="sng" dirty="0"/>
          </a:p>
        </p:txBody>
      </p:sp>
      <p:sp>
        <p:nvSpPr>
          <p:cNvPr id="5" name="TextBox 4">
            <a:extLst>
              <a:ext uri="{FF2B5EF4-FFF2-40B4-BE49-F238E27FC236}">
                <a16:creationId xmlns:a16="http://schemas.microsoft.com/office/drawing/2014/main" id="{CF48AA1E-43B6-C044-B60C-0F496F078386}"/>
              </a:ext>
            </a:extLst>
          </p:cNvPr>
          <p:cNvSpPr txBox="1"/>
          <p:nvPr/>
        </p:nvSpPr>
        <p:spPr>
          <a:xfrm>
            <a:off x="0" y="407612"/>
            <a:ext cx="4029955" cy="1569660"/>
          </a:xfrm>
          <a:prstGeom prst="rect">
            <a:avLst/>
          </a:prstGeom>
          <a:solidFill>
            <a:srgbClr val="942093"/>
          </a:solidFill>
        </p:spPr>
        <p:txBody>
          <a:bodyPr wrap="square" rtlCol="0">
            <a:spAutoFit/>
          </a:bodyPr>
          <a:lstStyle/>
          <a:p>
            <a:pPr algn="ctr"/>
            <a:r>
              <a:rPr lang="en-GB" sz="1200" b="1" u="sng" dirty="0">
                <a:solidFill>
                  <a:schemeClr val="bg1"/>
                </a:solidFill>
                <a:latin typeface="Arial" panose="020B0604020202020204" pitchFamily="34" charset="0"/>
                <a:cs typeface="Arial" panose="020B0604020202020204" pitchFamily="34" charset="0"/>
              </a:rPr>
              <a:t>Introduction</a:t>
            </a:r>
          </a:p>
          <a:p>
            <a:r>
              <a:rPr lang="en-GB" sz="1200" dirty="0">
                <a:solidFill>
                  <a:schemeClr val="bg1"/>
                </a:solidFill>
                <a:latin typeface="Arial" panose="020B0604020202020204" pitchFamily="34" charset="0"/>
                <a:cs typeface="Arial" panose="020B0604020202020204" pitchFamily="34" charset="0"/>
              </a:rPr>
              <a:t>Due to Additional Learning Needs becoming increasingly recognisable within early years settings and health care settings, the Welsh Assembly Government have decided that frameworks and legislations need to be updated (WG, 2016).  The new legislation for Wales is called the Additional Learning Needs Education Tribunal </a:t>
            </a:r>
            <a:r>
              <a:rPr lang="en-US" sz="1200" dirty="0">
                <a:solidFill>
                  <a:schemeClr val="bg1"/>
                </a:solidFill>
                <a:latin typeface="Arial" panose="020B0604020202020204" pitchFamily="34" charset="0"/>
                <a:cs typeface="Arial" panose="020B0604020202020204" pitchFamily="34" charset="0"/>
              </a:rPr>
              <a:t>Act (2018).</a:t>
            </a:r>
          </a:p>
        </p:txBody>
      </p:sp>
      <p:sp>
        <p:nvSpPr>
          <p:cNvPr id="8" name="TextBox 7">
            <a:extLst>
              <a:ext uri="{FF2B5EF4-FFF2-40B4-BE49-F238E27FC236}">
                <a16:creationId xmlns:a16="http://schemas.microsoft.com/office/drawing/2014/main" id="{369382D1-1F21-F24E-A2B9-BF8BA63E175E}"/>
              </a:ext>
            </a:extLst>
          </p:cNvPr>
          <p:cNvSpPr txBox="1"/>
          <p:nvPr/>
        </p:nvSpPr>
        <p:spPr>
          <a:xfrm>
            <a:off x="4137661" y="735652"/>
            <a:ext cx="4334794" cy="3600986"/>
          </a:xfrm>
          <a:prstGeom prst="rect">
            <a:avLst/>
          </a:prstGeom>
          <a:solidFill>
            <a:srgbClr val="7A81FF"/>
          </a:solidFill>
        </p:spPr>
        <p:txBody>
          <a:bodyPr wrap="square" rtlCol="0">
            <a:spAutoFit/>
          </a:bodyPr>
          <a:lstStyle/>
          <a:p>
            <a:pPr algn="ctr"/>
            <a:r>
              <a:rPr lang="en-GB" sz="1200" b="1" u="sng" dirty="0">
                <a:solidFill>
                  <a:schemeClr val="bg1"/>
                </a:solidFill>
                <a:latin typeface="Arial" panose="020B0604020202020204" pitchFamily="34" charset="0"/>
                <a:cs typeface="Arial" panose="020B0604020202020204" pitchFamily="34" charset="0"/>
              </a:rPr>
              <a:t>Why it’s Changing</a:t>
            </a:r>
          </a:p>
          <a:p>
            <a:r>
              <a:rPr lang="en-GB" sz="1200" dirty="0">
                <a:solidFill>
                  <a:schemeClr val="bg1"/>
                </a:solidFill>
                <a:latin typeface="Arial" panose="020B0604020202020204" pitchFamily="34" charset="0"/>
                <a:cs typeface="Arial" panose="020B0604020202020204" pitchFamily="34" charset="0"/>
              </a:rPr>
              <a:t>As stated within the Additional Learning Needs Transformation Programme, the Welsh Government want to transform experiences, outcomes and expectations for children with additional learning needs (WG, 2016).</a:t>
            </a:r>
          </a:p>
          <a:p>
            <a:r>
              <a:rPr lang="en-GB" sz="1200" dirty="0">
                <a:solidFill>
                  <a:schemeClr val="bg1"/>
                </a:solidFill>
                <a:latin typeface="Arial" panose="020B0604020202020204" pitchFamily="34" charset="0"/>
                <a:cs typeface="Arial" panose="020B0604020202020204" pitchFamily="34" charset="0"/>
              </a:rPr>
              <a:t>According to the Welsh Government (2018), 22.6% of learners in schools across Wales have additional learning needs. The current academic attainment of learners with additional learning needs is poor in comparison to the remainder of the learning population.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Furthermore, the system used for supporting children with additional learning needs is based on a model which was introduced 30 years ago – and is described </a:t>
            </a:r>
            <a:r>
              <a:rPr lang="en-GB" sz="1200">
                <a:solidFill>
                  <a:schemeClr val="bg1"/>
                </a:solidFill>
                <a:latin typeface="Arial" panose="020B0604020202020204" pitchFamily="34" charset="0"/>
                <a:cs typeface="Arial" panose="020B0604020202020204" pitchFamily="34" charset="0"/>
              </a:rPr>
              <a:t>as “no </a:t>
            </a:r>
            <a:r>
              <a:rPr lang="en-GB" sz="1200" dirty="0">
                <a:solidFill>
                  <a:schemeClr val="bg1"/>
                </a:solidFill>
                <a:latin typeface="Arial" panose="020B0604020202020204" pitchFamily="34" charset="0"/>
                <a:cs typeface="Arial" panose="020B0604020202020204" pitchFamily="34" charset="0"/>
              </a:rPr>
              <a:t>longer fit </a:t>
            </a:r>
            <a:r>
              <a:rPr lang="en-GB" sz="1200">
                <a:solidFill>
                  <a:schemeClr val="bg1"/>
                </a:solidFill>
                <a:latin typeface="Arial" panose="020B0604020202020204" pitchFamily="34" charset="0"/>
                <a:cs typeface="Arial" panose="020B0604020202020204" pitchFamily="34" charset="0"/>
              </a:rPr>
              <a:t>for purpose” </a:t>
            </a:r>
            <a:r>
              <a:rPr lang="en-GB" sz="1200" dirty="0">
                <a:solidFill>
                  <a:schemeClr val="bg1"/>
                </a:solidFill>
                <a:latin typeface="Arial" panose="020B0604020202020204" pitchFamily="34" charset="0"/>
                <a:cs typeface="Arial" panose="020B0604020202020204" pitchFamily="34" charset="0"/>
              </a:rPr>
              <a:t>(WG, 2018). </a:t>
            </a:r>
          </a:p>
          <a:p>
            <a:r>
              <a:rPr lang="en-GB" sz="1200" dirty="0">
                <a:solidFill>
                  <a:schemeClr val="bg1"/>
                </a:solidFill>
                <a:latin typeface="Arial" panose="020B0604020202020204" pitchFamily="34" charset="0"/>
                <a:cs typeface="Arial" panose="020B0604020202020204" pitchFamily="34" charset="0"/>
              </a:rPr>
              <a:t>Likewise, Warnock (2010) states that the current legislation has no balance, and all children with special educational needs are labelled as and treated the same, although they have varying needs.</a:t>
            </a:r>
          </a:p>
        </p:txBody>
      </p:sp>
      <p:sp>
        <p:nvSpPr>
          <p:cNvPr id="9" name="TextBox 8">
            <a:extLst>
              <a:ext uri="{FF2B5EF4-FFF2-40B4-BE49-F238E27FC236}">
                <a16:creationId xmlns:a16="http://schemas.microsoft.com/office/drawing/2014/main" id="{29FDFCC2-D3AC-FE49-A31D-9FB94492D6D9}"/>
              </a:ext>
            </a:extLst>
          </p:cNvPr>
          <p:cNvSpPr txBox="1"/>
          <p:nvPr/>
        </p:nvSpPr>
        <p:spPr>
          <a:xfrm>
            <a:off x="66091" y="1942216"/>
            <a:ext cx="3922250" cy="4893647"/>
          </a:xfrm>
          <a:prstGeom prst="rect">
            <a:avLst/>
          </a:prstGeom>
          <a:solidFill>
            <a:srgbClr val="FF2F92"/>
          </a:solidFill>
        </p:spPr>
        <p:txBody>
          <a:bodyPr wrap="square" rtlCol="0">
            <a:spAutoFit/>
          </a:bodyPr>
          <a:lstStyle/>
          <a:p>
            <a:pPr algn="ctr"/>
            <a:r>
              <a:rPr lang="en-US" sz="1200" b="1" u="sng" dirty="0">
                <a:solidFill>
                  <a:schemeClr val="bg1"/>
                </a:solidFill>
                <a:latin typeface="Arial" panose="020B0604020202020204" pitchFamily="34" charset="0"/>
                <a:cs typeface="Arial" panose="020B0604020202020204" pitchFamily="34" charset="0"/>
              </a:rPr>
              <a:t>What’s Changing?</a:t>
            </a:r>
          </a:p>
          <a:p>
            <a:pPr marL="285750" indent="-285750">
              <a:buClr>
                <a:schemeClr val="bg1"/>
              </a:buClr>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The special educational needs</a:t>
            </a:r>
            <a:r>
              <a:rPr lang="en-GB" sz="1200" dirty="0">
                <a:solidFill>
                  <a:schemeClr val="bg1"/>
                </a:solidFill>
                <a:latin typeface="Arial" panose="020B0604020202020204" pitchFamily="34" charset="0"/>
                <a:cs typeface="Arial" panose="020B0604020202020204" pitchFamily="34" charset="0"/>
              </a:rPr>
              <a:t> (SEN) system and the learning difficulties and disabilities (LDD) system will become a unified system.</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It will support learners from ages 0 to 25.</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It will have a learning-centred approach -  the needs, views and feelings of the learner will be placed in the centre of the planning process.</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There will be a clear focus on the importance of identifying additional learning needs early, resulting in effective and timely interventions.</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Learners with additional learning needs will be supported to overcome learning barriers – which can result in them achieving their full potential.</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Individual Development Plans (IDP) will be implemented, which will replace the various statutory and non-statutory plans in early years settings.</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There will be considerations as to whether the child requires an additional learning provision in Welsh or English. </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There will be increased collaboration and information sharing between agencies. Information sharing / multi agency work is needed in order to ensure that children’s needs are identified and are supported early and effectively (Neaum,2016).</a:t>
            </a:r>
            <a:endParaRPr lang="en-US" sz="12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5944CD4-311B-1B48-9D7F-FF820B2AE358}"/>
              </a:ext>
            </a:extLst>
          </p:cNvPr>
          <p:cNvSpPr txBox="1"/>
          <p:nvPr/>
        </p:nvSpPr>
        <p:spPr>
          <a:xfrm>
            <a:off x="8561069" y="4171283"/>
            <a:ext cx="3630930" cy="2677656"/>
          </a:xfrm>
          <a:prstGeom prst="rect">
            <a:avLst/>
          </a:prstGeom>
          <a:solidFill>
            <a:srgbClr val="942093"/>
          </a:solidFill>
        </p:spPr>
        <p:txBody>
          <a:bodyPr wrap="square" rtlCol="0">
            <a:spAutoFit/>
          </a:bodyPr>
          <a:lstStyle/>
          <a:p>
            <a:r>
              <a:rPr lang="en-GB" sz="1200" b="1" u="sng" dirty="0">
                <a:solidFill>
                  <a:schemeClr val="bg1"/>
                </a:solidFill>
                <a:latin typeface="Arial" panose="020B0604020202020204" pitchFamily="34" charset="0"/>
                <a:cs typeface="Arial" panose="020B0604020202020204" pitchFamily="34" charset="0"/>
              </a:rPr>
              <a:t>References:</a:t>
            </a:r>
          </a:p>
          <a:p>
            <a:r>
              <a:rPr lang="en-GB" sz="1200" dirty="0">
                <a:solidFill>
                  <a:schemeClr val="bg1"/>
                </a:solidFill>
                <a:latin typeface="Arial" panose="020B0604020202020204" pitchFamily="34" charset="0"/>
                <a:cs typeface="Arial" panose="020B0604020202020204" pitchFamily="34" charset="0"/>
              </a:rPr>
              <a:t>Llywodraeth </a:t>
            </a:r>
            <a:r>
              <a:rPr lang="en-GB" sz="1200" dirty="0" err="1">
                <a:solidFill>
                  <a:schemeClr val="bg1"/>
                </a:solidFill>
                <a:latin typeface="Arial" panose="020B0604020202020204" pitchFamily="34" charset="0"/>
                <a:cs typeface="Arial" panose="020B0604020202020204" pitchFamily="34" charset="0"/>
              </a:rPr>
              <a:t>Cymru</a:t>
            </a:r>
            <a:r>
              <a:rPr lang="en-GB" sz="1200" dirty="0">
                <a:solidFill>
                  <a:schemeClr val="bg1"/>
                </a:solidFill>
                <a:latin typeface="Arial" panose="020B0604020202020204" pitchFamily="34" charset="0"/>
                <a:cs typeface="Arial" panose="020B0604020202020204" pitchFamily="34" charset="0"/>
              </a:rPr>
              <a:t>. (2018). </a:t>
            </a:r>
            <a:r>
              <a:rPr lang="en-GB" sz="1200" i="1" dirty="0">
                <a:solidFill>
                  <a:schemeClr val="bg1"/>
                </a:solidFill>
                <a:latin typeface="Arial" panose="020B0604020202020204" pitchFamily="34" charset="0"/>
                <a:cs typeface="Arial" panose="020B0604020202020204" pitchFamily="34" charset="0"/>
              </a:rPr>
              <a:t>Additional Learning Needs (ALN) Transformation Programme</a:t>
            </a:r>
            <a:r>
              <a:rPr lang="en-GB" sz="1200" dirty="0">
                <a:solidFill>
                  <a:schemeClr val="bg1"/>
                </a:solidFill>
                <a:latin typeface="Arial" panose="020B0604020202020204" pitchFamily="34" charset="0"/>
                <a:cs typeface="Arial" panose="020B0604020202020204" pitchFamily="34" charset="0"/>
              </a:rPr>
              <a:t>. [online] Available at: https://</a:t>
            </a:r>
            <a:r>
              <a:rPr lang="en-GB" sz="1200" dirty="0" err="1">
                <a:solidFill>
                  <a:schemeClr val="bg1"/>
                </a:solidFill>
                <a:latin typeface="Arial" panose="020B0604020202020204" pitchFamily="34" charset="0"/>
                <a:cs typeface="Arial" panose="020B0604020202020204" pitchFamily="34" charset="0"/>
              </a:rPr>
              <a:t>beta.gov.wales</a:t>
            </a:r>
            <a:r>
              <a:rPr lang="en-GB" sz="1200" dirty="0">
                <a:solidFill>
                  <a:schemeClr val="bg1"/>
                </a:solidFill>
                <a:latin typeface="Arial" panose="020B0604020202020204" pitchFamily="34" charset="0"/>
                <a:cs typeface="Arial" panose="020B0604020202020204" pitchFamily="34" charset="0"/>
              </a:rPr>
              <a:t>/sites/default/files/publications/2018-09/additional-learning-needs-aln-transformation-programme-v2.pdf [Accessed 15 Jan. 2019].</a:t>
            </a:r>
            <a:endParaRPr lang="en-GB" sz="1000" b="1" u="sng"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Neaum</a:t>
            </a:r>
            <a:r>
              <a:rPr lang="en-GB" sz="1200" dirty="0">
                <a:solidFill>
                  <a:schemeClr val="bg1"/>
                </a:solidFill>
                <a:latin typeface="Arial" panose="020B0604020202020204" pitchFamily="34" charset="0"/>
                <a:cs typeface="Arial" panose="020B0604020202020204" pitchFamily="34" charset="0"/>
              </a:rPr>
              <a:t>, S. (2016). </a:t>
            </a:r>
            <a:r>
              <a:rPr lang="en-GB" sz="1200" i="1" dirty="0">
                <a:solidFill>
                  <a:schemeClr val="bg1"/>
                </a:solidFill>
                <a:latin typeface="Arial" panose="020B0604020202020204" pitchFamily="34" charset="0"/>
                <a:cs typeface="Arial" panose="020B0604020202020204" pitchFamily="34" charset="0"/>
              </a:rPr>
              <a:t>Child Development for Early Years Students and Practitioners</a:t>
            </a:r>
            <a:r>
              <a:rPr lang="en-GB" sz="1200" dirty="0">
                <a:solidFill>
                  <a:schemeClr val="bg1"/>
                </a:solidFill>
                <a:latin typeface="Arial" panose="020B0604020202020204" pitchFamily="34" charset="0"/>
                <a:cs typeface="Arial" panose="020B0604020202020204" pitchFamily="34" charset="0"/>
              </a:rPr>
              <a:t>. London: Sage Publications.</a:t>
            </a:r>
            <a:br>
              <a:rPr lang="en-GB" sz="1200" dirty="0">
                <a:solidFill>
                  <a:schemeClr val="bg1"/>
                </a:solidFill>
                <a:latin typeface="Arial" panose="020B0604020202020204" pitchFamily="34" charset="0"/>
                <a:cs typeface="Arial" panose="020B0604020202020204" pitchFamily="34" charset="0"/>
              </a:rPr>
            </a:br>
            <a:r>
              <a:rPr lang="en-GB" sz="1200" dirty="0">
                <a:solidFill>
                  <a:schemeClr val="bg1"/>
                </a:solidFill>
                <a:latin typeface="Arial" panose="020B0604020202020204" pitchFamily="34" charset="0"/>
                <a:cs typeface="Arial" panose="020B0604020202020204" pitchFamily="34" charset="0"/>
              </a:rPr>
              <a:t>Warnock, M. (2010). Special Educational Needs: A New Look. </a:t>
            </a:r>
            <a:r>
              <a:rPr lang="en-GB" sz="1200" i="1" dirty="0">
                <a:solidFill>
                  <a:schemeClr val="bg1"/>
                </a:solidFill>
                <a:latin typeface="Arial" panose="020B0604020202020204" pitchFamily="34" charset="0"/>
                <a:cs typeface="Arial" panose="020B0604020202020204" pitchFamily="34" charset="0"/>
              </a:rPr>
              <a:t>Research in Special Educational Needs</a:t>
            </a:r>
            <a:r>
              <a:rPr lang="en-GB" sz="1200" dirty="0">
                <a:solidFill>
                  <a:schemeClr val="bg1"/>
                </a:solidFill>
                <a:latin typeface="Arial" panose="020B0604020202020204" pitchFamily="34" charset="0"/>
                <a:cs typeface="Arial" panose="020B0604020202020204" pitchFamily="34" charset="0"/>
              </a:rPr>
              <a:t>, 11(1).</a:t>
            </a:r>
          </a:p>
        </p:txBody>
      </p:sp>
      <p:sp>
        <p:nvSpPr>
          <p:cNvPr id="11" name="TextBox 10">
            <a:extLst>
              <a:ext uri="{FF2B5EF4-FFF2-40B4-BE49-F238E27FC236}">
                <a16:creationId xmlns:a16="http://schemas.microsoft.com/office/drawing/2014/main" id="{7FDD9562-52B0-2E48-8CFD-B33D0A52B2D6}"/>
              </a:ext>
            </a:extLst>
          </p:cNvPr>
          <p:cNvSpPr txBox="1"/>
          <p:nvPr/>
        </p:nvSpPr>
        <p:spPr>
          <a:xfrm>
            <a:off x="8561068" y="570297"/>
            <a:ext cx="3557276" cy="3600986"/>
          </a:xfrm>
          <a:prstGeom prst="rect">
            <a:avLst/>
          </a:prstGeom>
          <a:solidFill>
            <a:srgbClr val="FF2F92"/>
          </a:solidFill>
        </p:spPr>
        <p:txBody>
          <a:bodyPr wrap="square" rtlCol="0">
            <a:spAutoFit/>
          </a:bodyPr>
          <a:lstStyle/>
          <a:p>
            <a:pPr algn="ctr"/>
            <a:r>
              <a:rPr lang="en-GB" sz="1200" b="1" u="sng" dirty="0">
                <a:solidFill>
                  <a:schemeClr val="bg1"/>
                </a:solidFill>
                <a:latin typeface="Arial" panose="020B0604020202020204" pitchFamily="34" charset="0"/>
                <a:cs typeface="Arial" panose="020B0604020202020204" pitchFamily="34" charset="0"/>
              </a:rPr>
              <a:t>Workforce Development &amp; Implementation of the Act</a:t>
            </a:r>
          </a:p>
          <a:p>
            <a:r>
              <a:rPr lang="en-GB" sz="1200" dirty="0">
                <a:solidFill>
                  <a:schemeClr val="bg1"/>
                </a:solidFill>
                <a:latin typeface="Arial" panose="020B0604020202020204" pitchFamily="34" charset="0"/>
                <a:cs typeface="Arial" panose="020B0604020202020204" pitchFamily="34" charset="0"/>
              </a:rPr>
              <a:t>In order to ensure that the implementation of the new system is successful, some support will be made available to relevant services (WG, 2016). Methods of support include the following:</a:t>
            </a: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ALN Strategic Implementation – this is a joint working group, consisting of members of the Welsh Government, local authorities, local health boards, and some education sectors.</a:t>
            </a: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ALN Implementation Grants – this consists of funding which supports the delivery of the act, which includes local authorities, local health boards</a:t>
            </a: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ALN Strategic Advisors – this is a small team of strategic advisors that provide advice and support to local authorities, as well challenging them in preparation for managing transition to the new system. </a:t>
            </a:r>
          </a:p>
        </p:txBody>
      </p:sp>
      <p:sp>
        <p:nvSpPr>
          <p:cNvPr id="12" name="TextBox 11">
            <a:extLst>
              <a:ext uri="{FF2B5EF4-FFF2-40B4-BE49-F238E27FC236}">
                <a16:creationId xmlns:a16="http://schemas.microsoft.com/office/drawing/2014/main" id="{ACD7DED4-64D2-B54E-B733-DFEAA1CC5F9A}"/>
              </a:ext>
            </a:extLst>
          </p:cNvPr>
          <p:cNvSpPr txBox="1"/>
          <p:nvPr/>
        </p:nvSpPr>
        <p:spPr>
          <a:xfrm>
            <a:off x="4137662" y="4326124"/>
            <a:ext cx="4334793" cy="2492990"/>
          </a:xfrm>
          <a:prstGeom prst="rect">
            <a:avLst/>
          </a:prstGeom>
          <a:solidFill>
            <a:srgbClr val="521B93"/>
          </a:solidFill>
        </p:spPr>
        <p:txBody>
          <a:bodyPr wrap="square" rtlCol="0">
            <a:spAutoFit/>
          </a:bodyPr>
          <a:lstStyle/>
          <a:p>
            <a:pPr algn="ctr"/>
            <a:r>
              <a:rPr lang="en-GB" sz="1200" b="1" u="sng" dirty="0">
                <a:solidFill>
                  <a:schemeClr val="bg1"/>
                </a:solidFill>
                <a:latin typeface="Arial" panose="020B0604020202020204" pitchFamily="34" charset="0"/>
                <a:cs typeface="Arial" panose="020B0604020202020204" pitchFamily="34" charset="0"/>
              </a:rPr>
              <a:t>The 10 Aims of the Bill</a:t>
            </a:r>
          </a:p>
          <a:p>
            <a:pPr marL="228600" indent="-228600">
              <a:buAutoNum type="arabicPeriod"/>
            </a:pPr>
            <a:r>
              <a:rPr lang="en-GB" sz="1200" dirty="0">
                <a:solidFill>
                  <a:schemeClr val="bg1"/>
                </a:solidFill>
                <a:latin typeface="Arial" panose="020B0604020202020204" pitchFamily="34" charset="0"/>
                <a:cs typeface="Arial" panose="020B0604020202020204" pitchFamily="34" charset="0"/>
              </a:rPr>
              <a:t>The introduction of the term Additional Learning Needs (ALN). </a:t>
            </a:r>
          </a:p>
          <a:p>
            <a:pPr marL="228600" indent="-228600">
              <a:buAutoNum type="arabicPeriod"/>
            </a:pPr>
            <a:r>
              <a:rPr lang="en-GB" sz="1200" dirty="0">
                <a:solidFill>
                  <a:schemeClr val="bg1"/>
                </a:solidFill>
                <a:latin typeface="Arial" panose="020B0604020202020204" pitchFamily="34" charset="0"/>
                <a:cs typeface="Arial" panose="020B0604020202020204" pitchFamily="34" charset="0"/>
              </a:rPr>
              <a:t>Supplies learners ages 0-25.</a:t>
            </a:r>
          </a:p>
          <a:p>
            <a:pPr marL="228600" indent="-228600">
              <a:buAutoNum type="arabicPeriod"/>
            </a:pPr>
            <a:r>
              <a:rPr lang="en-GB" sz="1200" dirty="0">
                <a:solidFill>
                  <a:schemeClr val="bg1"/>
                </a:solidFill>
                <a:latin typeface="Arial" panose="020B0604020202020204" pitchFamily="34" charset="0"/>
                <a:cs typeface="Arial" panose="020B0604020202020204" pitchFamily="34" charset="0"/>
              </a:rPr>
              <a:t>Implementation of a unified plan.</a:t>
            </a:r>
          </a:p>
          <a:p>
            <a:pPr marL="228600" indent="-228600">
              <a:buAutoNum type="arabicPeriod"/>
            </a:pPr>
            <a:r>
              <a:rPr lang="en-GB" sz="1200" dirty="0">
                <a:solidFill>
                  <a:schemeClr val="bg1"/>
                </a:solidFill>
                <a:latin typeface="Arial" panose="020B0604020202020204" pitchFamily="34" charset="0"/>
                <a:cs typeface="Arial" panose="020B0604020202020204" pitchFamily="34" charset="0"/>
              </a:rPr>
              <a:t>Increased participation of children and young people.</a:t>
            </a:r>
          </a:p>
          <a:p>
            <a:r>
              <a:rPr lang="en-GB" sz="1200" dirty="0">
                <a:solidFill>
                  <a:schemeClr val="bg1"/>
                </a:solidFill>
                <a:latin typeface="Arial" panose="020B0604020202020204" pitchFamily="34" charset="0"/>
                <a:cs typeface="Arial" panose="020B0604020202020204" pitchFamily="34" charset="0"/>
              </a:rPr>
              <a:t>5. High aspirations and improved outcomes.</a:t>
            </a:r>
          </a:p>
          <a:p>
            <a:r>
              <a:rPr lang="en-GB" sz="1200" dirty="0">
                <a:solidFill>
                  <a:schemeClr val="bg1"/>
                </a:solidFill>
                <a:latin typeface="Arial" panose="020B0604020202020204" pitchFamily="34" charset="0"/>
                <a:cs typeface="Arial" panose="020B0604020202020204" pitchFamily="34" charset="0"/>
              </a:rPr>
              <a:t>6. A simpler system.</a:t>
            </a:r>
          </a:p>
          <a:p>
            <a:r>
              <a:rPr lang="en-GB" sz="1200" dirty="0">
                <a:solidFill>
                  <a:schemeClr val="bg1"/>
                </a:solidFill>
                <a:latin typeface="Arial" panose="020B0604020202020204" pitchFamily="34" charset="0"/>
                <a:cs typeface="Arial" panose="020B0604020202020204" pitchFamily="34" charset="0"/>
              </a:rPr>
              <a:t>7. Increased collaboration between services.</a:t>
            </a:r>
          </a:p>
          <a:p>
            <a:r>
              <a:rPr lang="en-GB" sz="1200" dirty="0">
                <a:solidFill>
                  <a:schemeClr val="bg1"/>
                </a:solidFill>
                <a:latin typeface="Arial" panose="020B0604020202020204" pitchFamily="34" charset="0"/>
                <a:cs typeface="Arial" panose="020B0604020202020204" pitchFamily="34" charset="0"/>
              </a:rPr>
              <a:t>8. Disagreement avoidance and earlier solutions.</a:t>
            </a:r>
          </a:p>
          <a:p>
            <a:r>
              <a:rPr lang="en-GB" sz="1200" dirty="0">
                <a:solidFill>
                  <a:schemeClr val="bg1"/>
                </a:solidFill>
                <a:latin typeface="Arial" panose="020B0604020202020204" pitchFamily="34" charset="0"/>
                <a:cs typeface="Arial" panose="020B0604020202020204" pitchFamily="34" charset="0"/>
              </a:rPr>
              <a:t>9. Clear and consistent rights of appeal.</a:t>
            </a:r>
          </a:p>
          <a:p>
            <a:r>
              <a:rPr lang="en-GB" sz="1200" dirty="0">
                <a:solidFill>
                  <a:schemeClr val="bg1"/>
                </a:solidFill>
                <a:latin typeface="Arial" panose="020B0604020202020204" pitchFamily="34" charset="0"/>
                <a:cs typeface="Arial" panose="020B0604020202020204" pitchFamily="34" charset="0"/>
              </a:rPr>
              <a:t>10. ALN Code.</a:t>
            </a:r>
          </a:p>
          <a:p>
            <a:r>
              <a:rPr lang="en-GB" sz="1200" dirty="0">
                <a:solidFill>
                  <a:schemeClr val="bg1"/>
                </a:solidFill>
                <a:latin typeface="Arial" panose="020B0604020202020204" pitchFamily="34" charset="0"/>
                <a:cs typeface="Arial" panose="020B0604020202020204" pitchFamily="34" charset="0"/>
              </a:rPr>
              <a:t>                                               (Welsh Government, 2018)</a:t>
            </a:r>
          </a:p>
        </p:txBody>
      </p:sp>
      <p:sp>
        <p:nvSpPr>
          <p:cNvPr id="13" name="TextBox 12">
            <a:extLst>
              <a:ext uri="{FF2B5EF4-FFF2-40B4-BE49-F238E27FC236}">
                <a16:creationId xmlns:a16="http://schemas.microsoft.com/office/drawing/2014/main" id="{A0854C46-4902-F04D-A5CC-838105FF1B01}"/>
              </a:ext>
            </a:extLst>
          </p:cNvPr>
          <p:cNvSpPr txBox="1"/>
          <p:nvPr/>
        </p:nvSpPr>
        <p:spPr>
          <a:xfrm>
            <a:off x="128512" y="1966282"/>
            <a:ext cx="3922250" cy="4893647"/>
          </a:xfrm>
          <a:prstGeom prst="rect">
            <a:avLst/>
          </a:prstGeom>
          <a:solidFill>
            <a:srgbClr val="FF2F92"/>
          </a:solidFill>
        </p:spPr>
        <p:txBody>
          <a:bodyPr wrap="square" rtlCol="0">
            <a:spAutoFit/>
          </a:bodyPr>
          <a:lstStyle/>
          <a:p>
            <a:pPr algn="ctr"/>
            <a:r>
              <a:rPr lang="en-US" sz="1200" b="1" u="sng" dirty="0">
                <a:solidFill>
                  <a:schemeClr val="bg1"/>
                </a:solidFill>
                <a:latin typeface="Arial" panose="020B0604020202020204" pitchFamily="34" charset="0"/>
                <a:cs typeface="Arial" panose="020B0604020202020204" pitchFamily="34" charset="0"/>
              </a:rPr>
              <a:t>What’s Changing?</a:t>
            </a:r>
          </a:p>
          <a:p>
            <a:pPr marL="285750" indent="-285750">
              <a:buClr>
                <a:schemeClr val="bg1"/>
              </a:buClr>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The special educational needs</a:t>
            </a:r>
            <a:r>
              <a:rPr lang="en-GB" sz="1200" dirty="0">
                <a:solidFill>
                  <a:schemeClr val="bg1"/>
                </a:solidFill>
                <a:latin typeface="Arial" panose="020B0604020202020204" pitchFamily="34" charset="0"/>
                <a:cs typeface="Arial" panose="020B0604020202020204" pitchFamily="34" charset="0"/>
              </a:rPr>
              <a:t> (SEN) system and the learning difficulties and disabilities (LDD) system will become a unified system.</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It will support learners from ages 0 to 25.</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It will have a learning-centred approach -  the needs, views and feelings of the learner will be placed in the centre of the planning process.</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There will be a clear focus on the importance of identifying additional learning needs early, resulting in effective and timely interventions.</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Learners with additional learning needs will be supported to overcome learning barriers – which can result in them achieving their full potential.</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Individual Development Plans (IDP) will be implemented, which will replace the various statutory and non-statutory plans in early years settings.</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There will be considerations as to whether the child requires an additional learning provision in Welsh or English. </a:t>
            </a:r>
          </a:p>
          <a:p>
            <a:pPr marL="285750" indent="-285750">
              <a:buClr>
                <a:schemeClr val="bg1"/>
              </a:buCl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There will be increased collaboration and information sharing between agencies. Information sharing / multi agency work is needed in order to ensure that children’s needs are identified and are supported early and effectively (Neaum,2016).</a:t>
            </a:r>
            <a:endParaRPr lang="en-US"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484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564</TotalTime>
  <Words>836</Words>
  <Application>Microsoft Macintosh PowerPoint</Application>
  <PresentationFormat>Widescreen</PresentationFormat>
  <Paragraphs>48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23</cp:revision>
  <dcterms:created xsi:type="dcterms:W3CDTF">2019-01-15T17:29:42Z</dcterms:created>
  <dcterms:modified xsi:type="dcterms:W3CDTF">2019-01-16T17:25:49Z</dcterms:modified>
</cp:coreProperties>
</file>