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sldIdLst>
    <p:sldId id="256" r:id="rId2"/>
    <p:sldId id="262" r:id="rId3"/>
    <p:sldId id="260" r:id="rId4"/>
    <p:sldId id="268" r:id="rId5"/>
    <p:sldId id="263" r:id="rId6"/>
    <p:sldId id="265" r:id="rId7"/>
    <p:sldId id="270" r:id="rId8"/>
    <p:sldId id="266" r:id="rId9"/>
    <p:sldId id="271"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76D69B-37A6-484A-916D-2687F1C90908}" v="2" dt="2024-10-04T10:38:52.0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94660"/>
  </p:normalViewPr>
  <p:slideViewPr>
    <p:cSldViewPr snapToGrid="0">
      <p:cViewPr varScale="1">
        <p:scale>
          <a:sx n="78" d="100"/>
          <a:sy n="78" d="100"/>
        </p:scale>
        <p:origin x="84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er Collins" userId="e6924eeeb7dca9e0" providerId="LiveId" clId="{6E76D69B-37A6-484A-916D-2687F1C90908}"/>
    <pc:docChg chg="custSel delSld modSld">
      <pc:chgData name="Alier Collins" userId="e6924eeeb7dca9e0" providerId="LiveId" clId="{6E76D69B-37A6-484A-916D-2687F1C90908}" dt="2024-10-08T09:35:04.763" v="956" actId="20577"/>
      <pc:docMkLst>
        <pc:docMk/>
      </pc:docMkLst>
      <pc:sldChg chg="modSp mod">
        <pc:chgData name="Alier Collins" userId="e6924eeeb7dca9e0" providerId="LiveId" clId="{6E76D69B-37A6-484A-916D-2687F1C90908}" dt="2024-10-04T10:44:33.049" v="581" actId="121"/>
        <pc:sldMkLst>
          <pc:docMk/>
          <pc:sldMk cId="1030723187" sldId="260"/>
        </pc:sldMkLst>
        <pc:spChg chg="mod">
          <ac:chgData name="Alier Collins" userId="e6924eeeb7dca9e0" providerId="LiveId" clId="{6E76D69B-37A6-484A-916D-2687F1C90908}" dt="2024-10-04T10:44:33.049" v="581" actId="121"/>
          <ac:spMkLst>
            <pc:docMk/>
            <pc:sldMk cId="1030723187" sldId="260"/>
            <ac:spMk id="3" creationId="{B4DBC730-4E73-A04D-C418-C3674DC2A610}"/>
          </ac:spMkLst>
        </pc:spChg>
      </pc:sldChg>
      <pc:sldChg chg="delSp modSp mod">
        <pc:chgData name="Alier Collins" userId="e6924eeeb7dca9e0" providerId="LiveId" clId="{6E76D69B-37A6-484A-916D-2687F1C90908}" dt="2024-10-04T10:26:31.301" v="8" actId="1076"/>
        <pc:sldMkLst>
          <pc:docMk/>
          <pc:sldMk cId="3700580628" sldId="262"/>
        </pc:sldMkLst>
        <pc:spChg chg="mod">
          <ac:chgData name="Alier Collins" userId="e6924eeeb7dca9e0" providerId="LiveId" clId="{6E76D69B-37A6-484A-916D-2687F1C90908}" dt="2024-10-04T10:26:31.301" v="8" actId="1076"/>
          <ac:spMkLst>
            <pc:docMk/>
            <pc:sldMk cId="3700580628" sldId="262"/>
            <ac:spMk id="4" creationId="{716D2125-B906-2AF2-AD69-1FD5192DFCA2}"/>
          </ac:spMkLst>
        </pc:spChg>
        <pc:spChg chg="mod">
          <ac:chgData name="Alier Collins" userId="e6924eeeb7dca9e0" providerId="LiveId" clId="{6E76D69B-37A6-484A-916D-2687F1C90908}" dt="2024-10-04T10:26:28.946" v="7" actId="1076"/>
          <ac:spMkLst>
            <pc:docMk/>
            <pc:sldMk cId="3700580628" sldId="262"/>
            <ac:spMk id="5" creationId="{F77A66FF-BEAB-E6A8-6309-31215F23B28F}"/>
          </ac:spMkLst>
        </pc:spChg>
        <pc:spChg chg="mod">
          <ac:chgData name="Alier Collins" userId="e6924eeeb7dca9e0" providerId="LiveId" clId="{6E76D69B-37A6-484A-916D-2687F1C90908}" dt="2024-10-04T10:26:26.597" v="6" actId="1076"/>
          <ac:spMkLst>
            <pc:docMk/>
            <pc:sldMk cId="3700580628" sldId="262"/>
            <ac:spMk id="7" creationId="{1D029243-69F8-A71B-79F9-C354936AC902}"/>
          </ac:spMkLst>
        </pc:spChg>
        <pc:spChg chg="del">
          <ac:chgData name="Alier Collins" userId="e6924eeeb7dca9e0" providerId="LiveId" clId="{6E76D69B-37A6-484A-916D-2687F1C90908}" dt="2024-10-04T10:26:10.547" v="2" actId="478"/>
          <ac:spMkLst>
            <pc:docMk/>
            <pc:sldMk cId="3700580628" sldId="262"/>
            <ac:spMk id="8" creationId="{D165340D-C852-90F4-6B32-309F0FBFA6F6}"/>
          </ac:spMkLst>
        </pc:spChg>
        <pc:spChg chg="mod">
          <ac:chgData name="Alier Collins" userId="e6924eeeb7dca9e0" providerId="LiveId" clId="{6E76D69B-37A6-484A-916D-2687F1C90908}" dt="2024-10-04T10:26:23.282" v="5" actId="1076"/>
          <ac:spMkLst>
            <pc:docMk/>
            <pc:sldMk cId="3700580628" sldId="262"/>
            <ac:spMk id="9" creationId="{82BBD990-B83D-EDD6-60CB-B041AAE7B454}"/>
          </ac:spMkLst>
        </pc:spChg>
        <pc:picChg chg="del">
          <ac:chgData name="Alier Collins" userId="e6924eeeb7dca9e0" providerId="LiveId" clId="{6E76D69B-37A6-484A-916D-2687F1C90908}" dt="2024-10-01T14:06:08.562" v="1" actId="478"/>
          <ac:picMkLst>
            <pc:docMk/>
            <pc:sldMk cId="3700580628" sldId="262"/>
            <ac:picMk id="10" creationId="{270589B8-23AB-6B45-1962-075C15799AAF}"/>
          </ac:picMkLst>
        </pc:picChg>
      </pc:sldChg>
      <pc:sldChg chg="modSp mod">
        <pc:chgData name="Alier Collins" userId="e6924eeeb7dca9e0" providerId="LiveId" clId="{6E76D69B-37A6-484A-916D-2687F1C90908}" dt="2024-10-08T09:24:20.015" v="820" actId="20577"/>
        <pc:sldMkLst>
          <pc:docMk/>
          <pc:sldMk cId="3994948565" sldId="268"/>
        </pc:sldMkLst>
        <pc:spChg chg="mod">
          <ac:chgData name="Alier Collins" userId="e6924eeeb7dca9e0" providerId="LiveId" clId="{6E76D69B-37A6-484A-916D-2687F1C90908}" dt="2024-10-08T09:24:20.015" v="820" actId="20577"/>
          <ac:spMkLst>
            <pc:docMk/>
            <pc:sldMk cId="3994948565" sldId="268"/>
            <ac:spMk id="3" creationId="{0737650E-AAC3-945C-C917-9E56B2025A3D}"/>
          </ac:spMkLst>
        </pc:spChg>
      </pc:sldChg>
      <pc:sldChg chg="del">
        <pc:chgData name="Alier Collins" userId="e6924eeeb7dca9e0" providerId="LiveId" clId="{6E76D69B-37A6-484A-916D-2687F1C90908}" dt="2024-10-01T14:05:38.281" v="0" actId="2696"/>
        <pc:sldMkLst>
          <pc:docMk/>
          <pc:sldMk cId="554016312" sldId="269"/>
        </pc:sldMkLst>
      </pc:sldChg>
      <pc:sldChg chg="modSp mod">
        <pc:chgData name="Alier Collins" userId="e6924eeeb7dca9e0" providerId="LiveId" clId="{6E76D69B-37A6-484A-916D-2687F1C90908}" dt="2024-10-08T09:35:04.763" v="956" actId="20577"/>
        <pc:sldMkLst>
          <pc:docMk/>
          <pc:sldMk cId="993503780" sldId="270"/>
        </pc:sldMkLst>
        <pc:spChg chg="mod">
          <ac:chgData name="Alier Collins" userId="e6924eeeb7dca9e0" providerId="LiveId" clId="{6E76D69B-37A6-484A-916D-2687F1C90908}" dt="2024-10-08T09:35:04.763" v="956" actId="20577"/>
          <ac:spMkLst>
            <pc:docMk/>
            <pc:sldMk cId="993503780" sldId="270"/>
            <ac:spMk id="3" creationId="{189BB137-0F6E-0F37-F4B1-00250BE1EF01}"/>
          </ac:spMkLst>
        </pc:spChg>
      </pc:sldChg>
      <pc:sldChg chg="modSp mod">
        <pc:chgData name="Alier Collins" userId="e6924eeeb7dca9e0" providerId="LiveId" clId="{6E76D69B-37A6-484A-916D-2687F1C90908}" dt="2024-10-04T10:46:08.254" v="592" actId="20577"/>
        <pc:sldMkLst>
          <pc:docMk/>
          <pc:sldMk cId="2691753613" sldId="271"/>
        </pc:sldMkLst>
        <pc:spChg chg="mod">
          <ac:chgData name="Alier Collins" userId="e6924eeeb7dca9e0" providerId="LiveId" clId="{6E76D69B-37A6-484A-916D-2687F1C90908}" dt="2024-10-04T10:46:08.254" v="592" actId="20577"/>
          <ac:spMkLst>
            <pc:docMk/>
            <pc:sldMk cId="2691753613" sldId="271"/>
            <ac:spMk id="3" creationId="{C50B2933-CBC6-5140-B74E-8E6556BECE94}"/>
          </ac:spMkLst>
        </pc:spChg>
      </pc:sldChg>
    </pc:docChg>
  </pc:docChgLst>
  <pc:docChgLst>
    <pc:chgData name="Alia Collins" userId="e6924eeeb7dca9e0" providerId="LiveId" clId="{6E76D69B-37A6-484A-916D-2687F1C90908}"/>
    <pc:docChg chg="addSld modSld">
      <pc:chgData name="Alia Collins" userId="e6924eeeb7dca9e0" providerId="LiveId" clId="{6E76D69B-37A6-484A-916D-2687F1C90908}" dt="2024-09-26T16:37:08.568" v="39" actId="20577"/>
      <pc:docMkLst>
        <pc:docMk/>
      </pc:docMkLst>
      <pc:sldChg chg="modSp mod">
        <pc:chgData name="Alia Collins" userId="e6924eeeb7dca9e0" providerId="LiveId" clId="{6E76D69B-37A6-484A-916D-2687F1C90908}" dt="2024-09-26T16:37:08.568" v="39" actId="20577"/>
        <pc:sldMkLst>
          <pc:docMk/>
          <pc:sldMk cId="355204188" sldId="257"/>
        </pc:sldMkLst>
        <pc:spChg chg="mod">
          <ac:chgData name="Alia Collins" userId="e6924eeeb7dca9e0" providerId="LiveId" clId="{6E76D69B-37A6-484A-916D-2687F1C90908}" dt="2024-09-26T16:37:08.568" v="39" actId="20577"/>
          <ac:spMkLst>
            <pc:docMk/>
            <pc:sldMk cId="355204188" sldId="257"/>
            <ac:spMk id="2" creationId="{A2993D34-ACC9-9B47-408E-735645088EE8}"/>
          </ac:spMkLst>
        </pc:spChg>
      </pc:sldChg>
      <pc:sldChg chg="modSp mod">
        <pc:chgData name="Alia Collins" userId="e6924eeeb7dca9e0" providerId="LiveId" clId="{6E76D69B-37A6-484A-916D-2687F1C90908}" dt="2024-09-26T16:36:02.951" v="1" actId="20577"/>
        <pc:sldMkLst>
          <pc:docMk/>
          <pc:sldMk cId="2706031339" sldId="261"/>
        </pc:sldMkLst>
        <pc:spChg chg="mod">
          <ac:chgData name="Alia Collins" userId="e6924eeeb7dca9e0" providerId="LiveId" clId="{6E76D69B-37A6-484A-916D-2687F1C90908}" dt="2024-09-26T16:36:02.951" v="1" actId="20577"/>
          <ac:spMkLst>
            <pc:docMk/>
            <pc:sldMk cId="2706031339" sldId="261"/>
            <ac:spMk id="2" creationId="{88A58AE4-D178-97AF-F6D4-DE0293FE1C0C}"/>
          </ac:spMkLst>
        </pc:spChg>
      </pc:sldChg>
      <pc:sldChg chg="modSp new mod">
        <pc:chgData name="Alia Collins" userId="e6924eeeb7dca9e0" providerId="LiveId" clId="{6E76D69B-37A6-484A-916D-2687F1C90908}" dt="2024-09-26T16:36:33.757" v="15" actId="20577"/>
        <pc:sldMkLst>
          <pc:docMk/>
          <pc:sldMk cId="1900839883" sldId="264"/>
        </pc:sldMkLst>
        <pc:spChg chg="mod">
          <ac:chgData name="Alia Collins" userId="e6924eeeb7dca9e0" providerId="LiveId" clId="{6E76D69B-37A6-484A-916D-2687F1C90908}" dt="2024-09-26T16:36:33.757" v="15" actId="20577"/>
          <ac:spMkLst>
            <pc:docMk/>
            <pc:sldMk cId="1900839883" sldId="264"/>
            <ac:spMk id="2" creationId="{81FE0D48-0684-4133-BCE0-2EBF6EB7602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10/8/2024</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10/8/2024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10/8/2024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10/8/2024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10/8/2024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10/8/2024</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CF1E-7D86-52B3-E21B-F0C4DB3EAE87}"/>
              </a:ext>
            </a:extLst>
          </p:cNvPr>
          <p:cNvSpPr>
            <a:spLocks noGrp="1"/>
          </p:cNvSpPr>
          <p:nvPr>
            <p:ph type="ctrTitle"/>
          </p:nvPr>
        </p:nvSpPr>
        <p:spPr/>
        <p:txBody>
          <a:bodyPr>
            <a:normAutofit fontScale="90000"/>
          </a:bodyPr>
          <a:lstStyle/>
          <a:p>
            <a:r>
              <a:rPr lang="en-GB" dirty="0"/>
              <a:t>Moral Responsibility and The Impossibility of Free will</a:t>
            </a:r>
          </a:p>
        </p:txBody>
      </p:sp>
      <p:sp>
        <p:nvSpPr>
          <p:cNvPr id="3" name="Subtitle 2">
            <a:extLst>
              <a:ext uri="{FF2B5EF4-FFF2-40B4-BE49-F238E27FC236}">
                <a16:creationId xmlns:a16="http://schemas.microsoft.com/office/drawing/2014/main" id="{C82B2690-5DC7-C4A4-6563-F1D4252C8480}"/>
              </a:ext>
            </a:extLst>
          </p:cNvPr>
          <p:cNvSpPr>
            <a:spLocks noGrp="1"/>
          </p:cNvSpPr>
          <p:nvPr>
            <p:ph type="subTitle" idx="1"/>
          </p:nvPr>
        </p:nvSpPr>
        <p:spPr/>
        <p:txBody>
          <a:bodyPr/>
          <a:lstStyle/>
          <a:p>
            <a:r>
              <a:rPr lang="en-GB" dirty="0"/>
              <a:t>Freedom Agency and Responsibility                                                 By Alier Collins</a:t>
            </a:r>
          </a:p>
        </p:txBody>
      </p:sp>
    </p:spTree>
    <p:extLst>
      <p:ext uri="{BB962C8B-B14F-4D97-AF65-F5344CB8AC3E}">
        <p14:creationId xmlns:p14="http://schemas.microsoft.com/office/powerpoint/2010/main" val="1416005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CC06F-962E-2607-47F1-4D6D3FD83AA0}"/>
              </a:ext>
            </a:extLst>
          </p:cNvPr>
          <p:cNvSpPr>
            <a:spLocks noGrp="1"/>
          </p:cNvSpPr>
          <p:nvPr>
            <p:ph type="title"/>
          </p:nvPr>
        </p:nvSpPr>
        <p:spPr>
          <a:xfrm>
            <a:off x="612058" y="432620"/>
            <a:ext cx="9875520" cy="1356360"/>
          </a:xfrm>
        </p:spPr>
        <p:txBody>
          <a:bodyPr/>
          <a:lstStyle/>
          <a:p>
            <a:r>
              <a:rPr lang="en-GB" dirty="0"/>
              <a:t>Incompatibilism And Hard Determinism</a:t>
            </a:r>
          </a:p>
        </p:txBody>
      </p:sp>
      <p:sp>
        <p:nvSpPr>
          <p:cNvPr id="3" name="TextBox 2">
            <a:extLst>
              <a:ext uri="{FF2B5EF4-FFF2-40B4-BE49-F238E27FC236}">
                <a16:creationId xmlns:a16="http://schemas.microsoft.com/office/drawing/2014/main" id="{7AE4F973-FCD3-7F2F-F158-218F019B0208}"/>
              </a:ext>
            </a:extLst>
          </p:cNvPr>
          <p:cNvSpPr txBox="1"/>
          <p:nvPr/>
        </p:nvSpPr>
        <p:spPr>
          <a:xfrm>
            <a:off x="1516625" y="2321886"/>
            <a:ext cx="1865671" cy="400110"/>
          </a:xfrm>
          <a:prstGeom prst="rect">
            <a:avLst/>
          </a:prstGeom>
          <a:noFill/>
        </p:spPr>
        <p:txBody>
          <a:bodyPr wrap="square" rtlCol="0">
            <a:spAutoFit/>
          </a:bodyPr>
          <a:lstStyle/>
          <a:p>
            <a:r>
              <a:rPr lang="en-GB" sz="2000" dirty="0"/>
              <a:t>Determinism</a:t>
            </a:r>
          </a:p>
        </p:txBody>
      </p:sp>
      <p:sp>
        <p:nvSpPr>
          <p:cNvPr id="4" name="TextBox 3">
            <a:extLst>
              <a:ext uri="{FF2B5EF4-FFF2-40B4-BE49-F238E27FC236}">
                <a16:creationId xmlns:a16="http://schemas.microsoft.com/office/drawing/2014/main" id="{716D2125-B906-2AF2-AD69-1FD5192DFCA2}"/>
              </a:ext>
            </a:extLst>
          </p:cNvPr>
          <p:cNvSpPr txBox="1"/>
          <p:nvPr/>
        </p:nvSpPr>
        <p:spPr>
          <a:xfrm>
            <a:off x="6508954" y="3856149"/>
            <a:ext cx="2015613" cy="400110"/>
          </a:xfrm>
          <a:prstGeom prst="rect">
            <a:avLst/>
          </a:prstGeom>
          <a:noFill/>
        </p:spPr>
        <p:txBody>
          <a:bodyPr wrap="square" rtlCol="0">
            <a:spAutoFit/>
          </a:bodyPr>
          <a:lstStyle/>
          <a:p>
            <a:r>
              <a:rPr lang="en-GB" sz="2000" dirty="0"/>
              <a:t>Incompatibilism</a:t>
            </a:r>
          </a:p>
        </p:txBody>
      </p:sp>
      <p:sp>
        <p:nvSpPr>
          <p:cNvPr id="5" name="TextBox 4">
            <a:extLst>
              <a:ext uri="{FF2B5EF4-FFF2-40B4-BE49-F238E27FC236}">
                <a16:creationId xmlns:a16="http://schemas.microsoft.com/office/drawing/2014/main" id="{F77A66FF-BEAB-E6A8-6309-31215F23B28F}"/>
              </a:ext>
            </a:extLst>
          </p:cNvPr>
          <p:cNvSpPr txBox="1"/>
          <p:nvPr/>
        </p:nvSpPr>
        <p:spPr>
          <a:xfrm>
            <a:off x="2727960" y="5345736"/>
            <a:ext cx="2660118" cy="400110"/>
          </a:xfrm>
          <a:prstGeom prst="rect">
            <a:avLst/>
          </a:prstGeom>
          <a:noFill/>
        </p:spPr>
        <p:txBody>
          <a:bodyPr wrap="square" rtlCol="0">
            <a:spAutoFit/>
          </a:bodyPr>
          <a:lstStyle/>
          <a:p>
            <a:r>
              <a:rPr lang="en-GB" sz="2000" dirty="0"/>
              <a:t>Hard Determinism </a:t>
            </a:r>
          </a:p>
        </p:txBody>
      </p:sp>
      <p:sp>
        <p:nvSpPr>
          <p:cNvPr id="6" name="TextBox 5">
            <a:extLst>
              <a:ext uri="{FF2B5EF4-FFF2-40B4-BE49-F238E27FC236}">
                <a16:creationId xmlns:a16="http://schemas.microsoft.com/office/drawing/2014/main" id="{87FD69CF-BDE0-FAA8-828F-55AEF35DC952}"/>
              </a:ext>
            </a:extLst>
          </p:cNvPr>
          <p:cNvSpPr txBox="1"/>
          <p:nvPr/>
        </p:nvSpPr>
        <p:spPr>
          <a:xfrm>
            <a:off x="8761770" y="4945626"/>
            <a:ext cx="2497393" cy="400110"/>
          </a:xfrm>
          <a:prstGeom prst="rect">
            <a:avLst/>
          </a:prstGeom>
          <a:noFill/>
        </p:spPr>
        <p:txBody>
          <a:bodyPr wrap="square" rtlCol="0">
            <a:spAutoFit/>
          </a:bodyPr>
          <a:lstStyle/>
          <a:p>
            <a:r>
              <a:rPr lang="en-GB" sz="2000" dirty="0"/>
              <a:t>Libertarianism</a:t>
            </a:r>
          </a:p>
        </p:txBody>
      </p:sp>
      <p:sp>
        <p:nvSpPr>
          <p:cNvPr id="7" name="TextBox 6">
            <a:extLst>
              <a:ext uri="{FF2B5EF4-FFF2-40B4-BE49-F238E27FC236}">
                <a16:creationId xmlns:a16="http://schemas.microsoft.com/office/drawing/2014/main" id="{1D029243-69F8-A71B-79F9-C354936AC902}"/>
              </a:ext>
            </a:extLst>
          </p:cNvPr>
          <p:cNvSpPr txBox="1"/>
          <p:nvPr/>
        </p:nvSpPr>
        <p:spPr>
          <a:xfrm>
            <a:off x="688258" y="3429000"/>
            <a:ext cx="5093111" cy="400110"/>
          </a:xfrm>
          <a:prstGeom prst="rect">
            <a:avLst/>
          </a:prstGeom>
          <a:noFill/>
        </p:spPr>
        <p:txBody>
          <a:bodyPr wrap="square" rtlCol="0">
            <a:spAutoFit/>
          </a:bodyPr>
          <a:lstStyle/>
          <a:p>
            <a:r>
              <a:rPr lang="en-GB" sz="2000" dirty="0"/>
              <a:t>Derk </a:t>
            </a:r>
            <a:r>
              <a:rPr lang="en-GB" sz="2000" dirty="0" err="1"/>
              <a:t>Pereboom</a:t>
            </a:r>
            <a:r>
              <a:rPr lang="en-GB" sz="2000" dirty="0"/>
              <a:t> – Hard Incompatibilism</a:t>
            </a:r>
          </a:p>
        </p:txBody>
      </p:sp>
      <p:sp>
        <p:nvSpPr>
          <p:cNvPr id="9" name="TextBox 8">
            <a:extLst>
              <a:ext uri="{FF2B5EF4-FFF2-40B4-BE49-F238E27FC236}">
                <a16:creationId xmlns:a16="http://schemas.microsoft.com/office/drawing/2014/main" id="{82BBD990-B83D-EDD6-60CB-B041AAE7B454}"/>
              </a:ext>
            </a:extLst>
          </p:cNvPr>
          <p:cNvSpPr txBox="1"/>
          <p:nvPr/>
        </p:nvSpPr>
        <p:spPr>
          <a:xfrm>
            <a:off x="8073512" y="2008825"/>
            <a:ext cx="1865671" cy="400110"/>
          </a:xfrm>
          <a:prstGeom prst="rect">
            <a:avLst/>
          </a:prstGeom>
          <a:noFill/>
        </p:spPr>
        <p:txBody>
          <a:bodyPr wrap="square" rtlCol="0">
            <a:spAutoFit/>
          </a:bodyPr>
          <a:lstStyle/>
          <a:p>
            <a:r>
              <a:rPr lang="en-GB" sz="2000" dirty="0"/>
              <a:t>Indeterminism</a:t>
            </a:r>
          </a:p>
        </p:txBody>
      </p:sp>
    </p:spTree>
    <p:extLst>
      <p:ext uri="{BB962C8B-B14F-4D97-AF65-F5344CB8AC3E}">
        <p14:creationId xmlns:p14="http://schemas.microsoft.com/office/powerpoint/2010/main" val="3700580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53698-E13C-E627-CE46-F480781ED97A}"/>
              </a:ext>
            </a:extLst>
          </p:cNvPr>
          <p:cNvSpPr>
            <a:spLocks noGrp="1"/>
          </p:cNvSpPr>
          <p:nvPr>
            <p:ph type="title"/>
          </p:nvPr>
        </p:nvSpPr>
        <p:spPr/>
        <p:txBody>
          <a:bodyPr/>
          <a:lstStyle/>
          <a:p>
            <a:r>
              <a:rPr lang="en-GB" dirty="0"/>
              <a:t>Galen Strawson’s Basic Argument: The Impossibility of Moral Responsibility</a:t>
            </a:r>
          </a:p>
        </p:txBody>
      </p:sp>
      <p:sp>
        <p:nvSpPr>
          <p:cNvPr id="3" name="TextBox 2">
            <a:extLst>
              <a:ext uri="{FF2B5EF4-FFF2-40B4-BE49-F238E27FC236}">
                <a16:creationId xmlns:a16="http://schemas.microsoft.com/office/drawing/2014/main" id="{B4DBC730-4E73-A04D-C418-C3674DC2A610}"/>
              </a:ext>
            </a:extLst>
          </p:cNvPr>
          <p:cNvSpPr txBox="1"/>
          <p:nvPr/>
        </p:nvSpPr>
        <p:spPr>
          <a:xfrm>
            <a:off x="1143000" y="2162605"/>
            <a:ext cx="10439400" cy="3970318"/>
          </a:xfrm>
          <a:prstGeom prst="rect">
            <a:avLst/>
          </a:prstGeom>
          <a:noFill/>
        </p:spPr>
        <p:txBody>
          <a:bodyPr wrap="square" rtlCol="0">
            <a:spAutoFit/>
          </a:bodyPr>
          <a:lstStyle/>
          <a:p>
            <a:pPr marL="342900" indent="-342900">
              <a:buAutoNum type="arabicPeriod"/>
            </a:pPr>
            <a:r>
              <a:rPr lang="en-GB" dirty="0"/>
              <a:t>“You do what you do because of the way you are (your nature or character) .</a:t>
            </a:r>
          </a:p>
          <a:p>
            <a:pPr marL="342900" indent="-342900">
              <a:buAutoNum type="arabicPeriod"/>
            </a:pPr>
            <a:endParaRPr lang="en-GB" dirty="0"/>
          </a:p>
          <a:p>
            <a:pPr marL="342900" indent="-342900">
              <a:buAutoNum type="arabicPeriod"/>
            </a:pPr>
            <a:r>
              <a:rPr lang="en-GB" dirty="0"/>
              <a:t>To be truly responsible for what you do, you must be truly responsible for the way you are.</a:t>
            </a:r>
          </a:p>
          <a:p>
            <a:pPr marL="342900" indent="-342900">
              <a:buAutoNum type="arabicPeriod"/>
            </a:pPr>
            <a:endParaRPr lang="en-GB" dirty="0"/>
          </a:p>
          <a:p>
            <a:pPr marL="342900" indent="-342900">
              <a:buAutoNum type="arabicPeriod"/>
            </a:pPr>
            <a:r>
              <a:rPr lang="en-GB" dirty="0"/>
              <a:t>To be truly responsible for the way you are, you must have done something in the past to make yourself, at least in part, the way you are.</a:t>
            </a:r>
          </a:p>
          <a:p>
            <a:pPr marL="342900" indent="-342900">
              <a:buAutoNum type="arabicPeriod"/>
            </a:pPr>
            <a:endParaRPr lang="en-GB" dirty="0"/>
          </a:p>
          <a:p>
            <a:pPr marL="342900" indent="-342900">
              <a:buAutoNum type="arabicPeriod"/>
            </a:pPr>
            <a:r>
              <a:rPr lang="en-GB" dirty="0"/>
              <a:t>But, if you were truly responsible for doing something in the past to make yourself what you are now, you must have been responsible for the way you were then, (…) at that earlier time.</a:t>
            </a:r>
          </a:p>
          <a:p>
            <a:pPr marL="342900" indent="-342900">
              <a:buAutoNum type="arabicPeriod"/>
            </a:pPr>
            <a:endParaRPr lang="en-GB" dirty="0"/>
          </a:p>
          <a:p>
            <a:pPr marL="342900" indent="-342900">
              <a:buAutoNum type="arabicPeriod"/>
            </a:pPr>
            <a:r>
              <a:rPr lang="en-GB" dirty="0"/>
              <a:t>But to have been responsible for the way you were at that earlier time, you must have done something for which you were responsible at a still earlier time to make yourself the way you were at that earlier time, and so on backward.” </a:t>
            </a:r>
          </a:p>
          <a:p>
            <a:pPr algn="r"/>
            <a:r>
              <a:rPr lang="en-GB" dirty="0"/>
              <a:t>                                                                                                                        </a:t>
            </a:r>
            <a:r>
              <a:rPr lang="en-GB" i="1" dirty="0"/>
              <a:t>A Contemporary Introduction to Free Will p.72</a:t>
            </a:r>
          </a:p>
        </p:txBody>
      </p:sp>
    </p:spTree>
    <p:extLst>
      <p:ext uri="{BB962C8B-B14F-4D97-AF65-F5344CB8AC3E}">
        <p14:creationId xmlns:p14="http://schemas.microsoft.com/office/powerpoint/2010/main" val="1030723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9A910-6B34-E12A-3849-037EB711D629}"/>
              </a:ext>
            </a:extLst>
          </p:cNvPr>
          <p:cNvSpPr>
            <a:spLocks noGrp="1"/>
          </p:cNvSpPr>
          <p:nvPr>
            <p:ph type="title"/>
          </p:nvPr>
        </p:nvSpPr>
        <p:spPr/>
        <p:txBody>
          <a:bodyPr/>
          <a:lstStyle/>
          <a:p>
            <a:r>
              <a:rPr lang="en-GB" dirty="0"/>
              <a:t>Ted </a:t>
            </a:r>
            <a:r>
              <a:rPr lang="en-GB" dirty="0" err="1"/>
              <a:t>Honderich</a:t>
            </a:r>
            <a:r>
              <a:rPr lang="en-GB" dirty="0"/>
              <a:t> – Life-Hopes</a:t>
            </a:r>
          </a:p>
        </p:txBody>
      </p:sp>
      <p:sp>
        <p:nvSpPr>
          <p:cNvPr id="3" name="TextBox 2">
            <a:extLst>
              <a:ext uri="{FF2B5EF4-FFF2-40B4-BE49-F238E27FC236}">
                <a16:creationId xmlns:a16="http://schemas.microsoft.com/office/drawing/2014/main" id="{0737650E-AAC3-945C-C917-9E56B2025A3D}"/>
              </a:ext>
            </a:extLst>
          </p:cNvPr>
          <p:cNvSpPr txBox="1"/>
          <p:nvPr/>
        </p:nvSpPr>
        <p:spPr>
          <a:xfrm>
            <a:off x="1445342" y="2399051"/>
            <a:ext cx="8711380" cy="3323987"/>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t>Determined behaviours =  need give up some “life-hopes” but not all. </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Achievements and positive attributes would not be up to us – mere luck.</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Most life-hopes would not be undermined by the belief that we are not the cause of our own characters.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Compatibilist view – we have all the freedom we need – we can fulfil our goals if we put in the effort.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994948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F68A-2662-4691-58E1-9AAB3D779752}"/>
              </a:ext>
            </a:extLst>
          </p:cNvPr>
          <p:cNvSpPr>
            <a:spLocks noGrp="1"/>
          </p:cNvSpPr>
          <p:nvPr>
            <p:ph type="title"/>
          </p:nvPr>
        </p:nvSpPr>
        <p:spPr/>
        <p:txBody>
          <a:bodyPr/>
          <a:lstStyle/>
          <a:p>
            <a:r>
              <a:rPr lang="en-GB" dirty="0"/>
              <a:t>Ted </a:t>
            </a:r>
            <a:r>
              <a:rPr lang="en-GB" dirty="0" err="1"/>
              <a:t>Honderich</a:t>
            </a:r>
            <a:r>
              <a:rPr lang="en-GB" dirty="0"/>
              <a:t>: Crime and Punishment</a:t>
            </a:r>
          </a:p>
        </p:txBody>
      </p:sp>
      <p:sp>
        <p:nvSpPr>
          <p:cNvPr id="3" name="TextBox 2">
            <a:extLst>
              <a:ext uri="{FF2B5EF4-FFF2-40B4-BE49-F238E27FC236}">
                <a16:creationId xmlns:a16="http://schemas.microsoft.com/office/drawing/2014/main" id="{5065CE7D-9E8E-0C52-C164-AC95A43ED50E}"/>
              </a:ext>
            </a:extLst>
          </p:cNvPr>
          <p:cNvSpPr txBox="1"/>
          <p:nvPr/>
        </p:nvSpPr>
        <p:spPr>
          <a:xfrm>
            <a:off x="1437968" y="2516566"/>
            <a:ext cx="9055509" cy="2523768"/>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t>If we lack free will, a person cannot be held responsible for their actions – meaning that we  have to give up on retribution in punishment</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Deterrence – to deter from reoffending and deter others from committing similar crimes</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Reform and rehabilitation – returning as productive members of society</a:t>
            </a: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408970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1C865-56BE-7356-B1EF-DC0B2AB94FB4}"/>
              </a:ext>
            </a:extLst>
          </p:cNvPr>
          <p:cNvSpPr>
            <a:spLocks noGrp="1"/>
          </p:cNvSpPr>
          <p:nvPr>
            <p:ph type="title"/>
          </p:nvPr>
        </p:nvSpPr>
        <p:spPr/>
        <p:txBody>
          <a:bodyPr/>
          <a:lstStyle/>
          <a:p>
            <a:r>
              <a:rPr lang="en-GB" dirty="0"/>
              <a:t>Derk Pereboom: Crime and Punishment</a:t>
            </a:r>
          </a:p>
        </p:txBody>
      </p:sp>
      <p:sp>
        <p:nvSpPr>
          <p:cNvPr id="3" name="TextBox 2">
            <a:extLst>
              <a:ext uri="{FF2B5EF4-FFF2-40B4-BE49-F238E27FC236}">
                <a16:creationId xmlns:a16="http://schemas.microsoft.com/office/drawing/2014/main" id="{FA1E209A-FE79-A68A-9149-FF39D6453431}"/>
              </a:ext>
            </a:extLst>
          </p:cNvPr>
          <p:cNvSpPr txBox="1"/>
          <p:nvPr/>
        </p:nvSpPr>
        <p:spPr>
          <a:xfrm>
            <a:off x="1681316" y="2618119"/>
            <a:ext cx="8622890" cy="1938992"/>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t>Quarantine analogy</a:t>
            </a:r>
          </a:p>
          <a:p>
            <a:endParaRPr lang="en-GB" sz="2000" dirty="0"/>
          </a:p>
          <a:p>
            <a:pPr marL="285750" indent="-285750">
              <a:buFont typeface="Wingdings" panose="05000000000000000000" pitchFamily="2" charset="2"/>
              <a:buChar char="Ø"/>
            </a:pPr>
            <a:r>
              <a:rPr lang="en-GB" sz="2000" dirty="0"/>
              <a:t>This is in itself a deterrent, but potentially justifies jailing innocent people – How do we decide if someone is dangerous?</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Retributivists response</a:t>
            </a:r>
          </a:p>
        </p:txBody>
      </p:sp>
    </p:spTree>
    <p:extLst>
      <p:ext uri="{BB962C8B-B14F-4D97-AF65-F5344CB8AC3E}">
        <p14:creationId xmlns:p14="http://schemas.microsoft.com/office/powerpoint/2010/main" val="25091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FCC4-2160-268E-C721-C7F91258F834}"/>
              </a:ext>
            </a:extLst>
          </p:cNvPr>
          <p:cNvSpPr>
            <a:spLocks noGrp="1"/>
          </p:cNvSpPr>
          <p:nvPr>
            <p:ph type="title"/>
          </p:nvPr>
        </p:nvSpPr>
        <p:spPr/>
        <p:txBody>
          <a:bodyPr/>
          <a:lstStyle/>
          <a:p>
            <a:r>
              <a:rPr lang="en-GB" dirty="0"/>
              <a:t>Derk Pereboom: Love and Relationships</a:t>
            </a:r>
          </a:p>
        </p:txBody>
      </p:sp>
      <p:sp>
        <p:nvSpPr>
          <p:cNvPr id="3" name="TextBox 2">
            <a:extLst>
              <a:ext uri="{FF2B5EF4-FFF2-40B4-BE49-F238E27FC236}">
                <a16:creationId xmlns:a16="http://schemas.microsoft.com/office/drawing/2014/main" id="{189BB137-0F6E-0F37-F4B1-00250BE1EF01}"/>
              </a:ext>
            </a:extLst>
          </p:cNvPr>
          <p:cNvSpPr txBox="1"/>
          <p:nvPr/>
        </p:nvSpPr>
        <p:spPr>
          <a:xfrm>
            <a:off x="1317522" y="2310089"/>
            <a:ext cx="9977285" cy="3139321"/>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t>Would the value of love be seen as less if we thought it wasn’t “freely willed”? – </a:t>
            </a:r>
            <a:r>
              <a:rPr lang="en-GB" sz="2000" i="1" dirty="0"/>
              <a:t>Living Without Free Will p.486</a:t>
            </a:r>
          </a:p>
          <a:p>
            <a:pPr marL="285750" indent="-285750">
              <a:buFont typeface="Wingdings" panose="05000000000000000000" pitchFamily="2" charset="2"/>
              <a:buChar char="Ø"/>
            </a:pPr>
            <a:endParaRPr lang="en-GB" sz="2000" i="1" dirty="0"/>
          </a:p>
          <a:p>
            <a:pPr marL="285750" indent="-285750">
              <a:buFont typeface="Wingdings" panose="05000000000000000000" pitchFamily="2" charset="2"/>
              <a:buChar char="Ø"/>
            </a:pPr>
            <a:r>
              <a:rPr lang="en-GB" sz="2000" dirty="0"/>
              <a:t>Rarely see love as choice/ decision – </a:t>
            </a:r>
            <a:r>
              <a:rPr lang="en-GB" sz="2000" dirty="0" err="1"/>
              <a:t>eg</a:t>
            </a:r>
            <a:r>
              <a:rPr lang="en-GB" sz="2000" dirty="0"/>
              <a:t> parental love, romantic ‘falling’ in love.</a:t>
            </a:r>
          </a:p>
          <a:p>
            <a:pPr marL="285750" indent="-285750">
              <a:buFont typeface="Wingdings" panose="05000000000000000000" pitchFamily="2" charset="2"/>
              <a:buChar char="Ø"/>
            </a:pPr>
            <a:endParaRPr lang="en-GB" sz="2000" i="1" dirty="0"/>
          </a:p>
          <a:p>
            <a:pPr marL="285750" indent="-285750">
              <a:buFont typeface="Wingdings" panose="05000000000000000000" pitchFamily="2" charset="2"/>
              <a:buChar char="Ø"/>
            </a:pPr>
            <a:r>
              <a:rPr lang="en-GB" sz="2000" dirty="0"/>
              <a:t> If we aspire to love that is “deepened by (our) interactions then the possibility of fulfilment” is not undermined -  </a:t>
            </a:r>
            <a:r>
              <a:rPr lang="en-GB" sz="2000" i="1" dirty="0"/>
              <a:t>Living Without Free Will p.487</a:t>
            </a:r>
          </a:p>
          <a:p>
            <a:pPr marL="285750" indent="-285750">
              <a:buFont typeface="Wingdings" panose="05000000000000000000" pitchFamily="2" charset="2"/>
              <a:buChar char="Ø"/>
            </a:pPr>
            <a:endParaRPr lang="en-GB" sz="2000" i="1" dirty="0"/>
          </a:p>
          <a:p>
            <a:pPr marL="285750" indent="-285750">
              <a:buFont typeface="Wingdings" panose="05000000000000000000" pitchFamily="2" charset="2"/>
              <a:buChar char="Ø"/>
            </a:pPr>
            <a:r>
              <a:rPr lang="en-GB" sz="2000" dirty="0"/>
              <a:t>Reactive Attitudes – blame and gratitude, Strawson’s praise – supports </a:t>
            </a:r>
            <a:r>
              <a:rPr lang="en-GB" sz="2000" dirty="0" err="1"/>
              <a:t>Pereboom</a:t>
            </a:r>
            <a:endParaRPr lang="en-GB" sz="2000"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993503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71AD6-80C7-9F89-DB73-7EF974E4410C}"/>
              </a:ext>
            </a:extLst>
          </p:cNvPr>
          <p:cNvSpPr>
            <a:spLocks noGrp="1"/>
          </p:cNvSpPr>
          <p:nvPr>
            <p:ph type="title"/>
          </p:nvPr>
        </p:nvSpPr>
        <p:spPr/>
        <p:txBody>
          <a:bodyPr/>
          <a:lstStyle/>
          <a:p>
            <a:r>
              <a:rPr lang="en-GB" dirty="0"/>
              <a:t>Saul </a:t>
            </a:r>
            <a:r>
              <a:rPr lang="en-GB" dirty="0" err="1"/>
              <a:t>Smilansky</a:t>
            </a:r>
            <a:r>
              <a:rPr lang="en-GB" dirty="0"/>
              <a:t>: The Illusion of Free Will </a:t>
            </a:r>
          </a:p>
        </p:txBody>
      </p:sp>
      <p:sp>
        <p:nvSpPr>
          <p:cNvPr id="3" name="TextBox 2">
            <a:extLst>
              <a:ext uri="{FF2B5EF4-FFF2-40B4-BE49-F238E27FC236}">
                <a16:creationId xmlns:a16="http://schemas.microsoft.com/office/drawing/2014/main" id="{8F9D6CAC-2ED6-070B-ECFD-C08950834618}"/>
              </a:ext>
            </a:extLst>
          </p:cNvPr>
          <p:cNvSpPr txBox="1"/>
          <p:nvPr/>
        </p:nvSpPr>
        <p:spPr>
          <a:xfrm>
            <a:off x="1337187" y="2202426"/>
            <a:ext cx="9783096" cy="3447098"/>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t>Hard Determinist position</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Must “foster the illusion” that people do have free will – </a:t>
            </a:r>
            <a:r>
              <a:rPr lang="en-GB" sz="2000" i="1" dirty="0"/>
              <a:t>A Contemporary Introduction to Free Will – Kane p.78</a:t>
            </a:r>
            <a:endParaRPr lang="en-GB" sz="2000" dirty="0"/>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Hard determinist view would be “extremely damaging to our view of ourselves, to our sense of achievement worth and self respect” – </a:t>
            </a:r>
            <a:r>
              <a:rPr lang="en-GB" sz="2000" i="1" dirty="0"/>
              <a:t>Free Will, Fundamental Dualism and the Centrality of Illusion p.482 </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Illusion of free will plays positive social and moral role – should leave it be.</a:t>
            </a:r>
          </a:p>
          <a:p>
            <a:pPr marL="285750" indent="-285750">
              <a:buFont typeface="Wingdings" panose="05000000000000000000" pitchFamily="2" charset="2"/>
              <a:buChar char="Ø"/>
            </a:pPr>
            <a:endParaRPr lang="en-GB" i="1" dirty="0"/>
          </a:p>
        </p:txBody>
      </p:sp>
    </p:spTree>
    <p:extLst>
      <p:ext uri="{BB962C8B-B14F-4D97-AF65-F5344CB8AC3E}">
        <p14:creationId xmlns:p14="http://schemas.microsoft.com/office/powerpoint/2010/main" val="2172724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C022C-1A3E-5C36-2CB7-903C3EE0B57C}"/>
              </a:ext>
            </a:extLst>
          </p:cNvPr>
          <p:cNvSpPr>
            <a:spLocks noGrp="1"/>
          </p:cNvSpPr>
          <p:nvPr>
            <p:ph type="title"/>
          </p:nvPr>
        </p:nvSpPr>
        <p:spPr/>
        <p:txBody>
          <a:bodyPr/>
          <a:lstStyle/>
          <a:p>
            <a:r>
              <a:rPr lang="en-GB" dirty="0"/>
              <a:t>Conclusion</a:t>
            </a:r>
          </a:p>
        </p:txBody>
      </p:sp>
      <p:sp>
        <p:nvSpPr>
          <p:cNvPr id="3" name="TextBox 2">
            <a:extLst>
              <a:ext uri="{FF2B5EF4-FFF2-40B4-BE49-F238E27FC236}">
                <a16:creationId xmlns:a16="http://schemas.microsoft.com/office/drawing/2014/main" id="{C50B2933-CBC6-5140-B74E-8E6556BECE94}"/>
              </a:ext>
            </a:extLst>
          </p:cNvPr>
          <p:cNvSpPr txBox="1"/>
          <p:nvPr/>
        </p:nvSpPr>
        <p:spPr>
          <a:xfrm>
            <a:off x="1750141" y="2921168"/>
            <a:ext cx="8337756" cy="1015663"/>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t>With </a:t>
            </a:r>
            <a:r>
              <a:rPr lang="en-GB" sz="2000" dirty="0" err="1"/>
              <a:t>Smilansky</a:t>
            </a:r>
            <a:r>
              <a:rPr lang="en-GB" sz="2000" dirty="0"/>
              <a:t> – I have very little faith in humanity – the majority would, I believe, just dissolve and stop trying to be morally good people or </a:t>
            </a:r>
            <a:r>
              <a:rPr lang="en-GB" sz="2000"/>
              <a:t>contribute positively to </a:t>
            </a:r>
            <a:r>
              <a:rPr lang="en-GB" sz="2000" dirty="0"/>
              <a:t>the world they live in.</a:t>
            </a:r>
          </a:p>
        </p:txBody>
      </p:sp>
    </p:spTree>
    <p:extLst>
      <p:ext uri="{BB962C8B-B14F-4D97-AF65-F5344CB8AC3E}">
        <p14:creationId xmlns:p14="http://schemas.microsoft.com/office/powerpoint/2010/main" val="2691753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E013DD-9B1A-ADF9-8F38-31A3FB7ED59F}"/>
              </a:ext>
            </a:extLst>
          </p:cNvPr>
          <p:cNvPicPr>
            <a:picLocks noChangeAspect="1"/>
          </p:cNvPicPr>
          <p:nvPr/>
        </p:nvPicPr>
        <p:blipFill>
          <a:blip r:embed="rId2"/>
          <a:stretch>
            <a:fillRect/>
          </a:stretch>
        </p:blipFill>
        <p:spPr>
          <a:xfrm>
            <a:off x="1074568" y="582881"/>
            <a:ext cx="7302516" cy="5692237"/>
          </a:xfrm>
          <a:prstGeom prst="rect">
            <a:avLst/>
          </a:prstGeom>
        </p:spPr>
      </p:pic>
    </p:spTree>
    <p:extLst>
      <p:ext uri="{BB962C8B-B14F-4D97-AF65-F5344CB8AC3E}">
        <p14:creationId xmlns:p14="http://schemas.microsoft.com/office/powerpoint/2010/main" val="862428060"/>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TM03457444[[fn=Basis]]</Template>
  <TotalTime>274</TotalTime>
  <Words>594</Words>
  <Application>Microsoft Office PowerPoint</Application>
  <PresentationFormat>Widescreen</PresentationFormat>
  <Paragraphs>58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Corbel</vt:lpstr>
      <vt:lpstr>Wingdings</vt:lpstr>
      <vt:lpstr>Basis</vt:lpstr>
      <vt:lpstr>Moral Responsibility and The Impossibility of Free will</vt:lpstr>
      <vt:lpstr>Incompatibilism And Hard Determinism</vt:lpstr>
      <vt:lpstr>Galen Strawson’s Basic Argument: The Impossibility of Moral Responsibility</vt:lpstr>
      <vt:lpstr>Ted Honderich – Life-Hopes</vt:lpstr>
      <vt:lpstr>Ted Honderich: Crime and Punishment</vt:lpstr>
      <vt:lpstr>Derk Pereboom: Crime and Punishment</vt:lpstr>
      <vt:lpstr>Derk Pereboom: Love and Relationships</vt:lpstr>
      <vt:lpstr>Saul Smilansky: The Illusion of Free Will </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Alia Collins</dc:creator>
  <cp:lastModifiedBy>Alier Collins</cp:lastModifiedBy>
  <cp:revision>7</cp:revision>
  <dcterms:created xsi:type="dcterms:W3CDTF">2024-09-26T15:53:55Z</dcterms:created>
  <dcterms:modified xsi:type="dcterms:W3CDTF">2024-10-08T09:35:14Z</dcterms:modified>
</cp:coreProperties>
</file>