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1" r:id="rId4"/>
    <p:sldId id="263" r:id="rId5"/>
    <p:sldId id="265" r:id="rId6"/>
    <p:sldId id="267" r:id="rId7"/>
    <p:sldId id="258" r:id="rId8"/>
    <p:sldId id="269" r:id="rId9"/>
    <p:sldId id="270" r:id="rId10"/>
    <p:sldId id="271" r:id="rId11"/>
    <p:sldId id="274" r:id="rId12"/>
    <p:sldId id="275" r:id="rId13"/>
    <p:sldId id="276" r:id="rId14"/>
    <p:sldId id="279" r:id="rId15"/>
    <p:sldId id="278" r:id="rId16"/>
    <p:sldId id="280" r:id="rId17"/>
    <p:sldId id="282" r:id="rId18"/>
    <p:sldId id="283" r:id="rId19"/>
    <p:sldId id="285" r:id="rId20"/>
    <p:sldId id="286" r:id="rId21"/>
    <p:sldId id="287" r:id="rId22"/>
    <p:sldId id="284"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092"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257949547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61875962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extLst>
      <p:ext uri="{BB962C8B-B14F-4D97-AF65-F5344CB8AC3E}">
        <p14:creationId xmlns:p14="http://schemas.microsoft.com/office/powerpoint/2010/main" val="199369753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14/01/2017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3012572487"/>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extLst>
      <p:ext uri="{BB962C8B-B14F-4D97-AF65-F5344CB8AC3E}">
        <p14:creationId xmlns:p14="http://schemas.microsoft.com/office/powerpoint/2010/main" val="3568193456"/>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3314657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a:p>
        </p:txBody>
      </p:sp>
    </p:spTree>
    <p:extLst>
      <p:ext uri="{BB962C8B-B14F-4D97-AF65-F5344CB8AC3E}">
        <p14:creationId xmlns:p14="http://schemas.microsoft.com/office/powerpoint/2010/main" val="546538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extLst>
      <p:ext uri="{BB962C8B-B14F-4D97-AF65-F5344CB8AC3E}">
        <p14:creationId xmlns:p14="http://schemas.microsoft.com/office/powerpoint/2010/main" val="3590225807"/>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14/01/2017</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extLst>
      <p:ext uri="{BB962C8B-B14F-4D97-AF65-F5344CB8AC3E}">
        <p14:creationId xmlns:p14="http://schemas.microsoft.com/office/powerpoint/2010/main" val="2221414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1510676624"/>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14/01/2017</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extLst>
      <p:ext uri="{BB962C8B-B14F-4D97-AF65-F5344CB8AC3E}">
        <p14:creationId xmlns:p14="http://schemas.microsoft.com/office/powerpoint/2010/main" val="249980806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14/01/2017</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extLst>
      <p:ext uri="{BB962C8B-B14F-4D97-AF65-F5344CB8AC3E}">
        <p14:creationId xmlns:p14="http://schemas.microsoft.com/office/powerpoint/2010/main" val="13982238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2670174"/>
            <a:ext cx="6400800" cy="1752600"/>
          </a:xfrm>
        </p:spPr>
        <p:txBody>
          <a:bodyPr/>
          <a:lstStyle/>
          <a:p>
            <a:r>
              <a:rPr lang="en-GB" dirty="0" smtClean="0"/>
              <a:t>CLCS5010 </a:t>
            </a:r>
          </a:p>
          <a:p>
            <a:r>
              <a:rPr lang="en-GB" dirty="0" smtClean="0"/>
              <a:t>Tyranny and Debauchery Unchecked</a:t>
            </a:r>
            <a:endParaRPr lang="en-GB" dirty="0"/>
          </a:p>
        </p:txBody>
      </p:sp>
      <p:sp>
        <p:nvSpPr>
          <p:cNvPr id="2" name="Title 1"/>
          <p:cNvSpPr>
            <a:spLocks noGrp="1"/>
          </p:cNvSpPr>
          <p:nvPr>
            <p:ph type="ctrTitle"/>
          </p:nvPr>
        </p:nvSpPr>
        <p:spPr>
          <a:xfrm>
            <a:off x="685800" y="116632"/>
            <a:ext cx="7772400" cy="1512168"/>
          </a:xfrm>
        </p:spPr>
        <p:txBody>
          <a:bodyPr>
            <a:normAutofit/>
          </a:bodyPr>
          <a:lstStyle/>
          <a:p>
            <a:r>
              <a:rPr lang="en-GB" dirty="0" smtClean="0"/>
              <a:t>Literature and Culture in the Reign of Nero</a:t>
            </a:r>
            <a:endParaRPr lang="en-GB" dirty="0"/>
          </a:p>
        </p:txBody>
      </p:sp>
      <p:pic>
        <p:nvPicPr>
          <p:cNvPr id="5" name="Picture 4"/>
          <p:cNvPicPr>
            <a:picLocks noChangeAspect="1"/>
          </p:cNvPicPr>
          <p:nvPr/>
        </p:nvPicPr>
        <p:blipFill>
          <a:blip r:embed="rId2"/>
          <a:stretch>
            <a:fillRect/>
          </a:stretch>
        </p:blipFill>
        <p:spPr>
          <a:xfrm>
            <a:off x="259624" y="3370973"/>
            <a:ext cx="2448272" cy="3053987"/>
          </a:xfrm>
          <a:prstGeom prst="rect">
            <a:avLst/>
          </a:prstGeom>
        </p:spPr>
      </p:pic>
      <p:pic>
        <p:nvPicPr>
          <p:cNvPr id="6" name="Picture 5"/>
          <p:cNvPicPr>
            <a:picLocks noChangeAspect="1"/>
          </p:cNvPicPr>
          <p:nvPr/>
        </p:nvPicPr>
        <p:blipFill>
          <a:blip r:embed="rId3"/>
          <a:stretch>
            <a:fillRect/>
          </a:stretch>
        </p:blipFill>
        <p:spPr>
          <a:xfrm>
            <a:off x="2812422" y="3346144"/>
            <a:ext cx="1404390" cy="3096344"/>
          </a:xfrm>
          <a:prstGeom prst="rect">
            <a:avLst/>
          </a:prstGeom>
        </p:spPr>
      </p:pic>
      <p:sp>
        <p:nvSpPr>
          <p:cNvPr id="7" name="Rectangle 6"/>
          <p:cNvSpPr/>
          <p:nvPr/>
        </p:nvSpPr>
        <p:spPr>
          <a:xfrm>
            <a:off x="1599692" y="6410979"/>
            <a:ext cx="3744416" cy="276999"/>
          </a:xfrm>
          <a:prstGeom prst="rect">
            <a:avLst/>
          </a:prstGeom>
        </p:spPr>
        <p:txBody>
          <a:bodyPr wrap="square">
            <a:spAutoFit/>
          </a:bodyPr>
          <a:lstStyle/>
          <a:p>
            <a:r>
              <a:rPr lang="en-GB" sz="1200" dirty="0"/>
              <a:t>The Roman Wine Tasters, Lawrence Alma-Tadema </a:t>
            </a:r>
          </a:p>
        </p:txBody>
      </p:sp>
      <p:pic>
        <p:nvPicPr>
          <p:cNvPr id="8" name="Picture 7"/>
          <p:cNvPicPr>
            <a:picLocks noChangeAspect="1"/>
          </p:cNvPicPr>
          <p:nvPr/>
        </p:nvPicPr>
        <p:blipFill>
          <a:blip r:embed="rId4"/>
          <a:stretch>
            <a:fillRect/>
          </a:stretch>
        </p:blipFill>
        <p:spPr>
          <a:xfrm>
            <a:off x="6023451" y="3381159"/>
            <a:ext cx="2848509" cy="3061329"/>
          </a:xfrm>
          <a:prstGeom prst="rect">
            <a:avLst/>
          </a:prstGeom>
        </p:spPr>
      </p:pic>
      <p:sp>
        <p:nvSpPr>
          <p:cNvPr id="9" name="Rectangle 8"/>
          <p:cNvSpPr/>
          <p:nvPr/>
        </p:nvSpPr>
        <p:spPr>
          <a:xfrm>
            <a:off x="5361499" y="6397415"/>
            <a:ext cx="3782501" cy="276999"/>
          </a:xfrm>
          <a:prstGeom prst="rect">
            <a:avLst/>
          </a:prstGeom>
        </p:spPr>
        <p:txBody>
          <a:bodyPr wrap="square">
            <a:spAutoFit/>
          </a:bodyPr>
          <a:lstStyle/>
          <a:p>
            <a:r>
              <a:rPr lang="en-GB" sz="1200" dirty="0"/>
              <a:t>Courtship </a:t>
            </a:r>
            <a:r>
              <a:rPr lang="en-GB" sz="1200"/>
              <a:t>The </a:t>
            </a:r>
            <a:r>
              <a:rPr lang="en-GB" sz="1200" smtClean="0"/>
              <a:t>Proposal, </a:t>
            </a:r>
            <a:r>
              <a:rPr lang="en-GB" sz="1200" dirty="0"/>
              <a:t>Sir Lawrence Alma-Tadema</a:t>
            </a:r>
          </a:p>
        </p:txBody>
      </p:sp>
      <p:pic>
        <p:nvPicPr>
          <p:cNvPr id="10" name="Picture 9"/>
          <p:cNvPicPr>
            <a:picLocks noChangeAspect="1"/>
          </p:cNvPicPr>
          <p:nvPr/>
        </p:nvPicPr>
        <p:blipFill rotWithShape="1">
          <a:blip r:embed="rId5"/>
          <a:srcRect r="50000"/>
          <a:stretch/>
        </p:blipFill>
        <p:spPr>
          <a:xfrm>
            <a:off x="4321338" y="3381159"/>
            <a:ext cx="1618566" cy="1547349"/>
          </a:xfrm>
          <a:prstGeom prst="rect">
            <a:avLst/>
          </a:prstGeom>
        </p:spPr>
      </p:pic>
      <p:pic>
        <p:nvPicPr>
          <p:cNvPr id="11" name="Picture 10"/>
          <p:cNvPicPr>
            <a:picLocks noChangeAspect="1"/>
          </p:cNvPicPr>
          <p:nvPr/>
        </p:nvPicPr>
        <p:blipFill rotWithShape="1">
          <a:blip r:embed="rId5"/>
          <a:srcRect l="50000"/>
          <a:stretch/>
        </p:blipFill>
        <p:spPr>
          <a:xfrm>
            <a:off x="4327089" y="4922163"/>
            <a:ext cx="1607063" cy="1536352"/>
          </a:xfrm>
          <a:prstGeom prst="rect">
            <a:avLst/>
          </a:prstGeom>
        </p:spPr>
      </p:pic>
    </p:spTree>
    <p:extLst>
      <p:ext uri="{BB962C8B-B14F-4D97-AF65-F5344CB8AC3E}">
        <p14:creationId xmlns:p14="http://schemas.microsoft.com/office/powerpoint/2010/main" val="30212600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 of the “Golden Years”</a:t>
            </a:r>
            <a:endParaRPr lang="en-GB" dirty="0"/>
          </a:p>
        </p:txBody>
      </p:sp>
      <p:sp>
        <p:nvSpPr>
          <p:cNvPr id="3" name="Content Placeholder 2"/>
          <p:cNvSpPr>
            <a:spLocks noGrp="1"/>
          </p:cNvSpPr>
          <p:nvPr>
            <p:ph sz="quarter" idx="1"/>
          </p:nvPr>
        </p:nvSpPr>
        <p:spPr>
          <a:xfrm>
            <a:off x="176464" y="1556792"/>
            <a:ext cx="8784976" cy="3096344"/>
          </a:xfrm>
        </p:spPr>
        <p:txBody>
          <a:bodyPr>
            <a:normAutofit fontScale="85000" lnSpcReduction="20000"/>
          </a:bodyPr>
          <a:lstStyle/>
          <a:p>
            <a:r>
              <a:rPr lang="en-GB" dirty="0"/>
              <a:t>Rise of Poppaea Sabina AD 58 – </a:t>
            </a:r>
            <a:r>
              <a:rPr lang="en-GB" dirty="0" smtClean="0"/>
              <a:t>“Henceforward </a:t>
            </a:r>
            <a:r>
              <a:rPr lang="en-GB" dirty="0"/>
              <a:t>Nero sought no veil for his debaucheries and crimes</a:t>
            </a:r>
            <a:r>
              <a:rPr lang="en-GB" dirty="0" smtClean="0"/>
              <a:t>.” </a:t>
            </a:r>
            <a:r>
              <a:rPr lang="en-GB" dirty="0"/>
              <a:t>– </a:t>
            </a:r>
            <a:r>
              <a:rPr lang="en-GB" b="1" dirty="0" err="1"/>
              <a:t>Tac</a:t>
            </a:r>
            <a:r>
              <a:rPr lang="en-GB" b="1" dirty="0"/>
              <a:t>. </a:t>
            </a:r>
            <a:r>
              <a:rPr lang="en-GB" b="1" i="1" dirty="0"/>
              <a:t>Ann. </a:t>
            </a:r>
            <a:r>
              <a:rPr lang="en-GB" b="1" dirty="0"/>
              <a:t>13.47</a:t>
            </a:r>
            <a:r>
              <a:rPr lang="en-GB" dirty="0"/>
              <a:t>. </a:t>
            </a:r>
          </a:p>
          <a:p>
            <a:endParaRPr lang="en-GB" sz="300" dirty="0"/>
          </a:p>
          <a:p>
            <a:r>
              <a:rPr lang="en-GB" dirty="0" smtClean="0"/>
              <a:t>Death </a:t>
            </a:r>
            <a:r>
              <a:rPr lang="en-GB" dirty="0"/>
              <a:t>of </a:t>
            </a:r>
            <a:r>
              <a:rPr lang="en-GB" dirty="0" err="1"/>
              <a:t>Burrus</a:t>
            </a:r>
            <a:r>
              <a:rPr lang="en-GB" dirty="0"/>
              <a:t>, Seneca‘s departure from public life, and the rise of the Praetorian Prefect </a:t>
            </a:r>
            <a:r>
              <a:rPr lang="en-GB" dirty="0" err="1"/>
              <a:t>Tigellinus</a:t>
            </a:r>
            <a:r>
              <a:rPr lang="en-GB" dirty="0"/>
              <a:t> - </a:t>
            </a:r>
            <a:r>
              <a:rPr lang="en-GB" b="1" dirty="0" err="1"/>
              <a:t>Tac</a:t>
            </a:r>
            <a:r>
              <a:rPr lang="en-GB" b="1" dirty="0"/>
              <a:t>. </a:t>
            </a:r>
            <a:r>
              <a:rPr lang="en-GB" b="1" i="1" dirty="0"/>
              <a:t>Ann. </a:t>
            </a:r>
            <a:r>
              <a:rPr lang="en-GB" b="1" dirty="0"/>
              <a:t>14.51-52. </a:t>
            </a:r>
            <a:endParaRPr lang="en-GB" dirty="0"/>
          </a:p>
          <a:p>
            <a:endParaRPr lang="en-GB" sz="200" dirty="0"/>
          </a:p>
          <a:p>
            <a:r>
              <a:rPr lang="en-GB" dirty="0" smtClean="0"/>
              <a:t>Suetonius </a:t>
            </a:r>
            <a:r>
              <a:rPr lang="en-GB" dirty="0"/>
              <a:t>lists without chronological precision various virtues and condemnatory acts, though </a:t>
            </a:r>
            <a:r>
              <a:rPr lang="en-GB" dirty="0" smtClean="0"/>
              <a:t>he emphases </a:t>
            </a:r>
            <a:r>
              <a:rPr lang="en-GB" dirty="0"/>
              <a:t>a decline in behaviour – </a:t>
            </a:r>
            <a:r>
              <a:rPr lang="en-GB" dirty="0" smtClean="0"/>
              <a:t>“At </a:t>
            </a:r>
            <a:r>
              <a:rPr lang="en-GB" dirty="0"/>
              <a:t>last, after nearly fourteen years of Nero‘s misrule, the earth rid herself of him</a:t>
            </a:r>
            <a:r>
              <a:rPr lang="en-GB" dirty="0" smtClean="0"/>
              <a:t>.” </a:t>
            </a:r>
            <a:r>
              <a:rPr lang="en-GB" dirty="0"/>
              <a:t>– </a:t>
            </a:r>
            <a:r>
              <a:rPr lang="en-GB" b="1" i="1" dirty="0"/>
              <a:t>Nero </a:t>
            </a:r>
            <a:r>
              <a:rPr lang="en-GB" b="1" dirty="0"/>
              <a:t>40</a:t>
            </a:r>
            <a:r>
              <a:rPr lang="en-GB" dirty="0"/>
              <a:t>. </a:t>
            </a:r>
          </a:p>
          <a:p>
            <a:endParaRPr lang="en-GB" sz="200" dirty="0"/>
          </a:p>
          <a:p>
            <a:r>
              <a:rPr lang="en-GB" dirty="0" smtClean="0"/>
              <a:t>Death </a:t>
            </a:r>
            <a:r>
              <a:rPr lang="en-GB" dirty="0"/>
              <a:t>of Agrippina, freed from constraints – </a:t>
            </a:r>
            <a:r>
              <a:rPr lang="en-GB" b="1" dirty="0" err="1"/>
              <a:t>Dio</a:t>
            </a:r>
            <a:r>
              <a:rPr lang="en-GB" b="1" dirty="0"/>
              <a:t> 61.19-21. </a:t>
            </a:r>
            <a:endParaRPr lang="en-GB" dirty="0"/>
          </a:p>
          <a:p>
            <a:endParaRPr lang="en-GB" dirty="0"/>
          </a:p>
        </p:txBody>
      </p:sp>
      <p:sp>
        <p:nvSpPr>
          <p:cNvPr id="4" name="Rectangle 3"/>
          <p:cNvSpPr/>
          <p:nvPr/>
        </p:nvSpPr>
        <p:spPr>
          <a:xfrm>
            <a:off x="176464" y="4509120"/>
            <a:ext cx="8784976" cy="2015936"/>
          </a:xfrm>
          <a:prstGeom prst="rect">
            <a:avLst/>
          </a:prstGeom>
        </p:spPr>
        <p:txBody>
          <a:bodyPr wrap="square">
            <a:spAutoFit/>
          </a:bodyPr>
          <a:lstStyle/>
          <a:p>
            <a:r>
              <a:rPr lang="en-GB" sz="2000" dirty="0" smtClean="0"/>
              <a:t>“When </a:t>
            </a:r>
            <a:r>
              <a:rPr lang="en-GB" sz="2000" dirty="0"/>
              <a:t>the tribune made his report in the presence of </a:t>
            </a:r>
            <a:r>
              <a:rPr lang="en-GB" sz="2000" dirty="0" err="1"/>
              <a:t>Poppaea</a:t>
            </a:r>
            <a:r>
              <a:rPr lang="en-GB" sz="2000" dirty="0"/>
              <a:t> and </a:t>
            </a:r>
            <a:r>
              <a:rPr lang="en-GB" sz="2000" dirty="0" err="1"/>
              <a:t>Tigellinus</a:t>
            </a:r>
            <a:r>
              <a:rPr lang="en-GB" sz="2000" dirty="0"/>
              <a:t> — the emperor's privy council in his ferocious moods — Nero demanded if Seneca was preparing for a voluntary death</a:t>
            </a:r>
            <a:r>
              <a:rPr lang="en-GB" sz="2000" dirty="0" smtClean="0"/>
              <a:t>.” </a:t>
            </a:r>
            <a:r>
              <a:rPr lang="en-GB" sz="2000" dirty="0"/>
              <a:t>– </a:t>
            </a:r>
            <a:r>
              <a:rPr lang="en-GB" sz="2000" b="1" dirty="0" smtClean="0"/>
              <a:t>Tac. </a:t>
            </a:r>
            <a:r>
              <a:rPr lang="en-GB" sz="2000" b="1" i="1" dirty="0" smtClean="0"/>
              <a:t>Ann. </a:t>
            </a:r>
            <a:r>
              <a:rPr lang="en-GB" sz="2000" b="1" dirty="0"/>
              <a:t>15.61</a:t>
            </a:r>
            <a:r>
              <a:rPr lang="en-GB" sz="2000" b="1" dirty="0" smtClean="0"/>
              <a:t>. (AD 65) </a:t>
            </a:r>
          </a:p>
          <a:p>
            <a:endParaRPr lang="en-GB" sz="500" dirty="0"/>
          </a:p>
          <a:p>
            <a:r>
              <a:rPr lang="en-GB" sz="2000" dirty="0" smtClean="0"/>
              <a:t>“Sabina </a:t>
            </a:r>
            <a:r>
              <a:rPr lang="en-GB" sz="2000" dirty="0"/>
              <a:t>on learning of this persuaded Nero to get rid of his mother, alleging that she was plotting against him</a:t>
            </a:r>
            <a:r>
              <a:rPr lang="en-GB" sz="2000" dirty="0" smtClean="0"/>
              <a:t>.” </a:t>
            </a:r>
            <a:r>
              <a:rPr lang="en-GB" sz="2000" dirty="0"/>
              <a:t>– </a:t>
            </a:r>
            <a:r>
              <a:rPr lang="en-GB" sz="2000" b="1" dirty="0" err="1"/>
              <a:t>Dio</a:t>
            </a:r>
            <a:r>
              <a:rPr lang="en-GB" sz="2000" b="1" dirty="0"/>
              <a:t> Cassius 62.12. </a:t>
            </a:r>
            <a:r>
              <a:rPr lang="en-GB" sz="2000" b="1" dirty="0" smtClean="0"/>
              <a:t>(AD 59)</a:t>
            </a:r>
            <a:endParaRPr lang="en-GB" sz="2000" dirty="0"/>
          </a:p>
        </p:txBody>
      </p:sp>
    </p:spTree>
    <p:extLst>
      <p:ext uri="{BB962C8B-B14F-4D97-AF65-F5344CB8AC3E}">
        <p14:creationId xmlns:p14="http://schemas.microsoft.com/office/powerpoint/2010/main" val="3907243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err="1" smtClean="0"/>
              <a:t>Poppaea</a:t>
            </a:r>
            <a:r>
              <a:rPr lang="en-GB" dirty="0" smtClean="0"/>
              <a:t> Sabina</a:t>
            </a:r>
            <a:endParaRPr lang="en-GB" dirty="0"/>
          </a:p>
        </p:txBody>
      </p:sp>
      <p:sp>
        <p:nvSpPr>
          <p:cNvPr id="5" name="Content Placeholder 4"/>
          <p:cNvSpPr>
            <a:spLocks noGrp="1"/>
          </p:cNvSpPr>
          <p:nvPr>
            <p:ph sz="half" idx="1"/>
          </p:nvPr>
        </p:nvSpPr>
        <p:spPr>
          <a:xfrm>
            <a:off x="251520" y="1556792"/>
            <a:ext cx="4320480" cy="2592288"/>
          </a:xfrm>
        </p:spPr>
        <p:txBody>
          <a:bodyPr>
            <a:normAutofit fontScale="77500" lnSpcReduction="20000"/>
          </a:bodyPr>
          <a:lstStyle/>
          <a:p>
            <a:r>
              <a:rPr lang="en-GB" dirty="0"/>
              <a:t>Wife of the future emperor </a:t>
            </a:r>
            <a:r>
              <a:rPr lang="en-GB" dirty="0" err="1"/>
              <a:t>Otho</a:t>
            </a:r>
            <a:r>
              <a:rPr lang="en-GB" dirty="0"/>
              <a:t> (second marriage). </a:t>
            </a:r>
          </a:p>
          <a:p>
            <a:endParaRPr lang="en-GB" sz="500" dirty="0"/>
          </a:p>
          <a:p>
            <a:r>
              <a:rPr lang="en-GB" dirty="0" smtClean="0"/>
              <a:t>Becomes Nero’s mistress </a:t>
            </a:r>
            <a:r>
              <a:rPr lang="en-GB" dirty="0"/>
              <a:t>in AD 58. </a:t>
            </a:r>
          </a:p>
          <a:p>
            <a:endParaRPr lang="en-GB" sz="500" dirty="0"/>
          </a:p>
          <a:p>
            <a:r>
              <a:rPr lang="en-GB" dirty="0" smtClean="0"/>
              <a:t>Allegedly </a:t>
            </a:r>
            <a:r>
              <a:rPr lang="en-GB" dirty="0"/>
              <a:t>instigated the death of Agrippina and Octavia. </a:t>
            </a:r>
          </a:p>
          <a:p>
            <a:endParaRPr lang="en-GB" sz="500" dirty="0"/>
          </a:p>
          <a:p>
            <a:r>
              <a:rPr lang="en-GB" dirty="0" smtClean="0"/>
              <a:t>Marriage </a:t>
            </a:r>
            <a:r>
              <a:rPr lang="en-GB" dirty="0"/>
              <a:t>to Nero in AD 62, gave birth to a daughter Claudia in 63. </a:t>
            </a:r>
          </a:p>
          <a:p>
            <a:endParaRPr lang="en-GB"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0744" y="3717032"/>
            <a:ext cx="2198015" cy="27363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Rectangle 6"/>
          <p:cNvSpPr/>
          <p:nvPr/>
        </p:nvSpPr>
        <p:spPr>
          <a:xfrm>
            <a:off x="827584" y="6453336"/>
            <a:ext cx="3324546" cy="369332"/>
          </a:xfrm>
          <a:prstGeom prst="rect">
            <a:avLst/>
          </a:prstGeom>
        </p:spPr>
        <p:txBody>
          <a:bodyPr wrap="square">
            <a:spAutoFit/>
          </a:bodyPr>
          <a:lstStyle/>
          <a:p>
            <a:r>
              <a:rPr lang="en-GB" b="1" dirty="0" err="1"/>
              <a:t>Museo</a:t>
            </a:r>
            <a:r>
              <a:rPr lang="en-GB" b="1" dirty="0"/>
              <a:t> </a:t>
            </a:r>
            <a:r>
              <a:rPr lang="en-GB" b="1" dirty="0" err="1"/>
              <a:t>Nazionale</a:t>
            </a:r>
            <a:r>
              <a:rPr lang="en-GB" b="1" dirty="0"/>
              <a:t> Romano </a:t>
            </a:r>
            <a:endParaRPr lang="en-GB" dirty="0"/>
          </a:p>
        </p:txBody>
      </p:sp>
      <p:sp>
        <p:nvSpPr>
          <p:cNvPr id="6" name="Rectangle 5"/>
          <p:cNvSpPr/>
          <p:nvPr/>
        </p:nvSpPr>
        <p:spPr>
          <a:xfrm>
            <a:off x="4572000" y="1609923"/>
            <a:ext cx="4392488" cy="5186035"/>
          </a:xfrm>
          <a:prstGeom prst="rect">
            <a:avLst/>
          </a:prstGeom>
        </p:spPr>
        <p:txBody>
          <a:bodyPr wrap="square">
            <a:spAutoFit/>
          </a:bodyPr>
          <a:lstStyle/>
          <a:p>
            <a:r>
              <a:rPr lang="en-GB" sz="1900" dirty="0" smtClean="0"/>
              <a:t>“</a:t>
            </a:r>
            <a:r>
              <a:rPr lang="en-GB" sz="1900" dirty="0" err="1" smtClean="0"/>
              <a:t>Otho</a:t>
            </a:r>
            <a:r>
              <a:rPr lang="en-GB" sz="1900" dirty="0"/>
              <a:t>, possibly by an </a:t>
            </a:r>
            <a:r>
              <a:rPr lang="en-GB" sz="1900" dirty="0" smtClean="0"/>
              <a:t>amorous indiscretion</a:t>
            </a:r>
            <a:r>
              <a:rPr lang="en-GB" sz="1900" dirty="0"/>
              <a:t>, began to </a:t>
            </a:r>
            <a:r>
              <a:rPr lang="en-GB" sz="1900" dirty="0" smtClean="0"/>
              <a:t>praise </a:t>
            </a:r>
            <a:r>
              <a:rPr lang="en-GB" sz="1900" dirty="0"/>
              <a:t>the looks and the graces of his wife in presence of the emperor; or, possibly, his object was to inflame the sovereign's desire, and, by the </a:t>
            </a:r>
            <a:r>
              <a:rPr lang="en-GB" sz="1900" dirty="0" smtClean="0"/>
              <a:t>added </a:t>
            </a:r>
            <a:r>
              <a:rPr lang="en-GB" sz="1900" dirty="0"/>
              <a:t>bond of joint ownership in one woman, to reinforce his own influence… to prevent his acting as Nero's rival in Rome, he was appointed to the province of Lusitania; where, till the outbreak of the civil war</a:t>
            </a:r>
            <a:r>
              <a:rPr lang="en-GB" sz="1900" dirty="0" smtClean="0"/>
              <a:t>…” </a:t>
            </a:r>
            <a:r>
              <a:rPr lang="en-GB" sz="1900" dirty="0"/>
              <a:t>– </a:t>
            </a:r>
            <a:r>
              <a:rPr lang="en-GB" sz="1900" b="1" dirty="0" smtClean="0"/>
              <a:t>Tac. </a:t>
            </a:r>
            <a:r>
              <a:rPr lang="en-GB" sz="1900" b="1" i="1" dirty="0" smtClean="0"/>
              <a:t>Ann. </a:t>
            </a:r>
            <a:r>
              <a:rPr lang="en-GB" sz="1900" b="1" dirty="0"/>
              <a:t>13.46. </a:t>
            </a:r>
            <a:endParaRPr lang="en-GB" sz="1900" b="1" dirty="0" smtClean="0"/>
          </a:p>
          <a:p>
            <a:endParaRPr lang="en-GB" sz="800" dirty="0"/>
          </a:p>
          <a:p>
            <a:r>
              <a:rPr lang="en-GB" sz="1900" dirty="0" smtClean="0"/>
              <a:t>“Thus </a:t>
            </a:r>
            <a:r>
              <a:rPr lang="en-GB" sz="1900" dirty="0"/>
              <a:t>it was to </a:t>
            </a:r>
            <a:r>
              <a:rPr lang="en-GB" sz="1900" dirty="0" err="1"/>
              <a:t>Otho</a:t>
            </a:r>
            <a:r>
              <a:rPr lang="en-GB" sz="1900" dirty="0"/>
              <a:t>, the person privy to his lusts, that Nero had entrusted the imperial whore </a:t>
            </a:r>
            <a:r>
              <a:rPr lang="en-GB" sz="1900" dirty="0" err="1"/>
              <a:t>Poppaea</a:t>
            </a:r>
            <a:r>
              <a:rPr lang="en-GB" sz="1900" dirty="0"/>
              <a:t> Sabina, until he could get ride of Octavia</a:t>
            </a:r>
            <a:r>
              <a:rPr lang="en-GB" sz="1900" dirty="0" smtClean="0"/>
              <a:t>.” – </a:t>
            </a:r>
            <a:r>
              <a:rPr lang="en-GB" sz="1900" b="1" dirty="0" smtClean="0"/>
              <a:t>Tac. </a:t>
            </a:r>
            <a:r>
              <a:rPr lang="en-GB" sz="1900" b="1" i="1" dirty="0" smtClean="0"/>
              <a:t>Hist. </a:t>
            </a:r>
            <a:r>
              <a:rPr lang="en-GB" sz="1900" b="1" dirty="0" smtClean="0"/>
              <a:t>1.13. </a:t>
            </a:r>
            <a:endParaRPr lang="en-GB" sz="1900" dirty="0"/>
          </a:p>
        </p:txBody>
      </p:sp>
    </p:spTree>
    <p:extLst>
      <p:ext uri="{BB962C8B-B14F-4D97-AF65-F5344CB8AC3E}">
        <p14:creationId xmlns:p14="http://schemas.microsoft.com/office/powerpoint/2010/main" val="46162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Divorce of Octavia (AD 62)</a:t>
            </a:r>
            <a:endParaRPr lang="en-GB" dirty="0"/>
          </a:p>
        </p:txBody>
      </p:sp>
      <p:sp>
        <p:nvSpPr>
          <p:cNvPr id="3" name="Content Placeholder 2"/>
          <p:cNvSpPr>
            <a:spLocks noGrp="1"/>
          </p:cNvSpPr>
          <p:nvPr>
            <p:ph sz="half" idx="1"/>
          </p:nvPr>
        </p:nvSpPr>
        <p:spPr>
          <a:xfrm>
            <a:off x="239364" y="1412776"/>
            <a:ext cx="4320480" cy="5153744"/>
          </a:xfrm>
        </p:spPr>
        <p:txBody>
          <a:bodyPr>
            <a:noAutofit/>
          </a:bodyPr>
          <a:lstStyle/>
          <a:p>
            <a:pPr marL="0" indent="0">
              <a:buNone/>
            </a:pPr>
            <a:r>
              <a:rPr lang="en-GB" sz="2000" dirty="0" smtClean="0"/>
              <a:t>“On </a:t>
            </a:r>
            <a:r>
              <a:rPr lang="en-GB" sz="2000" dirty="0"/>
              <a:t>the reception, therefore, of the senatorial decree, since it was evident that his crimes each and all passed muster as eminent virtues, he rejected Octavia on the pretext of sterility, then consummated his union with </a:t>
            </a:r>
            <a:r>
              <a:rPr lang="en-GB" sz="2000" dirty="0" err="1"/>
              <a:t>Poppaea</a:t>
            </a:r>
            <a:r>
              <a:rPr lang="en-GB" sz="2000" dirty="0"/>
              <a:t>. Long time lover of Nero, and dominating him first as an adulterer, then as a husband, she incited one of the domestics of Octavia to accuse her of a love affair with a slave… She was removed, however, first under facade of a civil divorce… A little later, she was banished to Campania and put under military supervision</a:t>
            </a:r>
            <a:r>
              <a:rPr lang="en-GB" sz="2000" dirty="0" smtClean="0"/>
              <a:t>…” – </a:t>
            </a:r>
            <a:r>
              <a:rPr lang="en-GB" sz="2000" b="1" dirty="0" smtClean="0"/>
              <a:t>Tac. </a:t>
            </a:r>
            <a:r>
              <a:rPr lang="en-GB" sz="2000" b="1" i="1" dirty="0" smtClean="0"/>
              <a:t>Ann. </a:t>
            </a:r>
            <a:r>
              <a:rPr lang="en-GB" sz="2000" b="1" dirty="0"/>
              <a:t>14.60. </a:t>
            </a:r>
            <a:endParaRPr lang="en-GB" sz="2000" dirty="0"/>
          </a:p>
        </p:txBody>
      </p:sp>
      <p:sp>
        <p:nvSpPr>
          <p:cNvPr id="5" name="Content Placeholder 2"/>
          <p:cNvSpPr>
            <a:spLocks noGrp="1"/>
          </p:cNvSpPr>
          <p:nvPr>
            <p:ph sz="half" idx="2"/>
          </p:nvPr>
        </p:nvSpPr>
        <p:spPr>
          <a:xfrm>
            <a:off x="4644008" y="1556792"/>
            <a:ext cx="4320480" cy="5112568"/>
          </a:xfrm>
        </p:spPr>
        <p:txBody>
          <a:bodyPr>
            <a:normAutofit fontScale="85000" lnSpcReduction="20000"/>
          </a:bodyPr>
          <a:lstStyle/>
          <a:p>
            <a:pPr marL="0" indent="0">
              <a:buNone/>
            </a:pPr>
            <a:r>
              <a:rPr lang="en-GB" dirty="0" smtClean="0"/>
              <a:t>“The </a:t>
            </a:r>
            <a:r>
              <a:rPr lang="en-GB" dirty="0"/>
              <a:t>measure led to general and undisguised protests from the common people, endowed with less discretion than their superiors, and — thanks to their humble station — faced by fewer perils. Then came a rumour that Nero had repented of his outrage and recalled Octavia to his side</a:t>
            </a:r>
            <a:r>
              <a:rPr lang="en-GB" dirty="0" smtClean="0"/>
              <a:t>.” – </a:t>
            </a:r>
            <a:r>
              <a:rPr lang="en-GB" b="1" dirty="0" smtClean="0"/>
              <a:t>Tac. </a:t>
            </a:r>
            <a:r>
              <a:rPr lang="en-GB" b="1" i="1" dirty="0" smtClean="0"/>
              <a:t>Ann. </a:t>
            </a:r>
            <a:r>
              <a:rPr lang="en-GB" b="1" dirty="0"/>
              <a:t>14.60. </a:t>
            </a:r>
            <a:endParaRPr lang="en-GB" dirty="0"/>
          </a:p>
          <a:p>
            <a:pPr marL="0" indent="0">
              <a:buNone/>
            </a:pPr>
            <a:endParaRPr lang="en-GB" sz="900" dirty="0"/>
          </a:p>
          <a:p>
            <a:pPr marL="0" indent="0">
              <a:buNone/>
            </a:pPr>
            <a:r>
              <a:rPr lang="en-GB" dirty="0" smtClean="0"/>
              <a:t>“He </a:t>
            </a:r>
            <a:r>
              <a:rPr lang="en-GB" dirty="0"/>
              <a:t>tried to strangle her on several occasions, but finally announced her barren and divorced her. This act made him so unpopular and caused so great a scandal that he banished Octavia and finally had her executed on a charge of adultery</a:t>
            </a:r>
            <a:r>
              <a:rPr lang="en-GB" dirty="0" smtClean="0"/>
              <a:t>.” </a:t>
            </a:r>
            <a:r>
              <a:rPr lang="en-GB" dirty="0"/>
              <a:t>– </a:t>
            </a:r>
            <a:r>
              <a:rPr lang="en-GB" b="1" dirty="0" smtClean="0"/>
              <a:t>Suet. </a:t>
            </a:r>
            <a:r>
              <a:rPr lang="en-GB" b="1" i="1" dirty="0"/>
              <a:t>Nero </a:t>
            </a:r>
            <a:r>
              <a:rPr lang="en-GB" b="1" dirty="0"/>
              <a:t>35</a:t>
            </a:r>
            <a:r>
              <a:rPr lang="en-GB" dirty="0"/>
              <a:t>. </a:t>
            </a:r>
          </a:p>
        </p:txBody>
      </p:sp>
    </p:spTree>
    <p:extLst>
      <p:ext uri="{BB962C8B-B14F-4D97-AF65-F5344CB8AC3E}">
        <p14:creationId xmlns:p14="http://schemas.microsoft.com/office/powerpoint/2010/main" val="97687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Death of </a:t>
            </a:r>
            <a:r>
              <a:rPr lang="en-GB" dirty="0" err="1" smtClean="0"/>
              <a:t>Poppaea</a:t>
            </a:r>
            <a:r>
              <a:rPr lang="en-GB" dirty="0" smtClean="0"/>
              <a:t> (AD 65)</a:t>
            </a:r>
            <a:endParaRPr lang="en-GB" dirty="0"/>
          </a:p>
        </p:txBody>
      </p:sp>
      <p:sp>
        <p:nvSpPr>
          <p:cNvPr id="3" name="Content Placeholder 2"/>
          <p:cNvSpPr>
            <a:spLocks noGrp="1"/>
          </p:cNvSpPr>
          <p:nvPr>
            <p:ph sz="quarter" idx="1"/>
          </p:nvPr>
        </p:nvSpPr>
        <p:spPr>
          <a:xfrm>
            <a:off x="278882" y="1486398"/>
            <a:ext cx="8784976" cy="2550024"/>
          </a:xfrm>
        </p:spPr>
        <p:txBody>
          <a:bodyPr>
            <a:normAutofit fontScale="77500" lnSpcReduction="20000"/>
          </a:bodyPr>
          <a:lstStyle/>
          <a:p>
            <a:pPr marL="0" indent="0">
              <a:buNone/>
            </a:pPr>
            <a:r>
              <a:rPr lang="en-GB" sz="3000" dirty="0" smtClean="0"/>
              <a:t>“After </a:t>
            </a:r>
            <a:r>
              <a:rPr lang="en-GB" sz="3000" dirty="0"/>
              <a:t>the conclusion of the games </a:t>
            </a:r>
            <a:r>
              <a:rPr lang="en-GB" sz="3000" dirty="0" err="1"/>
              <a:t>Poppaea</a:t>
            </a:r>
            <a:r>
              <a:rPr lang="en-GB" sz="3000" dirty="0"/>
              <a:t> died from a casual outburst of rage in her husband, who knock her down with a kick when she was pregnant</a:t>
            </a:r>
            <a:r>
              <a:rPr lang="en-GB" sz="3000" dirty="0" smtClean="0"/>
              <a:t>.” </a:t>
            </a:r>
            <a:r>
              <a:rPr lang="en-GB" sz="3000" dirty="0"/>
              <a:t>– </a:t>
            </a:r>
            <a:r>
              <a:rPr lang="en-GB" sz="3000" b="1" dirty="0"/>
              <a:t>Tacitus </a:t>
            </a:r>
            <a:r>
              <a:rPr lang="en-GB" sz="3000" b="1" i="1" dirty="0"/>
              <a:t>Annals </a:t>
            </a:r>
            <a:r>
              <a:rPr lang="en-GB" sz="3000" b="1" dirty="0"/>
              <a:t>16.6. </a:t>
            </a:r>
            <a:endParaRPr lang="en-GB" sz="3000" b="1" dirty="0" smtClean="0"/>
          </a:p>
          <a:p>
            <a:pPr marL="0" indent="0">
              <a:buNone/>
            </a:pPr>
            <a:endParaRPr lang="en-GB" sz="1000" dirty="0"/>
          </a:p>
          <a:p>
            <a:pPr marL="0" indent="0">
              <a:buNone/>
            </a:pPr>
            <a:r>
              <a:rPr lang="en-GB" sz="3000" dirty="0" smtClean="0"/>
              <a:t>“Though </a:t>
            </a:r>
            <a:r>
              <a:rPr lang="en-GB" sz="3000" dirty="0"/>
              <a:t>devoted to </a:t>
            </a:r>
            <a:r>
              <a:rPr lang="en-GB" sz="3000" dirty="0" err="1"/>
              <a:t>Poppaea</a:t>
            </a:r>
            <a:r>
              <a:rPr lang="en-GB" sz="3000" dirty="0"/>
              <a:t>, whom he married twelve days after his divorce from Octavia, he kicked her to death while she was pregnant and feeling ill, because she dared complain that he came home late from the races</a:t>
            </a:r>
            <a:r>
              <a:rPr lang="en-GB" sz="3000" dirty="0" smtClean="0"/>
              <a:t>.” </a:t>
            </a:r>
            <a:r>
              <a:rPr lang="en-GB" sz="3000" dirty="0"/>
              <a:t>– </a:t>
            </a:r>
            <a:r>
              <a:rPr lang="en-GB" sz="3000" b="1" dirty="0"/>
              <a:t>Suetonius </a:t>
            </a:r>
            <a:r>
              <a:rPr lang="en-GB" sz="3000" b="1" i="1" dirty="0"/>
              <a:t>Nero </a:t>
            </a:r>
            <a:r>
              <a:rPr lang="en-GB" sz="3000" b="1" dirty="0"/>
              <a:t>35. </a:t>
            </a:r>
            <a:endParaRPr lang="en-GB" sz="3000" dirty="0"/>
          </a:p>
        </p:txBody>
      </p:sp>
      <p:sp>
        <p:nvSpPr>
          <p:cNvPr id="4" name="Rectangle 3"/>
          <p:cNvSpPr/>
          <p:nvPr/>
        </p:nvSpPr>
        <p:spPr>
          <a:xfrm>
            <a:off x="176464" y="4149566"/>
            <a:ext cx="8784976" cy="2400657"/>
          </a:xfrm>
          <a:prstGeom prst="rect">
            <a:avLst/>
          </a:prstGeom>
        </p:spPr>
        <p:txBody>
          <a:bodyPr wrap="square">
            <a:spAutoFit/>
          </a:bodyPr>
          <a:lstStyle/>
          <a:p>
            <a:r>
              <a:rPr lang="en-GB" sz="2000" dirty="0" smtClean="0"/>
              <a:t>“Those </a:t>
            </a:r>
            <a:r>
              <a:rPr lang="en-GB" sz="2000" dirty="0"/>
              <a:t>who are most familiar with these matters, declare that this country [Arabia Felix] does not produce, in a whole year, so large a quantity of perfumes as was burnt by the Emperor Nero at the funeral rites of his wife </a:t>
            </a:r>
            <a:r>
              <a:rPr lang="en-GB" sz="2000" dirty="0" err="1"/>
              <a:t>Poppaea</a:t>
            </a:r>
            <a:r>
              <a:rPr lang="en-GB" sz="2000" dirty="0" smtClean="0"/>
              <a:t>.” </a:t>
            </a:r>
            <a:r>
              <a:rPr lang="en-GB" sz="2000" dirty="0"/>
              <a:t>– </a:t>
            </a:r>
            <a:r>
              <a:rPr lang="en-GB" sz="2000" b="1" dirty="0"/>
              <a:t>Pliny </a:t>
            </a:r>
            <a:r>
              <a:rPr lang="en-GB" sz="2000" b="1" i="1" dirty="0" smtClean="0"/>
              <a:t>NH </a:t>
            </a:r>
            <a:r>
              <a:rPr lang="en-GB" sz="2000" b="1" dirty="0"/>
              <a:t>12.41.83-84</a:t>
            </a:r>
            <a:r>
              <a:rPr lang="en-GB" sz="2000" dirty="0"/>
              <a:t>. </a:t>
            </a:r>
            <a:endParaRPr lang="en-GB" sz="2000" dirty="0" smtClean="0"/>
          </a:p>
          <a:p>
            <a:endParaRPr lang="en-GB" sz="1000" dirty="0"/>
          </a:p>
          <a:p>
            <a:r>
              <a:rPr lang="en-GB" sz="2000" dirty="0" smtClean="0"/>
              <a:t>“…</a:t>
            </a:r>
            <a:r>
              <a:rPr lang="en-GB" sz="2000" dirty="0"/>
              <a:t>She had, however, a public funeral, and Nero himself from the rostra eulogized her beauty, her fate in having been the mother of a deified child, and fortune's other gifts, as though they were virtues</a:t>
            </a:r>
            <a:r>
              <a:rPr lang="en-GB" sz="2000" dirty="0" smtClean="0"/>
              <a:t>.” </a:t>
            </a:r>
            <a:r>
              <a:rPr lang="en-GB" sz="2000" dirty="0"/>
              <a:t>– </a:t>
            </a:r>
            <a:r>
              <a:rPr lang="en-GB" sz="2000" b="1" dirty="0" smtClean="0"/>
              <a:t>Tac. </a:t>
            </a:r>
            <a:r>
              <a:rPr lang="en-GB" sz="2000" b="1" i="1" dirty="0" smtClean="0"/>
              <a:t>Ann. </a:t>
            </a:r>
            <a:r>
              <a:rPr lang="en-GB" sz="2000" b="1" dirty="0"/>
              <a:t>16.6. </a:t>
            </a:r>
            <a:endParaRPr lang="en-GB" sz="2000" dirty="0"/>
          </a:p>
        </p:txBody>
      </p:sp>
      <p:sp>
        <p:nvSpPr>
          <p:cNvPr id="5" name="Rectangle 4"/>
          <p:cNvSpPr/>
          <p:nvPr/>
        </p:nvSpPr>
        <p:spPr>
          <a:xfrm>
            <a:off x="3491880" y="3721013"/>
            <a:ext cx="1834156" cy="461665"/>
          </a:xfrm>
          <a:prstGeom prst="rect">
            <a:avLst/>
          </a:prstGeom>
        </p:spPr>
        <p:txBody>
          <a:bodyPr wrap="none">
            <a:spAutoFit/>
          </a:bodyPr>
          <a:lstStyle/>
          <a:p>
            <a:r>
              <a:rPr lang="en-GB" sz="2400" b="1" dirty="0"/>
              <a:t>Mourning</a:t>
            </a:r>
            <a:r>
              <a:rPr lang="en-GB" b="1" dirty="0"/>
              <a:t> </a:t>
            </a:r>
          </a:p>
        </p:txBody>
      </p:sp>
    </p:spTree>
    <p:extLst>
      <p:ext uri="{BB962C8B-B14F-4D97-AF65-F5344CB8AC3E}">
        <p14:creationId xmlns:p14="http://schemas.microsoft.com/office/powerpoint/2010/main" val="33939784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Rise of </a:t>
            </a:r>
            <a:r>
              <a:rPr lang="en-GB" dirty="0" err="1" smtClean="0"/>
              <a:t>Tigellinus</a:t>
            </a:r>
            <a:endParaRPr lang="en-GB" dirty="0"/>
          </a:p>
        </p:txBody>
      </p:sp>
      <p:sp>
        <p:nvSpPr>
          <p:cNvPr id="4" name="Content Placeholder 3"/>
          <p:cNvSpPr>
            <a:spLocks noGrp="1"/>
          </p:cNvSpPr>
          <p:nvPr>
            <p:ph sz="quarter" idx="1"/>
          </p:nvPr>
        </p:nvSpPr>
        <p:spPr>
          <a:xfrm>
            <a:off x="176464" y="1527048"/>
            <a:ext cx="4539552" cy="3054080"/>
          </a:xfrm>
        </p:spPr>
        <p:txBody>
          <a:bodyPr>
            <a:normAutofit fontScale="92500" lnSpcReduction="20000"/>
          </a:bodyPr>
          <a:lstStyle/>
          <a:p>
            <a:r>
              <a:rPr lang="en-GB" dirty="0"/>
              <a:t>Gaius </a:t>
            </a:r>
            <a:r>
              <a:rPr lang="en-GB" dirty="0" err="1"/>
              <a:t>Ofonius</a:t>
            </a:r>
            <a:r>
              <a:rPr lang="en-GB" dirty="0"/>
              <a:t> </a:t>
            </a:r>
            <a:r>
              <a:rPr lang="en-GB" dirty="0" err="1"/>
              <a:t>Tigellinus</a:t>
            </a:r>
            <a:r>
              <a:rPr lang="en-GB" dirty="0"/>
              <a:t>. </a:t>
            </a:r>
          </a:p>
          <a:p>
            <a:endParaRPr lang="en-GB" sz="600" dirty="0"/>
          </a:p>
          <a:p>
            <a:r>
              <a:rPr lang="en-GB" dirty="0" smtClean="0"/>
              <a:t>Exiled </a:t>
            </a:r>
            <a:r>
              <a:rPr lang="en-GB" dirty="0"/>
              <a:t>for adultery with Caligula‘s sisters in AD 39. </a:t>
            </a:r>
          </a:p>
          <a:p>
            <a:endParaRPr lang="en-GB" sz="600" dirty="0"/>
          </a:p>
          <a:p>
            <a:r>
              <a:rPr lang="en-GB" dirty="0" smtClean="0"/>
              <a:t>Made </a:t>
            </a:r>
            <a:r>
              <a:rPr lang="en-GB" dirty="0"/>
              <a:t>joint Praetorian Prefect with </a:t>
            </a:r>
            <a:r>
              <a:rPr lang="en-GB" dirty="0" err="1"/>
              <a:t>Faenius</a:t>
            </a:r>
            <a:r>
              <a:rPr lang="en-GB" dirty="0"/>
              <a:t> Rufus in AD 62. </a:t>
            </a:r>
          </a:p>
          <a:p>
            <a:endParaRPr lang="en-GB" sz="500" dirty="0"/>
          </a:p>
          <a:p>
            <a:r>
              <a:rPr lang="en-GB" dirty="0" smtClean="0"/>
              <a:t>Forced </a:t>
            </a:r>
            <a:r>
              <a:rPr lang="en-GB" dirty="0"/>
              <a:t>to commit suicide under </a:t>
            </a:r>
            <a:r>
              <a:rPr lang="en-GB" dirty="0" err="1"/>
              <a:t>Otho</a:t>
            </a:r>
            <a:r>
              <a:rPr lang="en-GB" dirty="0"/>
              <a:t> – </a:t>
            </a:r>
            <a:r>
              <a:rPr lang="en-GB" i="1" dirty="0" err="1"/>
              <a:t>Tac</a:t>
            </a:r>
            <a:r>
              <a:rPr lang="en-GB" i="1" dirty="0"/>
              <a:t>. Hist. </a:t>
            </a:r>
            <a:r>
              <a:rPr lang="en-GB" dirty="0"/>
              <a:t>1.72. </a:t>
            </a:r>
          </a:p>
          <a:p>
            <a:endParaRPr lang="en-GB" dirty="0"/>
          </a:p>
        </p:txBody>
      </p:sp>
      <p:sp>
        <p:nvSpPr>
          <p:cNvPr id="5" name="Content Placeholder 4"/>
          <p:cNvSpPr>
            <a:spLocks noGrp="1"/>
          </p:cNvSpPr>
          <p:nvPr>
            <p:ph sz="half" idx="4294967295"/>
          </p:nvPr>
        </p:nvSpPr>
        <p:spPr>
          <a:xfrm>
            <a:off x="4716016" y="1628775"/>
            <a:ext cx="4245424" cy="3168377"/>
          </a:xfrm>
        </p:spPr>
        <p:txBody>
          <a:bodyPr>
            <a:normAutofit fontScale="85000" lnSpcReduction="10000"/>
          </a:bodyPr>
          <a:lstStyle/>
          <a:p>
            <a:pPr marL="0" indent="0">
              <a:buNone/>
            </a:pPr>
            <a:r>
              <a:rPr lang="en-GB" sz="2800" dirty="0" smtClean="0"/>
              <a:t>“</a:t>
            </a:r>
            <a:r>
              <a:rPr lang="en-GB" sz="2800" dirty="0" err="1" smtClean="0"/>
              <a:t>Tigellinus</a:t>
            </a:r>
            <a:r>
              <a:rPr lang="en-GB" sz="2800" dirty="0"/>
              <a:t>, who had outstripped all his contemporaries in licentiousness and blood-thirstiness, succeeded </a:t>
            </a:r>
            <a:r>
              <a:rPr lang="en-GB" sz="2800" dirty="0" err="1"/>
              <a:t>Burrus</a:t>
            </a:r>
            <a:r>
              <a:rPr lang="en-GB" sz="2800" dirty="0"/>
              <a:t>. He won Nero away from the others and made light of his colleague Rufus</a:t>
            </a:r>
            <a:r>
              <a:rPr lang="en-GB" sz="2800" dirty="0" smtClean="0"/>
              <a:t>.” </a:t>
            </a:r>
            <a:r>
              <a:rPr lang="en-GB" sz="2800" dirty="0"/>
              <a:t>– </a:t>
            </a:r>
            <a:r>
              <a:rPr lang="en-GB" sz="2800" b="1" dirty="0" err="1"/>
              <a:t>Dio</a:t>
            </a:r>
            <a:r>
              <a:rPr lang="en-GB" sz="2800" b="1" dirty="0"/>
              <a:t> Cassius 62.13.3. </a:t>
            </a:r>
            <a:endParaRPr lang="en-GB" sz="2800" dirty="0"/>
          </a:p>
        </p:txBody>
      </p:sp>
      <p:sp>
        <p:nvSpPr>
          <p:cNvPr id="6" name="Rectangle 5"/>
          <p:cNvSpPr/>
          <p:nvPr/>
        </p:nvSpPr>
        <p:spPr>
          <a:xfrm>
            <a:off x="176464" y="4702267"/>
            <a:ext cx="8784976" cy="1938992"/>
          </a:xfrm>
          <a:prstGeom prst="rect">
            <a:avLst/>
          </a:prstGeom>
        </p:spPr>
        <p:txBody>
          <a:bodyPr wrap="square">
            <a:spAutoFit/>
          </a:bodyPr>
          <a:lstStyle/>
          <a:p>
            <a:r>
              <a:rPr lang="en-GB" sz="2000" dirty="0" smtClean="0"/>
              <a:t>“With </a:t>
            </a:r>
            <a:r>
              <a:rPr lang="en-GB" sz="2000" dirty="0"/>
              <a:t>Seneca brought low, it was a simple matter to undermine </a:t>
            </a:r>
            <a:r>
              <a:rPr lang="en-GB" sz="2000" dirty="0" err="1"/>
              <a:t>Faenius</a:t>
            </a:r>
            <a:r>
              <a:rPr lang="en-GB" sz="2000" dirty="0"/>
              <a:t> Rufus, the charge in his case being friendship with Agrippina. </a:t>
            </a:r>
            <a:r>
              <a:rPr lang="en-GB" sz="2000" dirty="0" err="1"/>
              <a:t>Tigellinus</a:t>
            </a:r>
            <a:r>
              <a:rPr lang="en-GB" sz="2000" dirty="0"/>
              <a:t>, too, growing stronger with every day, and convinced that the mischievous arts, which were his one source of power, would be all the more acceptable, could he bind the emperor to himself by a partnership in crime</a:t>
            </a:r>
            <a:r>
              <a:rPr lang="en-GB" sz="2000" dirty="0" smtClean="0"/>
              <a:t>…” – </a:t>
            </a:r>
            <a:r>
              <a:rPr lang="en-GB" sz="2000" b="1" dirty="0" smtClean="0"/>
              <a:t>Tac. </a:t>
            </a:r>
            <a:r>
              <a:rPr lang="en-GB" sz="2000" b="1" i="1" dirty="0" smtClean="0"/>
              <a:t>Ann. </a:t>
            </a:r>
            <a:r>
              <a:rPr lang="en-GB" sz="2000" b="1" dirty="0"/>
              <a:t>14.57. </a:t>
            </a:r>
            <a:endParaRPr lang="en-GB" sz="2000" dirty="0"/>
          </a:p>
        </p:txBody>
      </p:sp>
    </p:spTree>
    <p:extLst>
      <p:ext uri="{BB962C8B-B14F-4D97-AF65-F5344CB8AC3E}">
        <p14:creationId xmlns:p14="http://schemas.microsoft.com/office/powerpoint/2010/main" val="2738700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1115616" y="2420888"/>
            <a:ext cx="6768752"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smtClean="0">
                <a:ln>
                  <a:noFill/>
                </a:ln>
                <a:solidFill>
                  <a:schemeClr val="tx1"/>
                </a:solidFill>
                <a:effectLst/>
                <a:uLnTx/>
                <a:uFillTx/>
                <a:latin typeface="+mn-lt"/>
                <a:ea typeface="+mn-ea"/>
                <a:cs typeface="+mn-cs"/>
              </a:rPr>
              <a:t>Debauchery and Excess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0473834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Hooliganism</a:t>
            </a:r>
            <a:endParaRPr lang="en-GB" dirty="0"/>
          </a:p>
        </p:txBody>
      </p:sp>
      <p:sp>
        <p:nvSpPr>
          <p:cNvPr id="3" name="Content Placeholder 2"/>
          <p:cNvSpPr>
            <a:spLocks noGrp="1"/>
          </p:cNvSpPr>
          <p:nvPr>
            <p:ph sz="quarter" idx="1"/>
          </p:nvPr>
        </p:nvSpPr>
        <p:spPr>
          <a:xfrm>
            <a:off x="179512" y="1527048"/>
            <a:ext cx="8784976" cy="3486128"/>
          </a:xfrm>
        </p:spPr>
        <p:txBody>
          <a:bodyPr>
            <a:normAutofit fontScale="77500" lnSpcReduction="20000"/>
          </a:bodyPr>
          <a:lstStyle/>
          <a:p>
            <a:pPr marL="0" indent="0">
              <a:buNone/>
            </a:pPr>
            <a:r>
              <a:rPr lang="en-GB" dirty="0" smtClean="0"/>
              <a:t>“The </a:t>
            </a:r>
            <a:r>
              <a:rPr lang="en-GB" dirty="0"/>
              <a:t>consulate of Quintus </a:t>
            </a:r>
            <a:r>
              <a:rPr lang="en-GB" dirty="0" err="1"/>
              <a:t>Volusius</a:t>
            </a:r>
            <a:r>
              <a:rPr lang="en-GB" dirty="0"/>
              <a:t> and </a:t>
            </a:r>
            <a:r>
              <a:rPr lang="en-GB" dirty="0" err="1"/>
              <a:t>Publius</a:t>
            </a:r>
            <a:r>
              <a:rPr lang="en-GB" dirty="0"/>
              <a:t> Scipio [AD 56] was marked by peace abroad and by disgraceful activities at home, where </a:t>
            </a:r>
            <a:r>
              <a:rPr lang="en-GB" b="1" dirty="0"/>
              <a:t>Nero — his identity hidden under the dress of a slave — roamed the streets</a:t>
            </a:r>
            <a:r>
              <a:rPr lang="en-GB" dirty="0"/>
              <a:t>, brothels, and wine-shops of the capital, </a:t>
            </a:r>
            <a:r>
              <a:rPr lang="en-GB" b="1" dirty="0"/>
              <a:t>with an escort whose duties were to snatch wares exhibited for sale and to assault all persons they met</a:t>
            </a:r>
            <a:r>
              <a:rPr lang="en-GB" dirty="0"/>
              <a:t>, the victims having so little clue of the truth that he himself took his beats with the rest and bore their marks on his face... </a:t>
            </a:r>
            <a:r>
              <a:rPr lang="en-GB" b="1" dirty="0"/>
              <a:t>Julius </a:t>
            </a:r>
            <a:r>
              <a:rPr lang="en-GB" b="1" dirty="0" err="1"/>
              <a:t>Montanus</a:t>
            </a:r>
            <a:r>
              <a:rPr lang="en-GB" dirty="0"/>
              <a:t>, a member of the senatorial order, though he had not yet held office, met the emperor casually in the dark, and, because he repelled his offered violence with spirit, then recognized his antagonist and asked for pardon, was forced to suicide, the apology being construed as a reproach</a:t>
            </a:r>
            <a:r>
              <a:rPr lang="en-GB" dirty="0" smtClean="0"/>
              <a:t>.” </a:t>
            </a:r>
            <a:r>
              <a:rPr lang="en-GB" dirty="0"/>
              <a:t>– </a:t>
            </a:r>
            <a:r>
              <a:rPr lang="en-GB" b="1" dirty="0" smtClean="0"/>
              <a:t>Tac. </a:t>
            </a:r>
            <a:r>
              <a:rPr lang="en-GB" b="1" i="1" dirty="0" smtClean="0"/>
              <a:t>Ann. </a:t>
            </a:r>
            <a:r>
              <a:rPr lang="en-GB" b="1" dirty="0"/>
              <a:t>13.25. </a:t>
            </a:r>
            <a:endParaRPr lang="en-GB" dirty="0"/>
          </a:p>
        </p:txBody>
      </p:sp>
      <p:pic>
        <p:nvPicPr>
          <p:cNvPr id="4" name="Picture 3"/>
          <p:cNvPicPr>
            <a:picLocks noChangeAspect="1"/>
          </p:cNvPicPr>
          <p:nvPr/>
        </p:nvPicPr>
        <p:blipFill>
          <a:blip r:embed="rId2"/>
          <a:stretch>
            <a:fillRect/>
          </a:stretch>
        </p:blipFill>
        <p:spPr>
          <a:xfrm>
            <a:off x="359210" y="4722832"/>
            <a:ext cx="3229372" cy="1937623"/>
          </a:xfrm>
          <a:prstGeom prst="rect">
            <a:avLst/>
          </a:prstGeom>
        </p:spPr>
      </p:pic>
      <p:pic>
        <p:nvPicPr>
          <p:cNvPr id="5" name="Picture 4"/>
          <p:cNvPicPr>
            <a:picLocks noChangeAspect="1"/>
          </p:cNvPicPr>
          <p:nvPr/>
        </p:nvPicPr>
        <p:blipFill rotWithShape="1">
          <a:blip r:embed="rId3"/>
          <a:srcRect l="28382"/>
          <a:stretch/>
        </p:blipFill>
        <p:spPr>
          <a:xfrm>
            <a:off x="3727084" y="4725144"/>
            <a:ext cx="2478782" cy="1949089"/>
          </a:xfrm>
          <a:prstGeom prst="rect">
            <a:avLst/>
          </a:prstGeom>
        </p:spPr>
      </p:pic>
      <p:pic>
        <p:nvPicPr>
          <p:cNvPr id="6" name="Picture 5"/>
          <p:cNvPicPr>
            <a:picLocks noChangeAspect="1"/>
          </p:cNvPicPr>
          <p:nvPr/>
        </p:nvPicPr>
        <p:blipFill>
          <a:blip r:embed="rId4"/>
          <a:stretch>
            <a:fillRect/>
          </a:stretch>
        </p:blipFill>
        <p:spPr>
          <a:xfrm>
            <a:off x="6344368" y="4737933"/>
            <a:ext cx="2510458" cy="1936300"/>
          </a:xfrm>
          <a:prstGeom prst="rect">
            <a:avLst/>
          </a:prstGeom>
        </p:spPr>
      </p:pic>
    </p:spTree>
    <p:extLst>
      <p:ext uri="{BB962C8B-B14F-4D97-AF65-F5344CB8AC3E}">
        <p14:creationId xmlns:p14="http://schemas.microsoft.com/office/powerpoint/2010/main" val="220707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4339" y="332656"/>
            <a:ext cx="8568952" cy="5847755"/>
          </a:xfrm>
          <a:prstGeom prst="rect">
            <a:avLst/>
          </a:prstGeom>
        </p:spPr>
        <p:txBody>
          <a:bodyPr wrap="square">
            <a:spAutoFit/>
          </a:bodyPr>
          <a:lstStyle/>
          <a:p>
            <a:r>
              <a:rPr lang="en-GB" sz="3400" dirty="0" smtClean="0"/>
              <a:t>“Even </a:t>
            </a:r>
            <a:r>
              <a:rPr lang="en-GB" sz="3400" dirty="0"/>
              <a:t>the licence of the actors and of the theatrical claques he converted into something like pitched battles by waiving penalties, by offering prizes, and by viewing the riots himself, sometimes in secret, very often openly; until, with the populace divided against itself and still graver turmoil threatened, no other cure appeared but to expel the actors from Italy and to have the soldiers again take their place in the theatre</a:t>
            </a:r>
            <a:r>
              <a:rPr lang="en-GB" sz="3400" dirty="0" smtClean="0"/>
              <a:t>.” </a:t>
            </a:r>
            <a:r>
              <a:rPr lang="en-GB" sz="3400" dirty="0"/>
              <a:t>- </a:t>
            </a:r>
            <a:r>
              <a:rPr lang="en-GB" sz="3400" b="1" dirty="0"/>
              <a:t>Tacitus </a:t>
            </a:r>
            <a:r>
              <a:rPr lang="en-GB" sz="3400" b="1" i="1" dirty="0"/>
              <a:t>Annals </a:t>
            </a:r>
            <a:r>
              <a:rPr lang="en-GB" sz="3400" b="1" dirty="0"/>
              <a:t>13.25. </a:t>
            </a:r>
            <a:endParaRPr lang="en-GB" sz="3400" dirty="0"/>
          </a:p>
        </p:txBody>
      </p:sp>
    </p:spTree>
    <p:extLst>
      <p:ext uri="{BB962C8B-B14F-4D97-AF65-F5344CB8AC3E}">
        <p14:creationId xmlns:p14="http://schemas.microsoft.com/office/powerpoint/2010/main" val="3051185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Extravagance and Nero’s Circle of Vice</a:t>
            </a:r>
            <a:endParaRPr lang="en-GB" dirty="0"/>
          </a:p>
        </p:txBody>
      </p:sp>
      <p:sp>
        <p:nvSpPr>
          <p:cNvPr id="3" name="Content Placeholder 2"/>
          <p:cNvSpPr>
            <a:spLocks noGrp="1"/>
          </p:cNvSpPr>
          <p:nvPr>
            <p:ph sz="quarter" idx="1"/>
          </p:nvPr>
        </p:nvSpPr>
        <p:spPr>
          <a:xfrm>
            <a:off x="251520" y="1527048"/>
            <a:ext cx="8712968" cy="2694040"/>
          </a:xfrm>
        </p:spPr>
        <p:txBody>
          <a:bodyPr>
            <a:normAutofit fontScale="77500" lnSpcReduction="20000"/>
          </a:bodyPr>
          <a:lstStyle/>
          <a:p>
            <a:r>
              <a:rPr lang="en-GB" dirty="0"/>
              <a:t>Common </a:t>
            </a:r>
            <a:r>
              <a:rPr lang="en-GB" i="1" dirty="0"/>
              <a:t>topoi </a:t>
            </a:r>
            <a:r>
              <a:rPr lang="en-GB" dirty="0"/>
              <a:t>of </a:t>
            </a:r>
            <a:r>
              <a:rPr lang="en-GB" dirty="0" smtClean="0"/>
              <a:t>“bad” </a:t>
            </a:r>
            <a:r>
              <a:rPr lang="en-GB" dirty="0"/>
              <a:t>emperors being profligate and decadent. </a:t>
            </a:r>
          </a:p>
          <a:p>
            <a:pPr lvl="1"/>
            <a:r>
              <a:rPr lang="en-GB" b="1" dirty="0" smtClean="0"/>
              <a:t>Gaius </a:t>
            </a:r>
            <a:r>
              <a:rPr lang="en-GB" b="1" dirty="0"/>
              <a:t>(Caligula) </a:t>
            </a:r>
            <a:r>
              <a:rPr lang="en-GB" dirty="0"/>
              <a:t>– spends ten million sesterces on one dinner – </a:t>
            </a:r>
            <a:r>
              <a:rPr lang="en-GB" b="1" dirty="0"/>
              <a:t>Seneca </a:t>
            </a:r>
            <a:r>
              <a:rPr lang="en-GB" b="1" i="1" dirty="0"/>
              <a:t>De </a:t>
            </a:r>
            <a:r>
              <a:rPr lang="en-GB" b="1" i="1" dirty="0" err="1"/>
              <a:t>Consolatione</a:t>
            </a:r>
            <a:r>
              <a:rPr lang="en-GB" b="1" i="1" dirty="0"/>
              <a:t> ad </a:t>
            </a:r>
            <a:r>
              <a:rPr lang="en-GB" b="1" i="1" dirty="0" err="1"/>
              <a:t>Helviam</a:t>
            </a:r>
            <a:r>
              <a:rPr lang="en-GB" b="1" i="1" dirty="0"/>
              <a:t> </a:t>
            </a:r>
            <a:r>
              <a:rPr lang="en-GB" b="1" i="1" dirty="0" err="1"/>
              <a:t>Matrem</a:t>
            </a:r>
            <a:r>
              <a:rPr lang="en-GB" b="1" i="1" dirty="0"/>
              <a:t> </a:t>
            </a:r>
            <a:r>
              <a:rPr lang="en-GB" b="1" dirty="0"/>
              <a:t>10. </a:t>
            </a:r>
            <a:endParaRPr lang="en-GB" dirty="0"/>
          </a:p>
          <a:p>
            <a:pPr lvl="1"/>
            <a:r>
              <a:rPr lang="en-GB" b="1" dirty="0" err="1" smtClean="0"/>
              <a:t>Elegabalus</a:t>
            </a:r>
            <a:r>
              <a:rPr lang="en-GB" b="1" dirty="0" smtClean="0"/>
              <a:t> </a:t>
            </a:r>
            <a:r>
              <a:rPr lang="en-GB" dirty="0"/>
              <a:t>– feeding parrots to lions - </a:t>
            </a:r>
            <a:r>
              <a:rPr lang="en-GB" b="1" i="1" dirty="0"/>
              <a:t>SHA Elagabalus </a:t>
            </a:r>
            <a:r>
              <a:rPr lang="en-GB" b="1" dirty="0"/>
              <a:t>20-21. </a:t>
            </a:r>
            <a:endParaRPr lang="en-GB" dirty="0"/>
          </a:p>
          <a:p>
            <a:endParaRPr lang="en-GB" sz="1200" dirty="0"/>
          </a:p>
          <a:p>
            <a:pPr marL="0" indent="0">
              <a:buNone/>
            </a:pPr>
            <a:r>
              <a:rPr lang="en-GB" dirty="0" smtClean="0"/>
              <a:t>“[</a:t>
            </a:r>
            <a:r>
              <a:rPr lang="en-GB" dirty="0"/>
              <a:t>Nero] believed that fortunes were made to be squandered and whoever could keep track of his expenses seemed to him a stingy miser; </a:t>
            </a:r>
            <a:r>
              <a:rPr lang="en-GB" dirty="0" smtClean="0"/>
              <a:t>‘True gentlemen’, </a:t>
            </a:r>
            <a:r>
              <a:rPr lang="en-GB" dirty="0"/>
              <a:t>he said, </a:t>
            </a:r>
            <a:r>
              <a:rPr lang="en-GB" dirty="0" smtClean="0"/>
              <a:t>‘always </a:t>
            </a:r>
            <a:r>
              <a:rPr lang="en-GB" dirty="0"/>
              <a:t>throw their money </a:t>
            </a:r>
            <a:r>
              <a:rPr lang="en-GB" dirty="0" smtClean="0"/>
              <a:t>about’.” </a:t>
            </a:r>
            <a:r>
              <a:rPr lang="en-GB" dirty="0"/>
              <a:t>– </a:t>
            </a:r>
            <a:r>
              <a:rPr lang="en-GB" b="1" dirty="0" smtClean="0"/>
              <a:t>Suet. </a:t>
            </a:r>
            <a:r>
              <a:rPr lang="en-GB" b="1" i="1" dirty="0"/>
              <a:t>Nero </a:t>
            </a:r>
            <a:r>
              <a:rPr lang="en-GB" b="1" dirty="0"/>
              <a:t>30.1. </a:t>
            </a:r>
            <a:endParaRPr lang="en-GB" dirty="0"/>
          </a:p>
        </p:txBody>
      </p:sp>
      <p:sp>
        <p:nvSpPr>
          <p:cNvPr id="4" name="Content Placeholder 2"/>
          <p:cNvSpPr txBox="1">
            <a:spLocks/>
          </p:cNvSpPr>
          <p:nvPr/>
        </p:nvSpPr>
        <p:spPr>
          <a:xfrm>
            <a:off x="179512" y="4005064"/>
            <a:ext cx="8784976" cy="2664296"/>
          </a:xfrm>
          <a:prstGeom prst="rect">
            <a:avLst/>
          </a:prstGeom>
        </p:spPr>
        <p:txBody>
          <a:bodyPr vert="horz">
            <a:normAutofit fontScale="70000" lnSpcReduction="2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dirty="0" smtClean="0"/>
              <a:t>“He also forced his friends to provide him with dinners; one of them spent four million sesterces on a </a:t>
            </a:r>
            <a:r>
              <a:rPr lang="en-GB" b="1" i="1" dirty="0" err="1" smtClean="0"/>
              <a:t>cena</a:t>
            </a:r>
            <a:r>
              <a:rPr lang="en-GB" b="1" i="1" dirty="0" smtClean="0"/>
              <a:t> </a:t>
            </a:r>
            <a:r>
              <a:rPr lang="en-GB" b="1" i="1" dirty="0" err="1" smtClean="0"/>
              <a:t>mitellita</a:t>
            </a:r>
            <a:r>
              <a:rPr lang="en-GB" dirty="0" smtClean="0"/>
              <a:t>, and another on a rose banquet.” – </a:t>
            </a:r>
            <a:r>
              <a:rPr lang="en-GB" b="1" dirty="0" smtClean="0"/>
              <a:t>Suet. </a:t>
            </a:r>
            <a:r>
              <a:rPr lang="en-GB" b="1" i="1" dirty="0" smtClean="0"/>
              <a:t>Nero </a:t>
            </a:r>
            <a:r>
              <a:rPr lang="en-GB" b="1" dirty="0" smtClean="0"/>
              <a:t>27. </a:t>
            </a:r>
            <a:endParaRPr lang="en-GB" dirty="0" smtClean="0"/>
          </a:p>
          <a:p>
            <a:pPr marL="0" indent="0">
              <a:buFont typeface="Wingdings 2"/>
              <a:buNone/>
            </a:pPr>
            <a:endParaRPr lang="en-GB" sz="1300" dirty="0" smtClean="0"/>
          </a:p>
          <a:p>
            <a:pPr marL="0" indent="0">
              <a:buFont typeface="Wingdings 2"/>
              <a:buNone/>
            </a:pPr>
            <a:r>
              <a:rPr lang="en-GB" dirty="0" smtClean="0"/>
              <a:t>“120,000,000 sesterces had been squandered by Nero in gifts. It was voted that individuals should be summoned, and that a tenth part of the gifts which Nero had made them should be left with each. But Nero's favourites had hardly one-tenth left, for they had wasted the money of others on the same extravagances as they had their own; the most greedy and depraved had neither lands nor principal, but only what would cater to their vices.” – </a:t>
            </a:r>
            <a:r>
              <a:rPr lang="en-GB" b="1" dirty="0" smtClean="0"/>
              <a:t>Tac. </a:t>
            </a:r>
            <a:r>
              <a:rPr lang="en-GB" b="1" i="1" dirty="0" smtClean="0"/>
              <a:t>Hist. </a:t>
            </a:r>
            <a:r>
              <a:rPr lang="en-GB" b="1" dirty="0" smtClean="0"/>
              <a:t>1.20. </a:t>
            </a:r>
            <a:endParaRPr lang="en-GB" dirty="0"/>
          </a:p>
        </p:txBody>
      </p:sp>
    </p:spTree>
    <p:extLst>
      <p:ext uri="{BB962C8B-B14F-4D97-AF65-F5344CB8AC3E}">
        <p14:creationId xmlns:p14="http://schemas.microsoft.com/office/powerpoint/2010/main" val="1547877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Petronius as </a:t>
            </a:r>
            <a:r>
              <a:rPr lang="en-GB" i="1" dirty="0" err="1" smtClean="0"/>
              <a:t>Elegantiae</a:t>
            </a:r>
            <a:r>
              <a:rPr lang="en-GB" i="1" dirty="0" smtClean="0"/>
              <a:t> Arbiter</a:t>
            </a:r>
            <a:endParaRPr lang="en-GB" dirty="0"/>
          </a:p>
        </p:txBody>
      </p:sp>
      <p:sp>
        <p:nvSpPr>
          <p:cNvPr id="3" name="Content Placeholder 2"/>
          <p:cNvSpPr>
            <a:spLocks noGrp="1"/>
          </p:cNvSpPr>
          <p:nvPr>
            <p:ph sz="quarter" idx="1"/>
          </p:nvPr>
        </p:nvSpPr>
        <p:spPr>
          <a:xfrm>
            <a:off x="251520" y="1527048"/>
            <a:ext cx="8640960" cy="5070304"/>
          </a:xfrm>
        </p:spPr>
        <p:txBody>
          <a:bodyPr>
            <a:normAutofit fontScale="92500" lnSpcReduction="20000"/>
          </a:bodyPr>
          <a:lstStyle/>
          <a:p>
            <a:r>
              <a:rPr lang="en-GB" dirty="0"/>
              <a:t>Gaius or </a:t>
            </a:r>
            <a:r>
              <a:rPr lang="en-GB" dirty="0" smtClean="0"/>
              <a:t>Titus. </a:t>
            </a:r>
            <a:r>
              <a:rPr lang="en-GB" dirty="0"/>
              <a:t>Petronius? Author of the </a:t>
            </a:r>
            <a:r>
              <a:rPr lang="en-GB" i="1" dirty="0" err="1"/>
              <a:t>Satyricon</a:t>
            </a:r>
            <a:r>
              <a:rPr lang="en-GB" dirty="0"/>
              <a:t>? </a:t>
            </a:r>
          </a:p>
          <a:p>
            <a:endParaRPr lang="en-GB" sz="1400" dirty="0"/>
          </a:p>
          <a:p>
            <a:pPr marL="0" indent="0">
              <a:buNone/>
            </a:pPr>
            <a:r>
              <a:rPr lang="en-GB" dirty="0" smtClean="0"/>
              <a:t>“Petronius </a:t>
            </a:r>
            <a:r>
              <a:rPr lang="en-GB" dirty="0"/>
              <a:t>calls for a brief retrospect. He was a man whose day was passed in sleep, his nights in the social duties and amenities of life: others industry may raise to greatness — Petronius had idled into fame. Nor was he regarded, like the common crowd of spendthrifts, as a debauchee and wastrel, but as the finished artist of extravagance… he was adopted into the narrow circle of Nero's intimates as his Arbiter of Elegance</a:t>
            </a:r>
            <a:r>
              <a:rPr lang="en-GB" dirty="0" smtClean="0"/>
              <a:t>…” </a:t>
            </a:r>
            <a:r>
              <a:rPr lang="en-GB" dirty="0"/>
              <a:t>– </a:t>
            </a:r>
            <a:r>
              <a:rPr lang="en-GB" b="1" dirty="0"/>
              <a:t>Tacitus </a:t>
            </a:r>
            <a:r>
              <a:rPr lang="en-GB" b="1" i="1" dirty="0"/>
              <a:t>Annals </a:t>
            </a:r>
            <a:r>
              <a:rPr lang="en-GB" b="1" dirty="0"/>
              <a:t>16.18. </a:t>
            </a:r>
            <a:endParaRPr lang="en-GB" dirty="0"/>
          </a:p>
          <a:p>
            <a:endParaRPr lang="en-GB" sz="1100" dirty="0"/>
          </a:p>
          <a:p>
            <a:pPr marL="0" indent="0">
              <a:buNone/>
            </a:pPr>
            <a:r>
              <a:rPr lang="en-GB" dirty="0" smtClean="0"/>
              <a:t>“T</a:t>
            </a:r>
            <a:r>
              <a:rPr lang="en-GB" dirty="0"/>
              <a:t>. Petronius, a personage of consular rank, intending, from his hatred of Nero, to disinherit the table of that prince, broke a </a:t>
            </a:r>
            <a:r>
              <a:rPr lang="en-GB" dirty="0" err="1"/>
              <a:t>murrhine</a:t>
            </a:r>
            <a:r>
              <a:rPr lang="en-GB" dirty="0"/>
              <a:t> basin, which had cost him no less than three hundred thousand sesterces</a:t>
            </a:r>
            <a:r>
              <a:rPr lang="en-GB" dirty="0" smtClean="0"/>
              <a:t>.” </a:t>
            </a:r>
            <a:r>
              <a:rPr lang="en-GB" dirty="0"/>
              <a:t>– </a:t>
            </a:r>
            <a:r>
              <a:rPr lang="en-GB" b="1" dirty="0"/>
              <a:t>Pliny </a:t>
            </a:r>
            <a:r>
              <a:rPr lang="en-GB" b="1" i="1" dirty="0"/>
              <a:t>Natural History </a:t>
            </a:r>
            <a:r>
              <a:rPr lang="en-GB" b="1" dirty="0"/>
              <a:t>37.7.20. </a:t>
            </a:r>
            <a:endParaRPr lang="en-GB" dirty="0"/>
          </a:p>
        </p:txBody>
      </p:sp>
    </p:spTree>
    <p:extLst>
      <p:ext uri="{BB962C8B-B14F-4D97-AF65-F5344CB8AC3E}">
        <p14:creationId xmlns:p14="http://schemas.microsoft.com/office/powerpoint/2010/main" val="41680918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0715" y="332656"/>
            <a:ext cx="8640960" cy="6093976"/>
          </a:xfrm>
          <a:prstGeom prst="rect">
            <a:avLst/>
          </a:prstGeom>
        </p:spPr>
        <p:txBody>
          <a:bodyPr wrap="square">
            <a:spAutoFit/>
          </a:bodyPr>
          <a:lstStyle/>
          <a:p>
            <a:r>
              <a:rPr lang="en-GB" sz="2600" dirty="0" smtClean="0"/>
              <a:t>“He </a:t>
            </a:r>
            <a:r>
              <a:rPr lang="en-GB" sz="2600" dirty="0"/>
              <a:t>himself, to create the impression that no place gave him equal pleasure with Rome, began to serve banquets in the public places and to treat the entire city as his palace. In point of extravagance and notoriety, the most celebrated of the feasts was that arranged by </a:t>
            </a:r>
            <a:r>
              <a:rPr lang="en-GB" sz="2600" dirty="0" err="1"/>
              <a:t>Tigellinus</a:t>
            </a:r>
            <a:r>
              <a:rPr lang="en-GB" sz="2600" dirty="0"/>
              <a:t>… He constructed, then, a raft on the Pool of Agrippa, and superimposed a banquet, to be set in motion by other craft acting as tugs. The vessels were adorned with gold and ivory, and the oarsmen were catamites marshalled according to their ages and their libidinous attainments. He had collected birds and wild beasts from the ends of the earth, and marine animals from the ocean itself. On the quays of the lake stood brothels, filled with women of high rank; and, opposite, naked harlots met the view</a:t>
            </a:r>
            <a:r>
              <a:rPr lang="en-GB" sz="2600" dirty="0" smtClean="0"/>
              <a:t>…” </a:t>
            </a:r>
            <a:r>
              <a:rPr lang="en-GB" sz="2600" dirty="0"/>
              <a:t>- </a:t>
            </a:r>
            <a:r>
              <a:rPr lang="en-GB" sz="2600" b="1" dirty="0"/>
              <a:t>Tacitus </a:t>
            </a:r>
            <a:r>
              <a:rPr lang="en-GB" sz="2600" b="1" i="1" dirty="0"/>
              <a:t>Annals </a:t>
            </a:r>
            <a:r>
              <a:rPr lang="en-GB" sz="2600" b="1" dirty="0"/>
              <a:t>15.37. </a:t>
            </a:r>
            <a:endParaRPr lang="en-GB" sz="2600" dirty="0"/>
          </a:p>
        </p:txBody>
      </p:sp>
    </p:spTree>
    <p:extLst>
      <p:ext uri="{BB962C8B-B14F-4D97-AF65-F5344CB8AC3E}">
        <p14:creationId xmlns:p14="http://schemas.microsoft.com/office/powerpoint/2010/main" val="2675680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56075"/>
            <a:ext cx="9036496" cy="648072"/>
          </a:xfrm>
        </p:spPr>
        <p:txBody>
          <a:bodyPr>
            <a:normAutofit/>
          </a:bodyPr>
          <a:lstStyle/>
          <a:p>
            <a:r>
              <a:rPr lang="en-GB" dirty="0" smtClean="0"/>
              <a:t>Acts of “Megalomania”</a:t>
            </a:r>
            <a:endParaRPr lang="en-GB" dirty="0"/>
          </a:p>
        </p:txBody>
      </p:sp>
      <p:sp>
        <p:nvSpPr>
          <p:cNvPr id="3" name="Content Placeholder 2"/>
          <p:cNvSpPr>
            <a:spLocks noGrp="1"/>
          </p:cNvSpPr>
          <p:nvPr>
            <p:ph sz="quarter" idx="4294967295"/>
          </p:nvPr>
        </p:nvSpPr>
        <p:spPr>
          <a:xfrm>
            <a:off x="139164" y="3356992"/>
            <a:ext cx="4864884" cy="3384376"/>
          </a:xfrm>
        </p:spPr>
        <p:txBody>
          <a:bodyPr>
            <a:normAutofit fontScale="62500" lnSpcReduction="20000"/>
          </a:bodyPr>
          <a:lstStyle/>
          <a:p>
            <a:pPr marL="0" indent="0">
              <a:buNone/>
            </a:pPr>
            <a:r>
              <a:rPr lang="en-GB" sz="3600" dirty="0" smtClean="0"/>
              <a:t>“Nero‘s </a:t>
            </a:r>
            <a:r>
              <a:rPr lang="en-GB" sz="3600" dirty="0"/>
              <a:t>unreasonable craving for immortal fame made him change a number of well-known names in his own favour. The month of April, for instance, became </a:t>
            </a:r>
            <a:r>
              <a:rPr lang="en-GB" sz="3600" dirty="0" smtClean="0"/>
              <a:t>‘</a:t>
            </a:r>
            <a:r>
              <a:rPr lang="en-GB" sz="3600" dirty="0" err="1" smtClean="0"/>
              <a:t>Neroneus</a:t>
            </a:r>
            <a:r>
              <a:rPr lang="en-GB" sz="3600" dirty="0" smtClean="0"/>
              <a:t>’, </a:t>
            </a:r>
            <a:r>
              <a:rPr lang="en-GB" sz="3600" dirty="0"/>
              <a:t>and Rome was on the point of being renamed </a:t>
            </a:r>
            <a:r>
              <a:rPr lang="en-GB" sz="3600" dirty="0" smtClean="0"/>
              <a:t>‘</a:t>
            </a:r>
            <a:r>
              <a:rPr lang="en-GB" sz="3600" dirty="0" err="1" smtClean="0"/>
              <a:t>Neropolis</a:t>
            </a:r>
            <a:r>
              <a:rPr lang="en-GB" sz="3600" dirty="0" smtClean="0"/>
              <a:t>’.” </a:t>
            </a:r>
            <a:r>
              <a:rPr lang="en-GB" sz="3600" dirty="0"/>
              <a:t>– </a:t>
            </a:r>
            <a:r>
              <a:rPr lang="en-GB" sz="3600" b="1" dirty="0" smtClean="0"/>
              <a:t>Suet. </a:t>
            </a:r>
            <a:r>
              <a:rPr lang="en-GB" sz="3600" b="1" i="1" dirty="0"/>
              <a:t>Nero </a:t>
            </a:r>
            <a:r>
              <a:rPr lang="en-GB" sz="3600" b="1" dirty="0"/>
              <a:t>55. </a:t>
            </a:r>
            <a:endParaRPr lang="en-GB" sz="3600" dirty="0"/>
          </a:p>
          <a:p>
            <a:endParaRPr lang="en-GB" sz="1000" dirty="0"/>
          </a:p>
          <a:p>
            <a:r>
              <a:rPr lang="en-GB" sz="3600" dirty="0" smtClean="0"/>
              <a:t>Month </a:t>
            </a:r>
            <a:r>
              <a:rPr lang="en-GB" sz="3600" dirty="0"/>
              <a:t>of </a:t>
            </a:r>
            <a:r>
              <a:rPr lang="en-GB" sz="3600" dirty="0" err="1"/>
              <a:t>Neroneus</a:t>
            </a:r>
            <a:r>
              <a:rPr lang="en-GB" sz="3600" dirty="0"/>
              <a:t> mentioned on an inscription from Pompeii – </a:t>
            </a:r>
            <a:r>
              <a:rPr lang="en-GB" sz="3600" b="1" i="1" dirty="0"/>
              <a:t>ILS </a:t>
            </a:r>
            <a:r>
              <a:rPr lang="en-GB" sz="3600" b="1" dirty="0"/>
              <a:t>6326. </a:t>
            </a:r>
            <a:endParaRPr lang="en-GB" sz="3600" dirty="0"/>
          </a:p>
          <a:p>
            <a:endParaRPr lang="en-GB" dirty="0"/>
          </a:p>
        </p:txBody>
      </p:sp>
      <p:pic>
        <p:nvPicPr>
          <p:cNvPr id="5" name="Picture 4"/>
          <p:cNvPicPr>
            <a:picLocks noChangeAspect="1"/>
          </p:cNvPicPr>
          <p:nvPr/>
        </p:nvPicPr>
        <p:blipFill>
          <a:blip r:embed="rId2"/>
          <a:stretch>
            <a:fillRect/>
          </a:stretch>
        </p:blipFill>
        <p:spPr>
          <a:xfrm>
            <a:off x="5076056" y="3717032"/>
            <a:ext cx="3818203" cy="2609106"/>
          </a:xfrm>
          <a:prstGeom prst="rect">
            <a:avLst/>
          </a:prstGeom>
        </p:spPr>
      </p:pic>
      <p:sp>
        <p:nvSpPr>
          <p:cNvPr id="6" name="Donut 5"/>
          <p:cNvSpPr/>
          <p:nvPr/>
        </p:nvSpPr>
        <p:spPr>
          <a:xfrm>
            <a:off x="7812360" y="4077072"/>
            <a:ext cx="573326" cy="443717"/>
          </a:xfrm>
          <a:prstGeom prst="donut">
            <a:avLst>
              <a:gd name="adj" fmla="val 5911"/>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0000"/>
              </a:solidFill>
            </a:endParaRPr>
          </a:p>
        </p:txBody>
      </p:sp>
      <p:sp>
        <p:nvSpPr>
          <p:cNvPr id="7" name="Rectangle 6"/>
          <p:cNvSpPr/>
          <p:nvPr/>
        </p:nvSpPr>
        <p:spPr>
          <a:xfrm>
            <a:off x="251520" y="704147"/>
            <a:ext cx="8650681" cy="2554545"/>
          </a:xfrm>
          <a:prstGeom prst="rect">
            <a:avLst/>
          </a:prstGeom>
        </p:spPr>
        <p:txBody>
          <a:bodyPr wrap="square">
            <a:spAutoFit/>
          </a:bodyPr>
          <a:lstStyle/>
          <a:p>
            <a:r>
              <a:rPr lang="en-GB" sz="2000" dirty="0" smtClean="0"/>
              <a:t>“The </a:t>
            </a:r>
            <a:r>
              <a:rPr lang="en-GB" sz="2000" dirty="0"/>
              <a:t>Gulfs… are known as the Corinthian and the </a:t>
            </a:r>
            <a:r>
              <a:rPr lang="en-GB" sz="2000" dirty="0" err="1"/>
              <a:t>Saronic</a:t>
            </a:r>
            <a:r>
              <a:rPr lang="en-GB" sz="2000" dirty="0"/>
              <a:t> Gulfs… the frontiers of this narrow passage, which thus </a:t>
            </a:r>
            <a:r>
              <a:rPr lang="en-GB" sz="2000" dirty="0" smtClean="0"/>
              <a:t>necessitates </a:t>
            </a:r>
            <a:r>
              <a:rPr lang="en-GB" sz="2000" dirty="0"/>
              <a:t>a wearisome and perilous circumnavigation </a:t>
            </a:r>
            <a:r>
              <a:rPr lang="en-GB" sz="2000" dirty="0" smtClean="0"/>
              <a:t>for </a:t>
            </a:r>
            <a:r>
              <a:rPr lang="en-GB" sz="2000" dirty="0"/>
              <a:t>vessels </a:t>
            </a:r>
            <a:r>
              <a:rPr lang="en-GB" sz="2000" dirty="0" smtClean="0"/>
              <a:t>as a result of </a:t>
            </a:r>
            <a:r>
              <a:rPr lang="en-GB" sz="2000" dirty="0"/>
              <a:t>their enormity cannot be carried across by land on vehicles. For this reason it is that both King Demetrius, Caesar the Dictator, the prince Gaius, and </a:t>
            </a:r>
            <a:r>
              <a:rPr lang="en-GB" sz="2000" dirty="0" err="1"/>
              <a:t>Domitius</a:t>
            </a:r>
            <a:r>
              <a:rPr lang="en-GB" sz="2000" dirty="0"/>
              <a:t> Nero, have at different times made the attempt to cut through this neck by forming a navigable canal; a blasphemous design, as may be clearly seen by the result in every one of these instances</a:t>
            </a:r>
            <a:r>
              <a:rPr lang="en-GB" sz="2000" dirty="0" smtClean="0"/>
              <a:t>.” </a:t>
            </a:r>
            <a:r>
              <a:rPr lang="en-GB" sz="2000" dirty="0"/>
              <a:t>– </a:t>
            </a:r>
            <a:r>
              <a:rPr lang="en-GB" sz="2000" b="1" dirty="0"/>
              <a:t>Pliny </a:t>
            </a:r>
            <a:r>
              <a:rPr lang="en-GB" sz="2000" b="1" i="1" dirty="0" smtClean="0"/>
              <a:t>NH </a:t>
            </a:r>
            <a:r>
              <a:rPr lang="en-GB" sz="2000" b="1" dirty="0"/>
              <a:t>4.4.10. </a:t>
            </a:r>
            <a:endParaRPr lang="en-GB" sz="2000" dirty="0"/>
          </a:p>
        </p:txBody>
      </p:sp>
    </p:spTree>
    <p:extLst>
      <p:ext uri="{BB962C8B-B14F-4D97-AF65-F5344CB8AC3E}">
        <p14:creationId xmlns:p14="http://schemas.microsoft.com/office/powerpoint/2010/main" val="1858309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Sexual Depravity</a:t>
            </a:r>
            <a:endParaRPr lang="en-GB" dirty="0"/>
          </a:p>
        </p:txBody>
      </p:sp>
      <p:sp>
        <p:nvSpPr>
          <p:cNvPr id="3" name="Content Placeholder 2"/>
          <p:cNvSpPr>
            <a:spLocks noGrp="1"/>
          </p:cNvSpPr>
          <p:nvPr>
            <p:ph sz="quarter" idx="1"/>
          </p:nvPr>
        </p:nvSpPr>
        <p:spPr>
          <a:xfrm>
            <a:off x="251520" y="1527048"/>
            <a:ext cx="8640960" cy="4926288"/>
          </a:xfrm>
        </p:spPr>
        <p:txBody>
          <a:bodyPr>
            <a:normAutofit fontScale="85000" lnSpcReduction="20000"/>
          </a:bodyPr>
          <a:lstStyle/>
          <a:p>
            <a:pPr marL="0" indent="0">
              <a:buNone/>
            </a:pPr>
            <a:r>
              <a:rPr lang="en-GB" dirty="0" smtClean="0"/>
              <a:t>“Not </a:t>
            </a:r>
            <a:r>
              <a:rPr lang="en-GB" dirty="0"/>
              <a:t>satisfied with seducing freeborn boys and married women, Nero raped the Vestal Virgin </a:t>
            </a:r>
            <a:r>
              <a:rPr lang="en-GB" dirty="0" err="1"/>
              <a:t>Rubria</a:t>
            </a:r>
            <a:r>
              <a:rPr lang="en-GB" dirty="0"/>
              <a:t>… Having tried to turn the boy </a:t>
            </a:r>
            <a:r>
              <a:rPr lang="en-GB" dirty="0" err="1"/>
              <a:t>Sporus</a:t>
            </a:r>
            <a:r>
              <a:rPr lang="en-GB" dirty="0"/>
              <a:t> into a girl by castration, he went through a wedding ceremony with him – dowry, bridal veil and all – which the whole court attended, then brought him home and treated him as a wife</a:t>
            </a:r>
            <a:r>
              <a:rPr lang="en-GB" dirty="0" smtClean="0"/>
              <a:t>.” </a:t>
            </a:r>
            <a:r>
              <a:rPr lang="en-GB" dirty="0"/>
              <a:t>- </a:t>
            </a:r>
            <a:r>
              <a:rPr lang="en-GB" b="1" dirty="0"/>
              <a:t>Suetonius </a:t>
            </a:r>
            <a:r>
              <a:rPr lang="en-GB" b="1" i="1" dirty="0"/>
              <a:t>Nero </a:t>
            </a:r>
            <a:r>
              <a:rPr lang="en-GB" b="1" dirty="0"/>
              <a:t>28. </a:t>
            </a:r>
            <a:endParaRPr lang="en-GB" dirty="0"/>
          </a:p>
          <a:p>
            <a:pPr marL="0" indent="0">
              <a:buNone/>
            </a:pPr>
            <a:endParaRPr lang="en-GB" sz="1500" dirty="0" smtClean="0"/>
          </a:p>
          <a:p>
            <a:pPr marL="0" indent="0">
              <a:buNone/>
            </a:pPr>
            <a:r>
              <a:rPr lang="en-GB" dirty="0" smtClean="0"/>
              <a:t>“Nero </a:t>
            </a:r>
            <a:r>
              <a:rPr lang="en-GB" dirty="0"/>
              <a:t>himself, defiled by every natural and unnatural lust had left no abomination in reserve with which to crown his vicious existence; except that, a few days later, he became, with the full rites of legitimate marriage, the wife of one of that herd of degenerates, who bore the name of Pythagoras. The veil was drawn over the imperial head, witnesses were despatched to the scene; the dowry, the couch of wedded love, the nuptial torches, were there: everything, in fine, which night enshrouds even if a woman is the bride, was left open to the view</a:t>
            </a:r>
            <a:r>
              <a:rPr lang="en-GB" dirty="0" smtClean="0"/>
              <a:t>.” </a:t>
            </a:r>
            <a:r>
              <a:rPr lang="en-GB" dirty="0"/>
              <a:t>– </a:t>
            </a:r>
            <a:r>
              <a:rPr lang="en-GB" b="1" dirty="0"/>
              <a:t>Tacitus </a:t>
            </a:r>
            <a:r>
              <a:rPr lang="en-GB" b="1" i="1" dirty="0"/>
              <a:t>Annals </a:t>
            </a:r>
            <a:r>
              <a:rPr lang="en-GB" b="1" dirty="0"/>
              <a:t>15.37. </a:t>
            </a:r>
            <a:endParaRPr lang="en-GB" dirty="0"/>
          </a:p>
        </p:txBody>
      </p:sp>
    </p:spTree>
    <p:extLst>
      <p:ext uri="{BB962C8B-B14F-4D97-AF65-F5344CB8AC3E}">
        <p14:creationId xmlns:p14="http://schemas.microsoft.com/office/powerpoint/2010/main" val="23086594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539552" y="2204864"/>
            <a:ext cx="8064896" cy="2952328"/>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smtClean="0">
                <a:ln>
                  <a:noFill/>
                </a:ln>
                <a:solidFill>
                  <a:schemeClr val="tx1"/>
                </a:solidFill>
                <a:effectLst/>
                <a:uLnTx/>
                <a:uFillTx/>
                <a:latin typeface="+mn-lt"/>
                <a:ea typeface="+mn-ea"/>
                <a:cs typeface="+mn-cs"/>
              </a:rPr>
              <a:t>Executions and Erratic Behaviour</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71241427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Executions and Exiles</a:t>
            </a:r>
            <a:endParaRPr lang="en-GB" dirty="0"/>
          </a:p>
        </p:txBody>
      </p:sp>
      <p:sp>
        <p:nvSpPr>
          <p:cNvPr id="3" name="Content Placeholder 2"/>
          <p:cNvSpPr>
            <a:spLocks noGrp="1"/>
          </p:cNvSpPr>
          <p:nvPr>
            <p:ph sz="quarter" idx="1"/>
          </p:nvPr>
        </p:nvSpPr>
        <p:spPr>
          <a:xfrm>
            <a:off x="204282" y="1628800"/>
            <a:ext cx="8626160" cy="2808312"/>
          </a:xfrm>
        </p:spPr>
        <p:txBody>
          <a:bodyPr>
            <a:normAutofit fontScale="85000" lnSpcReduction="20000"/>
          </a:bodyPr>
          <a:lstStyle/>
          <a:p>
            <a:r>
              <a:rPr lang="en-GB" dirty="0"/>
              <a:t>Faustus Cornelius Sulla Felix – grandson of Antonia the Elder, husband of Claudia Antonia (daughter of Claudius) – exiled in AD 58, assassinated in 62. </a:t>
            </a:r>
          </a:p>
          <a:p>
            <a:endParaRPr lang="en-GB" sz="800" dirty="0"/>
          </a:p>
          <a:p>
            <a:r>
              <a:rPr lang="en-GB" dirty="0" smtClean="0"/>
              <a:t>Gaius </a:t>
            </a:r>
            <a:r>
              <a:rPr lang="en-GB" dirty="0" err="1"/>
              <a:t>Rubellius</a:t>
            </a:r>
            <a:r>
              <a:rPr lang="en-GB" dirty="0"/>
              <a:t> Plautus – son of Julia, great-grandson of Tiberius, exiled in AD 60, killed in 62. </a:t>
            </a:r>
          </a:p>
          <a:p>
            <a:endParaRPr lang="en-GB" sz="700" dirty="0"/>
          </a:p>
          <a:p>
            <a:r>
              <a:rPr lang="en-GB" dirty="0" err="1" smtClean="0"/>
              <a:t>Decimus</a:t>
            </a:r>
            <a:r>
              <a:rPr lang="en-GB" dirty="0" smtClean="0"/>
              <a:t> </a:t>
            </a:r>
            <a:r>
              <a:rPr lang="en-GB" dirty="0" err="1"/>
              <a:t>Junius</a:t>
            </a:r>
            <a:r>
              <a:rPr lang="en-GB" dirty="0"/>
              <a:t> </a:t>
            </a:r>
            <a:r>
              <a:rPr lang="en-GB" dirty="0" err="1"/>
              <a:t>Torquantus</a:t>
            </a:r>
            <a:r>
              <a:rPr lang="en-GB" dirty="0"/>
              <a:t> </a:t>
            </a:r>
            <a:r>
              <a:rPr lang="en-GB" dirty="0" err="1"/>
              <a:t>Silanus</a:t>
            </a:r>
            <a:r>
              <a:rPr lang="en-GB" dirty="0"/>
              <a:t> – son of </a:t>
            </a:r>
            <a:r>
              <a:rPr lang="en-GB" dirty="0" err="1"/>
              <a:t>Aemilia</a:t>
            </a:r>
            <a:r>
              <a:rPr lang="en-GB" dirty="0"/>
              <a:t> </a:t>
            </a:r>
            <a:r>
              <a:rPr lang="en-GB" dirty="0" err="1"/>
              <a:t>Lepida</a:t>
            </a:r>
            <a:r>
              <a:rPr lang="en-GB" dirty="0"/>
              <a:t>, great-great-grandson of Augustus, compelled to commit suicide in AD 64. </a:t>
            </a:r>
          </a:p>
          <a:p>
            <a:endParaRPr lang="en-GB" dirty="0"/>
          </a:p>
        </p:txBody>
      </p:sp>
      <p:sp>
        <p:nvSpPr>
          <p:cNvPr id="4" name="Content Placeholder 2"/>
          <p:cNvSpPr txBox="1">
            <a:spLocks/>
          </p:cNvSpPr>
          <p:nvPr/>
        </p:nvSpPr>
        <p:spPr>
          <a:xfrm>
            <a:off x="207730" y="4437112"/>
            <a:ext cx="8756758" cy="2304256"/>
          </a:xfrm>
          <a:prstGeom prst="rect">
            <a:avLst/>
          </a:prstGeom>
        </p:spPr>
        <p:txBody>
          <a:bodyPr vert="horz">
            <a:no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sz="2000" dirty="0" smtClean="0"/>
              <a:t>“This was what was going on in Greece. Is it worthwhile adding that Nero ordered Paris, the pantomimic dancer, to be slain because the emperor had wished to learn dancing from him but had not the aptitude? Or that he banished </a:t>
            </a:r>
            <a:r>
              <a:rPr lang="en-GB" sz="2000" dirty="0" err="1" smtClean="0"/>
              <a:t>Caecina</a:t>
            </a:r>
            <a:r>
              <a:rPr lang="en-GB" sz="2000" dirty="0" smtClean="0"/>
              <a:t> </a:t>
            </a:r>
            <a:r>
              <a:rPr lang="en-GB" sz="2000" dirty="0" err="1" smtClean="0"/>
              <a:t>Tuscus</a:t>
            </a:r>
            <a:r>
              <a:rPr lang="en-GB" sz="2000" dirty="0" smtClean="0"/>
              <a:t>, the governor of Egypt, for bathing in the bath that had been specially constructed for the emperor's intended visit to Alexandria?” – </a:t>
            </a:r>
            <a:r>
              <a:rPr lang="en-GB" sz="2000" b="1" dirty="0" err="1" smtClean="0"/>
              <a:t>Dio</a:t>
            </a:r>
            <a:r>
              <a:rPr lang="en-GB" sz="2000" b="1" dirty="0" smtClean="0"/>
              <a:t> Cassius 63.18.1. </a:t>
            </a:r>
            <a:endParaRPr lang="en-GB" sz="2000" dirty="0"/>
          </a:p>
        </p:txBody>
      </p:sp>
    </p:spTree>
    <p:extLst>
      <p:ext uri="{BB962C8B-B14F-4D97-AF65-F5344CB8AC3E}">
        <p14:creationId xmlns:p14="http://schemas.microsoft.com/office/powerpoint/2010/main" val="31352157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13521" y="332656"/>
            <a:ext cx="8568952" cy="6093976"/>
          </a:xfrm>
          <a:prstGeom prst="rect">
            <a:avLst/>
          </a:prstGeom>
        </p:spPr>
        <p:txBody>
          <a:bodyPr wrap="square">
            <a:spAutoFit/>
          </a:bodyPr>
          <a:lstStyle/>
          <a:p>
            <a:r>
              <a:rPr lang="en-GB" sz="2600" dirty="0" smtClean="0"/>
              <a:t>“In </a:t>
            </a:r>
            <a:r>
              <a:rPr lang="en-GB" sz="2600" dirty="0"/>
              <a:t>Rome during this same period </a:t>
            </a:r>
            <a:r>
              <a:rPr lang="en-GB" sz="2600" dirty="0" err="1"/>
              <a:t>Helius</a:t>
            </a:r>
            <a:r>
              <a:rPr lang="en-GB" sz="2600" dirty="0"/>
              <a:t> committed many terrible deeds. Among other things he put to death one of the foremost men, </a:t>
            </a:r>
            <a:r>
              <a:rPr lang="en-GB" sz="2600" dirty="0" err="1"/>
              <a:t>Sulpicius</a:t>
            </a:r>
            <a:r>
              <a:rPr lang="en-GB" sz="2600" dirty="0"/>
              <a:t> </a:t>
            </a:r>
            <a:r>
              <a:rPr lang="en-GB" sz="2600" dirty="0" err="1"/>
              <a:t>Camerinus</a:t>
            </a:r>
            <a:r>
              <a:rPr lang="en-GB" sz="2600" dirty="0"/>
              <a:t>, together with his son, the complaint against them being that they would not give up their title of </a:t>
            </a:r>
            <a:r>
              <a:rPr lang="en-GB" sz="2600" dirty="0" err="1"/>
              <a:t>Pythicus</a:t>
            </a:r>
            <a:r>
              <a:rPr lang="en-GB" sz="2600" dirty="0"/>
              <a:t>, received from some of their ancestors, but showed irreverence toward Nero's </a:t>
            </a:r>
            <a:r>
              <a:rPr lang="en-GB" sz="2600" dirty="0" err="1"/>
              <a:t>Pythian</a:t>
            </a:r>
            <a:r>
              <a:rPr lang="en-GB" sz="2600" dirty="0"/>
              <a:t> victories by their use of this same title. And when the Augustans proposed to make a statue of the emperor weighing a thousand pounds, the whole equestrian order was compelled to help to defray the expense they had undertaken. As for the doings of the senate, it would be a task to describe them all in detail; for so many sacrifices and days of thanksgiving were announced that the whole year would not hold them all</a:t>
            </a:r>
            <a:r>
              <a:rPr lang="en-GB" sz="2600" dirty="0" smtClean="0"/>
              <a:t>.” </a:t>
            </a:r>
            <a:r>
              <a:rPr lang="en-GB" sz="2600" dirty="0"/>
              <a:t>– </a:t>
            </a:r>
            <a:r>
              <a:rPr lang="en-GB" sz="2600" b="1" dirty="0" err="1"/>
              <a:t>Dio</a:t>
            </a:r>
            <a:r>
              <a:rPr lang="en-GB" sz="2600" b="1" dirty="0"/>
              <a:t> Cassius 63.18.2-3. </a:t>
            </a:r>
            <a:endParaRPr lang="en-GB" sz="2600" dirty="0"/>
          </a:p>
        </p:txBody>
      </p:sp>
    </p:spTree>
    <p:extLst>
      <p:ext uri="{BB962C8B-B14F-4D97-AF65-F5344CB8AC3E}">
        <p14:creationId xmlns:p14="http://schemas.microsoft.com/office/powerpoint/2010/main" val="23669316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Cause of Nero’s Downfall?</a:t>
            </a:r>
            <a:endParaRPr lang="en-GB" dirty="0"/>
          </a:p>
        </p:txBody>
      </p:sp>
      <p:sp>
        <p:nvSpPr>
          <p:cNvPr id="3" name="Content Placeholder 2"/>
          <p:cNvSpPr>
            <a:spLocks noGrp="1"/>
          </p:cNvSpPr>
          <p:nvPr>
            <p:ph sz="quarter" idx="1"/>
          </p:nvPr>
        </p:nvSpPr>
        <p:spPr>
          <a:xfrm>
            <a:off x="301752" y="1527048"/>
            <a:ext cx="8503920" cy="4926288"/>
          </a:xfrm>
        </p:spPr>
        <p:txBody>
          <a:bodyPr>
            <a:normAutofit/>
          </a:bodyPr>
          <a:lstStyle/>
          <a:p>
            <a:r>
              <a:rPr lang="en-GB" sz="3200" dirty="0"/>
              <a:t>Was Nero‘s downfall caused by extravagance and cruelty? </a:t>
            </a:r>
          </a:p>
          <a:p>
            <a:pPr marL="0" indent="0">
              <a:buNone/>
            </a:pPr>
            <a:endParaRPr lang="en-GB" sz="1200" dirty="0"/>
          </a:p>
          <a:p>
            <a:pPr marL="0" indent="0">
              <a:buNone/>
            </a:pPr>
            <a:r>
              <a:rPr lang="en-GB" sz="3200" dirty="0" smtClean="0"/>
              <a:t>“[</a:t>
            </a:r>
            <a:r>
              <a:rPr lang="en-GB" sz="3200" dirty="0"/>
              <a:t>Speech of Galba] ―It was not </a:t>
            </a:r>
            <a:r>
              <a:rPr lang="en-GB" sz="3200" dirty="0" err="1"/>
              <a:t>Vindex</a:t>
            </a:r>
            <a:r>
              <a:rPr lang="en-GB" sz="3200" dirty="0"/>
              <a:t> with a powerless province at his back, nor I with a single legion, that freed Rome‘s shoulders of that burden: it was his own barbarity and profligacy. And that was before there was an precedent for conviction of an emperor</a:t>
            </a:r>
            <a:r>
              <a:rPr lang="en-GB" sz="3200" dirty="0" smtClean="0"/>
              <a:t>.” </a:t>
            </a:r>
            <a:r>
              <a:rPr lang="en-GB" sz="3200" dirty="0"/>
              <a:t>– </a:t>
            </a:r>
            <a:r>
              <a:rPr lang="en-GB" sz="3200" b="1" dirty="0"/>
              <a:t>Tacitus </a:t>
            </a:r>
            <a:r>
              <a:rPr lang="en-GB" sz="3200" b="1" i="1" dirty="0" smtClean="0"/>
              <a:t>Histories</a:t>
            </a:r>
            <a:r>
              <a:rPr lang="en-GB" sz="3200" b="1" i="1" dirty="0" smtClean="0"/>
              <a:t> </a:t>
            </a:r>
            <a:r>
              <a:rPr lang="en-GB" sz="3200" b="1" dirty="0"/>
              <a:t>1.16.2. </a:t>
            </a:r>
            <a:endParaRPr lang="en-GB" sz="3200" dirty="0"/>
          </a:p>
        </p:txBody>
      </p:sp>
    </p:spTree>
    <p:extLst>
      <p:ext uri="{BB962C8B-B14F-4D97-AF65-F5344CB8AC3E}">
        <p14:creationId xmlns:p14="http://schemas.microsoft.com/office/powerpoint/2010/main" val="33779525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1115616" y="2420888"/>
            <a:ext cx="6768752"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lang="en-GB" sz="6000" b="1" dirty="0" smtClean="0"/>
              <a:t>Petronius’ </a:t>
            </a:r>
            <a:r>
              <a:rPr lang="en-GB" sz="6000" b="1" i="1" dirty="0" err="1" smtClean="0"/>
              <a:t>Satyricon</a:t>
            </a:r>
            <a:r>
              <a:rPr kumimoji="0" lang="en-GB" sz="6000" b="1" i="0" u="none" strike="noStrike" kern="1200" cap="none" spc="0" normalizeH="0" baseline="0" noProof="0" dirty="0" smtClean="0">
                <a:ln>
                  <a:noFill/>
                </a:ln>
                <a:solidFill>
                  <a:schemeClr val="tx1"/>
                </a:solidFill>
                <a:effectLst/>
                <a:uLnTx/>
                <a:uFillTx/>
                <a:latin typeface="+mn-lt"/>
                <a:ea typeface="+mn-ea"/>
                <a:cs typeface="+mn-cs"/>
              </a:rPr>
              <a:t>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smtClean="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5809292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Roman “Novel”</a:t>
            </a:r>
            <a:endParaRPr lang="en-GB" dirty="0"/>
          </a:p>
        </p:txBody>
      </p:sp>
      <p:sp>
        <p:nvSpPr>
          <p:cNvPr id="3" name="Content Placeholder 2"/>
          <p:cNvSpPr>
            <a:spLocks noGrp="1"/>
          </p:cNvSpPr>
          <p:nvPr>
            <p:ph sz="quarter" idx="1"/>
          </p:nvPr>
        </p:nvSpPr>
        <p:spPr>
          <a:xfrm>
            <a:off x="179512" y="1527048"/>
            <a:ext cx="8784976" cy="965848"/>
          </a:xfrm>
        </p:spPr>
        <p:txBody>
          <a:bodyPr>
            <a:normAutofit/>
          </a:bodyPr>
          <a:lstStyle/>
          <a:p>
            <a:r>
              <a:rPr lang="en-GB" sz="2100" i="1" dirty="0" err="1" smtClean="0"/>
              <a:t>Satyricon</a:t>
            </a:r>
            <a:r>
              <a:rPr lang="en-GB" sz="2100" i="1" dirty="0" smtClean="0"/>
              <a:t> </a:t>
            </a:r>
            <a:r>
              <a:rPr lang="en-GB" sz="2100" dirty="0" smtClean="0"/>
              <a:t>or </a:t>
            </a:r>
            <a:r>
              <a:rPr lang="en-GB" sz="2100" i="1" dirty="0" err="1" smtClean="0"/>
              <a:t>Satyrica</a:t>
            </a:r>
            <a:r>
              <a:rPr lang="en-GB" sz="2100" i="1" dirty="0" smtClean="0"/>
              <a:t> </a:t>
            </a:r>
            <a:r>
              <a:rPr lang="en-GB" sz="2100" dirty="0" smtClean="0"/>
              <a:t>– adventures of Satyrs – phallus is the focal point.</a:t>
            </a:r>
            <a:endParaRPr lang="en-GB" sz="2100" i="1" dirty="0"/>
          </a:p>
        </p:txBody>
      </p:sp>
      <p:pic>
        <p:nvPicPr>
          <p:cNvPr id="4" name="Picture 3"/>
          <p:cNvPicPr>
            <a:picLocks noChangeAspect="1"/>
          </p:cNvPicPr>
          <p:nvPr/>
        </p:nvPicPr>
        <p:blipFill>
          <a:blip r:embed="rId2"/>
          <a:stretch>
            <a:fillRect/>
          </a:stretch>
        </p:blipFill>
        <p:spPr>
          <a:xfrm>
            <a:off x="5498503" y="2464326"/>
            <a:ext cx="3337649" cy="3429092"/>
          </a:xfrm>
          <a:prstGeom prst="rect">
            <a:avLst/>
          </a:prstGeom>
        </p:spPr>
      </p:pic>
      <p:sp>
        <p:nvSpPr>
          <p:cNvPr id="5" name="Rectangle 4"/>
          <p:cNvSpPr/>
          <p:nvPr/>
        </p:nvSpPr>
        <p:spPr>
          <a:xfrm>
            <a:off x="5487744" y="6021288"/>
            <a:ext cx="3617911" cy="276999"/>
          </a:xfrm>
          <a:prstGeom prst="rect">
            <a:avLst/>
          </a:prstGeom>
        </p:spPr>
        <p:txBody>
          <a:bodyPr wrap="square">
            <a:spAutoFit/>
          </a:bodyPr>
          <a:lstStyle/>
          <a:p>
            <a:r>
              <a:rPr lang="it-IT" sz="1200" b="1" dirty="0"/>
              <a:t>Villa Romana del Casale, Piazza Armerina</a:t>
            </a:r>
            <a:endParaRPr lang="en-GB" sz="1200" b="1" dirty="0"/>
          </a:p>
        </p:txBody>
      </p:sp>
      <p:sp>
        <p:nvSpPr>
          <p:cNvPr id="6" name="Content Placeholder 2"/>
          <p:cNvSpPr txBox="1">
            <a:spLocks/>
          </p:cNvSpPr>
          <p:nvPr/>
        </p:nvSpPr>
        <p:spPr>
          <a:xfrm>
            <a:off x="179512" y="2348880"/>
            <a:ext cx="5184576" cy="4212468"/>
          </a:xfrm>
          <a:prstGeom prst="rect">
            <a:avLst/>
          </a:prstGeom>
        </p:spPr>
        <p:txBody>
          <a:bodyPr vert="horz">
            <a:normAutofit fontScale="77500" lnSpcReduction="2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dirty="0" smtClean="0"/>
              <a:t>Main character </a:t>
            </a:r>
            <a:r>
              <a:rPr lang="en-GB" dirty="0" err="1" smtClean="0"/>
              <a:t>Encolpius</a:t>
            </a:r>
            <a:r>
              <a:rPr lang="en-GB" dirty="0" smtClean="0"/>
              <a:t> (Greek for “In-crotch”) who acts as the narrator. Other characters are:</a:t>
            </a:r>
          </a:p>
          <a:p>
            <a:pPr lvl="1"/>
            <a:r>
              <a:rPr lang="en-GB" dirty="0" err="1" smtClean="0"/>
              <a:t>Giton</a:t>
            </a:r>
            <a:r>
              <a:rPr lang="en-GB" dirty="0" smtClean="0"/>
              <a:t> (Matey) - his boyfriend </a:t>
            </a:r>
          </a:p>
          <a:p>
            <a:pPr lvl="1"/>
            <a:r>
              <a:rPr lang="en-GB" dirty="0" err="1" smtClean="0"/>
              <a:t>Ascyltos</a:t>
            </a:r>
            <a:r>
              <a:rPr lang="en-GB" dirty="0" smtClean="0"/>
              <a:t> (not tired)</a:t>
            </a:r>
          </a:p>
          <a:p>
            <a:pPr lvl="1"/>
            <a:r>
              <a:rPr lang="en-GB" dirty="0" smtClean="0"/>
              <a:t>Eumolpus (singing nicely) </a:t>
            </a:r>
          </a:p>
          <a:p>
            <a:pPr lvl="1"/>
            <a:endParaRPr lang="en-GB" sz="500" dirty="0" smtClean="0"/>
          </a:p>
          <a:p>
            <a:r>
              <a:rPr lang="en-GB" dirty="0" smtClean="0"/>
              <a:t>Originally 16 books - only book 15 and parts of books 14 and 16 survive.</a:t>
            </a:r>
          </a:p>
          <a:p>
            <a:endParaRPr lang="en-GB" sz="500" dirty="0" smtClean="0"/>
          </a:p>
          <a:p>
            <a:r>
              <a:rPr lang="en-GB" dirty="0" smtClean="0"/>
              <a:t>Plot probably an </a:t>
            </a:r>
            <a:r>
              <a:rPr lang="en-GB" dirty="0" err="1" smtClean="0"/>
              <a:t>Odyssean</a:t>
            </a:r>
            <a:r>
              <a:rPr lang="en-GB" dirty="0" smtClean="0"/>
              <a:t> style adventure about restoring </a:t>
            </a:r>
            <a:r>
              <a:rPr lang="en-GB" dirty="0" err="1" smtClean="0"/>
              <a:t>Encolpius</a:t>
            </a:r>
            <a:r>
              <a:rPr lang="en-GB" dirty="0" smtClean="0"/>
              <a:t>’ virility. </a:t>
            </a:r>
          </a:p>
          <a:p>
            <a:endParaRPr lang="en-GB" sz="500" dirty="0"/>
          </a:p>
          <a:p>
            <a:r>
              <a:rPr lang="en-GB" dirty="0" smtClean="0"/>
              <a:t>Mixture of genres: epic, mime, romantic novel, comedy, </a:t>
            </a:r>
            <a:r>
              <a:rPr lang="en-GB" dirty="0" err="1" smtClean="0"/>
              <a:t>Menippean</a:t>
            </a:r>
            <a:r>
              <a:rPr lang="en-GB" dirty="0" smtClean="0"/>
              <a:t> satire.</a:t>
            </a:r>
          </a:p>
          <a:p>
            <a:endParaRPr lang="en-GB" dirty="0" smtClean="0"/>
          </a:p>
          <a:p>
            <a:endParaRPr lang="en-GB" dirty="0" smtClean="0"/>
          </a:p>
          <a:p>
            <a:endParaRPr lang="en-GB" dirty="0"/>
          </a:p>
        </p:txBody>
      </p:sp>
    </p:spTree>
    <p:extLst>
      <p:ext uri="{BB962C8B-B14F-4D97-AF65-F5344CB8AC3E}">
        <p14:creationId xmlns:p14="http://schemas.microsoft.com/office/powerpoint/2010/main" val="1822767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Figure of </a:t>
            </a:r>
            <a:r>
              <a:rPr lang="en-GB" dirty="0" err="1" smtClean="0"/>
              <a:t>Trimalchio</a:t>
            </a:r>
            <a:r>
              <a:rPr lang="en-GB" dirty="0" smtClean="0"/>
              <a:t> </a:t>
            </a:r>
            <a:endParaRPr lang="en-GB" dirty="0"/>
          </a:p>
        </p:txBody>
      </p:sp>
      <p:pic>
        <p:nvPicPr>
          <p:cNvPr id="6" name="Content Placeholder 5"/>
          <p:cNvPicPr>
            <a:picLocks noGrp="1" noChangeAspect="1"/>
          </p:cNvPicPr>
          <p:nvPr>
            <p:ph sz="quarter" idx="1"/>
          </p:nvPr>
        </p:nvPicPr>
        <p:blipFill>
          <a:blip r:embed="rId2"/>
          <a:stretch>
            <a:fillRect/>
          </a:stretch>
        </p:blipFill>
        <p:spPr>
          <a:xfrm>
            <a:off x="3742483" y="3879009"/>
            <a:ext cx="5093669" cy="2232595"/>
          </a:xfrm>
          <a:prstGeom prst="rect">
            <a:avLst/>
          </a:prstGeom>
        </p:spPr>
      </p:pic>
      <p:sp>
        <p:nvSpPr>
          <p:cNvPr id="7" name="Content Placeholder 2"/>
          <p:cNvSpPr txBox="1">
            <a:spLocks/>
          </p:cNvSpPr>
          <p:nvPr/>
        </p:nvSpPr>
        <p:spPr>
          <a:xfrm>
            <a:off x="301752" y="1527048"/>
            <a:ext cx="8503920" cy="4572000"/>
          </a:xfrm>
          <a:prstGeom prst="rect">
            <a:avLst/>
          </a:prstGeom>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dirty="0" err="1" smtClean="0"/>
              <a:t>Encolpius</a:t>
            </a:r>
            <a:r>
              <a:rPr lang="en-GB" dirty="0" smtClean="0"/>
              <a:t> and his companions invited as a scholars - ensnared in the elaborate banquet of </a:t>
            </a:r>
            <a:r>
              <a:rPr lang="en-GB" dirty="0" err="1" smtClean="0"/>
              <a:t>Trimalchio</a:t>
            </a:r>
            <a:r>
              <a:rPr lang="en-GB" dirty="0" smtClean="0"/>
              <a:t> (the cook is called Daedalus).</a:t>
            </a:r>
          </a:p>
          <a:p>
            <a:endParaRPr lang="en-GB" sz="1000" dirty="0" smtClean="0"/>
          </a:p>
          <a:p>
            <a:r>
              <a:rPr lang="en-GB" dirty="0" smtClean="0"/>
              <a:t>Public praising and private scorn – hypocrisy of moral judgement? </a:t>
            </a:r>
          </a:p>
          <a:p>
            <a:endParaRPr lang="en-GB" sz="500" dirty="0"/>
          </a:p>
        </p:txBody>
      </p:sp>
      <p:sp>
        <p:nvSpPr>
          <p:cNvPr id="8" name="Content Placeholder 2"/>
          <p:cNvSpPr txBox="1">
            <a:spLocks/>
          </p:cNvSpPr>
          <p:nvPr/>
        </p:nvSpPr>
        <p:spPr>
          <a:xfrm>
            <a:off x="301752" y="4149080"/>
            <a:ext cx="3334144" cy="2102368"/>
          </a:xfrm>
          <a:prstGeom prst="rect">
            <a:avLst/>
          </a:prstGeom>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smtClean="0"/>
              <a:t>Simply mocking? or challenging the supercilious reader/audience? </a:t>
            </a:r>
            <a:endParaRPr lang="en-GB" dirty="0"/>
          </a:p>
        </p:txBody>
      </p:sp>
    </p:spTree>
    <p:extLst>
      <p:ext uri="{BB962C8B-B14F-4D97-AF65-F5344CB8AC3E}">
        <p14:creationId xmlns:p14="http://schemas.microsoft.com/office/powerpoint/2010/main" val="39856939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Bibliography</a:t>
            </a:r>
            <a:endParaRPr lang="en-GB" dirty="0"/>
          </a:p>
        </p:txBody>
      </p:sp>
      <p:sp>
        <p:nvSpPr>
          <p:cNvPr id="3" name="Content Placeholder 2"/>
          <p:cNvSpPr>
            <a:spLocks noGrp="1"/>
          </p:cNvSpPr>
          <p:nvPr>
            <p:ph sz="quarter" idx="1"/>
          </p:nvPr>
        </p:nvSpPr>
        <p:spPr>
          <a:xfrm>
            <a:off x="251520" y="1628800"/>
            <a:ext cx="8640960" cy="4824536"/>
          </a:xfrm>
        </p:spPr>
        <p:txBody>
          <a:bodyPr>
            <a:normAutofit/>
          </a:bodyPr>
          <a:lstStyle/>
          <a:p>
            <a:r>
              <a:rPr lang="en-GB" dirty="0"/>
              <a:t>Dalby, A. 2000: </a:t>
            </a:r>
            <a:r>
              <a:rPr lang="en-GB" i="1" dirty="0"/>
              <a:t>Empire of Pleasure Luxury and Indulgence in the Roman World</a:t>
            </a:r>
            <a:r>
              <a:rPr lang="en-GB" dirty="0"/>
              <a:t>. London: Routledge. </a:t>
            </a:r>
          </a:p>
          <a:p>
            <a:endParaRPr lang="en-GB" sz="500" dirty="0" smtClean="0"/>
          </a:p>
          <a:p>
            <a:r>
              <a:rPr lang="en-GB" dirty="0" smtClean="0"/>
              <a:t>Edwards</a:t>
            </a:r>
            <a:r>
              <a:rPr lang="en-GB" dirty="0"/>
              <a:t>, C. </a:t>
            </a:r>
            <a:r>
              <a:rPr lang="en-GB" dirty="0" smtClean="0"/>
              <a:t>1993</a:t>
            </a:r>
            <a:r>
              <a:rPr lang="en-GB" dirty="0"/>
              <a:t>:</a:t>
            </a:r>
            <a:r>
              <a:rPr lang="en-GB" dirty="0" smtClean="0"/>
              <a:t> </a:t>
            </a:r>
            <a:r>
              <a:rPr lang="en-GB" i="1" dirty="0"/>
              <a:t>The Politics of Immorality in Ancient Rome</a:t>
            </a:r>
            <a:r>
              <a:rPr lang="en-GB" dirty="0"/>
              <a:t>. Cambridge: Cambridge University Press. </a:t>
            </a:r>
            <a:endParaRPr lang="en-GB" dirty="0" smtClean="0"/>
          </a:p>
          <a:p>
            <a:pPr marL="0" indent="0">
              <a:buNone/>
            </a:pPr>
            <a:endParaRPr lang="en-GB" sz="500" dirty="0"/>
          </a:p>
          <a:p>
            <a:r>
              <a:rPr lang="en-GB" dirty="0" err="1" smtClean="0"/>
              <a:t>Kragelund</a:t>
            </a:r>
            <a:r>
              <a:rPr lang="en-GB" dirty="0" smtClean="0"/>
              <a:t>, P. 2000: ‘Nero’s </a:t>
            </a:r>
            <a:r>
              <a:rPr lang="en-GB" i="1" dirty="0" err="1" smtClean="0"/>
              <a:t>Luxuria</a:t>
            </a:r>
            <a:r>
              <a:rPr lang="en-GB" dirty="0" smtClean="0"/>
              <a:t>, in Tacitus and the </a:t>
            </a:r>
            <a:r>
              <a:rPr lang="en-GB" i="1" dirty="0" smtClean="0"/>
              <a:t>Octavia</a:t>
            </a:r>
            <a:r>
              <a:rPr lang="en-GB" dirty="0" smtClean="0"/>
              <a:t>’, </a:t>
            </a:r>
            <a:r>
              <a:rPr lang="en-GB" i="1" dirty="0" smtClean="0"/>
              <a:t>The Classical Quarterly </a:t>
            </a:r>
            <a:r>
              <a:rPr lang="en-GB" dirty="0" smtClean="0"/>
              <a:t>50 (2): 494-515.</a:t>
            </a:r>
          </a:p>
          <a:p>
            <a:endParaRPr lang="en-GB" sz="500" i="1" dirty="0"/>
          </a:p>
          <a:p>
            <a:r>
              <a:rPr lang="en-GB" dirty="0" err="1"/>
              <a:t>Murgatroyd</a:t>
            </a:r>
            <a:r>
              <a:rPr lang="en-GB" dirty="0"/>
              <a:t>, T. </a:t>
            </a:r>
            <a:r>
              <a:rPr lang="en-GB" dirty="0" smtClean="0"/>
              <a:t>2013: </a:t>
            </a:r>
            <a:r>
              <a:rPr lang="en-GB" dirty="0"/>
              <a:t>‘Petronius’ </a:t>
            </a:r>
            <a:r>
              <a:rPr lang="en-GB" dirty="0" err="1"/>
              <a:t>Satyrica</a:t>
            </a:r>
            <a:r>
              <a:rPr lang="en-GB" dirty="0"/>
              <a:t>’, in </a:t>
            </a:r>
            <a:r>
              <a:rPr lang="en-GB" i="1" dirty="0"/>
              <a:t>A Companion to the </a:t>
            </a:r>
            <a:r>
              <a:rPr lang="en-GB" i="1" dirty="0" err="1"/>
              <a:t>Neronian</a:t>
            </a:r>
            <a:r>
              <a:rPr lang="en-GB" i="1" dirty="0"/>
              <a:t> Age</a:t>
            </a:r>
            <a:r>
              <a:rPr lang="en-GB" dirty="0"/>
              <a:t> (Buckley, E. and </a:t>
            </a:r>
            <a:r>
              <a:rPr lang="en-GB" dirty="0" err="1"/>
              <a:t>Dinter</a:t>
            </a:r>
            <a:r>
              <a:rPr lang="en-GB" dirty="0"/>
              <a:t>, M. T. eds.), Wiley-Blackwell: 241-257.  </a:t>
            </a:r>
          </a:p>
          <a:p>
            <a:endParaRPr lang="en-GB" dirty="0"/>
          </a:p>
          <a:p>
            <a:endParaRPr lang="en-GB" dirty="0"/>
          </a:p>
        </p:txBody>
      </p:sp>
    </p:spTree>
    <p:extLst>
      <p:ext uri="{BB962C8B-B14F-4D97-AF65-F5344CB8AC3E}">
        <p14:creationId xmlns:p14="http://schemas.microsoft.com/office/powerpoint/2010/main" val="104672668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357</TotalTime>
  <Words>2788</Words>
  <Application>Microsoft Office PowerPoint</Application>
  <PresentationFormat>On-screen Show (4:3)</PresentationFormat>
  <Paragraphs>121</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Georgia</vt:lpstr>
      <vt:lpstr>Wingdings</vt:lpstr>
      <vt:lpstr>Wingdings 2</vt:lpstr>
      <vt:lpstr>Civic</vt:lpstr>
      <vt:lpstr>Literature and Culture in the Reign of Nero</vt:lpstr>
      <vt:lpstr>End of the “Golden Years”</vt:lpstr>
      <vt:lpstr>Poppaea Sabina</vt:lpstr>
      <vt:lpstr>Divorce of Octavia (AD 62)</vt:lpstr>
      <vt:lpstr>Death of Poppaea (AD 65)</vt:lpstr>
      <vt:lpstr>Rise of Tigellinus</vt:lpstr>
      <vt:lpstr>PowerPoint Presentation</vt:lpstr>
      <vt:lpstr>Hooliganism</vt:lpstr>
      <vt:lpstr>PowerPoint Presentation</vt:lpstr>
      <vt:lpstr>Extravagance and Nero’s Circle of Vice</vt:lpstr>
      <vt:lpstr>Petronius as Elegantiae Arbiter</vt:lpstr>
      <vt:lpstr>PowerPoint Presentation</vt:lpstr>
      <vt:lpstr>Acts of “Megalomania”</vt:lpstr>
      <vt:lpstr>Sexual Depravity</vt:lpstr>
      <vt:lpstr>PowerPoint Presentation</vt:lpstr>
      <vt:lpstr>Executions and Exiles</vt:lpstr>
      <vt:lpstr>PowerPoint Presentation</vt:lpstr>
      <vt:lpstr>Cause of Nero’s Downfall?</vt:lpstr>
      <vt:lpstr>PowerPoint Presentation</vt:lpstr>
      <vt:lpstr>The Roman “Novel”</vt:lpstr>
      <vt:lpstr>The Figure of Trimalchio </vt:lpstr>
      <vt:lpstr>Bibliography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Infamous and Damned? The Emperor Nero and the Julio-Claudian Dynasty</dc:title>
  <dc:creator>Matt</dc:creator>
  <cp:lastModifiedBy>Matt</cp:lastModifiedBy>
  <cp:revision>100</cp:revision>
  <dcterms:created xsi:type="dcterms:W3CDTF">2013-11-11T14:00:35Z</dcterms:created>
  <dcterms:modified xsi:type="dcterms:W3CDTF">2017-01-14T13:29:18Z</dcterms:modified>
</cp:coreProperties>
</file>