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47.jpg" ContentType="image/jpg"/>
  <Override PartName="/ppt/media/image48.jpg" ContentType="image/jpg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5" r:id="rId4"/>
    <p:sldId id="281" r:id="rId5"/>
    <p:sldId id="270" r:id="rId6"/>
    <p:sldId id="290" r:id="rId7"/>
    <p:sldId id="279" r:id="rId8"/>
    <p:sldId id="318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91" r:id="rId17"/>
    <p:sldId id="292" r:id="rId18"/>
    <p:sldId id="293" r:id="rId19"/>
    <p:sldId id="320" r:id="rId20"/>
    <p:sldId id="331" r:id="rId21"/>
    <p:sldId id="278" r:id="rId22"/>
    <p:sldId id="284" r:id="rId23"/>
    <p:sldId id="321" r:id="rId24"/>
    <p:sldId id="309" r:id="rId25"/>
    <p:sldId id="294" r:id="rId26"/>
    <p:sldId id="295" r:id="rId27"/>
    <p:sldId id="296" r:id="rId28"/>
    <p:sldId id="319" r:id="rId29"/>
    <p:sldId id="322" r:id="rId30"/>
    <p:sldId id="323" r:id="rId31"/>
    <p:sldId id="324" r:id="rId32"/>
    <p:sldId id="325" r:id="rId33"/>
    <p:sldId id="326" r:id="rId34"/>
    <p:sldId id="327" r:id="rId35"/>
    <p:sldId id="328" r:id="rId36"/>
    <p:sldId id="329" r:id="rId37"/>
    <p:sldId id="330" r:id="rId38"/>
    <p:sldId id="297" r:id="rId39"/>
    <p:sldId id="299" r:id="rId40"/>
    <p:sldId id="300" r:id="rId41"/>
    <p:sldId id="301" r:id="rId42"/>
    <p:sldId id="302" r:id="rId43"/>
    <p:sldId id="305" r:id="rId44"/>
    <p:sldId id="306" r:id="rId45"/>
    <p:sldId id="262" r:id="rId46"/>
    <p:sldId id="263" r:id="rId47"/>
    <p:sldId id="303" r:id="rId48"/>
    <p:sldId id="298" r:id="rId49"/>
    <p:sldId id="304" r:id="rId50"/>
    <p:sldId id="307" r:id="rId51"/>
    <p:sldId id="310" r:id="rId52"/>
    <p:sldId id="311" r:id="rId53"/>
    <p:sldId id="312" r:id="rId54"/>
    <p:sldId id="313" r:id="rId55"/>
    <p:sldId id="314" r:id="rId56"/>
    <p:sldId id="315" r:id="rId57"/>
    <p:sldId id="316" r:id="rId58"/>
    <p:sldId id="317" r:id="rId59"/>
    <p:sldId id="280" r:id="rId6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4C97C5-E9D8-461A-ACED-45C86CE70398}" v="54" dt="2025-11-28T14:11:21.2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4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031C-4714-4EEA-B239-EFD1DB274A83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044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031C-4714-4EEA-B239-EFD1DB274A83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706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031C-4714-4EEA-B239-EFD1DB274A83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08054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031C-4714-4EEA-B239-EFD1DB274A83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960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031C-4714-4EEA-B239-EFD1DB274A83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333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031C-4714-4EEA-B239-EFD1DB274A83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281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031C-4714-4EEA-B239-EFD1DB274A83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454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905A031C-4714-4EEA-B239-EFD1DB274A83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023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031C-4714-4EEA-B239-EFD1DB274A83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847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031C-4714-4EEA-B239-EFD1DB274A83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241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398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031C-4714-4EEA-B239-EFD1DB274A83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217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05A031C-4714-4EEA-B239-EFD1DB274A83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7554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hyperlink" Target="http://blog.educastur.es/bloggeoing/tag/picture-description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k11DVaAjEA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ageQJS8yDI?feature=oembed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hyperlink" Target="http://blog.educastur.es/bloggeoing/tag/picture-description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ri.org/insights/interactive-chart-shows-changes-worlds-top-10-emitters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Zq1CSfddlgU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hyperlink" Target="http://blog.educastur.es/bloggeoing/tag/picture-description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e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hyperlink" Target="http://blog.educastur.es/bloggeoing/tag/picture-description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hyperlink" Target="http://blog.educastur.es/bloggeoing/tag/picture-description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hyperlink" Target="http://blog.educastur.es/bloggeoing/tag/picture-description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sv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BFMLMxGANc" TargetMode="Externa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llenmacarthurfoundation.org/publications" TargetMode="External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pf.co.uk/" TargetMode="External"/><Relationship Id="rId3" Type="http://schemas.openxmlformats.org/officeDocument/2006/relationships/hyperlink" Target="http://www.climate.nasa.gov/" TargetMode="External"/><Relationship Id="rId7" Type="http://schemas.openxmlformats.org/officeDocument/2006/relationships/hyperlink" Target="http://www.publichealthnetwork.cymru/" TargetMode="External"/><Relationship Id="rId2" Type="http://schemas.openxmlformats.org/officeDocument/2006/relationships/hyperlink" Target="http://www.noaa.gov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isl.cam.ac.uk/ipcc" TargetMode="External"/><Relationship Id="rId5" Type="http://schemas.openxmlformats.org/officeDocument/2006/relationships/hyperlink" Target="http://www.worldbank.org/" TargetMode="External"/><Relationship Id="rId4" Type="http://schemas.openxmlformats.org/officeDocument/2006/relationships/hyperlink" Target="http://www.cait.wri.org/" TargetMode="External"/><Relationship Id="rId9" Type="http://schemas.openxmlformats.org/officeDocument/2006/relationships/hyperlink" Target="http://www.ellenmacarthurfoundation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8AC3D-3C64-44FC-8163-2B679D046F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7049" y="758952"/>
            <a:ext cx="8025413" cy="3566160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Modern World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FD9828-2907-426F-864C-A6EE409925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ACAA4005</a:t>
            </a:r>
          </a:p>
          <a:p>
            <a:r>
              <a:rPr lang="en-GB" dirty="0"/>
              <a:t>Lara Hopkinson</a:t>
            </a:r>
          </a:p>
        </p:txBody>
      </p:sp>
    </p:spTree>
    <p:extLst>
      <p:ext uri="{BB962C8B-B14F-4D97-AF65-F5344CB8AC3E}">
        <p14:creationId xmlns:p14="http://schemas.microsoft.com/office/powerpoint/2010/main" val="287863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A80BB-A427-43B9-877D-335E192FE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Outline across 2 sessions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F859C7-8EEF-49D1-958D-6390321E3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the key sustainability issues of the day?</a:t>
            </a:r>
          </a:p>
          <a:p>
            <a:pPr lvl="1"/>
            <a:r>
              <a:rPr lang="en-GB" dirty="0"/>
              <a:t>Group feedback – what are your key issues?</a:t>
            </a:r>
          </a:p>
          <a:p>
            <a:r>
              <a:rPr lang="en-GB" dirty="0"/>
              <a:t>Climate Change</a:t>
            </a:r>
          </a:p>
          <a:p>
            <a:r>
              <a:rPr lang="en-GB" dirty="0"/>
              <a:t>Building certification schemes</a:t>
            </a:r>
          </a:p>
          <a:p>
            <a:r>
              <a:rPr lang="en-GB" dirty="0"/>
              <a:t>National differences (Wales v England)</a:t>
            </a:r>
          </a:p>
          <a:p>
            <a:r>
              <a:rPr lang="en-GB" dirty="0"/>
              <a:t>The problem with plastics…</a:t>
            </a:r>
          </a:p>
          <a:p>
            <a:r>
              <a:rPr lang="en-GB" dirty="0"/>
              <a:t>Although this is subject to your top 3 issues…</a:t>
            </a:r>
          </a:p>
        </p:txBody>
      </p:sp>
    </p:spTree>
    <p:extLst>
      <p:ext uri="{BB962C8B-B14F-4D97-AF65-F5344CB8AC3E}">
        <p14:creationId xmlns:p14="http://schemas.microsoft.com/office/powerpoint/2010/main" val="3557356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21DB4-170D-421E-8551-9CFF5BA56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your Top 3 issues?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D41FE0-B156-4D2F-908B-F3F5C103F9AC}"/>
              </a:ext>
            </a:extLst>
          </p:cNvPr>
          <p:cNvSpPr txBox="1"/>
          <p:nvPr/>
        </p:nvSpPr>
        <p:spPr>
          <a:xfrm>
            <a:off x="1561268" y="6232124"/>
            <a:ext cx="535569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2" tooltip="http://blog.educastur.es/bloggeoing/tag/picture-description/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3" tooltip="https://creativecommons.org/licenses/by-nc-nd/3.0/"/>
              </a:rPr>
              <a:t>CC BY-NC-ND</a:t>
            </a:r>
            <a:endParaRPr lang="en-GB" sz="9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7BC2DE-A855-4CD7-A2A3-805813BEED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tretch>
            <a:fillRect/>
          </a:stretch>
        </p:blipFill>
        <p:spPr>
          <a:xfrm>
            <a:off x="1561268" y="1939524"/>
            <a:ext cx="5715000" cy="429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1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D1D1210-3BD3-4C6E-AD1B-07BFB5ABD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81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4947F56-9DBB-4FF9-ABF2-5B7B3C7B5F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6E21A4B-9996-44C9-AE8B-9B156A6CD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5743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030725F-96B1-4047-B74B-7CC19DB1C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D3755B-51E7-4B73-BEFA-A91CD70D7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7315" y="639097"/>
            <a:ext cx="4689988" cy="36860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Climate change agenda</a:t>
            </a:r>
          </a:p>
        </p:txBody>
      </p:sp>
      <p:pic>
        <p:nvPicPr>
          <p:cNvPr id="6" name="Graphic 5" descr="Thermometer">
            <a:extLst>
              <a:ext uri="{FF2B5EF4-FFF2-40B4-BE49-F238E27FC236}">
                <a16:creationId xmlns:a16="http://schemas.microsoft.com/office/drawing/2014/main" id="{A09CD2E0-C380-42DA-AD7F-0E27BF9743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5499" y="1663693"/>
            <a:ext cx="3000986" cy="3000986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14B5A7D-B352-42F9-83F6-4AF14C1BAE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85303" y="4343400"/>
            <a:ext cx="4227080" cy="0"/>
          </a:xfrm>
          <a:prstGeom prst="line">
            <a:avLst/>
          </a:prstGeom>
          <a:ln w="6350">
            <a:solidFill>
              <a:schemeClr val="tx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D03ABE8C-6A7E-4C35-B74C-CE45DA0B5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3989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31B6D19-39C5-45BF-8B25-29192C5D1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028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What’s the issue with CO</a:t>
            </a:r>
            <a:r>
              <a:rPr lang="en-GB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Climate change</a:t>
            </a:r>
          </a:p>
          <a:p>
            <a:r>
              <a:rPr lang="en-GB" dirty="0"/>
              <a:t>Increases in anthropogenic CO</a:t>
            </a:r>
            <a:r>
              <a:rPr lang="en-GB" baseline="-25000" dirty="0"/>
              <a:t>2</a:t>
            </a:r>
            <a:r>
              <a:rPr lang="en-GB" dirty="0"/>
              <a:t> &amp; other gases</a:t>
            </a:r>
          </a:p>
          <a:p>
            <a:r>
              <a:rPr lang="en-GB" dirty="0"/>
              <a:t>Cause?</a:t>
            </a:r>
          </a:p>
          <a:p>
            <a:pPr lvl="1"/>
            <a:r>
              <a:rPr lang="en-GB" dirty="0"/>
              <a:t>Related to combustion of fossil fuels</a:t>
            </a:r>
          </a:p>
          <a:p>
            <a:pPr lvl="1"/>
            <a:r>
              <a:rPr lang="en-GB" dirty="0"/>
              <a:t>Increased reliance since industrial revolution</a:t>
            </a:r>
          </a:p>
          <a:p>
            <a:pPr lvl="1"/>
            <a:r>
              <a:rPr lang="en-GB" dirty="0"/>
              <a:t>Fossil fuels contain carbon &amp; other atoms</a:t>
            </a:r>
          </a:p>
          <a:p>
            <a:pPr lvl="1"/>
            <a:r>
              <a:rPr lang="en-GB" dirty="0"/>
              <a:t>Create CO</a:t>
            </a:r>
            <a:r>
              <a:rPr lang="en-GB" baseline="-25000" dirty="0"/>
              <a:t>2</a:t>
            </a:r>
            <a:r>
              <a:rPr lang="en-GB" dirty="0"/>
              <a:t> upon combustion</a:t>
            </a:r>
          </a:p>
          <a:p>
            <a:endParaRPr lang="en-GB" dirty="0"/>
          </a:p>
        </p:txBody>
      </p:sp>
      <p:pic>
        <p:nvPicPr>
          <p:cNvPr id="4" name="Picture 2" descr="Image result for the issue with carbon diox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09120"/>
            <a:ext cx="2381250" cy="205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548472"/>
            <a:ext cx="40591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Sources: American Chemical Society / NASA</a:t>
            </a:r>
          </a:p>
        </p:txBody>
      </p:sp>
      <p:pic>
        <p:nvPicPr>
          <p:cNvPr id="6" name="Picture 4" descr="Image result for the issue with carbon dioxid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69620"/>
            <a:ext cx="4073350" cy="1978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73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E67A0-5C9A-40C5-8D22-4AC405287B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C0F251-ACC1-45B4-BDA1-C06D979C4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FBC4DD3-4C12-4D48-900C-D647202343A1}"/>
              </a:ext>
            </a:extLst>
          </p:cNvPr>
          <p:cNvSpPr txBox="1"/>
          <p:nvPr/>
        </p:nvSpPr>
        <p:spPr>
          <a:xfrm>
            <a:off x="0" y="6548472"/>
            <a:ext cx="11729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NASA</a:t>
            </a:r>
          </a:p>
        </p:txBody>
      </p:sp>
    </p:spTree>
    <p:extLst>
      <p:ext uri="{BB962C8B-B14F-4D97-AF65-F5344CB8AC3E}">
        <p14:creationId xmlns:p14="http://schemas.microsoft.com/office/powerpoint/2010/main" val="2817704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</a:t>
            </a:r>
            <a:r>
              <a:rPr lang="en-GB" baseline="-25000" dirty="0"/>
              <a:t>2</a:t>
            </a:r>
            <a:r>
              <a:rPr lang="en-GB" dirty="0"/>
              <a:t> concentrations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48472"/>
            <a:ext cx="55915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National Oceanic and Atmospheric Administration, US</a:t>
            </a:r>
          </a:p>
        </p:txBody>
      </p:sp>
      <p:pic>
        <p:nvPicPr>
          <p:cNvPr id="1026" name="Picture 2" descr="Mauna Loa CO2">
            <a:extLst>
              <a:ext uri="{FF2B5EF4-FFF2-40B4-BE49-F238E27FC236}">
                <a16:creationId xmlns:a16="http://schemas.microsoft.com/office/drawing/2014/main" id="{57D4A7EF-35E1-E9FF-6028-D67DD938F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61" y="294571"/>
            <a:ext cx="8248011" cy="6186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1ABE9511-7F95-2940-1DE1-A1E7C256D843}"/>
              </a:ext>
            </a:extLst>
          </p:cNvPr>
          <p:cNvSpPr txBox="1"/>
          <p:nvPr/>
        </p:nvSpPr>
        <p:spPr>
          <a:xfrm>
            <a:off x="6476350" y="54254"/>
            <a:ext cx="2594621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August 2025: 425.48 ppm</a:t>
            </a:r>
          </a:p>
          <a:p>
            <a:r>
              <a:rPr lang="en-GB" dirty="0"/>
              <a:t>August 2025: 422.99 ppm</a:t>
            </a:r>
          </a:p>
        </p:txBody>
      </p:sp>
    </p:spTree>
    <p:extLst>
      <p:ext uri="{BB962C8B-B14F-4D97-AF65-F5344CB8AC3E}">
        <p14:creationId xmlns:p14="http://schemas.microsoft.com/office/powerpoint/2010/main" val="64950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799408"/>
              </p:ext>
            </p:extLst>
          </p:nvPr>
        </p:nvGraphicFramePr>
        <p:xfrm>
          <a:off x="6917376" y="555996"/>
          <a:ext cx="2084120" cy="546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2060">
                  <a:extLst>
                    <a:ext uri="{9D8B030D-6E8A-4147-A177-3AD203B41FA5}">
                      <a16:colId xmlns:a16="http://schemas.microsoft.com/office/drawing/2014/main" val="1411342096"/>
                    </a:ext>
                  </a:extLst>
                </a:gridCol>
                <a:gridCol w="1042060">
                  <a:extLst>
                    <a:ext uri="{9D8B030D-6E8A-4147-A177-3AD203B41FA5}">
                      <a16:colId xmlns:a16="http://schemas.microsoft.com/office/drawing/2014/main" val="169602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Growth (ppm)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75660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1959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0.94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82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1966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1.24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5296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1973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1.22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95562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1980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1.68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31428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1988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2.16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1154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1996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1.22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00104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2.27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61474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2.32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1630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1.92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85950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2.19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9874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2.99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888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3.01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28208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2.46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653979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2950AD0-D7EF-492B-B1A1-9B2FC6B4B782}"/>
              </a:ext>
            </a:extLst>
          </p:cNvPr>
          <p:cNvSpPr txBox="1"/>
          <p:nvPr/>
        </p:nvSpPr>
        <p:spPr>
          <a:xfrm>
            <a:off x="0" y="6548472"/>
            <a:ext cx="55915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National Oceanic and Atmospheric Administration, US</a:t>
            </a:r>
          </a:p>
        </p:txBody>
      </p:sp>
      <p:pic>
        <p:nvPicPr>
          <p:cNvPr id="2050" name="Picture 2" descr="CO2 Annual Growth Rates for Mauna Loa">
            <a:extLst>
              <a:ext uri="{FF2B5EF4-FFF2-40B4-BE49-F238E27FC236}">
                <a16:creationId xmlns:a16="http://schemas.microsoft.com/office/drawing/2014/main" id="{E9BFD38A-DD91-F7BD-9ABC-C76D9F91A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6" y="1246739"/>
            <a:ext cx="6799188" cy="407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769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Natural CO</a:t>
            </a:r>
            <a:r>
              <a:rPr lang="en-GB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flows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Biosphere &amp; oceans emit CO</a:t>
            </a:r>
            <a:r>
              <a:rPr lang="en-GB" baseline="-25000" dirty="0"/>
              <a:t>2</a:t>
            </a:r>
            <a:r>
              <a:rPr lang="en-GB" dirty="0"/>
              <a:t> into atmosphere</a:t>
            </a:r>
          </a:p>
          <a:p>
            <a:r>
              <a:rPr lang="en-GB" dirty="0"/>
              <a:t>BUT there are equal flows back out of the atmosphere</a:t>
            </a:r>
          </a:p>
          <a:p>
            <a:endParaRPr lang="en-GB" dirty="0"/>
          </a:p>
        </p:txBody>
      </p:sp>
      <p:pic>
        <p:nvPicPr>
          <p:cNvPr id="4" name="Picture 2" descr="Carbon dioxide sources and sin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15" y="2867488"/>
            <a:ext cx="7880569" cy="326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548472"/>
            <a:ext cx="25250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New Scientist, 2007</a:t>
            </a:r>
          </a:p>
        </p:txBody>
      </p:sp>
    </p:spTree>
    <p:extLst>
      <p:ext uri="{BB962C8B-B14F-4D97-AF65-F5344CB8AC3E}">
        <p14:creationId xmlns:p14="http://schemas.microsoft.com/office/powerpoint/2010/main" val="190038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NASA video</a:t>
            </a:r>
          </a:p>
        </p:txBody>
      </p:sp>
      <p:pic>
        <p:nvPicPr>
          <p:cNvPr id="6" name="Online Media 5" title="A breathing planet off balance">
            <a:hlinkClick r:id="" action="ppaction://media"/>
            <a:extLst>
              <a:ext uri="{FF2B5EF4-FFF2-40B4-BE49-F238E27FC236}">
                <a16:creationId xmlns:a16="http://schemas.microsoft.com/office/drawing/2014/main" id="{EC6D26FC-2A25-4314-A5BD-FA9CF6AF4D1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39538" y="1950295"/>
            <a:ext cx="7427222" cy="41778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465F9D4-26EC-4555-A699-72224C1D1753}"/>
              </a:ext>
            </a:extLst>
          </p:cNvPr>
          <p:cNvSpPr txBox="1"/>
          <p:nvPr/>
        </p:nvSpPr>
        <p:spPr>
          <a:xfrm>
            <a:off x="3035361" y="6463955"/>
            <a:ext cx="3073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https://youtu.be/xk11DVaAjEA</a:t>
            </a:r>
          </a:p>
        </p:txBody>
      </p:sp>
    </p:spTree>
    <p:extLst>
      <p:ext uri="{BB962C8B-B14F-4D97-AF65-F5344CB8AC3E}">
        <p14:creationId xmlns:p14="http://schemas.microsoft.com/office/powerpoint/2010/main" val="283547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– Rising global temp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27167"/>
            <a:ext cx="8229600" cy="437356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Rising global temperatures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Average global rise – 0.87˚C</a:t>
            </a:r>
          </a:p>
          <a:p>
            <a:endParaRPr lang="en-GB" dirty="0"/>
          </a:p>
        </p:txBody>
      </p:sp>
      <p:pic>
        <p:nvPicPr>
          <p:cNvPr id="4" name="Picture 4" descr="C:\Users\wsa user\Downloads\GlobalTem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782" y="2306587"/>
            <a:ext cx="6445553" cy="327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AF1CCD-C4D6-446A-A57D-7E222532D0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744" y="0"/>
            <a:ext cx="8648512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22228E-B973-44F1-9F60-D0A77D5971D1}"/>
              </a:ext>
            </a:extLst>
          </p:cNvPr>
          <p:cNvSpPr txBox="1"/>
          <p:nvPr/>
        </p:nvSpPr>
        <p:spPr>
          <a:xfrm>
            <a:off x="0" y="2519"/>
            <a:ext cx="1835567" cy="646331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Average increase:</a:t>
            </a:r>
          </a:p>
          <a:p>
            <a:r>
              <a:rPr lang="en-GB" dirty="0"/>
              <a:t>1.5°C</a:t>
            </a:r>
          </a:p>
        </p:txBody>
      </p:sp>
    </p:spTree>
    <p:extLst>
      <p:ext uri="{BB962C8B-B14F-4D97-AF65-F5344CB8AC3E}">
        <p14:creationId xmlns:p14="http://schemas.microsoft.com/office/powerpoint/2010/main" val="174749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0956" y="309529"/>
            <a:ext cx="1765130" cy="1816721"/>
          </a:xfrm>
        </p:spPr>
        <p:txBody>
          <a:bodyPr>
            <a:normAutofit fontScale="90000"/>
          </a:bodyPr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Rising sea levels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80060" y="2293006"/>
            <a:ext cx="8229600" cy="4373563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Rate of change - +3.3mm/year</a:t>
            </a:r>
          </a:p>
          <a:p>
            <a:r>
              <a:rPr lang="en-GB" dirty="0"/>
              <a:t>Latest measurement – 101mm (+/- 4mm)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48472"/>
            <a:ext cx="21725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NASA, August 2025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57F16569-EA43-F2E2-8480-7EFBC9DE17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210" y="309529"/>
            <a:ext cx="6648450" cy="534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07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1222600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Arctic Sea Ice Minimum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2960" y="2131236"/>
            <a:ext cx="7543801" cy="4023360"/>
          </a:xfrm>
        </p:spPr>
        <p:txBody>
          <a:bodyPr>
            <a:normAutofit fontScale="92500" lnSpcReduction="1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Rate of change – 13.1% LESS per decade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50223"/>
            <a:ext cx="21725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NASA, August 2025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EF1791E4-FEDE-E063-192E-34D4F7FDC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263" y="1509205"/>
            <a:ext cx="6314052" cy="5022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59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Arctic Sea Ice Video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0ED335-57CD-41F3-9154-6EB646776717}"/>
              </a:ext>
            </a:extLst>
          </p:cNvPr>
          <p:cNvSpPr txBox="1"/>
          <p:nvPr/>
        </p:nvSpPr>
        <p:spPr>
          <a:xfrm>
            <a:off x="2126554" y="6488668"/>
            <a:ext cx="5023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https://www.youtube.com/watch?v=UageQJS8yDI</a:t>
            </a:r>
            <a:endParaRPr lang="en-GB" dirty="0"/>
          </a:p>
        </p:txBody>
      </p:sp>
      <p:pic>
        <p:nvPicPr>
          <p:cNvPr id="6" name="Online Media 5" title="Chart showing the annual arctic sea ice minimum area from 1979 through 2025">
            <a:hlinkClick r:id="" action="ppaction://media"/>
            <a:extLst>
              <a:ext uri="{FF2B5EF4-FFF2-40B4-BE49-F238E27FC236}">
                <a16:creationId xmlns:a16="http://schemas.microsoft.com/office/drawing/2014/main" id="{8EC04427-540A-365F-0852-0D131C58878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25645" y="1737361"/>
            <a:ext cx="8225244" cy="464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29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1020558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 Ice (Antarctic)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48472"/>
            <a:ext cx="21725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NASA, August 2025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D491A3A1-C02F-E1EB-F52D-1DAD6FA65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91" y="1305042"/>
            <a:ext cx="6503720" cy="5243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383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A290F-4C70-418E-8145-62DDEBFE5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106475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 Ice (Greenland)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9A40A3-C17F-4F1D-BD2F-F5764AA567F8}"/>
              </a:ext>
            </a:extLst>
          </p:cNvPr>
          <p:cNvSpPr txBox="1"/>
          <p:nvPr/>
        </p:nvSpPr>
        <p:spPr>
          <a:xfrm>
            <a:off x="0" y="6548472"/>
            <a:ext cx="16247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NASA, 2025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58FA9FBF-3781-6C6D-7F99-23B85D2F31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711" y="1351215"/>
            <a:ext cx="6149922" cy="5239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1472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7008D65-4C48-4CAB-8600-9F4C427CE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81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286FC8-DD5D-4402-A2C0-8739BDAFEF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CC23917-FA20-4DBD-BA3C-868A3EA84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5743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452A527-3631-41ED-858D-3777A7D14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00BA4C-D046-4BA4-BED0-CC1F4D0DA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7500" y="639097"/>
            <a:ext cx="3609804" cy="36860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Albedo effect</a:t>
            </a:r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DF98A8E9-61D7-4B6A-B2A3-F7E8E311E1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25"/>
          <a:stretch/>
        </p:blipFill>
        <p:spPr>
          <a:xfrm>
            <a:off x="20" y="10"/>
            <a:ext cx="4571980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28A9C89-B313-458F-9C85-515930A51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03789" y="4343400"/>
            <a:ext cx="3291840" cy="0"/>
          </a:xfrm>
          <a:prstGeom prst="line">
            <a:avLst/>
          </a:prstGeom>
          <a:ln w="6350">
            <a:solidFill>
              <a:schemeClr val="tx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9271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8">
            <a:extLst>
              <a:ext uri="{FF2B5EF4-FFF2-40B4-BE49-F238E27FC236}">
                <a16:creationId xmlns:a16="http://schemas.microsoft.com/office/drawing/2014/main" id="{AE1AF813-2D2F-4B78-9216-388AF161ED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81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C47181D2-95D5-4439-9BDF-14D4FDC7BD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68A6BA-E028-40F1-9A9F-9F6EACFD95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668" b="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0727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 is responsible?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D41FE0-B156-4D2F-908B-F3F5C103F9AC}"/>
              </a:ext>
            </a:extLst>
          </p:cNvPr>
          <p:cNvSpPr txBox="1"/>
          <p:nvPr/>
        </p:nvSpPr>
        <p:spPr>
          <a:xfrm>
            <a:off x="1561268" y="6232124"/>
            <a:ext cx="535569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2" tooltip="http://blog.educastur.es/bloggeoing/tag/picture-description/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3" tooltip="https://creativecommons.org/licenses/by-nc-nd/3.0/"/>
              </a:rPr>
              <a:t>CC BY-NC-ND</a:t>
            </a:r>
            <a:endParaRPr lang="en-GB" sz="9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7BC2DE-A855-4CD7-A2A3-805813BEED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tretch>
            <a:fillRect/>
          </a:stretch>
        </p:blipFill>
        <p:spPr>
          <a:xfrm>
            <a:off x="1561268" y="1939524"/>
            <a:ext cx="5715000" cy="429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3819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4D938CBC-8EFC-601B-E389-F1E9A3741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813" y="0"/>
            <a:ext cx="69611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5">
            <a:extLst>
              <a:ext uri="{FF2B5EF4-FFF2-40B4-BE49-F238E27FC236}">
                <a16:creationId xmlns:a16="http://schemas.microsoft.com/office/drawing/2014/main" id="{5BB0B7D3-259F-8B9C-ECB6-08C05BFEC262}"/>
              </a:ext>
            </a:extLst>
          </p:cNvPr>
          <p:cNvSpPr txBox="1"/>
          <p:nvPr/>
        </p:nvSpPr>
        <p:spPr>
          <a:xfrm>
            <a:off x="94228" y="4826675"/>
            <a:ext cx="2003510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Interactive chart at:</a:t>
            </a:r>
          </a:p>
          <a:p>
            <a:r>
              <a:rPr lang="en-GB" dirty="0">
                <a:hlinkClick r:id="rId3"/>
              </a:rPr>
              <a:t>World’s Top Emitters Interactive Chart I World Resources Institute (wri.org)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78136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A5E9189-8592-4834-8BFF-F3154F9CB580}"/>
              </a:ext>
            </a:extLst>
          </p:cNvPr>
          <p:cNvSpPr txBox="1"/>
          <p:nvPr/>
        </p:nvSpPr>
        <p:spPr>
          <a:xfrm>
            <a:off x="0" y="6548472"/>
            <a:ext cx="25382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Our World in Data, 2025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FEEA33-A7B1-AB83-FF9E-E955245CE2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897" t="21473" r="29172" b="10457"/>
          <a:stretch>
            <a:fillRect/>
          </a:stretch>
        </p:blipFill>
        <p:spPr>
          <a:xfrm>
            <a:off x="384680" y="195335"/>
            <a:ext cx="8431398" cy="59847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E164927-A7ED-4A6A-26C2-48FAEA549F43}"/>
              </a:ext>
            </a:extLst>
          </p:cNvPr>
          <p:cNvSpPr txBox="1"/>
          <p:nvPr/>
        </p:nvSpPr>
        <p:spPr>
          <a:xfrm>
            <a:off x="0" y="5999879"/>
            <a:ext cx="9144000" cy="662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https://ourworldindata.org/</a:t>
            </a:r>
            <a:r>
              <a:rPr lang="en-US" dirty="0" err="1"/>
              <a:t>grapher</a:t>
            </a:r>
            <a:r>
              <a:rPr lang="en-US" dirty="0"/>
              <a:t>/annual-co2-emissions-per-country?time=1750..2024&amp;country=USA~GBR~IND~CHN~FRA~DEU~BRA~JPN~IDN~IRN</a:t>
            </a:r>
          </a:p>
        </p:txBody>
      </p:sp>
    </p:spTree>
    <p:extLst>
      <p:ext uri="{BB962C8B-B14F-4D97-AF65-F5344CB8AC3E}">
        <p14:creationId xmlns:p14="http://schemas.microsoft.com/office/powerpoint/2010/main" val="61515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</a:t>
            </a:r>
            <a:r>
              <a:rPr lang="en-GB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emissions per capita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48472"/>
            <a:ext cx="2907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Data source: Our World in Data, 2025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9B73BD6D-7BFE-88AE-5126-EC4339F2A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6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9592CFB7-81BB-782B-0A85-27647C3BF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5740"/>
            <a:ext cx="9144000" cy="508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4">
            <a:extLst>
              <a:ext uri="{FF2B5EF4-FFF2-40B4-BE49-F238E27FC236}">
                <a16:creationId xmlns:a16="http://schemas.microsoft.com/office/drawing/2014/main" id="{4567650D-D44B-F694-8DA4-F8025769EC66}"/>
              </a:ext>
            </a:extLst>
          </p:cNvPr>
          <p:cNvSpPr txBox="1"/>
          <p:nvPr/>
        </p:nvSpPr>
        <p:spPr>
          <a:xfrm>
            <a:off x="0" y="5800595"/>
            <a:ext cx="914400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/>
              <a:t>https://ourworldindata.org/grapher/co-emissions-per-capita?tab=map&amp;country=QAT~BRN~BHR~TTO~SAU~ARE~KWT~NCL~SXM~OMN~FRO~AUS~USA~CAN~MNG</a:t>
            </a:r>
          </a:p>
        </p:txBody>
      </p:sp>
    </p:spTree>
    <p:extLst>
      <p:ext uri="{BB962C8B-B14F-4D97-AF65-F5344CB8AC3E}">
        <p14:creationId xmlns:p14="http://schemas.microsoft.com/office/powerpoint/2010/main" val="41816880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q1CSfddlgU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13490" y="1834541"/>
            <a:ext cx="7611113" cy="428125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Final Perspective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3B4FF9-7558-483C-86EC-90ECDD0406C3}"/>
              </a:ext>
            </a:extLst>
          </p:cNvPr>
          <p:cNvSpPr txBox="1"/>
          <p:nvPr/>
        </p:nvSpPr>
        <p:spPr>
          <a:xfrm>
            <a:off x="2986810" y="6440266"/>
            <a:ext cx="3027175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GB" dirty="0"/>
              <a:t>https://youtu.be/Zq1CSfddlgU</a:t>
            </a:r>
          </a:p>
        </p:txBody>
      </p:sp>
    </p:spTree>
    <p:extLst>
      <p:ext uri="{BB962C8B-B14F-4D97-AF65-F5344CB8AC3E}">
        <p14:creationId xmlns:p14="http://schemas.microsoft.com/office/powerpoint/2010/main" val="2300513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AA100-4787-443C-B9BB-FEF61552D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is this important for buildings?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29EE1A-AEA9-4F6B-AEE3-8664C2281BEC}"/>
              </a:ext>
            </a:extLst>
          </p:cNvPr>
          <p:cNvSpPr txBox="1"/>
          <p:nvPr/>
        </p:nvSpPr>
        <p:spPr>
          <a:xfrm>
            <a:off x="1561268" y="6232124"/>
            <a:ext cx="535569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2" tooltip="http://blog.educastur.es/bloggeoing/tag/picture-description/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3" tooltip="https://creativecommons.org/licenses/by-nc-nd/3.0/"/>
              </a:rPr>
              <a:t>CC BY-NC-ND</a:t>
            </a:r>
            <a:endParaRPr lang="en-GB" sz="9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6CDE28-A058-4EC7-A4F9-FE4E45D673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tretch>
            <a:fillRect/>
          </a:stretch>
        </p:blipFill>
        <p:spPr>
          <a:xfrm>
            <a:off x="1561268" y="1939524"/>
            <a:ext cx="5715000" cy="429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701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A3CC463-F933-4AC4-86E1-5AC14B0C31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25D2DB-A12A-44DB-B00E-F4D622329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998" y="480060"/>
            <a:ext cx="3135249" cy="2788074"/>
          </a:xfrm>
          <a:prstGeom prst="rect">
            <a:avLst/>
          </a:pr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E7E7877-F64E-4EEA-B778-138031EFF8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998" y="3603670"/>
            <a:ext cx="3135249" cy="2788074"/>
          </a:xfrm>
          <a:prstGeom prst="rect">
            <a:avLst/>
          </a:pr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976BA3-BD1C-4D4E-9095-86AA1F774B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017" y="1038895"/>
            <a:ext cx="2891209" cy="166161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7DD6C4F3-70FD-4F13-919C-702EE4886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35447" y="487090"/>
            <a:ext cx="5056386" cy="5897880"/>
          </a:xfrm>
          <a:prstGeom prst="rect">
            <a:avLst/>
          </a:pr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312A4F-8FB3-445D-8AB1-56DBD55B0D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8573" y="1872124"/>
            <a:ext cx="4807563" cy="312781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376B2B8-79BB-40CB-A532-2C21405A3D19}"/>
              </a:ext>
            </a:extLst>
          </p:cNvPr>
          <p:cNvSpPr txBox="1"/>
          <p:nvPr/>
        </p:nvSpPr>
        <p:spPr>
          <a:xfrm>
            <a:off x="0" y="6548472"/>
            <a:ext cx="58537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Climate Change: Everyone’s business.  Implications for buildings, 2014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9D7A6E-9B76-497B-B28B-61C1B23324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071" y="4133870"/>
            <a:ext cx="2891209" cy="172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673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863111-7666-40F7-BB46-69BD95552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0452" y="18938"/>
            <a:ext cx="5983548" cy="683906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807B8DCF-9797-4914-BC89-5E512CA73556}"/>
              </a:ext>
            </a:extLst>
          </p:cNvPr>
          <p:cNvSpPr txBox="1">
            <a:spLocks/>
          </p:cNvSpPr>
          <p:nvPr/>
        </p:nvSpPr>
        <p:spPr>
          <a:xfrm>
            <a:off x="239698" y="248575"/>
            <a:ext cx="2849732" cy="157134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can be done?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D140AD-542E-4096-A7B1-7F866BE2AB84}"/>
              </a:ext>
            </a:extLst>
          </p:cNvPr>
          <p:cNvSpPr txBox="1"/>
          <p:nvPr/>
        </p:nvSpPr>
        <p:spPr>
          <a:xfrm>
            <a:off x="0" y="6334780"/>
            <a:ext cx="3266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Source: Climate Change: Everyone’s business.  Implications for buildings, 2014 </a:t>
            </a:r>
          </a:p>
        </p:txBody>
      </p:sp>
    </p:spTree>
    <p:extLst>
      <p:ext uri="{BB962C8B-B14F-4D97-AF65-F5344CB8AC3E}">
        <p14:creationId xmlns:p14="http://schemas.microsoft.com/office/powerpoint/2010/main" val="20740636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3206" b="4050"/>
          <a:stretch/>
        </p:blipFill>
        <p:spPr>
          <a:xfrm>
            <a:off x="133460" y="249382"/>
            <a:ext cx="8921454" cy="5516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2453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A4EE1-4D9C-4BE9-921B-7A647BBB1B80}"/>
              </a:ext>
            </a:extLst>
          </p:cNvPr>
          <p:cNvSpPr txBox="1">
            <a:spLocks/>
          </p:cNvSpPr>
          <p:nvPr/>
        </p:nvSpPr>
        <p:spPr>
          <a:xfrm>
            <a:off x="3967315" y="639097"/>
            <a:ext cx="4689988" cy="368601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2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Building Certification schemes</a:t>
            </a:r>
          </a:p>
        </p:txBody>
      </p:sp>
      <p:pic>
        <p:nvPicPr>
          <p:cNvPr id="3" name="Graphic 5" descr="Earth Globe Americas">
            <a:extLst>
              <a:ext uri="{FF2B5EF4-FFF2-40B4-BE49-F238E27FC236}">
                <a16:creationId xmlns:a16="http://schemas.microsoft.com/office/drawing/2014/main" id="{B51612E1-DF33-4148-B5BC-FA8C9194C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5499" y="1663693"/>
            <a:ext cx="3000986" cy="3000986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4114800" y="4289486"/>
            <a:ext cx="4144488" cy="47502"/>
          </a:xfrm>
          <a:prstGeom prst="line">
            <a:avLst/>
          </a:prstGeom>
          <a:ln w="31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5302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they?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171969-9413-42C6-8CF6-D01ACDA9F7C4}"/>
              </a:ext>
            </a:extLst>
          </p:cNvPr>
          <p:cNvSpPr txBox="1"/>
          <p:nvPr/>
        </p:nvSpPr>
        <p:spPr>
          <a:xfrm>
            <a:off x="1561268" y="6232124"/>
            <a:ext cx="535569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2" tooltip="http://blog.educastur.es/bloggeoing/tag/picture-description/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3" tooltip="https://creativecommons.org/licenses/by-nc-nd/3.0/"/>
              </a:rPr>
              <a:t>CC BY-NC-ND</a:t>
            </a:r>
            <a:endParaRPr lang="en-GB" sz="9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44FC6D-BB91-4B8B-A26A-E24C494D56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tretch>
            <a:fillRect/>
          </a:stretch>
        </p:blipFill>
        <p:spPr>
          <a:xfrm>
            <a:off x="1561268" y="1939524"/>
            <a:ext cx="5715000" cy="429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676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Building Certification Schemes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Voluntary schemes</a:t>
            </a:r>
          </a:p>
          <a:p>
            <a:r>
              <a:rPr lang="en-GB" dirty="0"/>
              <a:t>Focus on sustainability</a:t>
            </a:r>
          </a:p>
          <a:p>
            <a:r>
              <a:rPr lang="en-GB" dirty="0"/>
              <a:t>Used to focus agenda on sustainability in construction</a:t>
            </a:r>
          </a:p>
          <a:p>
            <a:r>
              <a:rPr lang="en-GB" dirty="0"/>
              <a:t>Differing types with differing foci</a:t>
            </a:r>
          </a:p>
          <a:p>
            <a:pPr lvl="1"/>
            <a:r>
              <a:rPr lang="en-GB" dirty="0"/>
              <a:t>Social, environmental, economic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57714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7362" y="133831"/>
            <a:ext cx="5441900" cy="6557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4915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and examples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6783020"/>
              </p:ext>
            </p:extLst>
          </p:nvPr>
        </p:nvGraphicFramePr>
        <p:xfrm>
          <a:off x="822325" y="1846263"/>
          <a:ext cx="7543800" cy="311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>
                  <a:extLst>
                    <a:ext uri="{9D8B030D-6E8A-4147-A177-3AD203B41FA5}">
                      <a16:colId xmlns:a16="http://schemas.microsoft.com/office/drawing/2014/main" val="1274823267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2358627447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11283785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Investigates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Example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2951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Single attribute product certification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Single sustainability</a:t>
                      </a:r>
                      <a:r>
                        <a:rPr lang="en-GB" baseline="0" dirty="0"/>
                        <a:t> aspect / quality e.g. energy efficiency rating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Energy Star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484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Multiple attribute product certification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Multiple aspects e.g. life cycle</a:t>
                      </a:r>
                      <a:r>
                        <a:rPr lang="en-GB" baseline="0" dirty="0"/>
                        <a:t> costs, energy usage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Nordic Swan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188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Multiple attribute building certification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Address</a:t>
                      </a:r>
                      <a:r>
                        <a:rPr lang="en-GB" baseline="0" dirty="0"/>
                        <a:t> the building / assembly as a whole looking at multiple criteria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BREEAM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85198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0647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BREEAM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845733"/>
            <a:ext cx="3303716" cy="4572879"/>
          </a:xfrm>
        </p:spPr>
        <p:txBody>
          <a:bodyPr/>
          <a:lstStyle/>
          <a:p>
            <a:r>
              <a:rPr lang="en-GB" dirty="0"/>
              <a:t>Building Research Establishment Environmental Assessment Method</a:t>
            </a:r>
          </a:p>
          <a:p>
            <a:r>
              <a:rPr lang="en-GB" dirty="0"/>
              <a:t>Developed in the 1980s and used in 1990 for office buildings</a:t>
            </a:r>
          </a:p>
          <a:p>
            <a:r>
              <a:rPr lang="en-GB" dirty="0"/>
              <a:t>First scheme to assess, rate &amp; certify sustainability of buildings</a:t>
            </a:r>
          </a:p>
          <a:p>
            <a:r>
              <a:rPr lang="en-GB" dirty="0"/>
              <a:t>6 levels (outstanding to acceptable)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7374" y="819397"/>
            <a:ext cx="5105032" cy="523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9631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083" y="1845734"/>
            <a:ext cx="3267457" cy="4454126"/>
          </a:xfrm>
        </p:spPr>
        <p:txBody>
          <a:bodyPr/>
          <a:lstStyle/>
          <a:p>
            <a:r>
              <a:rPr lang="en-GB" dirty="0" err="1"/>
              <a:t>Fornebu</a:t>
            </a:r>
            <a:r>
              <a:rPr lang="en-GB" dirty="0"/>
              <a:t> S, Oslo</a:t>
            </a:r>
          </a:p>
          <a:p>
            <a:r>
              <a:rPr lang="en-GB" dirty="0"/>
              <a:t>BREEAM Outstanding</a:t>
            </a:r>
          </a:p>
          <a:p>
            <a:r>
              <a:rPr lang="en-GB" dirty="0"/>
              <a:t>60% reduction in energy (passive design, technology)</a:t>
            </a:r>
          </a:p>
          <a:p>
            <a:r>
              <a:rPr lang="en-GB" dirty="0"/>
              <a:t>Responsibly sourced materials</a:t>
            </a:r>
          </a:p>
          <a:p>
            <a:r>
              <a:rPr lang="en-GB" dirty="0"/>
              <a:t>All C&amp;D waste recycled</a:t>
            </a:r>
          </a:p>
          <a:p>
            <a:r>
              <a:rPr lang="en-GB" dirty="0"/>
              <a:t>Sustainable transport</a:t>
            </a:r>
          </a:p>
          <a:p>
            <a:r>
              <a:rPr lang="en-GB" dirty="0"/>
              <a:t>Green roof</a:t>
            </a:r>
          </a:p>
          <a:p>
            <a:r>
              <a:rPr lang="en-GB" dirty="0"/>
              <a:t>Biodiversity considerations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1540" y="257019"/>
            <a:ext cx="4765764" cy="6310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5114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Nordic Swan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3357155" cy="4275996"/>
          </a:xfrm>
        </p:spPr>
        <p:txBody>
          <a:bodyPr/>
          <a:lstStyle/>
          <a:p>
            <a:r>
              <a:rPr lang="en-GB" dirty="0"/>
              <a:t>Environmental &amp; social dimensions</a:t>
            </a:r>
          </a:p>
          <a:p>
            <a:r>
              <a:rPr lang="en-GB" dirty="0"/>
              <a:t>Ecolabel, concentrating on reducing toxic materials &amp; resource consumption</a:t>
            </a:r>
          </a:p>
          <a:p>
            <a:r>
              <a:rPr lang="en-GB" dirty="0"/>
              <a:t>Introduced in 1989, Nordic countries only</a:t>
            </a:r>
          </a:p>
          <a:p>
            <a:r>
              <a:rPr lang="en-GB" dirty="0"/>
              <a:t>Pass or fail</a:t>
            </a:r>
          </a:p>
          <a:p>
            <a:r>
              <a:rPr lang="en-GB" dirty="0"/>
              <a:t>New residential / school building focus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5315" y="921525"/>
            <a:ext cx="4918685" cy="5289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282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845734"/>
            <a:ext cx="3197306" cy="4406624"/>
          </a:xfrm>
        </p:spPr>
        <p:txBody>
          <a:bodyPr/>
          <a:lstStyle/>
          <a:p>
            <a:r>
              <a:rPr lang="en-GB" dirty="0" err="1"/>
              <a:t>Krøyers</a:t>
            </a:r>
            <a:r>
              <a:rPr lang="en-GB" dirty="0"/>
              <a:t> </a:t>
            </a:r>
            <a:r>
              <a:rPr lang="en-GB" dirty="0" err="1"/>
              <a:t>Plads</a:t>
            </a:r>
            <a:r>
              <a:rPr lang="en-GB" dirty="0"/>
              <a:t>, Copenhagen</a:t>
            </a:r>
          </a:p>
          <a:p>
            <a:r>
              <a:rPr lang="en-GB" dirty="0"/>
              <a:t>105-unit apartment block</a:t>
            </a:r>
          </a:p>
          <a:p>
            <a:r>
              <a:rPr lang="en-GB" dirty="0"/>
              <a:t>Recycled materials, green roof, insulated envelope</a:t>
            </a:r>
          </a:p>
          <a:p>
            <a:r>
              <a:rPr lang="en-GB" dirty="0"/>
              <a:t>Natural light &amp; ventilation</a:t>
            </a:r>
          </a:p>
          <a:p>
            <a:r>
              <a:rPr lang="en-GB" dirty="0"/>
              <a:t>First Danish apartment block to achieve certification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0265" y="154379"/>
            <a:ext cx="4911944" cy="656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0968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D1D1210-3BD3-4C6E-AD1B-07BFB5ABD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81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4947F56-9DBB-4FF9-ABF2-5B7B3C7B5F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6E21A4B-9996-44C9-AE8B-9B156A6CD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5743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030725F-96B1-4047-B74B-7CC19DB1C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6A4EE1-4D9C-4BE9-921B-7A647BBB1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7315" y="639097"/>
            <a:ext cx="4689988" cy="36860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200">
                <a:solidFill>
                  <a:schemeClr val="tx1">
                    <a:lumMod val="85000"/>
                    <a:lumOff val="15000"/>
                  </a:schemeClr>
                </a:solidFill>
              </a:rPr>
              <a:t>Why sustainability?</a:t>
            </a:r>
          </a:p>
        </p:txBody>
      </p:sp>
      <p:pic>
        <p:nvPicPr>
          <p:cNvPr id="6" name="Graphic 5" descr="Earth Globe Americas">
            <a:extLst>
              <a:ext uri="{FF2B5EF4-FFF2-40B4-BE49-F238E27FC236}">
                <a16:creationId xmlns:a16="http://schemas.microsoft.com/office/drawing/2014/main" id="{B51612E1-DF33-4148-B5BC-FA8C9194C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5499" y="1663693"/>
            <a:ext cx="3000986" cy="3000986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14B5A7D-B352-42F9-83F6-4AF14C1BAE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85303" y="4343400"/>
            <a:ext cx="4227080" cy="0"/>
          </a:xfrm>
          <a:prstGeom prst="line">
            <a:avLst/>
          </a:prstGeom>
          <a:ln w="6350">
            <a:solidFill>
              <a:schemeClr val="tx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D03ABE8C-6A7E-4C35-B74C-CE45DA0B5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3989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31B6D19-39C5-45BF-8B25-29192C5D1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6467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B26C0-39F7-43A7-9300-6DF0294EB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</a:t>
            </a:r>
            <a:r>
              <a:rPr lang="en-GB" u="sng" dirty="0"/>
              <a:t>IS</a:t>
            </a:r>
            <a:r>
              <a:rPr lang="en-GB" dirty="0"/>
              <a:t> Sustainable Development?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171969-9413-42C6-8CF6-D01ACDA9F7C4}"/>
              </a:ext>
            </a:extLst>
          </p:cNvPr>
          <p:cNvSpPr txBox="1"/>
          <p:nvPr/>
        </p:nvSpPr>
        <p:spPr>
          <a:xfrm>
            <a:off x="1561268" y="6232124"/>
            <a:ext cx="535569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2" tooltip="http://blog.educastur.es/bloggeoing/tag/picture-description/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3" tooltip="https://creativecommons.org/licenses/by-nc-nd/3.0/"/>
              </a:rPr>
              <a:t>CC BY-NC-ND</a:t>
            </a:r>
            <a:endParaRPr lang="en-GB" sz="9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44FC6D-BB91-4B8B-A26A-E24C494D56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tretch>
            <a:fillRect/>
          </a:stretch>
        </p:blipFill>
        <p:spPr>
          <a:xfrm>
            <a:off x="1561268" y="1939524"/>
            <a:ext cx="5715000" cy="429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9486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4DE03C7-F132-41F1-A286-45A3A7E29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52035D-EB28-4B34-BBC8-2BFF2B0EB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099" y="1988262"/>
            <a:ext cx="7543801" cy="4023360"/>
          </a:xfrm>
        </p:spPr>
        <p:txBody>
          <a:bodyPr/>
          <a:lstStyle/>
          <a:p>
            <a:pPr algn="ctr"/>
            <a:r>
              <a:rPr lang="en-GB" dirty="0"/>
              <a:t>“</a:t>
            </a:r>
            <a:r>
              <a:rPr lang="en-GB" i="1" dirty="0"/>
              <a:t>Meeting the needs of the present without compromising the needs of future generations</a:t>
            </a:r>
            <a:r>
              <a:rPr lang="en-GB" dirty="0"/>
              <a:t>”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EFD1F5-70D6-44D2-B04B-81BFE826D954}"/>
              </a:ext>
            </a:extLst>
          </p:cNvPr>
          <p:cNvSpPr txBox="1">
            <a:spLocks/>
          </p:cNvSpPr>
          <p:nvPr/>
        </p:nvSpPr>
        <p:spPr>
          <a:xfrm>
            <a:off x="822960" y="2708928"/>
            <a:ext cx="6384798" cy="36933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Balance different, and often competing needs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89E2E1B-DB7D-462B-B262-85364E8623A1}"/>
              </a:ext>
            </a:extLst>
          </p:cNvPr>
          <p:cNvSpPr/>
          <p:nvPr/>
        </p:nvSpPr>
        <p:spPr>
          <a:xfrm>
            <a:off x="6327259" y="3297658"/>
            <a:ext cx="1905000" cy="18288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A259004-C9BD-45CE-8BD7-9F7AA54FCBDC}"/>
              </a:ext>
            </a:extLst>
          </p:cNvPr>
          <p:cNvSpPr/>
          <p:nvPr/>
        </p:nvSpPr>
        <p:spPr>
          <a:xfrm>
            <a:off x="1000663" y="3350532"/>
            <a:ext cx="1905000" cy="182880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4C058DF-84FD-41B0-87AF-48E607A10C55}"/>
              </a:ext>
            </a:extLst>
          </p:cNvPr>
          <p:cNvSpPr/>
          <p:nvPr/>
        </p:nvSpPr>
        <p:spPr>
          <a:xfrm>
            <a:off x="3667663" y="3297658"/>
            <a:ext cx="1905000" cy="1828800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9401D3-71E2-4BF8-A7B2-C96BE9E6E71A}"/>
              </a:ext>
            </a:extLst>
          </p:cNvPr>
          <p:cNvSpPr txBox="1"/>
          <p:nvPr/>
        </p:nvSpPr>
        <p:spPr>
          <a:xfrm>
            <a:off x="6750829" y="5225471"/>
            <a:ext cx="10393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Economy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55AE99-DF2C-4595-BD8C-0C81DD80A513}"/>
              </a:ext>
            </a:extLst>
          </p:cNvPr>
          <p:cNvSpPr txBox="1"/>
          <p:nvPr/>
        </p:nvSpPr>
        <p:spPr>
          <a:xfrm>
            <a:off x="1193677" y="5278345"/>
            <a:ext cx="1388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Environment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8F4E15-4F43-4C92-AF9C-7282F6C49281}"/>
              </a:ext>
            </a:extLst>
          </p:cNvPr>
          <p:cNvSpPr txBox="1"/>
          <p:nvPr/>
        </p:nvSpPr>
        <p:spPr>
          <a:xfrm>
            <a:off x="4183464" y="5301671"/>
            <a:ext cx="858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Society</a:t>
            </a:r>
          </a:p>
        </p:txBody>
      </p:sp>
    </p:spTree>
    <p:extLst>
      <p:ext uri="{BB962C8B-B14F-4D97-AF65-F5344CB8AC3E}">
        <p14:creationId xmlns:p14="http://schemas.microsoft.com/office/powerpoint/2010/main" val="288575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/>
      <p:bldP spid="10" grpId="0"/>
      <p:bldP spid="1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2032F-5E30-44B4-80CB-12DDD4047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8C664-3C85-44D3-8688-D654EA06CA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820617-1987-41A1-BD9B-B45452B6B1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9481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79F83-7720-44A2-9F75-67DECF008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6A96F2-0A10-4067-A306-D281FBD645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C948DE-9BEB-4779-B146-3E72F65AD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44293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D1D1210-3BD3-4C6E-AD1B-07BFB5ABD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81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4947F56-9DBB-4FF9-ABF2-5B7B3C7B5F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6E21A4B-9996-44C9-AE8B-9B156A6CD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5743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AA95A4F-6851-483E-8C86-31AA85F75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3F694F-C8C4-4F1D-96E1-CBC112F65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5832" y="639097"/>
            <a:ext cx="2551471" cy="368601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Unsustainable living:</a:t>
            </a:r>
            <a:br>
              <a:rPr lang="en-US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new problem?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D7C4D39-A1D1-44DB-B0A3-19AD6D5FA5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18" y="1099512"/>
            <a:ext cx="5550219" cy="4162664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E67B80F-DC96-4AB3-BCAC-07B698F6F6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56978" y="4343400"/>
            <a:ext cx="2400300" cy="0"/>
          </a:xfrm>
          <a:prstGeom prst="line">
            <a:avLst/>
          </a:prstGeom>
          <a:ln w="6350">
            <a:solidFill>
              <a:schemeClr val="tx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D102C23A-5B68-4151-A35E-69055BD51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3989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16C535E-8900-4C12-9B34-681C17AD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79F9CF-9AAB-4573-A608-301D7F671AF3}"/>
              </a:ext>
            </a:extLst>
          </p:cNvPr>
          <p:cNvSpPr txBox="1"/>
          <p:nvPr/>
        </p:nvSpPr>
        <p:spPr>
          <a:xfrm>
            <a:off x="0" y="6548472"/>
            <a:ext cx="21479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Creative Commons</a:t>
            </a:r>
          </a:p>
        </p:txBody>
      </p:sp>
    </p:spTree>
    <p:extLst>
      <p:ext uri="{BB962C8B-B14F-4D97-AF65-F5344CB8AC3E}">
        <p14:creationId xmlns:p14="http://schemas.microsoft.com/office/powerpoint/2010/main" val="245898930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Easter Island found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505200" cy="453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mysteriousplaces.com/Easter_Island/images/StatCnst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5508"/>
            <a:ext cx="4144530" cy="2608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mysteriousplaces.com/Easter_Island/images/Road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20732"/>
            <a:ext cx="3505200" cy="230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mysteriousplaces.com/Easter_Island/images/ahu-naunau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960" y="2609950"/>
            <a:ext cx="2794770" cy="424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allen statu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083" y="2606207"/>
            <a:ext cx="2952750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mysteriousplaces.com/Easter_Island/images/2heads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083" y="4511681"/>
            <a:ext cx="2952750" cy="2313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mysteriousplaces.com/Easter_Island/images/thinmoai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50" y="0"/>
            <a:ext cx="1714500" cy="2606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51355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8" cy="68579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18084" rIns="0" bIns="0" rtlCol="0">
            <a:spAutoFit/>
          </a:bodyPr>
          <a:lstStyle/>
          <a:p>
            <a:pPr marL="314325">
              <a:lnSpc>
                <a:spcPct val="100000"/>
              </a:lnSpc>
            </a:pPr>
            <a:r>
              <a:rPr sz="2400" dirty="0">
                <a:solidFill>
                  <a:srgbClr val="EAE8E1"/>
                </a:solidFill>
                <a:latin typeface="Times New Roman"/>
                <a:cs typeface="Times New Roman"/>
              </a:rPr>
              <a:t>Is this our</a:t>
            </a:r>
            <a:r>
              <a:rPr sz="2400" spc="-120" dirty="0">
                <a:solidFill>
                  <a:srgbClr val="EAE8E1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EAE8E1"/>
                </a:solidFill>
                <a:latin typeface="Times New Roman"/>
                <a:cs typeface="Times New Roman"/>
              </a:rPr>
              <a:t>future?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00C81-C81D-4807-A25C-8FE7F9321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is this so important in Wales?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A45458-3D37-42A2-B1C9-F98C59CDFF70}"/>
              </a:ext>
            </a:extLst>
          </p:cNvPr>
          <p:cNvSpPr txBox="1"/>
          <p:nvPr/>
        </p:nvSpPr>
        <p:spPr>
          <a:xfrm>
            <a:off x="1561268" y="6232124"/>
            <a:ext cx="535569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2" tooltip="http://blog.educastur.es/bloggeoing/tag/picture-description/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3" tooltip="https://creativecommons.org/licenses/by-nc-nd/3.0/"/>
              </a:rPr>
              <a:t>CC BY-NC-ND</a:t>
            </a:r>
            <a:endParaRPr lang="en-GB" sz="9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5FA5BE-50FC-4D4C-8F5D-A3435743D5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tretch>
            <a:fillRect/>
          </a:stretch>
        </p:blipFill>
        <p:spPr>
          <a:xfrm>
            <a:off x="1561268" y="1939524"/>
            <a:ext cx="5715000" cy="429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6025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apsofworld.com/world-political-map-2000px.jpg">
            <a:extLst>
              <a:ext uri="{FF2B5EF4-FFF2-40B4-BE49-F238E27FC236}">
                <a16:creationId xmlns:a16="http://schemas.microsoft.com/office/drawing/2014/main" id="{D3B5462B-F7E6-4D4C-9B31-975F05F37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9" y="37730"/>
            <a:ext cx="9132775" cy="675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63730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B9DE52-DE98-4EA1-9B04-D2E288EB0B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779" y="189134"/>
            <a:ext cx="5209297" cy="59971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30C39E-909F-41E8-BACA-497332A93372}"/>
              </a:ext>
            </a:extLst>
          </p:cNvPr>
          <p:cNvSpPr txBox="1"/>
          <p:nvPr/>
        </p:nvSpPr>
        <p:spPr>
          <a:xfrm>
            <a:off x="0" y="6548472"/>
            <a:ext cx="28886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Public Health Network Wales</a:t>
            </a:r>
          </a:p>
        </p:txBody>
      </p:sp>
    </p:spTree>
    <p:extLst>
      <p:ext uri="{BB962C8B-B14F-4D97-AF65-F5344CB8AC3E}">
        <p14:creationId xmlns:p14="http://schemas.microsoft.com/office/powerpoint/2010/main" val="15582652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CC97190-42AA-4D36-97E6-36B6BCA8B6B9}"/>
              </a:ext>
            </a:extLst>
          </p:cNvPr>
          <p:cNvSpPr/>
          <p:nvPr/>
        </p:nvSpPr>
        <p:spPr>
          <a:xfrm>
            <a:off x="585926" y="745724"/>
            <a:ext cx="7945515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333333"/>
                </a:solidFill>
                <a:latin typeface="Arial" panose="020B0604020202020204" pitchFamily="34" charset="0"/>
              </a:rPr>
              <a:t>“What Wales is doing today the world will do tomorrow”</a:t>
            </a:r>
          </a:p>
          <a:p>
            <a:endParaRPr lang="en-GB" sz="1400" b="1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en-GB" sz="4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“Action, more than words, is the hope for our current and future generations”</a:t>
            </a:r>
          </a:p>
          <a:p>
            <a:endParaRPr lang="en-GB" sz="14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  <a:p>
            <a:r>
              <a:rPr lang="en-GB" sz="4400" b="1" dirty="0">
                <a:solidFill>
                  <a:srgbClr val="333333"/>
                </a:solidFill>
                <a:latin typeface="Arial" panose="020B0604020202020204" pitchFamily="34" charset="0"/>
              </a:rPr>
              <a:t>United Nations, 2015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8904047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D1D1210-3BD3-4C6E-AD1B-07BFB5ABD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81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4947F56-9DBB-4FF9-ABF2-5B7B3C7B5F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6E21A4B-9996-44C9-AE8B-9B156A6CD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5743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030725F-96B1-4047-B74B-7CC19DB1C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D7CEE-8A35-4B53-876C-0E074BA954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7315" y="639097"/>
            <a:ext cx="4689988" cy="36860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800">
                <a:solidFill>
                  <a:schemeClr val="tx1">
                    <a:lumMod val="85000"/>
                    <a:lumOff val="15000"/>
                  </a:schemeClr>
                </a:solidFill>
              </a:rPr>
              <a:t>The problem with plastics…</a:t>
            </a:r>
          </a:p>
        </p:txBody>
      </p:sp>
      <p:pic>
        <p:nvPicPr>
          <p:cNvPr id="6" name="Graphic 5" descr="Warning">
            <a:extLst>
              <a:ext uri="{FF2B5EF4-FFF2-40B4-BE49-F238E27FC236}">
                <a16:creationId xmlns:a16="http://schemas.microsoft.com/office/drawing/2014/main" id="{55FBE78E-4425-44C7-AC58-A93B56710E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5499" y="1663693"/>
            <a:ext cx="3000986" cy="3000986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14B5A7D-B352-42F9-83F6-4AF14C1BAE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85303" y="4343400"/>
            <a:ext cx="4227080" cy="0"/>
          </a:xfrm>
          <a:prstGeom prst="line">
            <a:avLst/>
          </a:prstGeom>
          <a:ln w="6350">
            <a:solidFill>
              <a:schemeClr val="tx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D03ABE8C-6A7E-4C35-B74C-CE45DA0B5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3989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31B6D19-39C5-45BF-8B25-29192C5D1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55174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1269B5E-9744-4196-8A2D-42386F7D4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History of plastics use</a:t>
            </a:r>
          </a:p>
        </p:txBody>
      </p:sp>
      <p:pic>
        <p:nvPicPr>
          <p:cNvPr id="5" name="Online Media 4" title="The BPF Plastics Timeline">
            <a:hlinkClick r:id="" action="ppaction://media"/>
            <a:extLst>
              <a:ext uri="{FF2B5EF4-FFF2-40B4-BE49-F238E27FC236}">
                <a16:creationId xmlns:a16="http://schemas.microsoft.com/office/drawing/2014/main" id="{62AEA171-78C6-4A54-ADB1-F0E8A430E65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72376" y="1898140"/>
            <a:ext cx="7594384" cy="42718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8CC311D-F073-4520-9756-E3848C392881}"/>
              </a:ext>
            </a:extLst>
          </p:cNvPr>
          <p:cNvSpPr txBox="1"/>
          <p:nvPr/>
        </p:nvSpPr>
        <p:spPr>
          <a:xfrm>
            <a:off x="2201662" y="6490588"/>
            <a:ext cx="5067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https://www.youtube.com/watch?v=IBFMLMxGANc</a:t>
            </a:r>
          </a:p>
        </p:txBody>
      </p:sp>
    </p:spTree>
    <p:extLst>
      <p:ext uri="{BB962C8B-B14F-4D97-AF65-F5344CB8AC3E}">
        <p14:creationId xmlns:p14="http://schemas.microsoft.com/office/powerpoint/2010/main" val="314900777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14B85-7F72-4016-A3E4-86F625AB3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is it a concern?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271D6B-D5B5-4FEE-80A9-C90D9137F2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Growth in single-use plastics</a:t>
            </a:r>
          </a:p>
          <a:p>
            <a:r>
              <a:rPr lang="en-GB" dirty="0"/>
              <a:t>It does NOT decompose</a:t>
            </a:r>
          </a:p>
          <a:p>
            <a:r>
              <a:rPr lang="en-GB" dirty="0"/>
              <a:t>Accumulation in the environment is increasing concern</a:t>
            </a:r>
          </a:p>
          <a:p>
            <a:r>
              <a:rPr lang="en-GB" dirty="0"/>
              <a:t>Total amount of resins and fibres manufactured 1950-2015 is 7800 Mt</a:t>
            </a:r>
          </a:p>
          <a:p>
            <a:r>
              <a:rPr lang="en-GB" dirty="0"/>
              <a:t>Half of this (3900 Mt) is in the last </a:t>
            </a:r>
            <a:r>
              <a:rPr lang="en-GB" b="1" dirty="0"/>
              <a:t>13 years</a:t>
            </a:r>
            <a:r>
              <a:rPr lang="en-GB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34209654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2579DAE-C141-48DB-810E-C070C3008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81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2FD90C3-6350-4D5B-9738-6E94EDF30F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CD2D517-BC35-4439-AC31-06DF764F25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DD3F846-0483-40F5-A881-0C1AD2A0C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E51A5F-FBBF-4AD8-B07E-7B168BE7C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058" y="1200813"/>
            <a:ext cx="7945883" cy="447501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7CD8717-8A7B-4ED9-91D6-71F794275100}"/>
              </a:ext>
            </a:extLst>
          </p:cNvPr>
          <p:cNvSpPr txBox="1"/>
          <p:nvPr/>
        </p:nvSpPr>
        <p:spPr>
          <a:xfrm>
            <a:off x="0" y="6548472"/>
            <a:ext cx="78177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Geyer R (2017) Production, use and fate of all plastics ever made, </a:t>
            </a:r>
            <a:r>
              <a:rPr lang="en-GB" sz="1400" i="1" dirty="0"/>
              <a:t>Science Advances</a:t>
            </a:r>
            <a:r>
              <a:rPr lang="en-GB" sz="1400" dirty="0"/>
              <a:t>, 3, e1700782</a:t>
            </a:r>
          </a:p>
        </p:txBody>
      </p:sp>
    </p:spTree>
    <p:extLst>
      <p:ext uri="{BB962C8B-B14F-4D97-AF65-F5344CB8AC3E}">
        <p14:creationId xmlns:p14="http://schemas.microsoft.com/office/powerpoint/2010/main" val="94156381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2579DAE-C141-48DB-810E-C070C3008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81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2FD90C3-6350-4D5B-9738-6E94EDF30F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CD2D517-BC35-4439-AC31-06DF764F25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DD3F846-0483-40F5-A881-0C1AD2A0C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DF6A7D-C34C-4B3E-826B-FFCAE69DE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058" y="1160357"/>
            <a:ext cx="7945883" cy="455592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EAE37D5-0CC9-4833-A806-87447AADBAD0}"/>
              </a:ext>
            </a:extLst>
          </p:cNvPr>
          <p:cNvSpPr txBox="1"/>
          <p:nvPr/>
        </p:nvSpPr>
        <p:spPr>
          <a:xfrm>
            <a:off x="0" y="6548472"/>
            <a:ext cx="78177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Geyer R (2017) Production, use and fate of all plastics ever made, </a:t>
            </a:r>
            <a:r>
              <a:rPr lang="en-GB" sz="1400" i="1" dirty="0"/>
              <a:t>Science Advances</a:t>
            </a:r>
            <a:r>
              <a:rPr lang="en-GB" sz="1400" dirty="0"/>
              <a:t>, 3, e1700782</a:t>
            </a:r>
          </a:p>
        </p:txBody>
      </p:sp>
    </p:spTree>
    <p:extLst>
      <p:ext uri="{BB962C8B-B14F-4D97-AF65-F5344CB8AC3E}">
        <p14:creationId xmlns:p14="http://schemas.microsoft.com/office/powerpoint/2010/main" val="95274059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BDC3B55-D118-4218-BEA8-FA7BE17281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9" r="8011" b="1"/>
          <a:stretch/>
        </p:blipFill>
        <p:spPr>
          <a:xfrm>
            <a:off x="5845889" y="3506112"/>
            <a:ext cx="3298111" cy="3351888"/>
          </a:xfrm>
          <a:custGeom>
            <a:avLst/>
            <a:gdLst>
              <a:gd name="connsiteX0" fmla="*/ 0 w 4397481"/>
              <a:gd name="connsiteY0" fmla="*/ 0 h 3351888"/>
              <a:gd name="connsiteX1" fmla="*/ 4397481 w 4397481"/>
              <a:gd name="connsiteY1" fmla="*/ 0 h 3351888"/>
              <a:gd name="connsiteX2" fmla="*/ 4397481 w 4397481"/>
              <a:gd name="connsiteY2" fmla="*/ 3351888 h 3351888"/>
              <a:gd name="connsiteX3" fmla="*/ 1552363 w 4397481"/>
              <a:gd name="connsiteY3" fmla="*/ 3351888 h 3351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97481" h="3351888">
                <a:moveTo>
                  <a:pt x="0" y="0"/>
                </a:moveTo>
                <a:lnTo>
                  <a:pt x="4397481" y="0"/>
                </a:lnTo>
                <a:lnTo>
                  <a:pt x="4397481" y="3351888"/>
                </a:lnTo>
                <a:lnTo>
                  <a:pt x="1552363" y="3351888"/>
                </a:ln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3B1C3B2-97A0-4BD8-AF84-2372AD6284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8" r="23478" b="2"/>
          <a:stretch/>
        </p:blipFill>
        <p:spPr>
          <a:xfrm>
            <a:off x="20" y="10"/>
            <a:ext cx="6865999" cy="6863475"/>
          </a:xfrm>
          <a:custGeom>
            <a:avLst/>
            <a:gdLst>
              <a:gd name="connsiteX0" fmla="*/ 0 w 9154693"/>
              <a:gd name="connsiteY0" fmla="*/ 0 h 6863485"/>
              <a:gd name="connsiteX1" fmla="*/ 5976000 w 9154693"/>
              <a:gd name="connsiteY1" fmla="*/ 0 h 6863485"/>
              <a:gd name="connsiteX2" fmla="*/ 9154693 w 9154693"/>
              <a:gd name="connsiteY2" fmla="*/ 6863485 h 6863485"/>
              <a:gd name="connsiteX3" fmla="*/ 0 w 9154693"/>
              <a:gd name="connsiteY3" fmla="*/ 6863485 h 6863485"/>
              <a:gd name="connsiteX4" fmla="*/ 0 w 9154693"/>
              <a:gd name="connsiteY4" fmla="*/ 0 h 6863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693" h="6863485">
                <a:moveTo>
                  <a:pt x="0" y="0"/>
                </a:moveTo>
                <a:lnTo>
                  <a:pt x="5976000" y="0"/>
                </a:lnTo>
                <a:lnTo>
                  <a:pt x="9154693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2E72BC00-9E88-47E7-91BA-80056E3A24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1" r="7302"/>
          <a:stretch/>
        </p:blipFill>
        <p:spPr bwMode="auto">
          <a:xfrm>
            <a:off x="4626141" y="10"/>
            <a:ext cx="4517859" cy="3346394"/>
          </a:xfrm>
          <a:custGeom>
            <a:avLst/>
            <a:gdLst>
              <a:gd name="connsiteX0" fmla="*/ 0 w 6023811"/>
              <a:gd name="connsiteY0" fmla="*/ 0 h 3346404"/>
              <a:gd name="connsiteX1" fmla="*/ 6023811 w 6023811"/>
              <a:gd name="connsiteY1" fmla="*/ 0 h 3346404"/>
              <a:gd name="connsiteX2" fmla="*/ 6023811 w 6023811"/>
              <a:gd name="connsiteY2" fmla="*/ 3346404 h 3346404"/>
              <a:gd name="connsiteX3" fmla="*/ 1549824 w 6023811"/>
              <a:gd name="connsiteY3" fmla="*/ 3346404 h 3346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23811" h="3346404">
                <a:moveTo>
                  <a:pt x="0" y="0"/>
                </a:moveTo>
                <a:lnTo>
                  <a:pt x="6023811" y="0"/>
                </a:lnTo>
                <a:lnTo>
                  <a:pt x="6023811" y="3346404"/>
                </a:lnTo>
                <a:lnTo>
                  <a:pt x="1549824" y="334640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93C6A6C-6F50-41F1-A271-2A020D12E6D4}"/>
              </a:ext>
            </a:extLst>
          </p:cNvPr>
          <p:cNvSpPr txBox="1"/>
          <p:nvPr/>
        </p:nvSpPr>
        <p:spPr>
          <a:xfrm>
            <a:off x="0" y="6548472"/>
            <a:ext cx="29983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Sources: CBS News / NCEAS / YouTube </a:t>
            </a:r>
          </a:p>
        </p:txBody>
      </p:sp>
    </p:spTree>
    <p:extLst>
      <p:ext uri="{BB962C8B-B14F-4D97-AF65-F5344CB8AC3E}">
        <p14:creationId xmlns:p14="http://schemas.microsoft.com/office/powerpoint/2010/main" val="346393808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5EBBB-DFCD-415B-BA5E-6C591C090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Plastics in construction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194729-8AC6-451F-B419-8ACAFB63B0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2</a:t>
            </a:r>
            <a:r>
              <a:rPr lang="en-GB" baseline="30000" dirty="0"/>
              <a:t>nd</a:t>
            </a:r>
            <a:r>
              <a:rPr lang="en-GB" dirty="0"/>
              <a:t> highest sector user (after packaging)</a:t>
            </a:r>
          </a:p>
          <a:p>
            <a:r>
              <a:rPr lang="en-GB" dirty="0"/>
              <a:t>Uses include:</a:t>
            </a:r>
          </a:p>
          <a:p>
            <a:pPr lvl="1"/>
            <a:r>
              <a:rPr lang="en-GB" dirty="0"/>
              <a:t>Piping &amp; conduit</a:t>
            </a:r>
          </a:p>
          <a:p>
            <a:pPr lvl="1"/>
            <a:r>
              <a:rPr lang="en-GB" dirty="0"/>
              <a:t>Cladding &amp; profiles</a:t>
            </a:r>
          </a:p>
          <a:p>
            <a:pPr lvl="1"/>
            <a:r>
              <a:rPr lang="en-GB" dirty="0"/>
              <a:t>Insulation</a:t>
            </a:r>
          </a:p>
          <a:p>
            <a:pPr lvl="1"/>
            <a:r>
              <a:rPr lang="en-GB" dirty="0"/>
              <a:t>Seals &amp; gaskets, etc.</a:t>
            </a:r>
          </a:p>
          <a:p>
            <a:pPr lvl="1"/>
            <a:endParaRPr lang="en-GB" dirty="0"/>
          </a:p>
          <a:p>
            <a:r>
              <a:rPr lang="en-GB" dirty="0"/>
              <a:t>As we build ‘smarter’ buildings, will plastic use increase?</a:t>
            </a:r>
          </a:p>
        </p:txBody>
      </p:sp>
    </p:spTree>
    <p:extLst>
      <p:ext uri="{BB962C8B-B14F-4D97-AF65-F5344CB8AC3E}">
        <p14:creationId xmlns:p14="http://schemas.microsoft.com/office/powerpoint/2010/main" val="304516293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E0A15C-16EC-4BC2-834A-6BFC2C14E0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136" t="8188" r="32233" b="3959"/>
          <a:stretch/>
        </p:blipFill>
        <p:spPr>
          <a:xfrm>
            <a:off x="4261281" y="137230"/>
            <a:ext cx="4421079" cy="6131685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FB4EF6C-DAFD-49D3-ABEC-87B5C80DAF90}"/>
              </a:ext>
            </a:extLst>
          </p:cNvPr>
          <p:cNvSpPr txBox="1">
            <a:spLocks/>
          </p:cNvSpPr>
          <p:nvPr/>
        </p:nvSpPr>
        <p:spPr>
          <a:xfrm>
            <a:off x="390617" y="1575413"/>
            <a:ext cx="3613212" cy="3291770"/>
          </a:xfrm>
          <a:prstGeom prst="rect">
            <a:avLst/>
          </a:prstGeom>
        </p:spPr>
        <p:txBody>
          <a:bodyPr/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Key suggestions: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Create an effective ‘after-use’ economy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Reduce leakage of plastics into the natural environment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Decouple plastics from fossil feedstocks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775140-F133-48C4-8711-A55E2FF3A984}"/>
              </a:ext>
            </a:extLst>
          </p:cNvPr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Source: WEF, EMF and McKinsey &amp; Co. (2016</a:t>
            </a:r>
            <a:r>
              <a:rPr lang="en-GB" sz="1400" i="1" dirty="0"/>
              <a:t>) The New Plastics Economy – Rethinking the future of plastics</a:t>
            </a:r>
            <a:r>
              <a:rPr lang="en-GB" sz="1400" dirty="0"/>
              <a:t>.  Available at </a:t>
            </a:r>
            <a:r>
              <a:rPr lang="en-GB" sz="1400" dirty="0">
                <a:hlinkClick r:id="rId3"/>
              </a:rPr>
              <a:t>http://www.ellenmacarthurfoundation.org/publications</a:t>
            </a:r>
            <a:r>
              <a:rPr lang="en-GB" sz="1400" dirty="0"/>
              <a:t>, accessed 19/11/2018</a:t>
            </a:r>
          </a:p>
        </p:txBody>
      </p:sp>
    </p:spTree>
    <p:extLst>
      <p:ext uri="{BB962C8B-B14F-4D97-AF65-F5344CB8AC3E}">
        <p14:creationId xmlns:p14="http://schemas.microsoft.com/office/powerpoint/2010/main" val="209461457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AFD5D-0611-4243-BFE3-D3BAE6232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E240AE-F24E-4F7E-983C-B0CAA1C02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59" y="1845733"/>
            <a:ext cx="7543801" cy="4430779"/>
          </a:xfrm>
        </p:spPr>
        <p:txBody>
          <a:bodyPr/>
          <a:lstStyle/>
          <a:p>
            <a:r>
              <a:rPr lang="en-GB" dirty="0"/>
              <a:t>National Oceanic and Atmospheric Administration (NOAA)  (</a:t>
            </a:r>
            <a:r>
              <a:rPr lang="en-GB" dirty="0">
                <a:hlinkClick r:id="rId2"/>
              </a:rPr>
              <a:t>www.noaa.gov</a:t>
            </a:r>
            <a:r>
              <a:rPr lang="en-GB" dirty="0"/>
              <a:t>)</a:t>
            </a:r>
          </a:p>
          <a:p>
            <a:r>
              <a:rPr lang="en-GB" dirty="0"/>
              <a:t>Nasa Climate (</a:t>
            </a:r>
            <a:r>
              <a:rPr lang="en-GB" dirty="0">
                <a:hlinkClick r:id="rId3"/>
              </a:rPr>
              <a:t>www.climate.nasa.gov</a:t>
            </a:r>
            <a:r>
              <a:rPr lang="en-GB" dirty="0"/>
              <a:t>)</a:t>
            </a:r>
          </a:p>
          <a:p>
            <a:r>
              <a:rPr lang="en-GB" dirty="0"/>
              <a:t>CAIT Climate Data Explorer (</a:t>
            </a:r>
            <a:r>
              <a:rPr lang="en-GB" dirty="0">
                <a:hlinkClick r:id="rId4"/>
              </a:rPr>
              <a:t>www.cait.wri.org</a:t>
            </a:r>
            <a:r>
              <a:rPr lang="en-GB" dirty="0"/>
              <a:t>)</a:t>
            </a:r>
          </a:p>
          <a:p>
            <a:r>
              <a:rPr lang="en-GB" dirty="0"/>
              <a:t>World Bank (</a:t>
            </a:r>
            <a:r>
              <a:rPr lang="en-GB" dirty="0">
                <a:hlinkClick r:id="rId5"/>
              </a:rPr>
              <a:t>www.worldbank.org</a:t>
            </a:r>
            <a:r>
              <a:rPr lang="en-GB" dirty="0"/>
              <a:t>)</a:t>
            </a:r>
          </a:p>
          <a:p>
            <a:r>
              <a:rPr lang="en-GB" dirty="0"/>
              <a:t>Chalmers P (2014) </a:t>
            </a:r>
            <a:r>
              <a:rPr lang="en-GB" i="1" dirty="0"/>
              <a:t>Climate Change: Implications for Buildings</a:t>
            </a:r>
            <a:r>
              <a:rPr lang="en-GB" dirty="0"/>
              <a:t>. Available at </a:t>
            </a:r>
            <a:r>
              <a:rPr lang="en-GB" dirty="0">
                <a:hlinkClick r:id="rId6"/>
              </a:rPr>
              <a:t>www.cisl.cam.ac.uk/ipcc</a:t>
            </a:r>
            <a:r>
              <a:rPr lang="en-GB" dirty="0"/>
              <a:t> (Accessed 09 November 2018).</a:t>
            </a:r>
          </a:p>
          <a:p>
            <a:r>
              <a:rPr lang="en-GB" dirty="0"/>
              <a:t>Public Health Network Wales (</a:t>
            </a:r>
            <a:r>
              <a:rPr lang="en-GB" dirty="0">
                <a:hlinkClick r:id="rId7"/>
              </a:rPr>
              <a:t>www.publichealthnetwork.cymru</a:t>
            </a:r>
            <a:r>
              <a:rPr lang="en-GB" dirty="0"/>
              <a:t>) </a:t>
            </a:r>
          </a:p>
          <a:p>
            <a:r>
              <a:rPr lang="en-GB" dirty="0"/>
              <a:t>British Plastics Federation (</a:t>
            </a:r>
            <a:r>
              <a:rPr lang="en-GB" dirty="0">
                <a:hlinkClick r:id="rId8"/>
              </a:rPr>
              <a:t>www.bpf.co.uk</a:t>
            </a:r>
            <a:r>
              <a:rPr lang="en-GB" dirty="0"/>
              <a:t>) </a:t>
            </a:r>
          </a:p>
          <a:p>
            <a:r>
              <a:rPr lang="en-GB" dirty="0"/>
              <a:t>Ellen MacArthur Foundation (</a:t>
            </a:r>
            <a:r>
              <a:rPr lang="en-GB" dirty="0">
                <a:hlinkClick r:id="rId9"/>
              </a:rPr>
              <a:t>www.ellenmacarthurfoundation.org</a:t>
            </a:r>
            <a:r>
              <a:rPr lang="en-GB" dirty="0"/>
              <a:t>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61678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1205</Words>
  <Application>Microsoft Office PowerPoint</Application>
  <PresentationFormat>On-screen Show (4:3)</PresentationFormat>
  <Paragraphs>228</Paragraphs>
  <Slides>59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4" baseType="lpstr">
      <vt:lpstr>Arial</vt:lpstr>
      <vt:lpstr>Calibri</vt:lpstr>
      <vt:lpstr>Calibri Light</vt:lpstr>
      <vt:lpstr>Times New Roman</vt:lpstr>
      <vt:lpstr>Retrospect</vt:lpstr>
      <vt:lpstr>The Modern World</vt:lpstr>
      <vt:lpstr>Outline across 2 sessions</vt:lpstr>
      <vt:lpstr>What are your Top 3 issues?</vt:lpstr>
      <vt:lpstr>Climate change agenda</vt:lpstr>
      <vt:lpstr>What’s the issue with CO2?</vt:lpstr>
      <vt:lpstr>PowerPoint Presentation</vt:lpstr>
      <vt:lpstr>CO2 concentrations</vt:lpstr>
      <vt:lpstr>PowerPoint Presentation</vt:lpstr>
      <vt:lpstr>Natural CO2 flows</vt:lpstr>
      <vt:lpstr>NASA video</vt:lpstr>
      <vt:lpstr>Effects – Rising global temp </vt:lpstr>
      <vt:lpstr>Rising sea levels</vt:lpstr>
      <vt:lpstr>Arctic Sea Ice Minimum</vt:lpstr>
      <vt:lpstr>Arctic Sea Ice Video</vt:lpstr>
      <vt:lpstr>Land Ice (Antarctic)</vt:lpstr>
      <vt:lpstr>Land Ice (Greenland)</vt:lpstr>
      <vt:lpstr>Albedo effect</vt:lpstr>
      <vt:lpstr>PowerPoint Presentation</vt:lpstr>
      <vt:lpstr>Who is responsible?</vt:lpstr>
      <vt:lpstr>PowerPoint Presentation</vt:lpstr>
      <vt:lpstr>PowerPoint Presentation</vt:lpstr>
      <vt:lpstr>CO2 emissions per capita</vt:lpstr>
      <vt:lpstr>PowerPoint Presentation</vt:lpstr>
      <vt:lpstr>A Final Perspective</vt:lpstr>
      <vt:lpstr>Why is this important for buildings?</vt:lpstr>
      <vt:lpstr>PowerPoint Presentation</vt:lpstr>
      <vt:lpstr>PowerPoint Presentation</vt:lpstr>
      <vt:lpstr>PowerPoint Presentation</vt:lpstr>
      <vt:lpstr>PowerPoint Presentation</vt:lpstr>
      <vt:lpstr>What are they?</vt:lpstr>
      <vt:lpstr>Building Certification Schemes</vt:lpstr>
      <vt:lpstr>PowerPoint Presentation</vt:lpstr>
      <vt:lpstr>Types and examples</vt:lpstr>
      <vt:lpstr>BREEAM</vt:lpstr>
      <vt:lpstr>Example</vt:lpstr>
      <vt:lpstr>Nordic Swan</vt:lpstr>
      <vt:lpstr>Example</vt:lpstr>
      <vt:lpstr>Why sustainability?</vt:lpstr>
      <vt:lpstr>What IS Sustainable Development?</vt:lpstr>
      <vt:lpstr>Definition</vt:lpstr>
      <vt:lpstr>PowerPoint Presentation</vt:lpstr>
      <vt:lpstr>PowerPoint Presentation</vt:lpstr>
      <vt:lpstr>Unsustainable living: a new problem?</vt:lpstr>
      <vt:lpstr>PowerPoint Presentation</vt:lpstr>
      <vt:lpstr>PowerPoint Presentation</vt:lpstr>
      <vt:lpstr>Is this our future?</vt:lpstr>
      <vt:lpstr>Why is this so important in Wales?</vt:lpstr>
      <vt:lpstr>PowerPoint Presentation</vt:lpstr>
      <vt:lpstr>PowerPoint Presentation</vt:lpstr>
      <vt:lpstr>PowerPoint Presentation</vt:lpstr>
      <vt:lpstr>The problem with plastics…</vt:lpstr>
      <vt:lpstr>History of plastics use</vt:lpstr>
      <vt:lpstr>Why is it a concern?</vt:lpstr>
      <vt:lpstr>PowerPoint Presentation</vt:lpstr>
      <vt:lpstr>PowerPoint Presentation</vt:lpstr>
      <vt:lpstr>PowerPoint Presentation</vt:lpstr>
      <vt:lpstr>Plastics in construction</vt:lpstr>
      <vt:lpstr>PowerPoint Presentation</vt:lpstr>
      <vt:lpstr>Useful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Modern World</dc:title>
  <dc:creator>Owner</dc:creator>
  <cp:lastModifiedBy>Lara Hopkinson</cp:lastModifiedBy>
  <cp:revision>23</cp:revision>
  <dcterms:created xsi:type="dcterms:W3CDTF">2018-11-19T17:03:17Z</dcterms:created>
  <dcterms:modified xsi:type="dcterms:W3CDTF">2025-11-28T14:44:36Z</dcterms:modified>
</cp:coreProperties>
</file>