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56" r:id="rId2"/>
    <p:sldId id="266" r:id="rId3"/>
    <p:sldId id="257" r:id="rId4"/>
    <p:sldId id="265" r:id="rId5"/>
    <p:sldId id="264" r:id="rId6"/>
    <p:sldId id="267" r:id="rId7"/>
    <p:sldId id="263" r:id="rId8"/>
    <p:sldId id="268" r:id="rId9"/>
    <p:sldId id="258" r:id="rId10"/>
    <p:sldId id="269" r:id="rId11"/>
    <p:sldId id="259" r:id="rId12"/>
    <p:sldId id="270" r:id="rId13"/>
    <p:sldId id="260" r:id="rId14"/>
    <p:sldId id="271" r:id="rId15"/>
    <p:sldId id="261" r:id="rId16"/>
    <p:sldId id="272" r:id="rId17"/>
    <p:sldId id="262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38" autoAdjust="0"/>
    <p:restoredTop sz="50093" autoAdjust="0"/>
  </p:normalViewPr>
  <p:slideViewPr>
    <p:cSldViewPr snapToGrid="0" snapToObjects="1">
      <p:cViewPr varScale="1">
        <p:scale>
          <a:sx n="36" d="100"/>
          <a:sy n="36" d="100"/>
        </p:scale>
        <p:origin x="2118" y="48"/>
      </p:cViewPr>
      <p:guideLst/>
    </p:cSldViewPr>
  </p:slideViewPr>
  <p:outlineViewPr>
    <p:cViewPr>
      <p:scale>
        <a:sx n="33" d="100"/>
        <a:sy n="33" d="100"/>
      </p:scale>
      <p:origin x="0" y="-21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E943F0-E950-4293-9F0E-6E5BFF31C0E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576A4C-4534-48F7-9A25-C10D5B54C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564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42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52407" y="3905573"/>
            <a:ext cx="73347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ECEY5001C  </a:t>
            </a:r>
            <a:r>
              <a:rPr lang="en-GB" dirty="0" err="1">
                <a:solidFill>
                  <a:schemeClr val="bg1"/>
                </a:solidFill>
              </a:rPr>
              <a:t>Dulliau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ymchwil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addysg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gofal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Blynyddoedd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cynnar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Research methods in early years education and care</a:t>
            </a:r>
          </a:p>
          <a:p>
            <a:r>
              <a:rPr lang="en-GB" dirty="0" err="1">
                <a:solidFill>
                  <a:schemeClr val="bg1"/>
                </a:solidFill>
              </a:rPr>
              <a:t>Cefnogaeth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Aseiniad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Assignment guidance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31954-8835-451F-9F6B-3D4F2313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31336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Aseiniad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FF5ED1-F5F0-46CB-B320-C9C781D6D1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996462"/>
            <a:ext cx="8300196" cy="4243753"/>
          </a:xfrm>
        </p:spPr>
        <p:txBody>
          <a:bodyPr>
            <a:normAutofit fontScale="62500" lnSpcReduction="20000"/>
          </a:bodyPr>
          <a:lstStyle/>
          <a:p>
            <a:pPr indent="0">
              <a:buNone/>
            </a:pPr>
            <a:endParaRPr lang="cy-GB" dirty="0"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685800" indent="-457200"/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Cyflwyniad llafar ar gynnig ymchwil gyda ffurflen foeseg gysylltiedig (15 munud)</a:t>
            </a:r>
          </a:p>
          <a:p>
            <a:pPr indent="0">
              <a:buNone/>
            </a:pPr>
            <a:endParaRPr lang="cy-GB" dirty="0"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685800" indent="-457200"/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Cyflwyniad 15 munud</a:t>
            </a:r>
          </a:p>
          <a:p>
            <a:pPr marL="685800" indent="-457200"/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Trafod  pwnc ymchwil o’r rhestr a  chyflwyno eich cynllun ar gyfer ymchwil arfaethedig.</a:t>
            </a:r>
          </a:p>
          <a:p>
            <a:pPr marL="685800" indent="-457200"/>
            <a:r>
              <a:rPr lang="en-GB" dirty="0" err="1"/>
              <a:t>Dylai'r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arfaethedig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: </a:t>
            </a:r>
          </a:p>
          <a:p>
            <a:pPr lvl="0"/>
            <a:r>
              <a:rPr lang="cy-GB" dirty="0"/>
              <a:t>Crynodeb. </a:t>
            </a:r>
            <a:endParaRPr lang="en-GB" dirty="0"/>
          </a:p>
          <a:p>
            <a:pPr lvl="0"/>
            <a:r>
              <a:rPr lang="cy-GB" dirty="0"/>
              <a:t>Ymchwil newydd a chyfredol i gefnogi'r astudiaeth arfaethedig.</a:t>
            </a:r>
            <a:endParaRPr lang="en-GB" dirty="0"/>
          </a:p>
          <a:p>
            <a:pPr lvl="0"/>
            <a:r>
              <a:rPr lang="en-GB" dirty="0" err="1"/>
              <a:t>Methodoleg</a:t>
            </a:r>
            <a:endParaRPr lang="en-GB" dirty="0"/>
          </a:p>
          <a:p>
            <a:r>
              <a:rPr lang="cy-GB" dirty="0"/>
              <a:t>Moeseg: Cwblhau ffurflen foeseg fanwl Prifysgol Cymru Y Drindod Dewi Sant (PCYDDS)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gyfwlyno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Turnitin </a:t>
            </a:r>
          </a:p>
          <a:p>
            <a:r>
              <a:rPr lang="cy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Gellir trafod moeseg yn fer yn y cyflwyniad hefyd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495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22887" y="604434"/>
            <a:ext cx="7454685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/>
              <a:t>Aseiniad</a:t>
            </a:r>
            <a:endParaRPr lang="en-GB" sz="3600" dirty="0"/>
          </a:p>
          <a:p>
            <a:pPr algn="ctr"/>
            <a:r>
              <a:rPr lang="en-GB" sz="3600" dirty="0"/>
              <a:t>Assignment</a:t>
            </a:r>
          </a:p>
          <a:p>
            <a:r>
              <a:rPr lang="en-GB" sz="2400" dirty="0"/>
              <a:t>15 minute  presentation. </a:t>
            </a:r>
          </a:p>
          <a:p>
            <a:r>
              <a:rPr lang="en-GB" sz="2400" dirty="0"/>
              <a:t>Discuss a chosen topic from the list and present a  proposed research plan.</a:t>
            </a:r>
          </a:p>
          <a:p>
            <a:r>
              <a:rPr lang="en-GB" sz="2400" dirty="0"/>
              <a:t>Include an abstract .</a:t>
            </a:r>
          </a:p>
          <a:p>
            <a:r>
              <a:rPr lang="en-GB" sz="2400" dirty="0"/>
              <a:t>New and current research to support your proposed study.</a:t>
            </a:r>
          </a:p>
          <a:p>
            <a:r>
              <a:rPr lang="en-GB" sz="2400" dirty="0"/>
              <a:t>Methodology</a:t>
            </a:r>
          </a:p>
          <a:p>
            <a:r>
              <a:rPr lang="en-GB" sz="2400" dirty="0"/>
              <a:t>Ethics –  complete a UWTSD ethics form submitted to turn it in.</a:t>
            </a:r>
          </a:p>
          <a:p>
            <a:r>
              <a:rPr lang="en-GB" sz="2400" dirty="0"/>
              <a:t>Ethics should also be touched upon within your presentation.</a:t>
            </a: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7C64061-49C1-4B11-A9C6-3FA16C6C7C56}"/>
              </a:ext>
            </a:extLst>
          </p:cNvPr>
          <p:cNvSpPr/>
          <p:nvPr/>
        </p:nvSpPr>
        <p:spPr>
          <a:xfrm>
            <a:off x="188259" y="335846"/>
            <a:ext cx="86868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>
              <a:spcAft>
                <a:spcPts val="0"/>
              </a:spcAft>
            </a:pPr>
            <a:r>
              <a:rPr lang="cy-GB" sz="24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Cwestiynau Ymchwil</a:t>
            </a:r>
          </a:p>
          <a:p>
            <a:pPr marL="457200">
              <a:spcAft>
                <a:spcPts val="0"/>
              </a:spcAft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Pa dystiolaeth sydd i gefnogi pwysigrwydd chwarae yn yr awyr agored yn Natblygiad plant Ifanc?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Sut y dylid ymgorffori technoleg ddigidol effeithiol yn chwarae plant ifanc? 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Pam y mae darllen gyda phlant pan fyddant yn ifanc iawn o fudd iddynt o safbwynt iaith a Datblygiad cymdeithasol ac emosiynol?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cy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Archwilio’r strategaethau a ddefnyddir i gynorthwyo plant Ifanc sydd ag ADY mewn lleoliadau blynyddoedd cynnar: A ydyn nhw’n effeithiol?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b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Dylai'r</a:t>
            </a: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cyflwyniad</a:t>
            </a: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astudiaeth</a:t>
            </a: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ymchwil</a:t>
            </a: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arfaethedig</a:t>
            </a: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gynnwys</a:t>
            </a: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canlynol</a:t>
            </a: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297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2095" y="1321357"/>
            <a:ext cx="7537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                                                                                                                                     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284" y="1321357"/>
            <a:ext cx="8058150" cy="4210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319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573B9-558C-4A34-A444-AC3F96AF7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Cofiwch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9C9F2-A2F7-4C98-8400-D1D2E9E13E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718181" cy="367786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Fe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aseinaid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o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llyfrau</a:t>
            </a:r>
            <a:r>
              <a:rPr lang="en-GB" dirty="0"/>
              <a:t> ac </a:t>
            </a:r>
            <a:r>
              <a:rPr lang="en-GB" dirty="0" err="1"/>
              <a:t>erthyglau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Llyfrgell</a:t>
            </a:r>
            <a:r>
              <a:rPr lang="en-GB" dirty="0"/>
              <a:t> (</a:t>
            </a:r>
            <a:r>
              <a:rPr lang="en-GB" dirty="0" err="1"/>
              <a:t>arlein</a:t>
            </a:r>
            <a:r>
              <a:rPr lang="en-GB" dirty="0"/>
              <a:t>) a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defnydd</a:t>
            </a:r>
            <a:r>
              <a:rPr lang="en-GB" dirty="0"/>
              <a:t> o </a:t>
            </a:r>
            <a:r>
              <a:rPr lang="en-GB" dirty="0" err="1"/>
              <a:t>rhain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a </a:t>
            </a:r>
            <a:r>
              <a:rPr lang="en-GB" dirty="0" err="1"/>
              <a:t>golygu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.</a:t>
            </a:r>
          </a:p>
          <a:p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Turnitin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digon</a:t>
            </a:r>
            <a:r>
              <a:rPr lang="en-GB" dirty="0"/>
              <a:t> o </a:t>
            </a:r>
            <a:r>
              <a:rPr lang="en-GB" dirty="0" err="1"/>
              <a:t>bryd</a:t>
            </a:r>
            <a:r>
              <a:rPr lang="en-GB" dirty="0"/>
              <a:t>.</a:t>
            </a:r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cofiwch</a:t>
            </a:r>
            <a:r>
              <a:rPr lang="en-GB" dirty="0"/>
              <a:t> am y system EC (</a:t>
            </a:r>
            <a:r>
              <a:rPr lang="en-GB" dirty="0" err="1"/>
              <a:t>amgylchiadau</a:t>
            </a:r>
            <a:r>
              <a:rPr lang="en-GB" dirty="0"/>
              <a:t> </a:t>
            </a:r>
            <a:r>
              <a:rPr lang="en-GB" dirty="0" err="1"/>
              <a:t>esgusodol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919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6461" y="557939"/>
            <a:ext cx="8747010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/>
              <a:t>Cofiwch</a:t>
            </a:r>
            <a:endParaRPr lang="en-GB" sz="2400" b="1" dirty="0"/>
          </a:p>
          <a:p>
            <a:r>
              <a:rPr lang="en-GB" sz="2400" b="1" dirty="0"/>
              <a:t>Remember</a:t>
            </a:r>
          </a:p>
          <a:p>
            <a:endParaRPr lang="en-GB" sz="2400" b="1" dirty="0"/>
          </a:p>
          <a:p>
            <a:r>
              <a:rPr lang="en-GB" sz="2400" dirty="0"/>
              <a:t>You will need to engage in a lot of reading and research around your </a:t>
            </a:r>
          </a:p>
          <a:p>
            <a:r>
              <a:rPr lang="en-GB" sz="2400" dirty="0"/>
              <a:t>chosen topic.</a:t>
            </a:r>
          </a:p>
          <a:p>
            <a:r>
              <a:rPr lang="en-GB" sz="2400" dirty="0"/>
              <a:t>There are a large number of journal articles available through the </a:t>
            </a:r>
          </a:p>
          <a:p>
            <a:r>
              <a:rPr lang="en-GB" sz="2400" dirty="0"/>
              <a:t>Library, so please ensure you make use of these.</a:t>
            </a:r>
          </a:p>
          <a:p>
            <a:endParaRPr lang="en-GB" sz="2400" b="1" dirty="0"/>
          </a:p>
          <a:p>
            <a:r>
              <a:rPr lang="en-GB" sz="2400" dirty="0"/>
              <a:t>Proof read and edit work carefully</a:t>
            </a:r>
          </a:p>
          <a:p>
            <a:endParaRPr lang="en-GB" sz="2400" dirty="0"/>
          </a:p>
          <a:p>
            <a:r>
              <a:rPr lang="en-GB" sz="2400" dirty="0"/>
              <a:t>Submit to </a:t>
            </a:r>
            <a:r>
              <a:rPr lang="en-GB" sz="2400" dirty="0" err="1"/>
              <a:t>Turnitin</a:t>
            </a:r>
            <a:r>
              <a:rPr lang="en-GB" sz="2400" dirty="0"/>
              <a:t> in plenty of time. </a:t>
            </a:r>
          </a:p>
          <a:p>
            <a:endParaRPr lang="en-GB" sz="2400" dirty="0"/>
          </a:p>
          <a:p>
            <a:r>
              <a:rPr lang="en-GB" sz="2400" dirty="0"/>
              <a:t>Remember to access the extenuating circumstances system if you </a:t>
            </a:r>
          </a:p>
          <a:p>
            <a:r>
              <a:rPr lang="en-GB" sz="2400" dirty="0"/>
              <a:t>need to.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674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ACBFA-D834-47D3-A1EF-E3321AE75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7"/>
            <a:ext cx="7886700" cy="626186"/>
          </a:xfrm>
        </p:spPr>
        <p:txBody>
          <a:bodyPr>
            <a:normAutofit fontScale="90000"/>
          </a:bodyPr>
          <a:lstStyle/>
          <a:p>
            <a:br>
              <a:rPr lang="cy-GB" sz="2400" b="1" dirty="0"/>
            </a:br>
            <a:br>
              <a:rPr lang="cy-GB" sz="2400" b="1" dirty="0"/>
            </a:br>
            <a:r>
              <a:rPr lang="cy-GB" sz="2700" b="1" dirty="0"/>
              <a:t>Llenyddiaeth sydd wedi’i seilio ar Ymchwil</a:t>
            </a:r>
            <a:r>
              <a:rPr lang="en-GB" sz="2700" b="1" dirty="0"/>
              <a:t> (20 marc)    </a:t>
            </a:r>
            <a:br>
              <a:rPr lang="en-GB" sz="2400" b="1" dirty="0"/>
            </a:br>
            <a:r>
              <a:rPr lang="en-GB" sz="2400" dirty="0"/>
              <a:t>10 marc am </a:t>
            </a:r>
            <a:r>
              <a:rPr lang="en-GB" sz="2400" dirty="0" err="1"/>
              <a:t>ansawdd</a:t>
            </a:r>
            <a:r>
              <a:rPr lang="en-GB" sz="2400" dirty="0"/>
              <a:t> y </a:t>
            </a:r>
            <a:r>
              <a:rPr lang="en-GB" sz="2400" dirty="0" err="1"/>
              <a:t>cyfeirnodau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/>
              <a:t>10 marc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cydnabyddiaeth</a:t>
            </a:r>
            <a:r>
              <a:rPr lang="en-GB" sz="2400" dirty="0"/>
              <a:t> addas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fframweithiau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gefnogi’r</a:t>
            </a:r>
            <a:r>
              <a:rPr lang="en-GB" sz="2400" dirty="0"/>
              <a:t> </a:t>
            </a:r>
            <a:r>
              <a:rPr lang="en-GB" sz="2400" dirty="0" err="1"/>
              <a:t>ffurflen</a:t>
            </a:r>
            <a:r>
              <a:rPr lang="en-GB" sz="2400" dirty="0"/>
              <a:t> </a:t>
            </a:r>
            <a:r>
              <a:rPr lang="en-GB" sz="2400" dirty="0" err="1"/>
              <a:t>moeseg</a:t>
            </a:r>
            <a:r>
              <a:rPr lang="en-GB" sz="2400" dirty="0"/>
              <a:t>.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17D6B-AE5C-414D-AC49-3BDC18B070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 flipH="1">
            <a:off x="0" y="1521151"/>
            <a:ext cx="628650" cy="382150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F001A2-CBE0-499C-A1D7-CF98FCCF46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cyfeirnod</a:t>
            </a:r>
            <a:r>
              <a:rPr lang="en-GB" dirty="0"/>
              <a:t> </a:t>
            </a:r>
            <a:r>
              <a:rPr lang="en-GB" dirty="0" err="1"/>
              <a:t>ddefnyddiwyd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cyflwyniad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cyferinodi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lafar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gyflwyno</a:t>
            </a:r>
            <a:endParaRPr lang="en-GB" dirty="0"/>
          </a:p>
          <a:p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/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defndyddio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addas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</a:t>
            </a:r>
            <a:r>
              <a:rPr lang="en-GB" dirty="0" err="1"/>
              <a:t>moeseg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9169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" y="309967"/>
            <a:ext cx="894252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Research Informed Literature 20 marks</a:t>
            </a:r>
          </a:p>
          <a:p>
            <a:r>
              <a:rPr lang="en-GB" sz="2400" b="1" dirty="0"/>
              <a:t>10 marks for quality of references used and 10 marks for appropriate acknowledgement of frameworks to support the ethics form.</a:t>
            </a:r>
          </a:p>
          <a:p>
            <a:endParaRPr lang="en-GB" dirty="0"/>
          </a:p>
          <a:p>
            <a:r>
              <a:rPr lang="en-GB" sz="2400" dirty="0"/>
              <a:t>Reference list must include all verbal references used within the presentation</a:t>
            </a:r>
          </a:p>
          <a:p>
            <a:endParaRPr lang="en-GB" sz="2400" dirty="0"/>
          </a:p>
          <a:p>
            <a:r>
              <a:rPr lang="en-GB" sz="2400" dirty="0"/>
              <a:t>You must verbally cite references correctly</a:t>
            </a:r>
          </a:p>
          <a:p>
            <a:r>
              <a:rPr lang="en-GB" sz="2400" dirty="0"/>
              <a:t>Consider the quality of your research</a:t>
            </a:r>
          </a:p>
          <a:p>
            <a:endParaRPr lang="en-GB" sz="2400" dirty="0"/>
          </a:p>
          <a:p>
            <a:r>
              <a:rPr lang="en-GB" sz="2400" dirty="0"/>
              <a:t>Ensure you make use of appropriate sources to support both the proposal and supporting ethics form.</a:t>
            </a:r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B35E866-C16C-4127-9115-A918F9B5C14F}"/>
              </a:ext>
            </a:extLst>
          </p:cNvPr>
          <p:cNvSpPr/>
          <p:nvPr/>
        </p:nvSpPr>
        <p:spPr>
          <a:xfrm>
            <a:off x="602478" y="-1105436"/>
            <a:ext cx="7951861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gwybodaeth</a:t>
            </a:r>
            <a:r>
              <a:rPr lang="en-GB" b="1" dirty="0"/>
              <a:t> a </a:t>
            </a:r>
            <a:r>
              <a:rPr lang="en-GB" b="1" dirty="0" err="1"/>
              <a:t>dealltwriaeth</a:t>
            </a:r>
            <a:r>
              <a:rPr lang="en-GB" b="1" dirty="0"/>
              <a:t> 20 marc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ofynnol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ystyried</a:t>
            </a:r>
            <a:r>
              <a:rPr lang="en-GB" dirty="0"/>
              <a:t> pa </a:t>
            </a:r>
            <a:r>
              <a:rPr lang="en-GB" dirty="0" err="1"/>
              <a:t>ddull</a:t>
            </a:r>
            <a:r>
              <a:rPr lang="en-GB" dirty="0"/>
              <a:t> </a:t>
            </a:r>
            <a:r>
              <a:rPr lang="en-GB" dirty="0" err="1"/>
              <a:t>methodolegol</a:t>
            </a:r>
            <a:r>
              <a:rPr lang="en-GB" dirty="0"/>
              <a:t> y </a:t>
            </a:r>
            <a:r>
              <a:rPr lang="en-GB" dirty="0" err="1"/>
              <a:t>byddech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gasglu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– a </a:t>
            </a:r>
            <a:r>
              <a:rPr lang="en-GB" dirty="0" err="1"/>
              <a:t>fyddwch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cyfweliadau</a:t>
            </a:r>
            <a:r>
              <a:rPr lang="en-GB" dirty="0"/>
              <a:t> 1 </a:t>
            </a:r>
            <a:r>
              <a:rPr lang="en-GB" dirty="0" err="1"/>
              <a:t>i</a:t>
            </a:r>
            <a:r>
              <a:rPr lang="en-GB" dirty="0"/>
              <a:t> 1 neu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?  </a:t>
            </a:r>
            <a:r>
              <a:rPr lang="en-GB" dirty="0" err="1"/>
              <a:t>Efallai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Holiaduron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, pa </a:t>
            </a:r>
            <a:r>
              <a:rPr lang="en-GB" dirty="0" err="1"/>
              <a:t>dystiolaeth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awgrymu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y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gasglu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data'n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hon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arfaethedig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arferion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. </a:t>
            </a:r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unol</a:t>
            </a:r>
            <a:r>
              <a:rPr lang="en-GB" dirty="0"/>
              <a:t> â </a:t>
            </a:r>
            <a:r>
              <a:rPr lang="en-GB" dirty="0" err="1"/>
              <a:t>thystiolaeth</a:t>
            </a:r>
            <a:r>
              <a:rPr lang="en-GB" dirty="0"/>
              <a:t> </a:t>
            </a:r>
            <a:r>
              <a:rPr lang="en-GB" dirty="0" err="1"/>
              <a:t>enillwyd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, </a:t>
            </a:r>
            <a:r>
              <a:rPr lang="en-GB" dirty="0" err="1"/>
              <a:t>efallai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fanteision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fynediad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chwe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 (</a:t>
            </a:r>
            <a:r>
              <a:rPr lang="en-GB" dirty="0" err="1"/>
              <a:t>ardaeloedd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). </a:t>
            </a:r>
            <a:r>
              <a:rPr lang="en-GB" dirty="0" err="1"/>
              <a:t>Efallai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awgrymu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ag iechyd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trafodwyd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Bento a Dias (2017)</a:t>
            </a:r>
          </a:p>
        </p:txBody>
      </p:sp>
    </p:spTree>
    <p:extLst>
      <p:ext uri="{BB962C8B-B14F-4D97-AF65-F5344CB8AC3E}">
        <p14:creationId xmlns:p14="http://schemas.microsoft.com/office/powerpoint/2010/main" val="4282353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6461" y="449451"/>
            <a:ext cx="8865504" cy="55399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Knowledge and understanding skills.  20 marks</a:t>
            </a:r>
          </a:p>
          <a:p>
            <a:endParaRPr lang="en-GB" sz="2400" b="1" dirty="0"/>
          </a:p>
          <a:p>
            <a:r>
              <a:rPr lang="en-GB" dirty="0"/>
              <a:t>This section requires you to consider what methodological approach you would take to</a:t>
            </a:r>
          </a:p>
          <a:p>
            <a:r>
              <a:rPr lang="en-GB" dirty="0"/>
              <a:t> collect your research – will you be using focus group or 1-1 interviews, perhaps you will use </a:t>
            </a:r>
          </a:p>
          <a:p>
            <a:r>
              <a:rPr lang="en-GB" dirty="0"/>
              <a:t>Questionnaires.</a:t>
            </a:r>
          </a:p>
          <a:p>
            <a:r>
              <a:rPr lang="en-GB" dirty="0"/>
              <a:t>Why have you chosen them , what evidence suggests that these will enable you to </a:t>
            </a:r>
          </a:p>
          <a:p>
            <a:r>
              <a:rPr lang="en-GB" dirty="0"/>
              <a:t>successfully collect your data?</a:t>
            </a:r>
          </a:p>
          <a:p>
            <a:endParaRPr lang="en-GB" dirty="0"/>
          </a:p>
          <a:p>
            <a:r>
              <a:rPr lang="en-GB" dirty="0"/>
              <a:t>You will also need to consider within this section how the proposed research will help and</a:t>
            </a:r>
          </a:p>
          <a:p>
            <a:r>
              <a:rPr lang="en-GB" dirty="0"/>
              <a:t>support future practice within early years, this should be discussed in line with evidence </a:t>
            </a:r>
          </a:p>
          <a:p>
            <a:r>
              <a:rPr lang="en-GB" dirty="0"/>
              <a:t>Gained from the literature review.</a:t>
            </a:r>
          </a:p>
          <a:p>
            <a:endParaRPr lang="en-GB" dirty="0"/>
          </a:p>
          <a:p>
            <a:r>
              <a:rPr lang="en-GB" dirty="0"/>
              <a:t>For example your research may look at the benefits of enabling children to have more access</a:t>
            </a:r>
          </a:p>
          <a:p>
            <a:r>
              <a:rPr lang="en-GB" dirty="0"/>
              <a:t> to the outdoor environment and use evidence based upon the new curriculum and  the </a:t>
            </a:r>
          </a:p>
          <a:p>
            <a:r>
              <a:rPr lang="en-GB" dirty="0"/>
              <a:t>six areas of learning and experience(</a:t>
            </a:r>
            <a:r>
              <a:rPr lang="en-GB" dirty="0" err="1"/>
              <a:t>AoLE</a:t>
            </a:r>
            <a:r>
              <a:rPr lang="en-GB" dirty="0"/>
              <a:t>). You may suggest positive  links to health </a:t>
            </a:r>
          </a:p>
          <a:p>
            <a:r>
              <a:rPr lang="en-GB" dirty="0"/>
              <a:t>and well being as discussed by Bento and Dias (2017)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955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5DCA8-E4F3-42F4-B54E-694C514AD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628650" y="102551"/>
            <a:ext cx="7886700" cy="26257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8002F-1435-4BD0-AEEC-89ADEDAF15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8829" y="681037"/>
            <a:ext cx="8028240" cy="504299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err="1"/>
              <a:t>Dadansoddiad</a:t>
            </a:r>
            <a:r>
              <a:rPr lang="en-GB" b="1" dirty="0"/>
              <a:t> 20 marc</a:t>
            </a:r>
          </a:p>
          <a:p>
            <a:endParaRPr lang="en-GB" dirty="0"/>
          </a:p>
          <a:p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ofynnol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werthuso'r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ymchil</a:t>
            </a:r>
            <a:r>
              <a:rPr lang="en-GB" dirty="0"/>
              <a:t> a </a:t>
            </a:r>
            <a:r>
              <a:rPr lang="en-GB" dirty="0" err="1"/>
              <a:t>ddewiswyd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</a:p>
          <a:p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 y </a:t>
            </a:r>
            <a:r>
              <a:rPr lang="en-GB" dirty="0" err="1"/>
              <a:t>crynodeb</a:t>
            </a:r>
            <a:r>
              <a:rPr lang="en-GB" dirty="0"/>
              <a:t> (abstract),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, </a:t>
            </a:r>
            <a:r>
              <a:rPr lang="en-GB" dirty="0" err="1"/>
              <a:t>methodoleg</a:t>
            </a:r>
            <a:r>
              <a:rPr lang="en-GB" dirty="0"/>
              <a:t> a </a:t>
            </a:r>
            <a:r>
              <a:rPr lang="en-GB" dirty="0" err="1"/>
              <a:t>moeseg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,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o </a:t>
            </a:r>
            <a:r>
              <a:rPr lang="en-GB" dirty="0" err="1"/>
              <a:t>lenyddiaeth</a:t>
            </a:r>
            <a:r>
              <a:rPr lang="en-GB" dirty="0"/>
              <a:t> </a:t>
            </a:r>
            <a:r>
              <a:rPr lang="en-GB" dirty="0" err="1"/>
              <a:t>gallech</a:t>
            </a:r>
            <a:r>
              <a:rPr lang="en-GB" dirty="0"/>
              <a:t> </a:t>
            </a:r>
            <a:r>
              <a:rPr lang="en-GB" dirty="0" err="1"/>
              <a:t>dynnu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at y </a:t>
            </a:r>
            <a:r>
              <a:rPr lang="en-GB" dirty="0" err="1"/>
              <a:t>ffaith</a:t>
            </a:r>
            <a:r>
              <a:rPr lang="en-GB" dirty="0"/>
              <a:t> bod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arfaethedig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addysgeg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, </a:t>
            </a:r>
            <a:r>
              <a:rPr lang="en-GB" dirty="0" err="1"/>
              <a:t>fodd</a:t>
            </a:r>
            <a:r>
              <a:rPr lang="en-GB" dirty="0"/>
              <a:t> </a:t>
            </a:r>
            <a:r>
              <a:rPr lang="en-GB" dirty="0" err="1"/>
              <a:t>bynnag</a:t>
            </a:r>
            <a:r>
              <a:rPr lang="en-GB" dirty="0"/>
              <a:t> y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caniatáu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.  </a:t>
            </a:r>
          </a:p>
          <a:p>
            <a:r>
              <a:rPr lang="en-GB" dirty="0" err="1"/>
              <a:t>Gallech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</a:t>
            </a:r>
            <a:r>
              <a:rPr lang="en-GB" dirty="0" err="1"/>
              <a:t>cwestiynu'r</a:t>
            </a:r>
            <a:r>
              <a:rPr lang="en-GB" dirty="0"/>
              <a:t> dull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weithredu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unol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. </a:t>
            </a:r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ystyriaethau</a:t>
            </a:r>
            <a:r>
              <a:rPr lang="en-GB" dirty="0"/>
              <a:t> </a:t>
            </a:r>
            <a:r>
              <a:rPr lang="en-GB" dirty="0" err="1"/>
              <a:t>moesegol</a:t>
            </a:r>
            <a:r>
              <a:rPr lang="en-GB" dirty="0"/>
              <a:t> </a:t>
            </a:r>
            <a:r>
              <a:rPr lang="en-GB" dirty="0" err="1"/>
              <a:t>gallech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786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2956" y="402956"/>
            <a:ext cx="8772210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Analysis  20 marks</a:t>
            </a:r>
          </a:p>
          <a:p>
            <a:endParaRPr lang="en-GB" dirty="0"/>
          </a:p>
          <a:p>
            <a:r>
              <a:rPr lang="en-GB" dirty="0"/>
              <a:t>This section requires you to demonstrate your ability to critically evaluate your chosen area </a:t>
            </a:r>
          </a:p>
          <a:p>
            <a:r>
              <a:rPr lang="en-GB" dirty="0"/>
              <a:t>of research.</a:t>
            </a:r>
          </a:p>
          <a:p>
            <a:endParaRPr lang="en-GB" dirty="0"/>
          </a:p>
          <a:p>
            <a:r>
              <a:rPr lang="en-GB" dirty="0"/>
              <a:t>This can be achieved by demonstrating clear understanding when discussing the  abstract,</a:t>
            </a:r>
          </a:p>
          <a:p>
            <a:r>
              <a:rPr lang="en-GB" dirty="0"/>
              <a:t> literature review, methodology and ethics.</a:t>
            </a:r>
          </a:p>
          <a:p>
            <a:endParaRPr lang="en-GB" dirty="0"/>
          </a:p>
          <a:p>
            <a:r>
              <a:rPr lang="en-GB" dirty="0"/>
              <a:t>For example,  when discussing the literature review  you might draw attention that your</a:t>
            </a:r>
          </a:p>
          <a:p>
            <a:r>
              <a:rPr lang="en-GB" dirty="0"/>
              <a:t> proposed study supports early years pedagogical influences , however current policy does </a:t>
            </a:r>
          </a:p>
          <a:p>
            <a:r>
              <a:rPr lang="en-GB" dirty="0"/>
              <a:t>not always allow for this practice to be utilised.  You might also draw upon theory that </a:t>
            </a:r>
          </a:p>
          <a:p>
            <a:r>
              <a:rPr lang="en-GB" dirty="0"/>
              <a:t>supports your research but again questioning the approach in line with current practice.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When discussing your ethical considerations you might consider the challenges of </a:t>
            </a:r>
          </a:p>
          <a:p>
            <a:r>
              <a:rPr lang="en-GB" dirty="0"/>
              <a:t>researching with young children.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8056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8CFEB-3640-4C5C-94E7-0F1958D06D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683665"/>
            <a:ext cx="7934237" cy="481128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200" b="1" dirty="0" err="1"/>
              <a:t>Gwybodaeth</a:t>
            </a:r>
            <a:r>
              <a:rPr lang="en-GB" sz="3200" b="1" dirty="0"/>
              <a:t> a </a:t>
            </a:r>
            <a:r>
              <a:rPr lang="en-GB" sz="3200" b="1" dirty="0" err="1"/>
              <a:t>Dealltwriaeth</a:t>
            </a:r>
            <a:r>
              <a:rPr lang="en-GB" sz="3200" b="1" dirty="0"/>
              <a:t> o </a:t>
            </a:r>
            <a:r>
              <a:rPr lang="en-GB" sz="3200" b="1" dirty="0" err="1"/>
              <a:t>sut</a:t>
            </a:r>
            <a:r>
              <a:rPr lang="en-GB" sz="3200" b="1" dirty="0"/>
              <a:t>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cysyniadau</a:t>
            </a:r>
            <a:r>
              <a:rPr lang="en-GB" sz="3200" b="1" dirty="0"/>
              <a:t>/</a:t>
            </a:r>
            <a:r>
              <a:rPr lang="en-GB" sz="3200" b="1" dirty="0" err="1"/>
              <a:t>damcaniaeth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cyfieithu</a:t>
            </a:r>
            <a:r>
              <a:rPr lang="en-GB" sz="3200" b="1" dirty="0"/>
              <a:t> </a:t>
            </a:r>
            <a:r>
              <a:rPr lang="en-GB" sz="3200" b="1" dirty="0" err="1"/>
              <a:t>i</a:t>
            </a:r>
            <a:r>
              <a:rPr lang="en-GB" sz="3200" b="1" dirty="0"/>
              <a:t> </a:t>
            </a:r>
            <a:r>
              <a:rPr lang="en-GB" sz="3200" b="1" dirty="0" err="1"/>
              <a:t>ymarfer</a:t>
            </a:r>
            <a:r>
              <a:rPr lang="en-GB" sz="3200" b="1" dirty="0"/>
              <a:t>. 20 marc</a:t>
            </a:r>
          </a:p>
          <a:p>
            <a:r>
              <a:rPr lang="en-GB" dirty="0" err="1"/>
              <a:t>Cyflawnir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gwblhau’r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</a:t>
            </a:r>
            <a:r>
              <a:rPr lang="en-GB" dirty="0" err="1"/>
              <a:t>foeseg</a:t>
            </a:r>
            <a:r>
              <a:rPr lang="en-GB" dirty="0"/>
              <a:t> a </a:t>
            </a:r>
            <a:r>
              <a:rPr lang="en-GB" dirty="0" err="1"/>
              <a:t>thrwy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cynnig</a:t>
            </a:r>
            <a:r>
              <a:rPr lang="en-GB" dirty="0"/>
              <a:t>.</a:t>
            </a:r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llenwi'r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</a:t>
            </a:r>
            <a:r>
              <a:rPr lang="en-GB" dirty="0" err="1"/>
              <a:t>foeseg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Turnitin</a:t>
            </a:r>
          </a:p>
          <a:p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•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o </a:t>
            </a:r>
            <a:r>
              <a:rPr lang="en-GB" dirty="0" err="1"/>
              <a:t>werthuso'r</a:t>
            </a:r>
            <a:r>
              <a:rPr lang="en-GB" dirty="0"/>
              <a:t> </a:t>
            </a:r>
            <a:r>
              <a:rPr lang="en-GB" dirty="0" err="1"/>
              <a:t>ystyriaethau</a:t>
            </a:r>
            <a:r>
              <a:rPr lang="en-GB" dirty="0"/>
              <a:t> </a:t>
            </a:r>
            <a:r>
              <a:rPr lang="en-GB" dirty="0" err="1"/>
              <a:t>moesegol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ag </a:t>
            </a:r>
            <a:r>
              <a:rPr lang="en-GB" dirty="0" err="1"/>
              <a:t>ymgymryd</a:t>
            </a:r>
            <a:r>
              <a:rPr lang="en-GB" dirty="0"/>
              <a:t> â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 a </a:t>
            </a:r>
            <a:r>
              <a:rPr lang="en-GB" dirty="0" err="1"/>
              <a:t>theuluoedd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a neu </a:t>
            </a:r>
            <a:r>
              <a:rPr lang="en-GB" dirty="0" err="1"/>
              <a:t>ymarferwyr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•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ymwybyddiaeth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cyfyng-gyngor</a:t>
            </a:r>
            <a:r>
              <a:rPr lang="en-GB" dirty="0"/>
              <a:t> </a:t>
            </a:r>
            <a:r>
              <a:rPr lang="en-GB" dirty="0" err="1"/>
              <a:t>moesegol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pan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â </a:t>
            </a:r>
            <a:r>
              <a:rPr lang="en-GB" dirty="0" err="1"/>
              <a:t>phlant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a </a:t>
            </a:r>
            <a:r>
              <a:rPr lang="en-GB" dirty="0" err="1"/>
              <a:t>theuluoedd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o ran </a:t>
            </a:r>
            <a:r>
              <a:rPr lang="en-GB" dirty="0" err="1"/>
              <a:t>hawliau</a:t>
            </a:r>
            <a:r>
              <a:rPr lang="en-GB" dirty="0"/>
              <a:t>, </a:t>
            </a:r>
            <a:r>
              <a:rPr lang="en-GB" dirty="0" err="1"/>
              <a:t>cymhwysedd</a:t>
            </a:r>
            <a:r>
              <a:rPr lang="en-GB" dirty="0"/>
              <a:t> a </a:t>
            </a:r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cyfranogiad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•</a:t>
            </a:r>
            <a:r>
              <a:rPr lang="en-GB" dirty="0" err="1"/>
              <a:t>Cydnabod</a:t>
            </a:r>
            <a:r>
              <a:rPr lang="en-GB" dirty="0"/>
              <a:t> a </a:t>
            </a:r>
            <a:r>
              <a:rPr lang="en-GB" dirty="0" err="1"/>
              <a:t>thrafod</a:t>
            </a:r>
            <a:r>
              <a:rPr lang="en-GB" dirty="0"/>
              <a:t> </a:t>
            </a:r>
            <a:r>
              <a:rPr lang="en-GB" dirty="0" err="1"/>
              <a:t>systemau</a:t>
            </a:r>
            <a:r>
              <a:rPr lang="en-GB" dirty="0"/>
              <a:t> a </a:t>
            </a:r>
            <a:r>
              <a:rPr lang="en-GB" dirty="0" err="1"/>
              <a:t>chymorth</a:t>
            </a:r>
            <a:r>
              <a:rPr lang="en-GB" dirty="0"/>
              <a:t> (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moeseg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ymchwilwyr</a:t>
            </a:r>
            <a:endParaRPr lang="en-GB" dirty="0"/>
          </a:p>
          <a:p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err="1"/>
              <a:t>moesegol</a:t>
            </a:r>
            <a:r>
              <a:rPr lang="en-GB" dirty="0"/>
              <a:t> </a:t>
            </a:r>
            <a:r>
              <a:rPr lang="en-GB" dirty="0" err="1"/>
              <a:t>ystyriol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3626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3471" y="371959"/>
            <a:ext cx="9006696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knowledge and Understanding of How Concepts/Theory translates </a:t>
            </a:r>
          </a:p>
          <a:p>
            <a:r>
              <a:rPr lang="en-GB" sz="2400" b="1" dirty="0"/>
              <a:t>to practice.   20 marks</a:t>
            </a:r>
          </a:p>
          <a:p>
            <a:endParaRPr lang="en-GB" sz="2400" b="1" dirty="0"/>
          </a:p>
          <a:p>
            <a:endParaRPr lang="en-GB" dirty="0"/>
          </a:p>
          <a:p>
            <a:r>
              <a:rPr lang="en-GB" dirty="0"/>
              <a:t>This will be achieved through the completion of the accompanying ethics form and through </a:t>
            </a:r>
          </a:p>
          <a:p>
            <a:r>
              <a:rPr lang="en-GB" dirty="0"/>
              <a:t>discussion during proposal.</a:t>
            </a:r>
          </a:p>
          <a:p>
            <a:endParaRPr lang="en-GB" dirty="0"/>
          </a:p>
          <a:p>
            <a:r>
              <a:rPr lang="en-GB" dirty="0"/>
              <a:t>You will  complete the ethics form and submit via the </a:t>
            </a:r>
          </a:p>
          <a:p>
            <a:r>
              <a:rPr lang="en-GB" dirty="0"/>
              <a:t>Turn it in link.</a:t>
            </a:r>
          </a:p>
          <a:p>
            <a:r>
              <a:rPr lang="en-GB" dirty="0"/>
              <a:t>Consider the following:</a:t>
            </a:r>
          </a:p>
          <a:p>
            <a:endParaRPr lang="en-GB" dirty="0"/>
          </a:p>
          <a:p>
            <a:r>
              <a:rPr lang="en-GB" dirty="0"/>
              <a:t>•Provide evidence of evaluation of the ethical considerations In relation to undertaking</a:t>
            </a:r>
          </a:p>
          <a:p>
            <a:r>
              <a:rPr lang="en-GB" dirty="0"/>
              <a:t> research with young children and families; and or practitioners.</a:t>
            </a:r>
          </a:p>
          <a:p>
            <a:r>
              <a:rPr lang="en-GB" dirty="0"/>
              <a:t>•Demonstrate an awareness of the ethical dilemmas, challenges and opportunities when</a:t>
            </a:r>
          </a:p>
          <a:p>
            <a:r>
              <a:rPr lang="en-GB" dirty="0"/>
              <a:t> engaging young children and families in research in terms of rights, competence and levels of </a:t>
            </a:r>
          </a:p>
          <a:p>
            <a:r>
              <a:rPr lang="en-GB" dirty="0"/>
              <a:t>participation. </a:t>
            </a:r>
          </a:p>
          <a:p>
            <a:r>
              <a:rPr lang="en-GB" dirty="0"/>
              <a:t>•Recognise and discuss systems and support (such as ethics guidelines) for researchers to</a:t>
            </a:r>
          </a:p>
          <a:p>
            <a:r>
              <a:rPr lang="en-GB" dirty="0"/>
              <a:t> make considered ethical decisions when researching within the Early Years environment.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580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07181-2959-4943-8D68-9A42F997A4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7555" y="376016"/>
            <a:ext cx="8070968" cy="4501987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sz="3600" b="1" dirty="0" err="1"/>
              <a:t>Sgiliau</a:t>
            </a:r>
            <a:r>
              <a:rPr lang="en-GB" sz="3300" b="1" dirty="0"/>
              <a:t> </a:t>
            </a:r>
            <a:r>
              <a:rPr lang="en-GB" sz="3300" b="1" dirty="0" err="1"/>
              <a:t>Academaidd</a:t>
            </a:r>
            <a:r>
              <a:rPr lang="en-GB" sz="3300" b="1" dirty="0"/>
              <a:t> a </a:t>
            </a:r>
            <a:r>
              <a:rPr lang="en-GB" sz="3300" b="1" dirty="0" err="1"/>
              <a:t>Phroffesiynol</a:t>
            </a:r>
            <a:r>
              <a:rPr lang="en-GB" sz="3300" b="1" dirty="0"/>
              <a:t> 20 marc</a:t>
            </a:r>
          </a:p>
          <a:p>
            <a:pPr marL="0" indent="0">
              <a:buNone/>
            </a:pP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:</a:t>
            </a:r>
          </a:p>
          <a:p>
            <a:r>
              <a:rPr lang="en-GB" dirty="0"/>
              <a:t> </a:t>
            </a:r>
            <a:r>
              <a:rPr lang="en-GB" dirty="0" err="1"/>
              <a:t>Tonyddiaeth</a:t>
            </a:r>
            <a:r>
              <a:rPr lang="en-GB" dirty="0"/>
              <a:t>, </a:t>
            </a:r>
            <a:r>
              <a:rPr lang="en-GB" dirty="0" err="1"/>
              <a:t>cyflymder</a:t>
            </a:r>
            <a:r>
              <a:rPr lang="en-GB" dirty="0"/>
              <a:t> a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llais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.</a:t>
            </a:r>
          </a:p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ymgysylltiad</a:t>
            </a:r>
            <a:r>
              <a:rPr lang="en-GB" dirty="0"/>
              <a:t>, </a:t>
            </a:r>
            <a:r>
              <a:rPr lang="en-GB" dirty="0" err="1"/>
              <a:t>iaith</a:t>
            </a:r>
            <a:r>
              <a:rPr lang="en-GB" dirty="0"/>
              <a:t> y </a:t>
            </a:r>
            <a:r>
              <a:rPr lang="en-GB" dirty="0" err="1"/>
              <a:t>corff</a:t>
            </a:r>
            <a:r>
              <a:rPr lang="en-GB" dirty="0"/>
              <a:t> a </a:t>
            </a:r>
            <a:r>
              <a:rPr lang="en-GB" dirty="0" err="1"/>
              <a:t>chyswllt</a:t>
            </a:r>
            <a:r>
              <a:rPr lang="en-GB" dirty="0"/>
              <a:t> </a:t>
            </a:r>
            <a:r>
              <a:rPr lang="en-GB" dirty="0" err="1"/>
              <a:t>llygad</a:t>
            </a:r>
            <a:r>
              <a:rPr lang="en-GB" dirty="0"/>
              <a:t> </a:t>
            </a:r>
            <a:r>
              <a:rPr lang="en-GB" dirty="0" err="1"/>
              <a:t>â'ch</a:t>
            </a:r>
            <a:r>
              <a:rPr lang="en-GB" dirty="0"/>
              <a:t> </a:t>
            </a:r>
            <a:r>
              <a:rPr lang="en-GB" dirty="0" err="1"/>
              <a:t>cynulleidfa</a:t>
            </a:r>
            <a:r>
              <a:rPr lang="en-GB" dirty="0"/>
              <a:t>.</a:t>
            </a:r>
          </a:p>
          <a:p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?</a:t>
            </a:r>
          </a:p>
          <a:p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mynegi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syniadau'n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cyfeirio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</a:t>
            </a:r>
            <a:r>
              <a:rPr lang="en-GB" dirty="0" err="1"/>
              <a:t>ardderchog</a:t>
            </a:r>
            <a:r>
              <a:rPr lang="en-GB" dirty="0"/>
              <a:t>? – 10 marc</a:t>
            </a:r>
          </a:p>
          <a:p>
            <a:pPr marL="0" indent="0">
              <a:buNone/>
            </a:pPr>
            <a:r>
              <a:rPr lang="en-GB" dirty="0"/>
              <a:t>A</a:t>
            </a:r>
          </a:p>
          <a:p>
            <a:pPr marL="0" indent="0">
              <a:buNone/>
            </a:pPr>
            <a:r>
              <a:rPr lang="en-GB" dirty="0"/>
              <a:t>Pa mor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cwblhau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</a:t>
            </a:r>
            <a:r>
              <a:rPr lang="en-GB" dirty="0" err="1"/>
              <a:t>foeseg</a:t>
            </a:r>
            <a:r>
              <a:rPr lang="en-GB" dirty="0"/>
              <a:t>?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gryno</a:t>
            </a:r>
            <a:r>
              <a:rPr lang="en-GB" dirty="0"/>
              <a:t> ac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mynegi</a:t>
            </a:r>
            <a:r>
              <a:rPr lang="en-GB" dirty="0"/>
              <a:t> </a:t>
            </a:r>
            <a:r>
              <a:rPr lang="en-GB" dirty="0" err="1"/>
              <a:t>syniadau'n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?   10 marc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9429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4434" y="681925"/>
            <a:ext cx="827976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Academic and Professional Skills   20 marks</a:t>
            </a:r>
          </a:p>
          <a:p>
            <a:endParaRPr lang="en-GB" sz="2400" b="1" dirty="0"/>
          </a:p>
          <a:p>
            <a:endParaRPr lang="en-GB" dirty="0"/>
          </a:p>
          <a:p>
            <a:r>
              <a:rPr lang="en-GB" dirty="0"/>
              <a:t>This section will look at the intonation, pace and volume of your presentation.</a:t>
            </a:r>
          </a:p>
          <a:p>
            <a:r>
              <a:rPr lang="en-GB" dirty="0"/>
              <a:t>Your engagement, body language and eye contact with your audience.</a:t>
            </a:r>
          </a:p>
          <a:p>
            <a:endParaRPr lang="en-GB" dirty="0"/>
          </a:p>
          <a:p>
            <a:r>
              <a:rPr lang="en-GB" dirty="0"/>
              <a:t>Have you discussed aspects in an engaging and </a:t>
            </a:r>
          </a:p>
          <a:p>
            <a:r>
              <a:rPr lang="en-GB" dirty="0"/>
              <a:t>professional manner.</a:t>
            </a:r>
          </a:p>
          <a:p>
            <a:endParaRPr lang="en-GB" dirty="0"/>
          </a:p>
          <a:p>
            <a:r>
              <a:rPr lang="en-GB" dirty="0"/>
              <a:t>Have you clearly expressed your ideas, using excellent verbal referencing. – 10 marks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well have you completed your ethics form, have you been concise and expressed </a:t>
            </a:r>
          </a:p>
          <a:p>
            <a:r>
              <a:rPr lang="en-GB" dirty="0"/>
              <a:t>ideas clearly.   10 marks</a:t>
            </a:r>
          </a:p>
        </p:txBody>
      </p:sp>
    </p:spTree>
    <p:extLst>
      <p:ext uri="{BB962C8B-B14F-4D97-AF65-F5344CB8AC3E}">
        <p14:creationId xmlns:p14="http://schemas.microsoft.com/office/powerpoint/2010/main" val="2786980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590</TotalTime>
  <Words>1543</Words>
  <Application>Microsoft Office PowerPoint</Application>
  <PresentationFormat>On-screen Show (4:3)</PresentationFormat>
  <Paragraphs>181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PowerPoint Presentation</vt:lpstr>
      <vt:lpstr>Aseiniad</vt:lpstr>
      <vt:lpstr>PowerPoint Presentation</vt:lpstr>
      <vt:lpstr>PowerPoint Presentation</vt:lpstr>
      <vt:lpstr>Research questions</vt:lpstr>
      <vt:lpstr>Cofiwch</vt:lpstr>
      <vt:lpstr>PowerPoint Presentation</vt:lpstr>
      <vt:lpstr>  Llenyddiaeth sydd wedi’i seilio ar Ymchwil (20 marc)     10 marc am ansawdd y cyfeirnodau  10 marc ar gyfer cydnabyddiaeth addas o’r fframweithiau i gefnogi’r ffurflen moeseg.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Glenda Tinney</cp:lastModifiedBy>
  <cp:revision>34</cp:revision>
  <cp:lastPrinted>2019-07-29T12:27:59Z</cp:lastPrinted>
  <dcterms:created xsi:type="dcterms:W3CDTF">2017-02-08T11:33:06Z</dcterms:created>
  <dcterms:modified xsi:type="dcterms:W3CDTF">2020-09-28T13:58:15Z</dcterms:modified>
</cp:coreProperties>
</file>