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9" r:id="rId4"/>
    <p:sldId id="272" r:id="rId5"/>
    <p:sldId id="257" r:id="rId6"/>
    <p:sldId id="260" r:id="rId7"/>
    <p:sldId id="280" r:id="rId8"/>
    <p:sldId id="263" r:id="rId9"/>
    <p:sldId id="264" r:id="rId10"/>
    <p:sldId id="278" r:id="rId11"/>
    <p:sldId id="279" r:id="rId12"/>
    <p:sldId id="265" r:id="rId13"/>
    <p:sldId id="273" r:id="rId14"/>
    <p:sldId id="274" r:id="rId15"/>
    <p:sldId id="27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C04C49-3BC9-7319-172A-D67E5568B315}" v="13" dt="2020-04-12T10:58:48.539"/>
    <p1510:client id="{ECF0F26B-F441-1247-86B6-276599D67399}" v="57" dt="2020-04-12T08:47:11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4-11T17:13:51.569"/>
    </inkml:context>
    <inkml:brush xml:id="br0">
      <inkml:brushProperty name="width" value="0.5" units="cm"/>
      <inkml:brushProperty name="height" value="0.5" units="cm"/>
    </inkml:brush>
  </inkml:definitions>
  <inkml:trace contextRef="#ctx0" brushRef="#br0">0 85,'22'0,"-22"0,27 6,6-1,-33-5,33 6,5-6,-38 0,46 0,23 6,-69-6,69 7,14 9,-83-16,77 13,-20 0,-57-13,55 13,-16-3,-7-4,-32-6,22 5,-22-5,16 6,1-1,-17-5,11 6,0-1,-1 1,-10-6,11 5,-11-5,11 5,6-5,-17 0,16 6,6-6,-22 0,32 5,1-5,-33 0,33 6,-1-6,-32 0,22 0,-5 0,-17 0,10 0,-4 0,-6 0,5 0,1 0,-6 0,5 0,1 0,-6 0,5 5,1-5,-6 0,5 0,1 0,-6 0,5 0,0 0,-5 0,6 0,-1 0,-5 0,6 0,-6 0,5 0,1 0,-1 0,-5 0,6 0,-6 0,5 0,0 0,-5 0,6 0,-1 0,-5 0,6 0,-1 0,-5 0,6 0,5 0,-11 0,16-5,0-1,-16 6,17-5,4-6,-21 11,17-5,-1-1,-16 6,11-5,0-1,-11 6,5 0,1 0,-1 0,-5 0,6 0,-6 0,5-5,1-1,-6 6,5-5,6-1,16-10,-27 16,27-16,-5-1,-22 17,22-10,-11 4,-11 6,5-5,1-1,-6 6,5-5,1-1,-6 6,5-5,1 5,-6 0,5 0,0 0,-5 0,6 0,-1 0,-5 0,6 0,-1 0,-5 0,6 0,-1 0,-5 0,6 0,-1 0,-5 0,5 0,1 0,-6 0,11-6,11-4,-22 10,21-11,1 0,-22 11,22-11,0 0,-22 11,22-11,-12 6,-10 5,11-6,-5 6,-6 0,5 0,1 0,-6 0,5 0,1 0,-6 0,5 0,0 0,-5 0,6 0,-1 0,-5 0,6 0,-1 0,-5 0,6 0,-1 0,-5 0,6 0,4 0,-10 0,11 0,-5 0,-6 0,5 0,6 0,-11 0,6 0,-1 0,-5 0,5 0,1 0,-6 0,5 0,1 0,-6 0,11 0,0 0,-11 0,16 0,0 0,-16 0,17 0,-1 0,-16 0,27-5,0 5,-27 0,17 0,-1 0,-16 0,16 0,1 0,-17 0,16 0,-5 0,-11 0,11 0,0 0,-11 0,11 0,-6 0,-5 0,6 0,-1 0,-5 0,6 0,-1 0,-5 0,5 0,6 0,-11 0,11 0,0 0,-11 0,11 0,0 0,-11 0,16 0,1 0,-17 0,11 0,-6 0,-5 0,5 0,1 0,-6 0,5 0,1 0,-6 0,5 0,1 0,-6 0,5 0,1 0,-6 0,5 0,0 0,-5 0,6 0,-1 0,-5 0,6 0,-1 0,-5 0,6 0,-1 0,1 0,-1 0,-5 0,5 0,1 0,-6 0,5 0,1 0,-6 0,5 0,1 0,-6 0,5 0,1 0,-6 0,5 5,1 1,-6-6,5 0,0 5,-5-5,6 0,-1 5,-5-5,6 6,-1-6,-5 0,6 0,-1 0,-5 0,6 0,-1 0,-5 0,5 0,1 5,-6-5,5 0,1 0,-6 0,5 0,1 0,-6 0,5 0,1 0,-6 0,5 0,0 0,-5 0,6 0,-1 0,1 0,-1 0,-5 0,6 0,-1 0,-5 0,6 0,-1 0,-5 0,5 0,1 0,-6 0,5 0,1 0,-6 0,5 6,1-6,-1 0,1 0,-6 0,5 0,0 0,-5 0,6 0,-1 0,-5 0,6 0,-1 0,-5 0,6 0,-6 0,0 5,0-5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4-11T17:14:13.534"/>
    </inkml:context>
    <inkml:brush xml:id="br0">
      <inkml:brushProperty name="width" value="0.5" units="cm"/>
      <inkml:brushProperty name="height" value="0.5" units="cm"/>
    </inkml:brush>
  </inkml:definitions>
  <inkml:trace contextRef="#ctx0" brushRef="#br0">0 27,'22'-5,"5"0,-27 5,38-6,6 1,-44 5,44-6,0 6,-44 0,44 0,-11 0,-33 0,27 0,-11 0,-16 0,11 0,0 6,-11-6,5 0,1 0,-6 0,5 0,1 0,-6 0,5 0,1 0,-6 0,5 0,0 0,1 0,-6 0,5 0,-5 0,6 0,-1 0,-5 0,6 0,-1 0,1 0,-6 0,5 0,-5 0,6 0,-1 0,-5 0,5 0,1 0,-1 0,-5 0,6 0,-6 0,5 0,1 0,-6 0,5 5,1 1,-1-1,-5-5,5 0,-5 0,6 0,-1 0,-5 0,6 0,5 0,-11 0,21 5,1-5,-22 0,33 0,12 0,-45 0,43 0,2 6,-45-6,43 5,-5-5,-38 0,38 6,-5-1,-33-5,22 6,-6-1,-16-5,17 6,-1-1,-16-5,16 6,-5-6,-11 0,11 0,0 0,-11 0,11 0,0 0,-11 0,11 0,0 0,-1 0,1 0,-11 0,11 0,0 0,0 0,0 0,-11 0,11 5,-6-5,-5 0,6 0,-1 0,-5 0,6 0,-1 5,-5-5,11 0,0 0,-11 0,11 0,0 0,-11 0,10 0,7 0,-1 0,1 0,-17 0,16 0,0 0,-16 0,17 0,-7 0,-10 0,11 0,0 0,-11 0,11 0,0 0,-11 0,11 0,0 0,-11 0,11 0,0 0,-11 0,11 0,-1 0,-10 0,11 0,-5 0,-6 0,11 0,0 0,-11 0,5 0,6 0,-11 0,5 0,6 0,-11 0,11 0,0 0,-11 0,11 0,0 0,-11 0,11 0,5 0,0 0,1 0,-17 0,16 0,1 0,-17 0,16 0,-5 0,-11 0,11 0,0 6,-1-6,-10 0,11 0,0 0,-11 0,17 5,-1-5,-16 0,16 6,1-1,-17-5,16 6,0-1,-16-5,17 6,-1-6,-16 0,16 0,1 5,-17-5,16 5,0-5,1 0,-1 0,-16 0,16 0,1 0,-17 0,16 0,0 0,-16 0,17 0,-1 0,-16 0,16 0,1 0,-17 0,16 0,1 0,-17 0,16 0,17 0,-33 0,51 0,32 0,-83 0,81-7,-17 1,-64 6,38 0,-11 0,-27 0,16 0,1 0,-17 0,16 0,-11 0,-5 0,6 0,-1 0,-5 0,6 0,-1 0,-5 0,6 0,-1 0,-5 0,6 0,-1 0,-5 0,5 0,1 0,-6 0,5 0,1 0,-6 0,5 0,1 0,-6 0,5 0,1 0,-6 0,5 0,6 0,-11 0,5 0,1 0,-6 0,5 0,1 0,-6 0,5 0,1 0,-6 0,5 0,1 0,-1 0,-5 0,5 0,1 0,-1 0,1 0,-6 0,5 0,1 0,-6 0,5 0,6 0,-11 0,16 0,1 0,-17 0,11 0,-1 0,-10 0,11 0,0 0,-11 0,6 0,-1 0,-5 0,6 0,-1 0,-5 0,6 0,-6 0,5 0,0 0,1 0,-1 0,1 0,-6 0,0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4-11T17:15:03.442"/>
    </inkml:context>
    <inkml:brush xml:id="br0">
      <inkml:brushProperty name="width" value="0.5" units="cm"/>
      <inkml:brushProperty name="height" value="0.5" units="cm"/>
    </inkml:brush>
  </inkml:definitions>
  <inkml:trace contextRef="#ctx0" brushRef="#br0">1 6,'16'5,"0"1,1-1,-17-5,16 0,0 0,-16 0,17 0,-1 0,-16 0,16 0,6 0,-22 0,11 0,0 0,-11 0,11 0,0 0,-11 0,11 0,0 0,-11 0,10 0,1 0,-11 0,22 0,5 0,-27 0,22 0,5 0,-5 0,0 0,-22 0,22 0,0 0,-22 0,21 0,1 0,-22 0,22 0,0-5,-22 5,22-6,-1 1,-21 5,22 0,0-6,-22 6,22 0,-11 0,-11 0,10 0,1 0,-11 0,11 0,0 0,-11 0,6 0,-1 0,-5 0,5 0,1 0,-1 0,-5 0,11 0,17 0,-28 0,27 0,0 0,-27 0,27 0,0 0,-27 0,28 0,-1 0,-27 0,38 0,0 0,-38 0,38 0,0 0,-38 0,39 0,-7 0,-32 0,22 0,0 0,-22 0,22 6,-11-1,-11-5,10 0,1 0,-11 0,6 0,-1 0,-5 0,6 0,-1 6,-5-6,11 0,11 5,-22-5,22 6,-1-1,-21-5,22 6,0-1,-22-5,22 5,0 1,-22-6,21 5,1 1,-22-6,11 0,-11 0,5 0,-5 0,6 5,-1-5,-5 0,6 0,-1 0,-5 0,6 0,-6 0,5 0,-5 0,6 0,-1 0,-5 0,6 6,-1-6,-5 0,5 5,1-5,-6 0,5 0,1 0,-6 0,5 0,1 0,-6 0,5 0,1 0,-6 0,5 0,0 0,-5 0,6 0,-1 0,-5 0,6 0,-6 0,5 0,-5 0,6 0,-1 0,1 0,-1 0,-5 0,6 0,-1 0,-5 0,5 0,1 0,-6 0,5 0,1 0,-6 0,5 0,1 0,-6 0,5 6,1-6,-6 0,5 5,0-5,-5 0,0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04-11T17:15:16.952"/>
    </inkml:context>
    <inkml:brush xml:id="br0">
      <inkml:brushProperty name="width" value="0.5" units="cm"/>
      <inkml:brushProperty name="height" value="0.5" units="cm"/>
    </inkml:brush>
  </inkml:definitions>
  <inkml:trace contextRef="#ctx0" brushRef="#br0">1 1,'11'5,"-11"-5,11 0,0 0,-11 0,10 0,7 0,-17 0,16 0,0 0,-16 0,17 0,-1 0,-16 0,17 0,-1 0,-16 0,16 0,1 0,-17 0,21 0,-21 0,22 0,0 0,-22 0,22 0,0 0,-22 0,21 0,-4 0,-17 0,16 0,0 0,-16 0,17 0,-1 0,-16 0,22 0,-22 0,22 0,-6 0,-16 0,22 0,0 0,-22 0,21 0,-4 0,-17 0,11 0,-1 0,-10 0,11 0,0 0,-11 0,11 0,0 0,-11 0,11 0,0 0,-11 0,11 0,-6 0,-5 0,6 0,-6 0,5 0,1 0,-6 0,5 0,0 6,-5-6,11 5,0 1,-11-6,11 5,5 1,-16-6,11 5,0 1,-11-6,11 5,5 0,-16-5,17 6,-17-6,11 5,5 1,-16-6,16 5,1 1,-17-6,16 5,0-5,-16 0,17 0,-1 0,-16 0,16 6,1-1,-17-5,16 6,-5-1,-11-5,11 0,-11 0,11 5,-6-5,-5 0,6 0,-1 0,-5 0,6 0,-1 0,-5 0,5 0,1 0,-6 0,5 0,1 0,-6 0,16 0,-16 0,17 0,10 0,-27 0,38 0,0-5,-38 5,38-5,0 5,-38 0,38 0,-10 0,-28 0,16 0,-5 0,-11 0,11 0,0 0,-11 0,5 0,-5 0,6 0,-1 0,-5 0,5 0,1 0,-6 0,5 0,1 0,-6 0,16 0,11-6,-27 6,39-5,-1-1,-38 6,38-5,0-6,-38 11,38-11,-38 11,22-6,-11 6,-11 0,5 0,1 0,-6 0,5 0,1 0,-6 0,5 0,0 0,-5 0,6 0,-1 0,-5 0,6 0,-1 0,-5 0,6 0,-6 0,5 0,1 0,-6 0,5 0,0 0,-5 0,6 0,5-5,-11 5,11-5,-6 5,-5 0,6 0,-1 0,-5 0,6 0,-1 0,-5 0,5 0,1 0,-6 0,5 0,1 0,-6 0,5 0,1 0,-6 0,5 0,-5 0,6 0,-6 0,5 0,-5 0,5 0,1 0,-6 0,5 0,1 0,-6 0,5 0,1 0,-6 0,5 0,1 0,-6 0,5 0,0 0,-5 0,0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97F59-D878-F34C-A74D-A22CC19B7377}" type="datetimeFigureOut">
              <a:rPr lang="en-US" smtClean="0"/>
              <a:t>4/12/2020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7395D-551A-9540-9B30-D2272230F0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796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find, evaluate and use evidence in forming views – </a:t>
            </a:r>
            <a:endParaRPr lang="en-US"/>
          </a:p>
          <a:p>
            <a:r>
              <a:rPr lang="en-GB"/>
              <a:t>engage with contemporary issues based upon their knowledge and values – </a:t>
            </a:r>
            <a:endParaRPr lang="en-US"/>
          </a:p>
          <a:p>
            <a:r>
              <a:rPr lang="en-GB"/>
              <a:t>understand and exercise their human and democratic responsibilities and rights</a:t>
            </a:r>
            <a:endParaRPr lang="en-US"/>
          </a:p>
          <a:p>
            <a:r>
              <a:rPr lang="en-GB"/>
              <a:t> –</a:t>
            </a:r>
            <a:endParaRPr lang="en-US"/>
          </a:p>
          <a:p>
            <a:r>
              <a:rPr lang="en-GB"/>
              <a:t> understand and consider the impact of their actions when making choices and acting </a:t>
            </a:r>
            <a:endParaRPr lang="en-US"/>
          </a:p>
          <a:p>
            <a:endParaRPr lang="en-US"/>
          </a:p>
          <a:p>
            <a:r>
              <a:rPr lang="en-GB"/>
              <a:t>– are knowledgeable about their culture, community, society and the world, now and in the past</a:t>
            </a:r>
            <a:endParaRPr lang="en-US"/>
          </a:p>
          <a:p>
            <a:endParaRPr lang="en-US"/>
          </a:p>
          <a:p>
            <a:r>
              <a:rPr lang="en-GB"/>
              <a:t> – respect the needs and rights of others, as a member of a diverse society </a:t>
            </a:r>
            <a:endParaRPr lang="en-US"/>
          </a:p>
          <a:p>
            <a:endParaRPr lang="en-US"/>
          </a:p>
          <a:p>
            <a:r>
              <a:rPr lang="en-GB"/>
              <a:t>– show their commitment to the sustainability of the planet</a:t>
            </a:r>
            <a:endParaRPr lang="en-US"/>
          </a:p>
          <a:p>
            <a:endParaRPr lang="en-US"/>
          </a:p>
          <a:p>
            <a:r>
              <a:rPr lang="en-GB"/>
              <a:t> and are ready to be citizens of Wales and the world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500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Stickers in books</a:t>
            </a:r>
            <a:endParaRPr lang="en-GB" b="0" i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taking charge of recognising characteristics</a:t>
            </a:r>
            <a:endParaRPr lang="en-GB" b="0" i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GB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Oral feedback letting pupils know if they are being recognised as one of the 4 purposes</a:t>
            </a:r>
            <a:endParaRPr lang="en-GB" b="0" i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US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84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9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864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2123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707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598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97395D-551A-9540-9B30-D2272230F0B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658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4/12/2020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4/12/2020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customXml" Target="../ink/ink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6.png"/><Relationship Id="rId5" Type="http://schemas.openxmlformats.org/officeDocument/2006/relationships/customXml" Target="../ink/ink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12" Type="http://schemas.openxmlformats.org/officeDocument/2006/relationships/image" Target="../media/image23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8.png"/><Relationship Id="rId11" Type="http://schemas.openxmlformats.org/officeDocument/2006/relationships/customXml" Target="../ink/ink4.xml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5.jpeg"/><Relationship Id="rId9" Type="http://schemas.openxmlformats.org/officeDocument/2006/relationships/customXml" Target="../ink/ink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13A3D-79C7-1645-B133-4656BB8B71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5107" y="2404533"/>
            <a:ext cx="8688896" cy="2820609"/>
          </a:xfrm>
        </p:spPr>
        <p:txBody>
          <a:bodyPr/>
          <a:lstStyle/>
          <a:p>
            <a:r>
              <a:rPr lang="en-US"/>
              <a:t>Understanding how the learner, the school and the local community work together to deliver one of the four purposes of the new curriculum.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04DDBD-EA4C-3549-9A29-8DE594F4C4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4031043" y="5388430"/>
            <a:ext cx="7868257" cy="1211036"/>
          </a:xfrm>
        </p:spPr>
        <p:txBody>
          <a:bodyPr>
            <a:normAutofit fontScale="92500" lnSpcReduction="20000"/>
          </a:bodyPr>
          <a:lstStyle/>
          <a:p>
            <a:r>
              <a:rPr lang="en-US" sz="2600"/>
              <a:t>Part A:ECAD7003</a:t>
            </a:r>
          </a:p>
          <a:p>
            <a:r>
              <a:rPr lang="en-US" sz="2600"/>
              <a:t>Student number: 1903031</a:t>
            </a:r>
          </a:p>
          <a:p>
            <a:r>
              <a:rPr lang="en-US"/>
              <a:t>          </a:t>
            </a:r>
          </a:p>
        </p:txBody>
      </p:sp>
      <p:pic>
        <p:nvPicPr>
          <p:cNvPr id="5" name="16 Clos Cae Dafydd.m4a">
            <a:hlinkClick r:id="" action="ppaction://media"/>
            <a:extLst>
              <a:ext uri="{FF2B5EF4-FFF2-40B4-BE49-F238E27FC236}">
                <a16:creationId xmlns:a16="http://schemas.microsoft.com/office/drawing/2014/main" id="{ABC2F711-C33A-8940-9E3A-9B4BB386CF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69236" y="4419601"/>
            <a:ext cx="1937657" cy="193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261900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07FBF-B16E-C441-B954-3EC8D49AB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Successful Futures: Donaldson’s (2015) 4 purpose’s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C58D1-F01D-9448-BF19-F39C01243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/>
              <a:t>1. Ambitious capable learners</a:t>
            </a:r>
          </a:p>
          <a:p>
            <a:endParaRPr lang="en-US" sz="2400"/>
          </a:p>
          <a:p>
            <a:r>
              <a:rPr lang="en-US" sz="2400"/>
              <a:t>2. Ethical informed citizens </a:t>
            </a:r>
          </a:p>
          <a:p>
            <a:endParaRPr lang="en-US" sz="2400"/>
          </a:p>
          <a:p>
            <a:r>
              <a:rPr lang="en-US" sz="2400"/>
              <a:t>3. Enterprising creative contributors</a:t>
            </a:r>
          </a:p>
          <a:p>
            <a:endParaRPr lang="en-US" sz="2400"/>
          </a:p>
          <a:p>
            <a:r>
              <a:rPr lang="en-US" sz="2400"/>
              <a:t>4. Healthy confident individuals </a:t>
            </a:r>
          </a:p>
        </p:txBody>
      </p:sp>
      <p:pic>
        <p:nvPicPr>
          <p:cNvPr id="6" name="16 Clos Cae Dafydd 2.m4a">
            <a:hlinkClick r:id="" action="ppaction://media"/>
            <a:extLst>
              <a:ext uri="{FF2B5EF4-FFF2-40B4-BE49-F238E27FC236}">
                <a16:creationId xmlns:a16="http://schemas.microsoft.com/office/drawing/2014/main" id="{6D7A0A5F-C494-DD4F-99A7-EA2752762A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12679" y="3891644"/>
            <a:ext cx="2356756" cy="235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244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15375-8CEB-2F45-BDA2-97D02FC4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School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FCCD-2BC3-644E-BDD6-BD8AB4975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9751"/>
            <a:ext cx="8194523" cy="4438650"/>
          </a:xfrm>
        </p:spPr>
        <p:txBody>
          <a:bodyPr>
            <a:normAutofit fontScale="92500" lnSpcReduction="10000"/>
          </a:bodyPr>
          <a:lstStyle/>
          <a:p>
            <a:pPr rtl="0"/>
            <a:r>
              <a:rPr lang="en-US" sz="2400">
                <a:solidFill>
                  <a:srgbClr val="000000"/>
                </a:solidFill>
                <a:latin typeface="Arial" panose="020B0604020202020204" pitchFamily="34" charset="0"/>
              </a:rPr>
              <a:t>E</a:t>
            </a:r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nglish medium school based in the rural outskirts of Swansea with approximately 400 pupils on roll.</a:t>
            </a:r>
            <a:endParaRPr lang="en-US" sz="24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rtl="0">
              <a:buNone/>
            </a:pPr>
            <a:endParaRPr lang="en-US" sz="24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/>
            <a:r>
              <a:rPr lang="en-US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Estyn report (2013): </a:t>
            </a:r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catchment area does not serve an area that is neither prosperous or economically disadvantaged.</a:t>
            </a:r>
            <a:endParaRPr lang="en-US" sz="24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indent="0" rtl="0">
              <a:buNone/>
            </a:pPr>
            <a:endParaRPr lang="en-US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rtl="0"/>
            <a:r>
              <a:rPr lang="en-US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Around 10% of pupils at school ‘X’ have additional learning needs</a:t>
            </a:r>
            <a:r>
              <a:rPr lang="en-US" sz="240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marL="0" indent="0" rtl="0">
              <a:buNone/>
            </a:pPr>
            <a:endParaRPr lang="en-US" sz="2400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/>
            <a:r>
              <a:rPr lang="en-GB" sz="2400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8% of pupils who are entitled to free school meals</a:t>
            </a:r>
            <a:r>
              <a:rPr lang="en-US" sz="240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br>
              <a:rPr lang="en-GB"/>
            </a:br>
            <a:endParaRPr lang="en-US"/>
          </a:p>
        </p:txBody>
      </p:sp>
      <p:pic>
        <p:nvPicPr>
          <p:cNvPr id="4" name="16 Clos Cae Dafydd 3.m4a">
            <a:hlinkClick r:id="" action="ppaction://media"/>
            <a:extLst>
              <a:ext uri="{FF2B5EF4-FFF2-40B4-BE49-F238E27FC236}">
                <a16:creationId xmlns:a16="http://schemas.microsoft.com/office/drawing/2014/main" id="{E040F722-87AF-4545-AE4F-41E6DD5DB8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4002" y="4572000"/>
            <a:ext cx="2111829" cy="211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68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CF518-9A5D-704E-8E00-95CC9C52E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4 Porpoise’s</a:t>
            </a:r>
            <a:r>
              <a:rPr lang="en-US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9E63F3-7905-3D4E-A771-69D444C091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41150" y="1936839"/>
            <a:ext cx="2918243" cy="21440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DC21B7-BE25-F142-A13E-E9F8AB9713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2393105" y="4137302"/>
            <a:ext cx="2918245" cy="22468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BF98DA-FB0F-EF43-9C30-37E2739005E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472712" y="869836"/>
            <a:ext cx="3017974" cy="22468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73D4EE-B458-5349-9EFD-827201BA25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7088400" y="2891893"/>
            <a:ext cx="3084941" cy="2091599"/>
          </a:xfrm>
          <a:prstGeom prst="rect">
            <a:avLst/>
          </a:prstGeom>
        </p:spPr>
      </p:pic>
      <p:pic>
        <p:nvPicPr>
          <p:cNvPr id="3" name="16 Clos Cae Dafydd 4.m4a">
            <a:hlinkClick r:id="" action="ppaction://media"/>
            <a:extLst>
              <a:ext uri="{FF2B5EF4-FFF2-40B4-BE49-F238E27FC236}">
                <a16:creationId xmlns:a16="http://schemas.microsoft.com/office/drawing/2014/main" id="{A6BF1D2A-7C03-8943-8E9F-7EBF3118A6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70721" y="4650530"/>
            <a:ext cx="1659266" cy="1659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2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134FB-F134-534C-9411-F8428B81E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32857"/>
            <a:ext cx="10031489" cy="4857749"/>
          </a:xfrm>
        </p:spPr>
        <p:txBody>
          <a:bodyPr>
            <a:normAutofit/>
          </a:bodyPr>
          <a:lstStyle/>
          <a:p>
            <a:pPr algn="ctr"/>
            <a:r>
              <a:rPr lang="en-US" sz="4400" i="1" u="sng">
                <a:solidFill>
                  <a:schemeClr val="accent2"/>
                </a:solidFill>
              </a:rPr>
              <a:t> School Development Plan:</a:t>
            </a:r>
            <a:br>
              <a:rPr lang="en-US" sz="4400">
                <a:solidFill>
                  <a:schemeClr val="accent2"/>
                </a:solidFill>
              </a:rPr>
            </a:br>
            <a:br>
              <a:rPr lang="en-US" sz="4400">
                <a:solidFill>
                  <a:schemeClr val="accent2"/>
                </a:solidFill>
              </a:rPr>
            </a:br>
            <a:r>
              <a:rPr lang="en-US" sz="4400">
                <a:solidFill>
                  <a:schemeClr val="accent2"/>
                </a:solidFill>
              </a:rPr>
              <a:t>     </a:t>
            </a:r>
            <a:r>
              <a:rPr lang="en-GB" sz="4400" b="0" i="0">
                <a:solidFill>
                  <a:schemeClr val="accent2"/>
                </a:solidFill>
                <a:effectLst/>
                <a:latin typeface="Gill Sans MT" panose="020B0502020104020203" pitchFamily="34" charset="0"/>
              </a:rPr>
              <a:t>T</a:t>
            </a:r>
            <a:r>
              <a:rPr lang="en-GB" sz="4400" i="0">
                <a:solidFill>
                  <a:schemeClr val="accent2"/>
                </a:solidFill>
                <a:effectLst/>
                <a:latin typeface="Gill Sans MT" panose="020B0502020104020203" pitchFamily="34" charset="0"/>
              </a:rPr>
              <a:t>o foster community links to further develop</a:t>
            </a:r>
            <a:r>
              <a:rPr lang="en-US" sz="4400" i="0">
                <a:solidFill>
                  <a:schemeClr val="accent2"/>
                </a:solidFill>
                <a:effectLst/>
                <a:latin typeface="Gill Sans MT" panose="020B0502020104020203" pitchFamily="34" charset="0"/>
              </a:rPr>
              <a:t> </a:t>
            </a:r>
            <a:r>
              <a:rPr lang="en-GB" sz="4400" i="0">
                <a:solidFill>
                  <a:schemeClr val="accent2"/>
                </a:solidFill>
                <a:effectLst/>
                <a:latin typeface="Gill Sans MT" panose="020B0502020104020203" pitchFamily="34" charset="0"/>
              </a:rPr>
              <a:t>embedding of 4 </a:t>
            </a:r>
            <a:r>
              <a:rPr lang="en-US" sz="4400">
                <a:solidFill>
                  <a:schemeClr val="accent2"/>
                </a:solidFill>
                <a:latin typeface="Gill Sans MT" panose="020B0502020104020203" pitchFamily="34" charset="0"/>
              </a:rPr>
              <a:t>c</a:t>
            </a:r>
            <a:r>
              <a:rPr lang="en-GB" sz="4400" i="0">
                <a:solidFill>
                  <a:schemeClr val="accent2"/>
                </a:solidFill>
                <a:effectLst/>
                <a:latin typeface="Gill Sans MT" panose="020B0502020104020203" pitchFamily="34" charset="0"/>
              </a:rPr>
              <a:t>ore purposes</a:t>
            </a:r>
            <a:endParaRPr lang="en-US" sz="4400">
              <a:solidFill>
                <a:schemeClr val="accent2"/>
              </a:solidFill>
            </a:endParaRPr>
          </a:p>
        </p:txBody>
      </p:sp>
      <p:pic>
        <p:nvPicPr>
          <p:cNvPr id="3" name="16 Clos Cae Dafydd 5 (1).m4a">
            <a:hlinkClick r:id="" action="ppaction://media"/>
            <a:extLst>
              <a:ext uri="{FF2B5EF4-FFF2-40B4-BE49-F238E27FC236}">
                <a16:creationId xmlns:a16="http://schemas.microsoft.com/office/drawing/2014/main" id="{EE2CC460-07E5-B34A-8F01-BB10B17AFC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46129" y="4539343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82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EBA6C-41B5-964E-9DC5-B3A3C6390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120" y="148168"/>
            <a:ext cx="8596668" cy="1320800"/>
          </a:xfrm>
        </p:spPr>
        <p:txBody>
          <a:bodyPr/>
          <a:lstStyle/>
          <a:p>
            <a:r>
              <a:rPr lang="en-US" i="1" u="sng"/>
              <a:t>Identifying the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38043-128B-D34E-8E62-4633BF1CEF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7" y="1419755"/>
            <a:ext cx="8596668" cy="5290077"/>
          </a:xfrm>
        </p:spPr>
        <p:txBody>
          <a:bodyPr/>
          <a:lstStyle/>
          <a:p>
            <a:r>
              <a:rPr lang="en-US"/>
              <a:t>School development plan 2019/20</a:t>
            </a:r>
          </a:p>
          <a:p>
            <a:endParaRPr lang="en-US"/>
          </a:p>
          <a:p>
            <a:r>
              <a:rPr lang="en-US"/>
              <a:t>Inset Days: Senior management &amp; staff</a:t>
            </a:r>
          </a:p>
          <a:p>
            <a:endParaRPr lang="en-US"/>
          </a:p>
          <a:p>
            <a:r>
              <a:rPr lang="en-US"/>
              <a:t>Parents evening consultation</a:t>
            </a:r>
          </a:p>
          <a:p>
            <a:endParaRPr lang="en-US"/>
          </a:p>
          <a:p>
            <a:r>
              <a:rPr lang="en-US"/>
              <a:t>Wiseman et al (2004) : improves pupils attitutues towards community members.</a:t>
            </a:r>
          </a:p>
          <a:p>
            <a:endParaRPr lang="en-US"/>
          </a:p>
          <a:p>
            <a:r>
              <a:rPr lang="en-US"/>
              <a:t>Epstein (2002) : improving the school climate, strenthening community involvement and providing cruical family services.</a:t>
            </a:r>
          </a:p>
          <a:p>
            <a:endParaRPr lang="en-US"/>
          </a:p>
          <a:p>
            <a:r>
              <a:rPr lang="en-US"/>
              <a:t>Casanova (1996) : parental involvement may not always be positive- negative consequences for children, teachers and the school. </a:t>
            </a:r>
          </a:p>
          <a:p>
            <a:endParaRPr lang="en-US"/>
          </a:p>
        </p:txBody>
      </p:sp>
      <p:pic>
        <p:nvPicPr>
          <p:cNvPr id="4" name="16 Clos Cae Dafydd 6.m4a">
            <a:hlinkClick r:id="" action="ppaction://media"/>
            <a:extLst>
              <a:ext uri="{FF2B5EF4-FFF2-40B4-BE49-F238E27FC236}">
                <a16:creationId xmlns:a16="http://schemas.microsoft.com/office/drawing/2014/main" id="{271B0C19-0DD9-0C42-923C-457A10A9B7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92783" y="4865914"/>
            <a:ext cx="173355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54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B49CF-CA72-554F-BAEA-4AD8F704B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0477" y="2405743"/>
            <a:ext cx="8596668" cy="1320800"/>
          </a:xfrm>
        </p:spPr>
        <p:txBody>
          <a:bodyPr>
            <a:normAutofit/>
          </a:bodyPr>
          <a:lstStyle/>
          <a:p>
            <a:r>
              <a:rPr lang="en-US" sz="4800"/>
              <a:t>What are they doing?...</a:t>
            </a:r>
          </a:p>
        </p:txBody>
      </p:sp>
      <p:pic>
        <p:nvPicPr>
          <p:cNvPr id="3" name="16 Clos Cae Dafydd 7.m4a">
            <a:hlinkClick r:id="" action="ppaction://media"/>
            <a:extLst>
              <a:ext uri="{FF2B5EF4-FFF2-40B4-BE49-F238E27FC236}">
                <a16:creationId xmlns:a16="http://schemas.microsoft.com/office/drawing/2014/main" id="{F3300C30-E369-0144-9028-6E91EC6DCB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24306" y="4348842"/>
            <a:ext cx="2318657" cy="231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293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70FD-E6BF-EA4E-B797-296EF0221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478" y="232499"/>
            <a:ext cx="293051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u="sng"/>
              <a:t>Zambia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AD82EF-8102-8D46-B11B-FA60A6A541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291424" y="973324"/>
            <a:ext cx="2075000" cy="19141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F370ED0-7CEF-3C42-A0C1-79C9B30276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3598" y="892899"/>
            <a:ext cx="2346000" cy="2074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65CBF3-23C4-E649-87B8-DD02916B9BA1}"/>
              </a:ext>
            </a:extLst>
          </p:cNvPr>
          <p:cNvSpPr txBox="1"/>
          <p:nvPr/>
        </p:nvSpPr>
        <p:spPr>
          <a:xfrm>
            <a:off x="5578478" y="1647099"/>
            <a:ext cx="4174404" cy="49357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School exchange trip.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Learning about community and internal community traditions and culture.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Teaches pupils to become knowlegable about their culture as well as other cultures of the world.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Blandford (2007) : Gain ideas and learn from other schools.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Foley (2000) : international community involvement allows pupils self-esteem and confidence to build.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62DECD2-7E0A-5841-B382-FDE01C1CA1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396" y="3270392"/>
            <a:ext cx="4174404" cy="3130803"/>
          </a:xfrm>
          <a:prstGeom prst="rect">
            <a:avLst/>
          </a:prstGeom>
        </p:spPr>
      </p:pic>
      <p:pic>
        <p:nvPicPr>
          <p:cNvPr id="4" name="16 Clos Cae Dafydd 8.m4a">
            <a:hlinkClick r:id="" action="ppaction://media"/>
            <a:extLst>
              <a:ext uri="{FF2B5EF4-FFF2-40B4-BE49-F238E27FC236}">
                <a16:creationId xmlns:a16="http://schemas.microsoft.com/office/drawing/2014/main" id="{A891B1BB-ACF2-F14F-A8C7-43A49F700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52882" y="4404241"/>
            <a:ext cx="2272392" cy="227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27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FDC88-BE5F-EC41-B2B8-1654E7ECF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1750" y="609600"/>
            <a:ext cx="577178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1" u="sng"/>
              <a:t>Kerbcraft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D666CA-2834-A94F-B11E-36A43947C3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900" r="-1" b="7396"/>
          <a:stretch/>
        </p:blipFill>
        <p:spPr>
          <a:xfrm>
            <a:off x="978743" y="602066"/>
            <a:ext cx="2398999" cy="18395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10420E-321C-374A-8033-3B49551AC90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9168" r="2" b="34022"/>
          <a:stretch/>
        </p:blipFill>
        <p:spPr>
          <a:xfrm>
            <a:off x="978744" y="2496007"/>
            <a:ext cx="2399000" cy="19964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15C897-C62A-E04F-B6FB-4678677AAD21}"/>
              </a:ext>
            </a:extLst>
          </p:cNvPr>
          <p:cNvSpPr txBox="1"/>
          <p:nvPr/>
        </p:nvSpPr>
        <p:spPr>
          <a:xfrm>
            <a:off x="3578680" y="1211037"/>
            <a:ext cx="6038524" cy="5429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Set up and funded by The Welsh Government.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Pupils are able to understand the consequences of their actions.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Adsit (2011): gain professional knowledge from external providers which may not have been able internally by the school.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37ECCA-BBD0-2844-A1D9-55BACFC9C03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4779" r="5" b="21063"/>
          <a:stretch/>
        </p:blipFill>
        <p:spPr>
          <a:xfrm>
            <a:off x="930652" y="4546840"/>
            <a:ext cx="2447092" cy="2093446"/>
          </a:xfrm>
          <a:prstGeom prst="rect">
            <a:avLst/>
          </a:prstGeom>
        </p:spPr>
      </p:pic>
      <p:pic>
        <p:nvPicPr>
          <p:cNvPr id="7" name="16 Clos Cae Dafydd 9.m4a">
            <a:hlinkClick r:id="" action="ppaction://media"/>
            <a:extLst>
              <a:ext uri="{FF2B5EF4-FFF2-40B4-BE49-F238E27FC236}">
                <a16:creationId xmlns:a16="http://schemas.microsoft.com/office/drawing/2014/main" id="{6EB18B92-B5F9-4A45-96B8-B0402EA6C4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818140" y="4361542"/>
            <a:ext cx="2196193" cy="2196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08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EEA2A-389F-FF47-85FA-712B6B9A1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9305" y="269422"/>
            <a:ext cx="4818302" cy="1320800"/>
          </a:xfrm>
        </p:spPr>
        <p:txBody>
          <a:bodyPr/>
          <a:lstStyle/>
          <a:p>
            <a:r>
              <a:rPr lang="en-US" i="1" u="sng"/>
              <a:t>Recycling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6A828-6593-0446-A3A2-075C0E116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0" y="1020827"/>
            <a:ext cx="6011334" cy="5837173"/>
          </a:xfrm>
        </p:spPr>
        <p:txBody>
          <a:bodyPr>
            <a:normAutofit/>
          </a:bodyPr>
          <a:lstStyle/>
          <a:p>
            <a:r>
              <a:rPr lang="en-US" sz="2400"/>
              <a:t>Teaches pupils about sustainability of the planet.</a:t>
            </a:r>
          </a:p>
          <a:p>
            <a:pPr marL="0" indent="0">
              <a:buNone/>
            </a:pPr>
            <a:endParaRPr lang="en-US" sz="2400"/>
          </a:p>
          <a:p>
            <a:r>
              <a:rPr lang="en-US" sz="2400"/>
              <a:t>Sanders (2003) : provides opportunities to address social problems at the current time.</a:t>
            </a:r>
          </a:p>
          <a:p>
            <a:endParaRPr lang="en-US" sz="2400"/>
          </a:p>
          <a:p>
            <a:r>
              <a:rPr lang="en-US" sz="2400"/>
              <a:t>Halsted &amp; Schine (1994) : creates a more active and involved citizen.</a:t>
            </a:r>
          </a:p>
          <a:p>
            <a:endParaRPr lang="en-US" sz="2400"/>
          </a:p>
          <a:p>
            <a:r>
              <a:rPr lang="en-US" sz="2400"/>
              <a:t>Ruggenberg (1993) : critical of community involvement – unproductive to pupils if it is unmeaningful to them. 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F2FC7E-9074-9847-A489-611180353B1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239" r="2" b="24258"/>
          <a:stretch/>
        </p:blipFill>
        <p:spPr>
          <a:xfrm>
            <a:off x="794238" y="813483"/>
            <a:ext cx="3015762" cy="3060018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975B79-64AC-414E-9A14-28237BF4ADE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794238" y="4222950"/>
            <a:ext cx="2575650" cy="23507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D6C81D-0461-A04F-BA94-33371EB197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 flipV="1">
            <a:off x="794238" y="4222950"/>
            <a:ext cx="2575650" cy="23507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E72DF6F-9DFC-5748-8F7A-96AFE197F456}"/>
                  </a:ext>
                </a:extLst>
              </p14:cNvPr>
              <p14:cNvContentPartPr/>
              <p14:nvPr/>
            </p14:nvContentPartPr>
            <p14:xfrm>
              <a:off x="1384950" y="930107"/>
              <a:ext cx="956880" cy="90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E72DF6F-9DFC-5748-8F7A-96AFE197F45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94984" y="839748"/>
                <a:ext cx="1136452" cy="271076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16 Clos Cae Dafydd 10.m4a">
            <a:hlinkClick r:id="" action="ppaction://media"/>
            <a:extLst>
              <a:ext uri="{FF2B5EF4-FFF2-40B4-BE49-F238E27FC236}">
                <a16:creationId xmlns:a16="http://schemas.microsoft.com/office/drawing/2014/main" id="{98E91910-57C0-9A47-86F7-CFF4039061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980541" y="4483254"/>
            <a:ext cx="2211459" cy="2211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1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CB4-D90C-D546-BA32-B3C357F43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788" y="144269"/>
            <a:ext cx="4924878" cy="1320800"/>
          </a:xfrm>
        </p:spPr>
        <p:txBody>
          <a:bodyPr anchor="ctr"/>
          <a:lstStyle/>
          <a:p>
            <a:r>
              <a:rPr lang="en-US" i="1" u="sng"/>
              <a:t>Castell Henllys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9A1475-CB65-8F45-963C-B8FC609FF5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357" y="857418"/>
            <a:ext cx="3350806" cy="51431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A1231-1C76-C249-B0A7-879F4F8DA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7163" y="1270337"/>
            <a:ext cx="5775051" cy="5143163"/>
          </a:xfrm>
        </p:spPr>
        <p:txBody>
          <a:bodyPr>
            <a:normAutofit fontScale="92500" lnSpcReduction="10000"/>
          </a:bodyPr>
          <a:lstStyle/>
          <a:p>
            <a:r>
              <a:rPr lang="en-US" sz="2400"/>
              <a:t>School trip : Celts.</a:t>
            </a:r>
          </a:p>
          <a:p>
            <a:endParaRPr lang="en-US" sz="2400"/>
          </a:p>
          <a:p>
            <a:r>
              <a:rPr lang="en-US" sz="2400"/>
              <a:t>Teaches pupils about community and society of the world.Stone (1995) : professional knowledge, responsibility and support is gained.</a:t>
            </a:r>
          </a:p>
          <a:p>
            <a:endParaRPr lang="en-US" sz="2400"/>
          </a:p>
          <a:p>
            <a:r>
              <a:rPr lang="en-US" sz="2400"/>
              <a:t>Bruner (1991) : empowering and interactive for pupils in comparison to traditional forms of teaching.</a:t>
            </a:r>
          </a:p>
          <a:p>
            <a:endParaRPr lang="en-US" sz="2400"/>
          </a:p>
          <a:p>
            <a:r>
              <a:rPr lang="en-US" sz="2400"/>
              <a:t>Sanders (2003) : critcal of external trips – fear of negative perceptions.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271890D4-AE81-3141-9F08-8E6836E1D0DA}"/>
                  </a:ext>
                </a:extLst>
              </p14:cNvPr>
              <p14:cNvContentPartPr/>
              <p14:nvPr/>
            </p14:nvContentPartPr>
            <p14:xfrm>
              <a:off x="1056320" y="1465069"/>
              <a:ext cx="1045440" cy="493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271890D4-AE81-3141-9F08-8E6836E1D0D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66320" y="1375069"/>
                <a:ext cx="1225080" cy="22896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16 Clos Cae Dafydd 11.m4a">
            <a:hlinkClick r:id="" action="ppaction://media"/>
            <a:extLst>
              <a:ext uri="{FF2B5EF4-FFF2-40B4-BE49-F238E27FC236}">
                <a16:creationId xmlns:a16="http://schemas.microsoft.com/office/drawing/2014/main" id="{61F0B7E0-079E-6D4A-9931-0DBA46D467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402536" y="3959679"/>
            <a:ext cx="2626177" cy="262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6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77F7-0F82-E346-9832-B2A5597F8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Other community involvement…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958878-69E3-C449-BE51-0A132749C2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6669259" y="1876040"/>
            <a:ext cx="2719678" cy="203975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2691E4-66A7-D142-87D7-8E52E6388C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723" y="1536080"/>
            <a:ext cx="2137777" cy="27196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013F56-28A3-5047-98FB-5C8CD79810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05974" y="3921643"/>
            <a:ext cx="2137777" cy="27222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296999-3334-7841-AF71-60C73CB652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8723" y="4695907"/>
            <a:ext cx="3412473" cy="21327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89393F0-F5E3-BF46-AC75-5DF9B2D90B9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9885" y="2403250"/>
            <a:ext cx="2438400" cy="12192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5A8AFE0-79DD-1647-92E6-C6CDA844EF32}"/>
                  </a:ext>
                </a:extLst>
              </p14:cNvPr>
              <p14:cNvContentPartPr/>
              <p14:nvPr/>
            </p14:nvContentPartPr>
            <p14:xfrm>
              <a:off x="828750" y="1725707"/>
              <a:ext cx="608400" cy="338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5A8AFE0-79DD-1647-92E6-C6CDA844EF3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38697" y="1635707"/>
                <a:ext cx="788146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C770A20-5F88-6E45-BF3A-54BAB5F88ABB}"/>
                  </a:ext>
                </a:extLst>
              </p14:cNvPr>
              <p14:cNvContentPartPr/>
              <p14:nvPr/>
            </p14:nvContentPartPr>
            <p14:xfrm>
              <a:off x="4755990" y="4157867"/>
              <a:ext cx="690840" cy="41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C770A20-5F88-6E45-BF3A-54BAB5F88AB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665943" y="4067867"/>
                <a:ext cx="870574" cy="221040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16 Clos Cae Dafydd 12.m4a">
            <a:hlinkClick r:id="" action="ppaction://media"/>
            <a:extLst>
              <a:ext uri="{FF2B5EF4-FFF2-40B4-BE49-F238E27FC236}">
                <a16:creationId xmlns:a16="http://schemas.microsoft.com/office/drawing/2014/main" id="{CACEC523-80E7-4C4C-9CE7-8EB333C00C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274003" y="4119941"/>
            <a:ext cx="2523982" cy="252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53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4A7F3-8E5A-5449-A30D-584739F17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57" y="269422"/>
            <a:ext cx="8596668" cy="1320800"/>
          </a:xfrm>
        </p:spPr>
        <p:txBody>
          <a:bodyPr/>
          <a:lstStyle/>
          <a:p>
            <a:r>
              <a:rPr lang="en-US" i="1" u="sng"/>
              <a:t>What is going well?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91B09-C355-1042-94F1-21A2091B3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357" y="1347107"/>
            <a:ext cx="9564310" cy="5361214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Attendance levels are improving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 -Increase from 94 % in 2018 to 96 % in 2019 </a:t>
            </a:r>
          </a:p>
          <a:p>
            <a:pPr marL="0" indent="0">
              <a:buNone/>
            </a:pPr>
            <a:r>
              <a:rPr lang="en-US" sz="1800" u="none" strike="noStrike">
                <a:solidFill>
                  <a:schemeClr val="tx1"/>
                </a:solidFill>
                <a:effectLst/>
              </a:rPr>
              <a:t>  -</a:t>
            </a:r>
            <a:r>
              <a:rPr lang="en-GB" sz="1800" u="none" strike="noStrike">
                <a:solidFill>
                  <a:schemeClr val="tx1"/>
                </a:solidFill>
                <a:effectLst/>
              </a:rPr>
              <a:t>Sheldon</a:t>
            </a:r>
            <a:r>
              <a:rPr lang="en-US">
                <a:solidFill>
                  <a:schemeClr val="tx1"/>
                </a:solidFill>
              </a:rPr>
              <a:t> (2010) a</a:t>
            </a:r>
            <a:r>
              <a:rPr lang="en-US" sz="1800" u="none" strike="noStrike">
                <a:solidFill>
                  <a:schemeClr val="tx1"/>
                </a:solidFill>
                <a:effectLst/>
              </a:rPr>
              <a:t>nalysis showed that attendance improves by 0.5 %</a:t>
            </a:r>
          </a:p>
          <a:p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Attainment levels are improving: Y6 end of yeat results : Department of Education (2010)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 - Positive impact on childrens learning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  - May face challenges: costs, time, language, low levels of literacy, low levels of       confidence</a:t>
            </a:r>
          </a:p>
          <a:p>
            <a:pPr>
              <a:buFontTx/>
              <a:buChar char="-"/>
            </a:pPr>
            <a:endParaRPr lang="en-US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Enhanced levels of community involvement 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 - 4 new community links since 2018</a:t>
            </a:r>
          </a:p>
          <a:p>
            <a:pPr marL="0" indent="0">
              <a:buNone/>
            </a:pPr>
            <a:r>
              <a:rPr lang="en-US">
                <a:solidFill>
                  <a:schemeClr val="tx1"/>
                </a:solidFill>
              </a:rPr>
              <a:t> -  Farell (1999) enhance curriculum for pupils </a:t>
            </a:r>
          </a:p>
          <a:p>
            <a:pPr>
              <a:buFontTx/>
              <a:buChar char="-"/>
            </a:pPr>
            <a:endParaRPr lang="en-US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en-US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en-US">
              <a:solidFill>
                <a:srgbClr val="3891A7"/>
              </a:solidFill>
              <a:latin typeface="Noto Sans Symbols" panose="020B0502040504020204" pitchFamily="34" charset="0"/>
            </a:endParaRPr>
          </a:p>
          <a:p>
            <a:pPr>
              <a:buFontTx/>
              <a:buChar char="-"/>
            </a:pPr>
            <a:endParaRPr lang="en-US">
              <a:solidFill>
                <a:srgbClr val="3891A7"/>
              </a:solidFill>
              <a:latin typeface="Noto Sans Symbols" panose="020B0502040504020204" pitchFamily="34" charset="0"/>
            </a:endParaRPr>
          </a:p>
          <a:p>
            <a:endParaRPr lang="en-US" sz="1800" b="0" i="0" u="none" strike="noStrike">
              <a:solidFill>
                <a:schemeClr val="tx1"/>
              </a:solidFill>
              <a:effectLst/>
              <a:latin typeface="Noto Sans Symbols" panose="020B0502040504020204" pitchFamily="34" charset="0"/>
            </a:endParaRPr>
          </a:p>
          <a:p>
            <a:endParaRPr lang="en-US">
              <a:solidFill>
                <a:srgbClr val="3891A7"/>
              </a:solidFill>
              <a:latin typeface="Noto Sans Symbols" panose="020B0502040504020204" pitchFamily="34" charset="0"/>
            </a:endParaRPr>
          </a:p>
          <a:p>
            <a:endParaRPr lang="en-US" sz="1800" b="0" i="0" u="none" strike="noStrike">
              <a:solidFill>
                <a:srgbClr val="3891A7"/>
              </a:solidFill>
              <a:effectLst/>
              <a:latin typeface="Noto Sans Symbols" panose="020B0502040504020204" pitchFamily="34" charset="0"/>
            </a:endParaRPr>
          </a:p>
          <a:p>
            <a:endParaRPr lang="en-US">
              <a:solidFill>
                <a:srgbClr val="3891A7"/>
              </a:solidFill>
              <a:latin typeface="Noto Sans Symbols" panose="020B0502040504020204" pitchFamily="34" charset="0"/>
            </a:endParaRPr>
          </a:p>
          <a:p>
            <a:endParaRPr lang="en-US" sz="1800" b="0" i="0" u="none" strike="noStrike">
              <a:solidFill>
                <a:srgbClr val="3891A7"/>
              </a:solidFill>
              <a:effectLst/>
              <a:latin typeface="Noto Sans Symbols" panose="020B0502040504020204" pitchFamily="34" charset="0"/>
            </a:endParaRPr>
          </a:p>
        </p:txBody>
      </p:sp>
      <p:pic>
        <p:nvPicPr>
          <p:cNvPr id="4" name="16 Clos Cae Dafydd 13.m4a">
            <a:hlinkClick r:id="" action="ppaction://media"/>
            <a:extLst>
              <a:ext uri="{FF2B5EF4-FFF2-40B4-BE49-F238E27FC236}">
                <a16:creationId xmlns:a16="http://schemas.microsoft.com/office/drawing/2014/main" id="{0DDF545F-8D6C-714E-85CA-EAF5719BAF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261021" y="4131128"/>
            <a:ext cx="24003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40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59531-D84D-1542-9676-A141AF44B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What could be improved?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CBF91-258E-614F-8DAE-8A2CFD8A8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463" y="1047750"/>
            <a:ext cx="9293679" cy="5470071"/>
          </a:xfrm>
        </p:spPr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  <a:p>
            <a:r>
              <a:rPr lang="en-US" sz="2400"/>
              <a:t>School development plan</a:t>
            </a:r>
          </a:p>
          <a:p>
            <a:pPr>
              <a:buFontTx/>
              <a:buChar char="-"/>
            </a:pPr>
            <a:r>
              <a:rPr lang="en-US" sz="2400"/>
              <a:t>Ensure a check up/ continously review</a:t>
            </a:r>
          </a:p>
          <a:p>
            <a:pPr>
              <a:buFontTx/>
              <a:buChar char="-"/>
            </a:pPr>
            <a:r>
              <a:rPr lang="en-US" sz="2400"/>
              <a:t>Corter (2005) weigh up pros/cons of community link</a:t>
            </a:r>
          </a:p>
          <a:p>
            <a:pPr marL="0" indent="0">
              <a:buNone/>
            </a:pPr>
            <a:endParaRPr lang="en-US" sz="2400"/>
          </a:p>
          <a:p>
            <a:endParaRPr lang="en-US" sz="2400"/>
          </a:p>
          <a:p>
            <a:r>
              <a:rPr lang="en-US" sz="2400"/>
              <a:t>Pupil involvement</a:t>
            </a:r>
          </a:p>
          <a:p>
            <a:pPr>
              <a:buFontTx/>
              <a:buChar char="-"/>
            </a:pPr>
            <a:r>
              <a:rPr lang="en-US" sz="2400"/>
              <a:t>Pupil autonomy over community links</a:t>
            </a:r>
          </a:p>
          <a:p>
            <a:pPr>
              <a:buFontTx/>
              <a:buChar char="-"/>
            </a:pPr>
            <a:r>
              <a:rPr lang="en-US" sz="2400"/>
              <a:t>Topic launch day: invite community links to participate</a:t>
            </a:r>
          </a:p>
          <a:p>
            <a:pPr>
              <a:buFontTx/>
              <a:buChar char="-"/>
            </a:pPr>
            <a:r>
              <a:rPr lang="en-US" sz="2400"/>
              <a:t> Hayden (2013) community links can be costly</a:t>
            </a:r>
          </a:p>
        </p:txBody>
      </p:sp>
      <p:pic>
        <p:nvPicPr>
          <p:cNvPr id="4" name="16 Clos Cae Dafydd 14.m4a">
            <a:hlinkClick r:id="" action="ppaction://media"/>
            <a:extLst>
              <a:ext uri="{FF2B5EF4-FFF2-40B4-BE49-F238E27FC236}">
                <a16:creationId xmlns:a16="http://schemas.microsoft.com/office/drawing/2014/main" id="{2BA799DC-F52B-8F4C-ADA0-FE9ADB85E3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70521" y="3796392"/>
            <a:ext cx="2862943" cy="2862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801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52C6-67A9-9D48-BD40-922DAA8C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/>
              <a:t>Summary: What have I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0C4DE-B344-DF47-94EC-F1A498AA1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/>
              <a:t>Donaldsons (2015) 4 purposes.</a:t>
            </a:r>
          </a:p>
          <a:p>
            <a:endParaRPr lang="en-US" sz="2400"/>
          </a:p>
          <a:p>
            <a:r>
              <a:rPr lang="en-US" sz="2400"/>
              <a:t>Take my knowledge forward in my future teaching practice in order to benefits pupils learning.</a:t>
            </a:r>
          </a:p>
        </p:txBody>
      </p:sp>
      <p:pic>
        <p:nvPicPr>
          <p:cNvPr id="4" name="16 Clos Cae Dafydd 15.m4a">
            <a:hlinkClick r:id="" action="ppaction://media"/>
            <a:extLst>
              <a:ext uri="{FF2B5EF4-FFF2-40B4-BE49-F238E27FC236}">
                <a16:creationId xmlns:a16="http://schemas.microsoft.com/office/drawing/2014/main" id="{267EABA3-95B1-734F-A149-5676FE5F5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01894" y="4354286"/>
            <a:ext cx="2231570" cy="2231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443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Understanding how the learner, the school and the local community work together to deliver one of the four purposes of the new curriculum.</vt:lpstr>
      <vt:lpstr>Successful Futures: Donaldson’s (2015) 4 purpose’s</vt:lpstr>
      <vt:lpstr>School Context</vt:lpstr>
      <vt:lpstr>4 Porpoise’s </vt:lpstr>
      <vt:lpstr> School Development Plan:       To foster community links to further develop embedding of 4 core purposes</vt:lpstr>
      <vt:lpstr>Identifying the focus</vt:lpstr>
      <vt:lpstr>What are they doing?...</vt:lpstr>
      <vt:lpstr>Zambia</vt:lpstr>
      <vt:lpstr>Kerbcraft </vt:lpstr>
      <vt:lpstr>Recycling workshop</vt:lpstr>
      <vt:lpstr>Castell Henllys</vt:lpstr>
      <vt:lpstr>Other community involvement…</vt:lpstr>
      <vt:lpstr>What is going well?</vt:lpstr>
      <vt:lpstr>What could be improved?</vt:lpstr>
      <vt:lpstr>Summary: What have I learnt?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how the learner, the school and the local community work together to deliver one of the four purposes of the new curriculum.</dc:title>
  <dc:creator>Zoe Cottle (1903031)</dc:creator>
  <cp:revision>11</cp:revision>
  <dcterms:created xsi:type="dcterms:W3CDTF">2020-04-06T10:41:55Z</dcterms:created>
  <dcterms:modified xsi:type="dcterms:W3CDTF">2020-04-12T13:55:18Z</dcterms:modified>
</cp:coreProperties>
</file>