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2"/>
    <p:sldId id="257" r:id="rId3"/>
    <p:sldId id="259" r:id="rId4"/>
    <p:sldId id="261" r:id="rId5"/>
    <p:sldId id="262" r:id="rId6"/>
    <p:sldId id="263" r:id="rId7"/>
    <p:sldId id="268" r:id="rId8"/>
    <p:sldId id="269"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7774" autoAdjust="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Mamonong" userId="99353dee114158b5" providerId="LiveId" clId="{E41BC5AE-8288-43E3-AA28-14B9B833CBC6}"/>
    <pc:docChg chg="undo custSel addSld delSld modSld">
      <pc:chgData name="Michelle Mamonong" userId="99353dee114158b5" providerId="LiveId" clId="{E41BC5AE-8288-43E3-AA28-14B9B833CBC6}" dt="2026-06-21T08:00:06.688" v="97" actId="2696"/>
      <pc:docMkLst>
        <pc:docMk/>
      </pc:docMkLst>
      <pc:sldChg chg="modSp mod">
        <pc:chgData name="Michelle Mamonong" userId="99353dee114158b5" providerId="LiveId" clId="{E41BC5AE-8288-43E3-AA28-14B9B833CBC6}" dt="2026-06-21T07:31:42.673" v="2" actId="27636"/>
        <pc:sldMkLst>
          <pc:docMk/>
          <pc:sldMk cId="0" sldId="261"/>
        </pc:sldMkLst>
        <pc:spChg chg="mod">
          <ac:chgData name="Michelle Mamonong" userId="99353dee114158b5" providerId="LiveId" clId="{E41BC5AE-8288-43E3-AA28-14B9B833CBC6}" dt="2026-06-21T07:31:42.673" v="2" actId="27636"/>
          <ac:spMkLst>
            <pc:docMk/>
            <pc:sldMk cId="0" sldId="261"/>
            <ac:spMk id="3" creationId="{00000000-0000-0000-0000-000000000000}"/>
          </ac:spMkLst>
        </pc:spChg>
      </pc:sldChg>
      <pc:sldChg chg="modSp mod">
        <pc:chgData name="Michelle Mamonong" userId="99353dee114158b5" providerId="LiveId" clId="{E41BC5AE-8288-43E3-AA28-14B9B833CBC6}" dt="2026-06-21T07:31:42.689" v="3" actId="27636"/>
        <pc:sldMkLst>
          <pc:docMk/>
          <pc:sldMk cId="0" sldId="263"/>
        </pc:sldMkLst>
        <pc:spChg chg="mod">
          <ac:chgData name="Michelle Mamonong" userId="99353dee114158b5" providerId="LiveId" clId="{E41BC5AE-8288-43E3-AA28-14B9B833CBC6}" dt="2026-06-21T07:31:42.689" v="3" actId="27636"/>
          <ac:spMkLst>
            <pc:docMk/>
            <pc:sldMk cId="0" sldId="263"/>
            <ac:spMk id="2" creationId="{00000000-0000-0000-0000-000000000000}"/>
          </ac:spMkLst>
        </pc:spChg>
      </pc:sldChg>
      <pc:sldChg chg="del">
        <pc:chgData name="Michelle Mamonong" userId="99353dee114158b5" providerId="LiveId" clId="{E41BC5AE-8288-43E3-AA28-14B9B833CBC6}" dt="2026-06-21T07:50:09.634" v="96" actId="2696"/>
        <pc:sldMkLst>
          <pc:docMk/>
          <pc:sldMk cId="0" sldId="264"/>
        </pc:sldMkLst>
      </pc:sldChg>
      <pc:sldChg chg="del">
        <pc:chgData name="Michelle Mamonong" userId="99353dee114158b5" providerId="LiveId" clId="{E41BC5AE-8288-43E3-AA28-14B9B833CBC6}" dt="2026-06-21T08:00:06.688" v="97" actId="2696"/>
        <pc:sldMkLst>
          <pc:docMk/>
          <pc:sldMk cId="0" sldId="265"/>
        </pc:sldMkLst>
      </pc:sldChg>
      <pc:sldChg chg="addSp delSp modSp new mod">
        <pc:chgData name="Michelle Mamonong" userId="99353dee114158b5" providerId="LiveId" clId="{E41BC5AE-8288-43E3-AA28-14B9B833CBC6}" dt="2026-06-21T07:49:50.428" v="95" actId="14100"/>
        <pc:sldMkLst>
          <pc:docMk/>
          <pc:sldMk cId="3705130119" sldId="269"/>
        </pc:sldMkLst>
        <pc:spChg chg="del">
          <ac:chgData name="Michelle Mamonong" userId="99353dee114158b5" providerId="LiveId" clId="{E41BC5AE-8288-43E3-AA28-14B9B833CBC6}" dt="2026-06-21T07:31:42.562" v="1"/>
          <ac:spMkLst>
            <pc:docMk/>
            <pc:sldMk cId="3705130119" sldId="269"/>
            <ac:spMk id="2" creationId="{C476603E-1667-0610-B223-4C51F62073F7}"/>
          </ac:spMkLst>
        </pc:spChg>
        <pc:spChg chg="del mod">
          <ac:chgData name="Michelle Mamonong" userId="99353dee114158b5" providerId="LiveId" clId="{E41BC5AE-8288-43E3-AA28-14B9B833CBC6}" dt="2026-06-21T07:44:02.880" v="69" actId="21"/>
          <ac:spMkLst>
            <pc:docMk/>
            <pc:sldMk cId="3705130119" sldId="269"/>
            <ac:spMk id="3" creationId="{017ABD01-1DB8-D0EC-14B2-2F0A8ED5037A}"/>
          </ac:spMkLst>
        </pc:spChg>
        <pc:spChg chg="add mod">
          <ac:chgData name="Michelle Mamonong" userId="99353dee114158b5" providerId="LiveId" clId="{E41BC5AE-8288-43E3-AA28-14B9B833CBC6}" dt="2026-06-21T07:31:56.758" v="6" actId="14100"/>
          <ac:spMkLst>
            <pc:docMk/>
            <pc:sldMk cId="3705130119" sldId="269"/>
            <ac:spMk id="4" creationId="{8C7F31C8-CA74-D6E6-49B2-6198224A7839}"/>
          </ac:spMkLst>
        </pc:spChg>
        <pc:spChg chg="add del mod">
          <ac:chgData name="Michelle Mamonong" userId="99353dee114158b5" providerId="LiveId" clId="{E41BC5AE-8288-43E3-AA28-14B9B833CBC6}" dt="2026-06-21T07:44:18.425" v="73" actId="21"/>
          <ac:spMkLst>
            <pc:docMk/>
            <pc:sldMk cId="3705130119" sldId="269"/>
            <ac:spMk id="9" creationId="{B6AFE5C8-D8AC-6D45-B88C-5B6703FE424F}"/>
          </ac:spMkLst>
        </pc:spChg>
        <pc:spChg chg="add mod">
          <ac:chgData name="Michelle Mamonong" userId="99353dee114158b5" providerId="LiveId" clId="{E41BC5AE-8288-43E3-AA28-14B9B833CBC6}" dt="2026-06-21T07:45:07.077" v="74"/>
          <ac:spMkLst>
            <pc:docMk/>
            <pc:sldMk cId="3705130119" sldId="269"/>
            <ac:spMk id="11" creationId="{69DEAEDB-A28A-432C-FCF3-C137FD5570D6}"/>
          </ac:spMkLst>
        </pc:spChg>
        <pc:spChg chg="add mod">
          <ac:chgData name="Michelle Mamonong" userId="99353dee114158b5" providerId="LiveId" clId="{E41BC5AE-8288-43E3-AA28-14B9B833CBC6}" dt="2026-06-21T07:47:54.679" v="87" actId="14100"/>
          <ac:spMkLst>
            <pc:docMk/>
            <pc:sldMk cId="3705130119" sldId="269"/>
            <ac:spMk id="12" creationId="{1F10B87C-F853-2B2F-352C-91D69E019A0D}"/>
          </ac:spMkLst>
        </pc:spChg>
        <pc:spChg chg="add mod">
          <ac:chgData name="Michelle Mamonong" userId="99353dee114158b5" providerId="LiveId" clId="{E41BC5AE-8288-43E3-AA28-14B9B833CBC6}" dt="2026-06-21T07:46:49.068" v="84"/>
          <ac:spMkLst>
            <pc:docMk/>
            <pc:sldMk cId="3705130119" sldId="269"/>
            <ac:spMk id="14" creationId="{0F142141-485C-F119-EA41-5CF3D221983F}"/>
          </ac:spMkLst>
        </pc:spChg>
        <pc:spChg chg="add mod">
          <ac:chgData name="Michelle Mamonong" userId="99353dee114158b5" providerId="LiveId" clId="{E41BC5AE-8288-43E3-AA28-14B9B833CBC6}" dt="2026-06-21T07:46:49.068" v="84"/>
          <ac:spMkLst>
            <pc:docMk/>
            <pc:sldMk cId="3705130119" sldId="269"/>
            <ac:spMk id="15" creationId="{E35FAD8D-0596-3F34-3D44-71015FE39ED8}"/>
          </ac:spMkLst>
        </pc:spChg>
        <pc:spChg chg="add mod">
          <ac:chgData name="Michelle Mamonong" userId="99353dee114158b5" providerId="LiveId" clId="{E41BC5AE-8288-43E3-AA28-14B9B833CBC6}" dt="2026-06-21T07:49:09.990" v="89"/>
          <ac:spMkLst>
            <pc:docMk/>
            <pc:sldMk cId="3705130119" sldId="269"/>
            <ac:spMk id="17" creationId="{FBC829D7-062C-58D7-4CC0-29EB44F766AB}"/>
          </ac:spMkLst>
        </pc:spChg>
        <pc:spChg chg="add mod">
          <ac:chgData name="Michelle Mamonong" userId="99353dee114158b5" providerId="LiveId" clId="{E41BC5AE-8288-43E3-AA28-14B9B833CBC6}" dt="2026-06-21T07:49:09.990" v="89"/>
          <ac:spMkLst>
            <pc:docMk/>
            <pc:sldMk cId="3705130119" sldId="269"/>
            <ac:spMk id="18" creationId="{DA9B593D-602A-033F-D2AE-20E61AD9B28F}"/>
          </ac:spMkLst>
        </pc:spChg>
        <pc:grpChg chg="add mod">
          <ac:chgData name="Michelle Mamonong" userId="99353dee114158b5" providerId="LiveId" clId="{E41BC5AE-8288-43E3-AA28-14B9B833CBC6}" dt="2026-06-21T07:49:50.428" v="95" actId="14100"/>
          <ac:grpSpMkLst>
            <pc:docMk/>
            <pc:sldMk cId="3705130119" sldId="269"/>
            <ac:grpSpMk id="10" creationId="{C944E7D7-AAC3-0708-D8E6-9491D2E92590}"/>
          </ac:grpSpMkLst>
        </pc:grpChg>
        <pc:grpChg chg="add mod">
          <ac:chgData name="Michelle Mamonong" userId="99353dee114158b5" providerId="LiveId" clId="{E41BC5AE-8288-43E3-AA28-14B9B833CBC6}" dt="2026-06-21T07:46:49.068" v="84"/>
          <ac:grpSpMkLst>
            <pc:docMk/>
            <pc:sldMk cId="3705130119" sldId="269"/>
            <ac:grpSpMk id="13" creationId="{F168A4C3-B3B6-80DC-64AE-3661B7C77B9C}"/>
          </ac:grpSpMkLst>
        </pc:grpChg>
        <pc:grpChg chg="add mod">
          <ac:chgData name="Michelle Mamonong" userId="99353dee114158b5" providerId="LiveId" clId="{E41BC5AE-8288-43E3-AA28-14B9B833CBC6}" dt="2026-06-21T07:49:36.160" v="94" actId="14100"/>
          <ac:grpSpMkLst>
            <pc:docMk/>
            <pc:sldMk cId="3705130119" sldId="269"/>
            <ac:grpSpMk id="16" creationId="{A4F6CBF0-C075-25FC-D7B3-68B08C1F7FD7}"/>
          </ac:grpSpMkLst>
        </pc:grpChg>
        <pc:picChg chg="add mod">
          <ac:chgData name="Michelle Mamonong" userId="99353dee114158b5" providerId="LiveId" clId="{E41BC5AE-8288-43E3-AA28-14B9B833CBC6}" dt="2026-06-21T07:47:59.450" v="88" actId="1076"/>
          <ac:picMkLst>
            <pc:docMk/>
            <pc:sldMk cId="3705130119" sldId="269"/>
            <ac:picMk id="6" creationId="{9F56C3DA-2D43-20CC-E5E6-D95E6A29F943}"/>
          </ac:picMkLst>
        </pc:picChg>
        <pc:picChg chg="add del">
          <ac:chgData name="Michelle Mamonong" userId="99353dee114158b5" providerId="LiveId" clId="{E41BC5AE-8288-43E3-AA28-14B9B833CBC6}" dt="2026-06-21T07:34:12.006" v="13" actId="22"/>
          <ac:picMkLst>
            <pc:docMk/>
            <pc:sldMk cId="3705130119" sldId="269"/>
            <ac:picMk id="8" creationId="{3E9061C9-5997-1A0D-67FB-85A5845A373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028AEA8-3302-4969-9AD0-116F5DCD6923}" type="doc">
      <dgm:prSet loTypeId="urn:microsoft.com/office/officeart/2005/8/layout/hProcess9#1" loCatId="process" qsTypeId="urn:microsoft.com/office/officeart/2005/8/quickstyle/simple1#1" qsCatId="simple" csTypeId="urn:microsoft.com/office/officeart/2005/8/colors/accent1_2#1" csCatId="accent1"/>
      <dgm:spPr/>
      <dgm:t>
        <a:bodyPr/>
        <a:lstStyle/>
        <a:p>
          <a:endParaRPr lang="en-US"/>
        </a:p>
      </dgm:t>
    </dgm:pt>
    <dgm:pt modelId="{ED7409A8-C24A-42B0-B415-D02547852BCC}">
      <dgm:prSet/>
      <dgm:spPr/>
      <dgm:t>
        <a:bodyPr/>
        <a:lstStyle/>
        <a:p>
          <a:pPr rtl="0"/>
          <a:r>
            <a:rPr lang="en-GB" dirty="0"/>
            <a:t>When communicating with patients with limited English, Nurses may use simple language.</a:t>
          </a:r>
        </a:p>
      </dgm:t>
    </dgm:pt>
    <dgm:pt modelId="{AD9142F7-2CB6-4A3B-B42E-36C31405CC53}" type="parTrans" cxnId="{9C565B94-F6D7-4784-8191-13A7044AC6C0}">
      <dgm:prSet/>
      <dgm:spPr/>
      <dgm:t>
        <a:bodyPr/>
        <a:lstStyle/>
        <a:p>
          <a:endParaRPr lang="en-US"/>
        </a:p>
      </dgm:t>
    </dgm:pt>
    <dgm:pt modelId="{9766B30E-EACF-455F-A8DD-5115507A707A}" type="sibTrans" cxnId="{9C565B94-F6D7-4784-8191-13A7044AC6C0}">
      <dgm:prSet/>
      <dgm:spPr/>
      <dgm:t>
        <a:bodyPr/>
        <a:lstStyle/>
        <a:p>
          <a:endParaRPr lang="en-US"/>
        </a:p>
      </dgm:t>
    </dgm:pt>
    <dgm:pt modelId="{793B63A0-3CDA-4A9E-BF99-C390CB08D53C}">
      <dgm:prSet/>
      <dgm:spPr/>
      <dgm:t>
        <a:bodyPr/>
        <a:lstStyle/>
        <a:p>
          <a:pPr rtl="0"/>
          <a:r>
            <a:rPr lang="en-GB" dirty="0"/>
            <a:t>Treatment plan can be communicated using visual aids, gestures and interpreters.</a:t>
          </a:r>
        </a:p>
      </dgm:t>
    </dgm:pt>
    <dgm:pt modelId="{847C9022-56C5-4E87-AFA0-4E6D2DA9E89B}" type="parTrans" cxnId="{289DBD05-C7FC-43A4-B38D-C987F3616AF2}">
      <dgm:prSet/>
      <dgm:spPr/>
      <dgm:t>
        <a:bodyPr/>
        <a:lstStyle/>
        <a:p>
          <a:endParaRPr lang="en-US"/>
        </a:p>
      </dgm:t>
    </dgm:pt>
    <dgm:pt modelId="{9B054EF1-B232-4485-BBCB-772CDE70F070}" type="sibTrans" cxnId="{289DBD05-C7FC-43A4-B38D-C987F3616AF2}">
      <dgm:prSet/>
      <dgm:spPr/>
      <dgm:t>
        <a:bodyPr/>
        <a:lstStyle/>
        <a:p>
          <a:endParaRPr lang="en-US"/>
        </a:p>
      </dgm:t>
    </dgm:pt>
    <dgm:pt modelId="{220BE1E8-0353-4A28-9D67-8BD83EBD5093}">
      <dgm:prSet/>
      <dgm:spPr/>
      <dgm:t>
        <a:bodyPr/>
        <a:lstStyle/>
        <a:p>
          <a:pPr rtl="0"/>
          <a:r>
            <a:rPr lang="en-GB" dirty="0"/>
            <a:t>Effective communication helps to lower anxiety, foster trust and enhance patient safety.</a:t>
          </a:r>
        </a:p>
      </dgm:t>
    </dgm:pt>
    <dgm:pt modelId="{99B4DEEF-0639-4D3B-BC1E-0D8636FB3469}" type="parTrans" cxnId="{B5089C15-63DD-48F9-BC8D-6F968D9AEE2B}">
      <dgm:prSet/>
      <dgm:spPr/>
      <dgm:t>
        <a:bodyPr/>
        <a:lstStyle/>
        <a:p>
          <a:endParaRPr lang="en-US"/>
        </a:p>
      </dgm:t>
    </dgm:pt>
    <dgm:pt modelId="{35A3E5C8-E497-476F-B5CB-DC523D6E4233}" type="sibTrans" cxnId="{B5089C15-63DD-48F9-BC8D-6F968D9AEE2B}">
      <dgm:prSet/>
      <dgm:spPr/>
      <dgm:t>
        <a:bodyPr/>
        <a:lstStyle/>
        <a:p>
          <a:endParaRPr lang="en-US"/>
        </a:p>
      </dgm:t>
    </dgm:pt>
    <dgm:pt modelId="{5B6EEED8-BDAF-465F-825D-150D8335A30F}" type="pres">
      <dgm:prSet presAssocID="{9028AEA8-3302-4969-9AD0-116F5DCD6923}" presName="CompostProcess" presStyleCnt="0">
        <dgm:presLayoutVars>
          <dgm:dir/>
          <dgm:resizeHandles val="exact"/>
        </dgm:presLayoutVars>
      </dgm:prSet>
      <dgm:spPr/>
    </dgm:pt>
    <dgm:pt modelId="{4ADDCFF2-BB46-4339-B7A3-A69887942776}" type="pres">
      <dgm:prSet presAssocID="{9028AEA8-3302-4969-9AD0-116F5DCD6923}" presName="arrow" presStyleLbl="bgShp" presStyleIdx="0" presStyleCnt="1"/>
      <dgm:spPr/>
    </dgm:pt>
    <dgm:pt modelId="{535470E5-C83B-437E-A6C7-72766B3C79D8}" type="pres">
      <dgm:prSet presAssocID="{9028AEA8-3302-4969-9AD0-116F5DCD6923}" presName="linearProcess" presStyleCnt="0"/>
      <dgm:spPr/>
    </dgm:pt>
    <dgm:pt modelId="{B94FA103-6A31-490B-A5B0-08C4C27A43D0}" type="pres">
      <dgm:prSet presAssocID="{ED7409A8-C24A-42B0-B415-D02547852BCC}" presName="textNode" presStyleLbl="node1" presStyleIdx="0" presStyleCnt="3">
        <dgm:presLayoutVars>
          <dgm:bulletEnabled val="1"/>
        </dgm:presLayoutVars>
      </dgm:prSet>
      <dgm:spPr/>
    </dgm:pt>
    <dgm:pt modelId="{954B4E18-7F06-4752-B948-77D713E9455F}" type="pres">
      <dgm:prSet presAssocID="{9766B30E-EACF-455F-A8DD-5115507A707A}" presName="sibTrans" presStyleCnt="0"/>
      <dgm:spPr/>
    </dgm:pt>
    <dgm:pt modelId="{C02CB8F3-F866-4E35-8BA5-470CCCF92510}" type="pres">
      <dgm:prSet presAssocID="{793B63A0-3CDA-4A9E-BF99-C390CB08D53C}" presName="textNode" presStyleLbl="node1" presStyleIdx="1" presStyleCnt="3">
        <dgm:presLayoutVars>
          <dgm:bulletEnabled val="1"/>
        </dgm:presLayoutVars>
      </dgm:prSet>
      <dgm:spPr/>
    </dgm:pt>
    <dgm:pt modelId="{D029D30B-2C6C-4C49-8BC2-A03EA51C59A6}" type="pres">
      <dgm:prSet presAssocID="{9B054EF1-B232-4485-BBCB-772CDE70F070}" presName="sibTrans" presStyleCnt="0"/>
      <dgm:spPr/>
    </dgm:pt>
    <dgm:pt modelId="{197195CD-8CD6-439F-AADB-9057990BDAC7}" type="pres">
      <dgm:prSet presAssocID="{220BE1E8-0353-4A28-9D67-8BD83EBD5093}" presName="textNode" presStyleLbl="node1" presStyleIdx="2" presStyleCnt="3">
        <dgm:presLayoutVars>
          <dgm:bulletEnabled val="1"/>
        </dgm:presLayoutVars>
      </dgm:prSet>
      <dgm:spPr/>
    </dgm:pt>
  </dgm:ptLst>
  <dgm:cxnLst>
    <dgm:cxn modelId="{289DBD05-C7FC-43A4-B38D-C987F3616AF2}" srcId="{9028AEA8-3302-4969-9AD0-116F5DCD6923}" destId="{793B63A0-3CDA-4A9E-BF99-C390CB08D53C}" srcOrd="1" destOrd="0" parTransId="{847C9022-56C5-4E87-AFA0-4E6D2DA9E89B}" sibTransId="{9B054EF1-B232-4485-BBCB-772CDE70F070}"/>
    <dgm:cxn modelId="{B5089C15-63DD-48F9-BC8D-6F968D9AEE2B}" srcId="{9028AEA8-3302-4969-9AD0-116F5DCD6923}" destId="{220BE1E8-0353-4A28-9D67-8BD83EBD5093}" srcOrd="2" destOrd="0" parTransId="{99B4DEEF-0639-4D3B-BC1E-0D8636FB3469}" sibTransId="{35A3E5C8-E497-476F-B5CB-DC523D6E4233}"/>
    <dgm:cxn modelId="{EFD07E6B-EAA1-427A-AB98-77AF6182641E}" type="presOf" srcId="{793B63A0-3CDA-4A9E-BF99-C390CB08D53C}" destId="{C02CB8F3-F866-4E35-8BA5-470CCCF92510}" srcOrd="0" destOrd="0" presId="urn:microsoft.com/office/officeart/2005/8/layout/hProcess9#1"/>
    <dgm:cxn modelId="{1FE74B6F-A8A4-455D-A054-1EA68FD3FB06}" type="presOf" srcId="{9028AEA8-3302-4969-9AD0-116F5DCD6923}" destId="{5B6EEED8-BDAF-465F-825D-150D8335A30F}" srcOrd="0" destOrd="0" presId="urn:microsoft.com/office/officeart/2005/8/layout/hProcess9#1"/>
    <dgm:cxn modelId="{9C565B94-F6D7-4784-8191-13A7044AC6C0}" srcId="{9028AEA8-3302-4969-9AD0-116F5DCD6923}" destId="{ED7409A8-C24A-42B0-B415-D02547852BCC}" srcOrd="0" destOrd="0" parTransId="{AD9142F7-2CB6-4A3B-B42E-36C31405CC53}" sibTransId="{9766B30E-EACF-455F-A8DD-5115507A707A}"/>
    <dgm:cxn modelId="{502E5FA7-E9C0-4E6B-AE98-D1D092192891}" type="presOf" srcId="{220BE1E8-0353-4A28-9D67-8BD83EBD5093}" destId="{197195CD-8CD6-439F-AADB-9057990BDAC7}" srcOrd="0" destOrd="0" presId="urn:microsoft.com/office/officeart/2005/8/layout/hProcess9#1"/>
    <dgm:cxn modelId="{C172E9FD-6A63-4ABA-96A5-BEA4D0D73F43}" type="presOf" srcId="{ED7409A8-C24A-42B0-B415-D02547852BCC}" destId="{B94FA103-6A31-490B-A5B0-08C4C27A43D0}" srcOrd="0" destOrd="0" presId="urn:microsoft.com/office/officeart/2005/8/layout/hProcess9#1"/>
    <dgm:cxn modelId="{278DB816-A1AB-47C9-80BF-8881C399B98B}" type="presParOf" srcId="{5B6EEED8-BDAF-465F-825D-150D8335A30F}" destId="{4ADDCFF2-BB46-4339-B7A3-A69887942776}" srcOrd="0" destOrd="0" presId="urn:microsoft.com/office/officeart/2005/8/layout/hProcess9#1"/>
    <dgm:cxn modelId="{6F9A9B2B-9505-42D1-9E3A-49266C48905E}" type="presParOf" srcId="{5B6EEED8-BDAF-465F-825D-150D8335A30F}" destId="{535470E5-C83B-437E-A6C7-72766B3C79D8}" srcOrd="1" destOrd="0" presId="urn:microsoft.com/office/officeart/2005/8/layout/hProcess9#1"/>
    <dgm:cxn modelId="{97D3B004-51F5-4419-8D84-B0978525A25C}" type="presParOf" srcId="{535470E5-C83B-437E-A6C7-72766B3C79D8}" destId="{B94FA103-6A31-490B-A5B0-08C4C27A43D0}" srcOrd="0" destOrd="0" presId="urn:microsoft.com/office/officeart/2005/8/layout/hProcess9#1"/>
    <dgm:cxn modelId="{12BEFB81-3A19-4319-9089-4CADB31A946E}" type="presParOf" srcId="{535470E5-C83B-437E-A6C7-72766B3C79D8}" destId="{954B4E18-7F06-4752-B948-77D713E9455F}" srcOrd="1" destOrd="0" presId="urn:microsoft.com/office/officeart/2005/8/layout/hProcess9#1"/>
    <dgm:cxn modelId="{6AE465E3-839B-4910-9ABA-2EDC82B627AC}" type="presParOf" srcId="{535470E5-C83B-437E-A6C7-72766B3C79D8}" destId="{C02CB8F3-F866-4E35-8BA5-470CCCF92510}" srcOrd="2" destOrd="0" presId="urn:microsoft.com/office/officeart/2005/8/layout/hProcess9#1"/>
    <dgm:cxn modelId="{57B0409C-E26E-4FE6-BD31-40582AFBCC6B}" type="presParOf" srcId="{535470E5-C83B-437E-A6C7-72766B3C79D8}" destId="{D029D30B-2C6C-4C49-8BC2-A03EA51C59A6}" srcOrd="3" destOrd="0" presId="urn:microsoft.com/office/officeart/2005/8/layout/hProcess9#1"/>
    <dgm:cxn modelId="{56693917-4196-42A5-AC92-8D41368E3F84}" type="presParOf" srcId="{535470E5-C83B-437E-A6C7-72766B3C79D8}" destId="{197195CD-8CD6-439F-AADB-9057990BDAC7}" srcOrd="4" destOrd="0" presId="urn:microsoft.com/office/officeart/2005/8/layout/hProcess9#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DCFF2-BB46-4339-B7A3-A69887942776}">
      <dsp:nvSpPr>
        <dsp:cNvPr id="0" name=""/>
        <dsp:cNvSpPr/>
      </dsp:nvSpPr>
      <dsp:spPr>
        <a:xfrm>
          <a:off x="754379" y="0"/>
          <a:ext cx="8549640" cy="320865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FA103-6A31-490B-A5B0-08C4C27A43D0}">
      <dsp:nvSpPr>
        <dsp:cNvPr id="0" name=""/>
        <dsp:cNvSpPr/>
      </dsp:nvSpPr>
      <dsp:spPr bwMode="white">
        <a:xfrm>
          <a:off x="340846" y="962596"/>
          <a:ext cx="3017520" cy="128346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When communicating with patients with limited English, Nurses may use simple language.</a:t>
          </a:r>
        </a:p>
      </dsp:txBody>
      <dsp:txXfrm>
        <a:off x="403499" y="1025249"/>
        <a:ext cx="2892214" cy="1158156"/>
      </dsp:txXfrm>
    </dsp:sp>
    <dsp:sp modelId="{C02CB8F3-F866-4E35-8BA5-470CCCF92510}">
      <dsp:nvSpPr>
        <dsp:cNvPr id="0" name=""/>
        <dsp:cNvSpPr/>
      </dsp:nvSpPr>
      <dsp:spPr bwMode="white">
        <a:xfrm>
          <a:off x="3520439" y="962596"/>
          <a:ext cx="3017520" cy="128346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Treatment plan can be communicated using visual aids, gestures and interpreters.</a:t>
          </a:r>
        </a:p>
      </dsp:txBody>
      <dsp:txXfrm>
        <a:off x="3583092" y="1025249"/>
        <a:ext cx="2892214" cy="1158156"/>
      </dsp:txXfrm>
    </dsp:sp>
    <dsp:sp modelId="{197195CD-8CD6-439F-AADB-9057990BDAC7}">
      <dsp:nvSpPr>
        <dsp:cNvPr id="0" name=""/>
        <dsp:cNvSpPr/>
      </dsp:nvSpPr>
      <dsp:spPr bwMode="white">
        <a:xfrm>
          <a:off x="6700033" y="962596"/>
          <a:ext cx="3017520" cy="128346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Effective communication helps to lower anxiety, foster trust and enhance patient safety.</a:t>
          </a:r>
        </a:p>
      </dsp:txBody>
      <dsp:txXfrm>
        <a:off x="6762686" y="1025249"/>
        <a:ext cx="2892214" cy="115815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1">
  <dgm:title val=""/>
  <dgm:desc val=""/>
  <dgm:catLst>
    <dgm:cat type="process" pri="5000"/>
    <dgm:cat type="convert" pri="13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vertAlign" val="mid"/>
      <dgm:param type="horzAlign" val="ctr"/>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9C01F-31DB-49CC-8E64-BB067A3E175E}"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0E6A09-B39F-4D5A-B0DF-13F79C80E1F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an integral part of health and social care practice. Communication helps to ensure that information is communicated clearly among professionals, service users and families (Moss, 2017). This presentation will provide an understanding of the nature of communication, its importance and its use in practice. It also contains a real-life example, barriers to communication and strategies around how to overcome the barriers. </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Importance of Communication in Health and Social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health and social care communication is necessary as it helps to establish trust between the service user and the health and social care worker. It enhances patient safety and prevents misunderstandings and errors in care. It also helps to provide person-centred care, which means that the patient is a part of what is decided about their care (Moss, 2017). The quality of communication significantly improves relationships and increases the quality of care provided.</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Verbal Communication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Verbal Communication is the effective use of speaking and listening. It is important that the health professional uses clear and simple language and not medical jargon. The tone of voice is important because it can have an impact on patient's feelings during interactions (Pagano, 2016). Questions and checking for understanding helps to make sure information is being received. For instance, to avoid errors it is necessary for good medication instructions.</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Non-Verbal Communication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Body language, facial expression, gesturing and eye contact all are the necessary components of non-verbal communication. It can be used to express empathy and understanding, especially when patient is unable to speak (O'Toole, 2024). A sense of calmness, for instance, or eye contact can calm most of the patients. </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Real-Life 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form of communication in the health care field is between a nurse and a person with limited English. Nurse may use simple language, visual aids, gestures or interpreter. This helps the patient know what their plan of treatment is, and they feel relax. This helps to build trust, reduce anxiety and enhance communication for safety.</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Overcoming Communication Barriers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Barriers can be reduced with the help of effective strategies. These mainly include active listening, interpreter services, language simplification and visual aids. Use teach-back technique to verify understanding, using patients' own language. Calm environment and trained staff also increase the effectiveness of communication in healthcare sector (Pagano, 2016).</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Dimbleby</a:t>
            </a:r>
            <a:r>
              <a:rPr lang="en-GB" sz="1200" kern="1200" dirty="0">
                <a:solidFill>
                  <a:schemeClr val="tx1"/>
                </a:solidFill>
                <a:effectLst/>
                <a:latin typeface="+mn-lt"/>
                <a:ea typeface="+mn-ea"/>
                <a:cs typeface="+mn-cs"/>
              </a:rPr>
              <a:t>, R. and Burton, G., 2020. More than words: An introduction to communication. Routledge.</a:t>
            </a:r>
          </a:p>
          <a:p>
            <a:r>
              <a:rPr lang="en-GB" sz="1200" kern="1200" dirty="0">
                <a:solidFill>
                  <a:schemeClr val="tx1"/>
                </a:solidFill>
                <a:effectLst/>
                <a:latin typeface="+mn-lt"/>
                <a:ea typeface="+mn-ea"/>
                <a:cs typeface="+mn-cs"/>
              </a:rPr>
              <a:t>Moss, B., 2017. Communication skills in health and social care. Sage.</a:t>
            </a:r>
          </a:p>
          <a:p>
            <a:r>
              <a:rPr lang="en-GB" sz="1200" kern="1200" dirty="0">
                <a:solidFill>
                  <a:schemeClr val="tx1"/>
                </a:solidFill>
                <a:effectLst/>
                <a:latin typeface="+mn-lt"/>
                <a:ea typeface="+mn-ea"/>
                <a:cs typeface="+mn-cs"/>
              </a:rPr>
              <a:t>O'Toole, G., 2024. Communication-E-Book: Core Interpersonal Skills for Healthcare Professionals. Elsevier Health Sciences.</a:t>
            </a:r>
          </a:p>
          <a:p>
            <a:r>
              <a:rPr lang="en-GB" sz="1200" kern="1200" dirty="0">
                <a:solidFill>
                  <a:schemeClr val="tx1"/>
                </a:solidFill>
                <a:effectLst/>
                <a:latin typeface="+mn-lt"/>
                <a:ea typeface="+mn-ea"/>
                <a:cs typeface="+mn-cs"/>
              </a:rPr>
              <a:t>Pagano, M.P., 2016. Health communication for health care professionals: An applied approach. Springer Publishing Company.</a:t>
            </a:r>
          </a:p>
          <a:p>
            <a:endParaRPr lang="en-GB" dirty="0"/>
          </a:p>
        </p:txBody>
      </p:sp>
      <p:sp>
        <p:nvSpPr>
          <p:cNvPr id="4" name="Slide Number Placeholder 3"/>
          <p:cNvSpPr>
            <a:spLocks noGrp="1"/>
          </p:cNvSpPr>
          <p:nvPr>
            <p:ph type="sldNum" sz="quarter" idx="10"/>
          </p:nvPr>
        </p:nvSpPr>
        <p:spPr/>
        <p:txBody>
          <a:bodyPr/>
          <a:lstStyle/>
          <a:p>
            <a:fld id="{170E6A09-B39F-4D5A-B0DF-13F79C80E1F4}" type="slidenum">
              <a:rPr lang="en-GB" smtClean="0"/>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30B9A7-A5F6-4F6F-84FF-EF95E13A2D1E}"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BE6E3-595C-4EBF-A35E-86BD16B3707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0B9A7-A5F6-4F6F-84FF-EF95E13A2D1E}"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30B9A7-A5F6-4F6F-84FF-EF95E13A2D1E}"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BE6E3-595C-4EBF-A35E-86BD16B3707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30B9A7-A5F6-4F6F-84FF-EF95E13A2D1E}"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30B9A7-A5F6-4F6F-84FF-EF95E13A2D1E}"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30B9A7-A5F6-4F6F-84FF-EF95E13A2D1E}"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B30B9A7-A5F6-4F6F-84FF-EF95E13A2D1E}" type="datetimeFigureOut">
              <a:rPr lang="en-GB" smtClean="0"/>
              <a:t>21/06/2026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B30B9A7-A5F6-4F6F-84FF-EF95E13A2D1E}" type="datetimeFigureOut">
              <a:rPr lang="en-GB" smtClean="0"/>
              <a:t>21/06/2026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DABE6E3-595C-4EBF-A35E-86BD16B3707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B30B9A7-A5F6-4F6F-84FF-EF95E13A2D1E}"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0B9A7-A5F6-4F6F-84FF-EF95E13A2D1E}"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0B9A7-A5F6-4F6F-84FF-EF95E13A2D1E}"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BE6E3-595C-4EBF-A35E-86BD16B3707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B30B9A7-A5F6-4F6F-84FF-EF95E13A2D1E}" type="datetimeFigureOut">
              <a:rPr lang="en-GB" smtClean="0"/>
              <a:t>21/06/2026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DABE6E3-595C-4EBF-A35E-86BD16B3707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1664970"/>
            <a:ext cx="10058400" cy="2593975"/>
          </a:xfrm>
        </p:spPr>
        <p:txBody>
          <a:bodyPr>
            <a:normAutofit/>
          </a:bodyPr>
          <a:lstStyle/>
          <a:p>
            <a:pPr algn="ctr">
              <a:lnSpc>
                <a:spcPct val="100000"/>
              </a:lnSpc>
            </a:pPr>
            <a:r>
              <a:rPr lang="en-US" sz="4800" b="1" dirty="0"/>
              <a:t>Self Awareness Presentation</a:t>
            </a:r>
            <a:br>
              <a:rPr lang="en-US" sz="4800" b="1" dirty="0"/>
            </a:br>
            <a:br>
              <a:rPr lang="en-US" sz="4400" b="1" dirty="0"/>
            </a:br>
            <a:r>
              <a:rPr lang="en-US" altLang="en-US" sz="3000" b="1" dirty="0"/>
              <a:t>Professional Development: Communication as a Core Skill in Health and Social Care</a:t>
            </a:r>
          </a:p>
        </p:txBody>
      </p:sp>
      <p:sp>
        <p:nvSpPr>
          <p:cNvPr id="3" name="Subtitle 2"/>
          <p:cNvSpPr>
            <a:spLocks noGrp="1"/>
          </p:cNvSpPr>
          <p:nvPr>
            <p:ph type="subTitle" idx="1"/>
          </p:nvPr>
        </p:nvSpPr>
        <p:spPr>
          <a:xfrm>
            <a:off x="1097915" y="4258944"/>
            <a:ext cx="10057765" cy="1982471"/>
          </a:xfrm>
          <a:solidFill>
            <a:schemeClr val="accent5">
              <a:lumMod val="20000"/>
              <a:lumOff val="80000"/>
            </a:schemeClr>
          </a:solidFill>
        </p:spPr>
        <p:txBody>
          <a:bodyPr>
            <a:normAutofit fontScale="92500" lnSpcReduction="10000"/>
          </a:bodyPr>
          <a:lstStyle/>
          <a:p>
            <a:r>
              <a:rPr lang="en-US" sz="2000" b="1" dirty="0"/>
              <a:t>Student Name: </a:t>
            </a:r>
            <a:r>
              <a:rPr lang="en-US" sz="2000" b="1" dirty="0" err="1"/>
              <a:t>michelle</a:t>
            </a:r>
            <a:r>
              <a:rPr lang="en-US" sz="2000" b="1" dirty="0"/>
              <a:t> </a:t>
            </a:r>
            <a:r>
              <a:rPr lang="en-US" sz="2000" b="1" dirty="0" err="1"/>
              <a:t>mamonong</a:t>
            </a:r>
            <a:endParaRPr lang="en-US" sz="2000" b="1" dirty="0"/>
          </a:p>
          <a:p>
            <a:r>
              <a:rPr lang="en-US" sz="2000" b="1" dirty="0"/>
              <a:t>Student ID: 2512950</a:t>
            </a:r>
          </a:p>
          <a:p>
            <a:r>
              <a:rPr lang="en-US" sz="2000" b="1" dirty="0"/>
              <a:t>Lecturer: </a:t>
            </a:r>
            <a:r>
              <a:rPr lang="en-US" sz="2000" b="1" dirty="0" err="1"/>
              <a:t>olubukola</a:t>
            </a:r>
            <a:r>
              <a:rPr lang="en-US" sz="2000" b="1" dirty="0"/>
              <a:t> </a:t>
            </a:r>
            <a:r>
              <a:rPr lang="en-US" sz="2000" b="1" dirty="0" err="1"/>
              <a:t>adegbite</a:t>
            </a:r>
            <a:endParaRPr lang="en-US" sz="2000" b="1" dirty="0"/>
          </a:p>
          <a:p>
            <a:pPr>
              <a:lnSpc>
                <a:spcPct val="10000"/>
              </a:lnSpc>
            </a:pPr>
            <a:endParaRPr lang="en-GB" sz="2000" b="1" dirty="0"/>
          </a:p>
          <a:p>
            <a:r>
              <a:rPr lang="en-US" altLang="en-US" sz="2000" b="1" dirty="0"/>
              <a:t>Module: </a:t>
            </a:r>
            <a:r>
              <a:rPr lang="en-US" altLang="en-US" sz="2000" b="1" dirty="0">
                <a:sym typeface="+mn-ea"/>
              </a:rPr>
              <a:t>Professional Development within Health and Social Care </a:t>
            </a:r>
            <a:r>
              <a:rPr lang="en-US" altLang="en-US" sz="2000" b="1" dirty="0"/>
              <a:t>(LCHS4009)</a:t>
            </a:r>
          </a:p>
        </p:txBody>
      </p:sp>
      <p:pic>
        <p:nvPicPr>
          <p:cNvPr id="4" name="Picture 3"/>
          <p:cNvPicPr/>
          <p:nvPr/>
        </p:nvPicPr>
        <p:blipFill>
          <a:blip r:embed="rId2"/>
          <a:stretch>
            <a:fillRect/>
          </a:stretch>
        </p:blipFill>
        <p:spPr>
          <a:xfrm>
            <a:off x="3837305" y="19685"/>
            <a:ext cx="5132070" cy="19824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05323"/>
            <a:ext cx="10058400" cy="1450757"/>
          </a:xfrm>
          <a:solidFill>
            <a:schemeClr val="accent5">
              <a:lumMod val="20000"/>
              <a:lumOff val="80000"/>
            </a:schemeClr>
          </a:solidFill>
        </p:spPr>
        <p:txBody>
          <a:bodyPr/>
          <a:lstStyle/>
          <a:p>
            <a:r>
              <a:rPr lang="en-GB" b="1" dirty="0"/>
              <a:t>Introduction</a:t>
            </a:r>
          </a:p>
        </p:txBody>
      </p:sp>
      <p:sp>
        <p:nvSpPr>
          <p:cNvPr id="3" name="Content Placeholder 2"/>
          <p:cNvSpPr>
            <a:spLocks noGrp="1"/>
          </p:cNvSpPr>
          <p:nvPr>
            <p:ph idx="1"/>
          </p:nvPr>
        </p:nvSpPr>
        <p:spPr>
          <a:xfrm>
            <a:off x="5427980" y="2512695"/>
            <a:ext cx="5727700" cy="3310890"/>
          </a:xfrm>
        </p:spPr>
        <p:txBody>
          <a:bodyPr>
            <a:normAutofit/>
          </a:bodyPr>
          <a:lstStyle/>
          <a:p>
            <a:pPr marL="0" indent="0" algn="just">
              <a:lnSpc>
                <a:spcPct val="100000"/>
              </a:lnSpc>
              <a:buFont typeface="Wingdings" panose="05000000000000000000" pitchFamily="2" charset="2"/>
              <a:buNone/>
            </a:pPr>
            <a:r>
              <a:rPr lang="en-US" altLang="en-US" sz="2400" b="1" dirty="0"/>
              <a:t>Defining Professional Communication</a:t>
            </a:r>
          </a:p>
          <a:p>
            <a:pPr algn="just">
              <a:buFont typeface="Wingdings" panose="05000000000000000000" pitchFamily="2" charset="2"/>
              <a:buChar char="Ø"/>
            </a:pPr>
            <a:r>
              <a:rPr lang="en-GB" dirty="0">
                <a:sym typeface="+mn-ea"/>
              </a:rPr>
              <a:t>Communication is a process of sharing information between two or more persons.</a:t>
            </a:r>
            <a:endParaRPr lang="en-GB" dirty="0"/>
          </a:p>
          <a:p>
            <a:pPr algn="just">
              <a:buFont typeface="Wingdings" panose="05000000000000000000" pitchFamily="2" charset="2"/>
              <a:buChar char="Ø"/>
            </a:pPr>
            <a:r>
              <a:rPr lang="en-GB" dirty="0">
                <a:sym typeface="+mn-ea"/>
              </a:rPr>
              <a:t>It is a two-way communication process of transmitting messages, receiving, and understanding the received messages.</a:t>
            </a:r>
            <a:endParaRPr lang="en-GB" dirty="0"/>
          </a:p>
          <a:p>
            <a:pPr algn="just">
              <a:buFont typeface="Wingdings" panose="05000000000000000000" pitchFamily="2" charset="2"/>
              <a:buChar char="Ø"/>
            </a:pPr>
            <a:r>
              <a:rPr lang="en-GB" dirty="0">
                <a:sym typeface="+mn-ea"/>
              </a:rPr>
              <a:t>Communication is verbal, non-verbal, visual or written </a:t>
            </a:r>
            <a:r>
              <a:rPr lang="en-GB" dirty="0">
                <a:solidFill>
                  <a:schemeClr val="tx1"/>
                </a:solidFill>
                <a:sym typeface="+mn-ea"/>
              </a:rPr>
              <a:t>(</a:t>
            </a:r>
            <a:r>
              <a:rPr lang="en-GB" dirty="0" err="1">
                <a:solidFill>
                  <a:schemeClr val="tx1"/>
                </a:solidFill>
                <a:sym typeface="+mn-ea"/>
              </a:rPr>
              <a:t>Dimbleby</a:t>
            </a:r>
            <a:r>
              <a:rPr lang="en-GB" dirty="0">
                <a:solidFill>
                  <a:schemeClr val="tx1"/>
                </a:solidFill>
                <a:sym typeface="+mn-ea"/>
              </a:rPr>
              <a:t> and Burton, 2020)</a:t>
            </a:r>
            <a:r>
              <a:rPr lang="en-GB" dirty="0">
                <a:sym typeface="+mn-ea"/>
              </a:rPr>
              <a:t>.</a:t>
            </a:r>
            <a:endParaRPr lang="en-GB" dirty="0"/>
          </a:p>
          <a:p>
            <a:pPr marL="0" indent="0" algn="just">
              <a:lnSpc>
                <a:spcPct val="100000"/>
              </a:lnSpc>
              <a:buFont typeface="Wingdings" panose="05000000000000000000" pitchFamily="2" charset="2"/>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2050" y="2654300"/>
            <a:ext cx="4093845" cy="2853055"/>
          </a:xfrm>
          <a:prstGeom prst="rect">
            <a:avLst/>
          </a:prstGeom>
          <a:ln>
            <a:noFill/>
          </a:ln>
          <a:effectLst>
            <a:softEdge rad="112500"/>
          </a:effectLst>
        </p:spPr>
      </p:pic>
      <p:sp>
        <p:nvSpPr>
          <p:cNvPr id="5" name="Text Box 4"/>
          <p:cNvSpPr txBox="1"/>
          <p:nvPr/>
        </p:nvSpPr>
        <p:spPr>
          <a:xfrm>
            <a:off x="1097280" y="1801495"/>
            <a:ext cx="10058400" cy="706755"/>
          </a:xfrm>
          <a:prstGeom prst="rect">
            <a:avLst/>
          </a:prstGeom>
          <a:solidFill>
            <a:schemeClr val="accent1">
              <a:lumMod val="20000"/>
              <a:lumOff val="80000"/>
            </a:schemeClr>
          </a:solidFill>
        </p:spPr>
        <p:txBody>
          <a:bodyPr wrap="square">
            <a:spAutoFit/>
          </a:bodyPr>
          <a:lstStyle/>
          <a:p>
            <a:pPr indent="0" algn="just" defTabSz="914400">
              <a:spcBef>
                <a:spcPts val="1200"/>
              </a:spcBef>
              <a:spcAft>
                <a:spcPts val="200"/>
              </a:spcAft>
              <a:buClr>
                <a:schemeClr val="accent1"/>
              </a:buClr>
              <a:buSzTx/>
              <a:buFont typeface="Wingdings" panose="05000000000000000000" pitchFamily="2" charset="2"/>
              <a:buNone/>
            </a:pPr>
            <a:r>
              <a:rPr lang="en-GB" sz="2000" b="1" dirty="0">
                <a:solidFill>
                  <a:schemeClr val="tx1">
                    <a:lumMod val="75000"/>
                    <a:lumOff val="25000"/>
                  </a:schemeClr>
                </a:solidFill>
              </a:rPr>
              <a:t>Aim:</a:t>
            </a:r>
            <a:r>
              <a:rPr lang="en-GB" sz="2000" dirty="0">
                <a:solidFill>
                  <a:schemeClr val="tx1">
                    <a:lumMod val="75000"/>
                    <a:lumOff val="25000"/>
                  </a:schemeClr>
                </a:solidFill>
              </a:rPr>
              <a:t> To critically reflect on </a:t>
            </a:r>
            <a:r>
              <a:rPr lang="en-US" altLang="en-GB" sz="2000" dirty="0">
                <a:solidFill>
                  <a:schemeClr val="tx1">
                    <a:lumMod val="75000"/>
                    <a:lumOff val="25000"/>
                  </a:schemeClr>
                </a:solidFill>
              </a:rPr>
              <a:t>c</a:t>
            </a:r>
            <a:r>
              <a:rPr lang="en-GB" sz="2000" dirty="0">
                <a:solidFill>
                  <a:schemeClr val="tx1">
                    <a:lumMod val="75000"/>
                    <a:lumOff val="25000"/>
                  </a:schemeClr>
                </a:solidFill>
              </a:rPr>
              <a:t>ommunication as a foundational skill required for effective, safe, and person-centered healthcare practice.</a:t>
            </a:r>
          </a:p>
        </p:txBody>
      </p:sp>
      <p:sp>
        <p:nvSpPr>
          <p:cNvPr id="6" name="Text Box 5"/>
          <p:cNvSpPr txBox="1"/>
          <p:nvPr/>
        </p:nvSpPr>
        <p:spPr>
          <a:xfrm>
            <a:off x="1097280" y="5600065"/>
            <a:ext cx="10059035" cy="700405"/>
          </a:xfrm>
          <a:prstGeom prst="rect">
            <a:avLst/>
          </a:prstGeom>
        </p:spPr>
        <p:txBody>
          <a:bodyPr wrap="square">
            <a:spAutoFit/>
          </a:bodyPr>
          <a:lstStyle/>
          <a:p>
            <a:pPr indent="0" algn="just" defTabSz="914400">
              <a:lnSpc>
                <a:spcPct val="90000"/>
              </a:lnSpc>
              <a:spcBef>
                <a:spcPts val="1200"/>
              </a:spcBef>
              <a:spcAft>
                <a:spcPts val="200"/>
              </a:spcAft>
              <a:buClr>
                <a:schemeClr val="accent1"/>
              </a:buClr>
              <a:buSzTx/>
              <a:buFont typeface="Wingdings" panose="05000000000000000000" pitchFamily="2" charset="2"/>
              <a:buNone/>
            </a:pPr>
            <a:r>
              <a:rPr lang="en-GB" sz="2200" b="1" dirty="0">
                <a:solidFill>
                  <a:schemeClr val="tx1">
                    <a:lumMod val="75000"/>
                    <a:lumOff val="25000"/>
                  </a:schemeClr>
                </a:solidFill>
              </a:rPr>
              <a:t>Theoretical Foundation:</a:t>
            </a:r>
            <a:r>
              <a:rPr lang="en-GB" sz="2200" dirty="0">
                <a:solidFill>
                  <a:schemeClr val="tx1">
                    <a:lumMod val="75000"/>
                    <a:lumOff val="25000"/>
                  </a:schemeClr>
                </a:solidFill>
              </a:rPr>
              <a:t> Effective care delivery relies on moving from simple message-sharing to achieving shared meaning and mutual understanding.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19928"/>
            <a:ext cx="10058400" cy="1450757"/>
          </a:xfrm>
          <a:solidFill>
            <a:schemeClr val="accent5">
              <a:lumMod val="20000"/>
              <a:lumOff val="80000"/>
            </a:schemeClr>
          </a:solidFill>
        </p:spPr>
        <p:txBody>
          <a:bodyPr/>
          <a:lstStyle/>
          <a:p>
            <a:r>
              <a:rPr lang="en-GB" b="1" dirty="0"/>
              <a:t>Importance of communication in Health and Social Care</a:t>
            </a:r>
          </a:p>
        </p:txBody>
      </p:sp>
      <p:sp>
        <p:nvSpPr>
          <p:cNvPr id="3" name="Text Box 2"/>
          <p:cNvSpPr txBox="1"/>
          <p:nvPr/>
        </p:nvSpPr>
        <p:spPr>
          <a:xfrm>
            <a:off x="1097280" y="1917700"/>
            <a:ext cx="10058400" cy="4319905"/>
          </a:xfrm>
          <a:prstGeom prst="rect">
            <a:avLst/>
          </a:prstGeom>
          <a:solidFill>
            <a:schemeClr val="accent6">
              <a:lumMod val="20000"/>
              <a:lumOff val="80000"/>
            </a:schemeClr>
          </a:solidFill>
        </p:spPr>
        <p:txBody>
          <a:bodyPr wrap="square">
            <a:noAutofit/>
          </a:bodyPr>
          <a:lstStyle/>
          <a:p>
            <a:pPr marL="0" indent="0"/>
            <a:r>
              <a:rPr sz="2400" b="1" i="0">
                <a:solidFill>
                  <a:srgbClr val="0F1115"/>
                </a:solidFill>
                <a:latin typeface="Calibri" panose="020F0502020204030204" pitchFamily="34" charset="0"/>
                <a:ea typeface="quote-cjk-patch"/>
                <a:cs typeface="Calibri" panose="020F0502020204030204" pitchFamily="34" charset="0"/>
              </a:rPr>
              <a:t>Why is communication a 'core' skill?</a:t>
            </a:r>
          </a:p>
          <a:p>
            <a:pPr marL="0" indent="0"/>
            <a:endParaRPr sz="1600" b="0" i="0">
              <a:solidFill>
                <a:srgbClr val="0F1115"/>
              </a:solidFill>
              <a:latin typeface="Calibri" panose="020F0502020204030204" pitchFamily="34" charset="0"/>
              <a:ea typeface="quote-cjk-patch"/>
              <a:cs typeface="Calibri" panose="020F0502020204030204" pitchFamily="34" charset="0"/>
            </a:endParaRPr>
          </a:p>
          <a:p>
            <a:pPr marL="342900" indent="-342900" algn="just">
              <a:buFont typeface="Arial" panose="020B0604020202020204" pitchFamily="34" charset="0"/>
              <a:buChar char="•"/>
            </a:pPr>
            <a:r>
              <a:rPr lang="en-US" altLang="en-US" sz="2000" b="1" i="0">
                <a:solidFill>
                  <a:srgbClr val="0F1115"/>
                </a:solidFill>
                <a:latin typeface="Calibri" panose="020F0502020204030204" pitchFamily="34" charset="0"/>
                <a:ea typeface="quote-cjk-patch"/>
                <a:cs typeface="Calibri" panose="020F0502020204030204" pitchFamily="34" charset="0"/>
              </a:rPr>
              <a:t>Patient Safety: </a:t>
            </a:r>
            <a:r>
              <a:rPr lang="en-GB" sz="2000" dirty="0">
                <a:latin typeface="Calibri" panose="020F0502020204030204" pitchFamily="34" charset="0"/>
                <a:cs typeface="Calibri" panose="020F0502020204030204" pitchFamily="34" charset="0"/>
                <a:sym typeface="+mn-ea"/>
              </a:rPr>
              <a:t>Communication is relationship building and helps to improve patient safety </a:t>
            </a:r>
            <a:r>
              <a:rPr lang="en-US" altLang="en-GB" sz="2000" dirty="0">
                <a:latin typeface="Calibri" panose="020F0502020204030204" pitchFamily="34" charset="0"/>
                <a:cs typeface="Calibri" panose="020F0502020204030204" pitchFamily="34" charset="0"/>
                <a:sym typeface="+mn-ea"/>
              </a:rPr>
              <a:t>by </a:t>
            </a:r>
            <a:r>
              <a:rPr lang="en-US" altLang="en-US" sz="2000" dirty="0">
                <a:latin typeface="Calibri" panose="020F0502020204030204" pitchFamily="34" charset="0"/>
                <a:cs typeface="Calibri" panose="020F0502020204030204" pitchFamily="34" charset="0"/>
                <a:sym typeface="+mn-ea"/>
              </a:rPr>
              <a:t> preventing medical errors</a:t>
            </a:r>
            <a:r>
              <a:rPr lang="en-GB" sz="2000" dirty="0">
                <a:latin typeface="Calibri" panose="020F0502020204030204" pitchFamily="34" charset="0"/>
                <a:cs typeface="Calibri" panose="020F0502020204030204" pitchFamily="34" charset="0"/>
                <a:sym typeface="+mn-ea"/>
              </a:rPr>
              <a:t>, reducing the risk of misunderstandings in care situations.</a:t>
            </a:r>
          </a:p>
          <a:p>
            <a:pPr marL="342900" indent="-342900" algn="just">
              <a:buFont typeface="Arial" panose="020B0604020202020204" pitchFamily="34" charset="0"/>
              <a:buChar char="•"/>
            </a:pPr>
            <a:endParaRPr lang="en-GB" sz="2000" dirty="0">
              <a:latin typeface="Calibri" panose="020F0502020204030204" pitchFamily="34" charset="0"/>
              <a:cs typeface="Calibri" panose="020F0502020204030204" pitchFamily="34" charset="0"/>
              <a:sym typeface="+mn-ea"/>
            </a:endParaRPr>
          </a:p>
          <a:p>
            <a:pPr marL="342900" indent="-342900" algn="just">
              <a:buClrTx/>
              <a:buSzTx/>
              <a:buFont typeface="Arial" panose="020B0604020202020204" pitchFamily="34" charset="0"/>
              <a:buChar char="•"/>
            </a:pPr>
            <a:r>
              <a:rPr lang="en-US" altLang="en-US" sz="2000" b="1">
                <a:solidFill>
                  <a:srgbClr val="0F1115"/>
                </a:solidFill>
                <a:latin typeface="Calibri" panose="020F0502020204030204" pitchFamily="34" charset="0"/>
                <a:ea typeface="quote-cjk-patch"/>
                <a:cs typeface="Calibri" panose="020F0502020204030204" pitchFamily="34" charset="0"/>
                <a:sym typeface="+mn-ea"/>
              </a:rPr>
              <a:t>Person-Centered Care: </a:t>
            </a:r>
            <a:r>
              <a:rPr lang="en-GB" sz="2000" dirty="0">
                <a:latin typeface="Calibri" panose="020F0502020204030204" pitchFamily="34" charset="0"/>
                <a:cs typeface="Calibri" panose="020F0502020204030204" pitchFamily="34" charset="0"/>
                <a:sym typeface="+mn-ea"/>
              </a:rPr>
              <a:t>Communication builds trust between service users and health care professionals</a:t>
            </a:r>
            <a:r>
              <a:rPr lang="en-US" altLang="en-GB" sz="2000" dirty="0">
                <a:latin typeface="Calibri" panose="020F0502020204030204" pitchFamily="34" charset="0"/>
                <a:cs typeface="Calibri" panose="020F0502020204030204" pitchFamily="34" charset="0"/>
                <a:sym typeface="+mn-ea"/>
              </a:rPr>
              <a:t> due to addressing </a:t>
            </a:r>
            <a:r>
              <a:rPr lang="en-US" altLang="en-US" sz="2000" dirty="0">
                <a:latin typeface="Calibri" panose="020F0502020204030204" pitchFamily="34" charset="0"/>
                <a:cs typeface="Calibri" panose="020F0502020204030204" pitchFamily="34" charset="0"/>
                <a:sym typeface="+mn-ea"/>
              </a:rPr>
              <a:t>patient's needs and values. </a:t>
            </a:r>
          </a:p>
          <a:p>
            <a:pPr marL="342900" indent="-342900" algn="just">
              <a:buClrTx/>
              <a:buSzTx/>
              <a:buFont typeface="Arial" panose="020B0604020202020204" pitchFamily="34" charset="0"/>
              <a:buChar char="•"/>
            </a:pPr>
            <a:endParaRPr lang="en-US" altLang="en-US" sz="2000" dirty="0">
              <a:latin typeface="Calibri" panose="020F0502020204030204" pitchFamily="34" charset="0"/>
              <a:cs typeface="Calibri" panose="020F0502020204030204" pitchFamily="34" charset="0"/>
              <a:sym typeface="+mn-ea"/>
            </a:endParaRPr>
          </a:p>
          <a:p>
            <a:pPr marL="342900" indent="-342900" algn="just">
              <a:buClrTx/>
              <a:buSzTx/>
              <a:buFont typeface="Arial" panose="020B0604020202020204" pitchFamily="34" charset="0"/>
              <a:buChar char="•"/>
            </a:pPr>
            <a:r>
              <a:rPr lang="en-US" altLang="en-US" sz="2000" b="1">
                <a:solidFill>
                  <a:srgbClr val="0F1115"/>
                </a:solidFill>
                <a:latin typeface="Calibri" panose="020F0502020204030204" pitchFamily="34" charset="0"/>
                <a:ea typeface="quote-cjk-patch"/>
                <a:cs typeface="Calibri" panose="020F0502020204030204" pitchFamily="34" charset="0"/>
                <a:sym typeface="+mn-ea"/>
              </a:rPr>
              <a:t>Emotional Support:  </a:t>
            </a:r>
            <a:r>
              <a:rPr lang="en-US" altLang="en-US" sz="2000">
                <a:solidFill>
                  <a:srgbClr val="0F1115"/>
                </a:solidFill>
                <a:latin typeface="Calibri" panose="020F0502020204030204" pitchFamily="34" charset="0"/>
                <a:ea typeface="quote-cjk-patch"/>
                <a:cs typeface="Calibri" panose="020F0502020204030204" pitchFamily="34" charset="0"/>
                <a:sym typeface="+mn-ea"/>
              </a:rPr>
              <a:t>Effective communication can reduce patient anxiety and improve their overall experience.</a:t>
            </a:r>
          </a:p>
          <a:p>
            <a:pPr marL="342900" indent="-342900" algn="just">
              <a:buClrTx/>
              <a:buSzTx/>
              <a:buFont typeface="Arial" panose="020B0604020202020204" pitchFamily="34" charset="0"/>
              <a:buChar char="•"/>
            </a:pPr>
            <a:endParaRPr lang="en-US" altLang="en-US" sz="2000" b="1">
              <a:solidFill>
                <a:srgbClr val="0F1115"/>
              </a:solidFill>
              <a:latin typeface="Calibri" panose="020F0502020204030204" pitchFamily="34" charset="0"/>
              <a:ea typeface="quote-cjk-patch"/>
              <a:cs typeface="Calibri" panose="020F0502020204030204" pitchFamily="34" charset="0"/>
              <a:sym typeface="+mn-ea"/>
            </a:endParaRPr>
          </a:p>
          <a:p>
            <a:pPr marL="342900" indent="-342900" algn="just">
              <a:buClrTx/>
              <a:buSzTx/>
              <a:buFont typeface="Arial" panose="020B0604020202020204" pitchFamily="34" charset="0"/>
              <a:buChar char="•"/>
            </a:pPr>
            <a:r>
              <a:rPr lang="en-US" altLang="en-US" sz="2000" b="1">
                <a:solidFill>
                  <a:srgbClr val="0F1115"/>
                </a:solidFill>
                <a:latin typeface="Calibri" panose="020F0502020204030204" pitchFamily="34" charset="0"/>
                <a:ea typeface="quote-cjk-patch"/>
                <a:cs typeface="Calibri" panose="020F0502020204030204" pitchFamily="34" charset="0"/>
                <a:sym typeface="+mn-ea"/>
              </a:rPr>
              <a:t>Collaboration: </a:t>
            </a:r>
            <a:r>
              <a:rPr lang="en-GB" sz="2000" dirty="0">
                <a:latin typeface="Calibri" panose="020F0502020204030204" pitchFamily="34" charset="0"/>
                <a:cs typeface="Calibri" panose="020F0502020204030204" pitchFamily="34" charset="0"/>
                <a:sym typeface="+mn-ea"/>
              </a:rPr>
              <a:t>Communication is used to support person-centred care in which patients are involved </a:t>
            </a:r>
            <a:r>
              <a:rPr lang="en-US" altLang="en-GB" sz="2000" dirty="0">
                <a:latin typeface="Calibri" panose="020F0502020204030204" pitchFamily="34" charset="0"/>
                <a:cs typeface="Calibri" panose="020F0502020204030204" pitchFamily="34" charset="0"/>
                <a:sym typeface="+mn-ea"/>
              </a:rPr>
              <a:t>and</a:t>
            </a:r>
            <a:r>
              <a:rPr lang="en-US" altLang="en-US" sz="2000" dirty="0">
                <a:latin typeface="Calibri" panose="020F0502020204030204" pitchFamily="34" charset="0"/>
                <a:cs typeface="Calibri" panose="020F0502020204030204" pitchFamily="34" charset="0"/>
                <a:sym typeface="+mn-ea"/>
              </a:rPr>
              <a:t> teamwork among multi-disciplinary healthcare staff</a:t>
            </a:r>
            <a:r>
              <a:rPr lang="en-GB" sz="2000" dirty="0">
                <a:latin typeface="Calibri" panose="020F0502020204030204" pitchFamily="34" charset="0"/>
                <a:cs typeface="Calibri" panose="020F0502020204030204" pitchFamily="34" charset="0"/>
                <a:sym typeface="+mn-ea"/>
              </a:rPr>
              <a:t>(Moss, 2017).</a:t>
            </a:r>
            <a:endParaRPr lang="en-GB" sz="2000" dirty="0">
              <a:latin typeface="Calibri" panose="020F0502020204030204" pitchFamily="34" charset="0"/>
              <a:cs typeface="Calibri" panose="020F0502020204030204" pitchFamily="34" charset="0"/>
            </a:endParaRPr>
          </a:p>
          <a:p>
            <a:pPr marL="0" algn="l">
              <a:buClrTx/>
              <a:buSzTx/>
              <a:buFontTx/>
            </a:pPr>
            <a:endParaRPr lang="en-US" altLang="en-US" sz="1600" b="1">
              <a:solidFill>
                <a:srgbClr val="0F1115"/>
              </a:solidFill>
              <a:latin typeface="quote-cjk-patch"/>
              <a:ea typeface="quote-cjk-patch"/>
              <a:sym typeface="+mn-ea"/>
            </a:endParaRPr>
          </a:p>
          <a:p>
            <a:pPr marL="0" algn="l">
              <a:buClrTx/>
              <a:buSzTx/>
              <a:buFontTx/>
            </a:pPr>
            <a:endParaRPr lang="en-US" altLang="en-US" sz="1600" dirty="0">
              <a:sym typeface="+mn-ea"/>
            </a:endParaRPr>
          </a:p>
          <a:p>
            <a:pPr marL="0" algn="l">
              <a:buClrTx/>
              <a:buSzTx/>
              <a:buFontTx/>
            </a:pPr>
            <a:endParaRPr lang="en-US" altLang="en-US" sz="1600" dirty="0">
              <a:sym typeface="+mn-ea"/>
            </a:endParaRPr>
          </a:p>
          <a:p>
            <a:pPr marL="0" algn="l">
              <a:buClrTx/>
              <a:buSzTx/>
              <a:buFontTx/>
            </a:pPr>
            <a:endParaRPr lang="en-US" altLang="en-US" sz="1600" b="1">
              <a:solidFill>
                <a:srgbClr val="0F1115"/>
              </a:solidFill>
              <a:latin typeface="quote-cjk-patch"/>
              <a:ea typeface="quote-cjk-patch"/>
              <a:sym typeface="+mn-ea"/>
            </a:endParaRPr>
          </a:p>
          <a:p>
            <a:pPr marL="0" indent="0"/>
            <a:endParaRPr lang="en-US" altLang="en-US" sz="1600" b="1" i="0">
              <a:solidFill>
                <a:srgbClr val="0F1115"/>
              </a:solidFill>
              <a:latin typeface="quote-cjk-patch"/>
              <a:ea typeface="quote-cjk-patch"/>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29453"/>
            <a:ext cx="10058400" cy="1450757"/>
          </a:xfrm>
          <a:solidFill>
            <a:schemeClr val="accent5">
              <a:lumMod val="20000"/>
              <a:lumOff val="80000"/>
            </a:schemeClr>
          </a:solidFill>
        </p:spPr>
        <p:txBody>
          <a:bodyPr/>
          <a:lstStyle/>
          <a:p>
            <a:r>
              <a:rPr lang="en-GB" b="1" dirty="0"/>
              <a:t>Verbal Communication</a:t>
            </a:r>
          </a:p>
        </p:txBody>
      </p:sp>
      <p:sp>
        <p:nvSpPr>
          <p:cNvPr id="3" name="Content Placeholder 2"/>
          <p:cNvSpPr>
            <a:spLocks noGrp="1"/>
          </p:cNvSpPr>
          <p:nvPr>
            <p:ph idx="1"/>
          </p:nvPr>
        </p:nvSpPr>
        <p:spPr>
          <a:xfrm>
            <a:off x="4519295" y="1845945"/>
            <a:ext cx="6636385" cy="4250055"/>
          </a:xfrm>
        </p:spPr>
        <p:txBody>
          <a:bodyPr>
            <a:normAutofit fontScale="77500" lnSpcReduction="10000"/>
          </a:bodyPr>
          <a:lstStyle/>
          <a:p>
            <a:pPr algn="just">
              <a:buFont typeface="Wingdings" panose="05000000000000000000" pitchFamily="2" charset="2"/>
              <a:buChar char="Ø"/>
            </a:pPr>
            <a:r>
              <a:rPr lang="en-GB" sz="2800" dirty="0"/>
              <a:t>Verbal Communication involves Effective speaking and listening.</a:t>
            </a:r>
          </a:p>
          <a:p>
            <a:pPr algn="just">
              <a:buFont typeface="Wingdings" panose="05000000000000000000" pitchFamily="2" charset="2"/>
              <a:buChar char="Ø"/>
            </a:pPr>
            <a:r>
              <a:rPr lang="en-GB" sz="2800" dirty="0">
                <a:solidFill>
                  <a:schemeClr val="tx1"/>
                </a:solidFill>
              </a:rPr>
              <a:t>The tone of voice is necessary because it can have an impact on patient's feelings at the time of interactions (Pagano, 2016).</a:t>
            </a:r>
          </a:p>
          <a:p>
            <a:pPr algn="just">
              <a:buFont typeface="Wingdings" panose="05000000000000000000" pitchFamily="2" charset="2"/>
              <a:buChar char="Ø"/>
            </a:pPr>
            <a:r>
              <a:rPr lang="en-US" altLang="en-US" sz="2800" dirty="0">
                <a:solidFill>
                  <a:schemeClr val="tx1"/>
                </a:solidFill>
                <a:sym typeface="+mn-ea"/>
              </a:rPr>
              <a:t>Key skills include:</a:t>
            </a:r>
          </a:p>
          <a:p>
            <a:pPr algn="just"/>
            <a:r>
              <a:rPr lang="en-US" altLang="en-US" sz="2600" dirty="0">
                <a:solidFill>
                  <a:schemeClr val="tx1"/>
                </a:solidFill>
                <a:sym typeface="+mn-ea"/>
              </a:rPr>
              <a:t>* Using clear, simple language.</a:t>
            </a:r>
          </a:p>
          <a:p>
            <a:pPr algn="just"/>
            <a:r>
              <a:rPr lang="en-US" altLang="en-US" sz="2600" dirty="0">
                <a:solidFill>
                  <a:schemeClr val="tx1"/>
                </a:solidFill>
                <a:sym typeface="+mn-ea"/>
              </a:rPr>
              <a:t>* Active listening to understand the patient's concerns.</a:t>
            </a:r>
          </a:p>
          <a:p>
            <a:pPr algn="just"/>
            <a:r>
              <a:rPr lang="en-US" altLang="en-US" sz="2600" dirty="0">
                <a:solidFill>
                  <a:schemeClr val="tx1"/>
                </a:solidFill>
                <a:sym typeface="+mn-ea"/>
              </a:rPr>
              <a:t>* Asking open-ended questions to gather information.</a:t>
            </a:r>
            <a:endParaRPr lang="en-GB" sz="2600" dirty="0">
              <a:solidFill>
                <a:schemeClr val="tx1"/>
              </a:solidFill>
            </a:endParaRPr>
          </a:p>
          <a:p>
            <a:pPr algn="just">
              <a:buFont typeface="Wingdings" panose="05000000000000000000" pitchFamily="2" charset="2"/>
              <a:buChar char="Ø"/>
            </a:pPr>
            <a:r>
              <a:rPr lang="en-GB" sz="2800" dirty="0"/>
              <a:t>To keep patients safe, it is necessary to ask questions and verify comprehension.</a:t>
            </a:r>
          </a:p>
          <a:p>
            <a:pPr algn="just">
              <a:buFont typeface="Wingdings" panose="05000000000000000000" pitchFamily="2" charset="2"/>
              <a:buChar char="Ø"/>
            </a:pP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2055495"/>
            <a:ext cx="3577590" cy="3081655"/>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10403"/>
            <a:ext cx="10058400" cy="1450757"/>
          </a:xfrm>
          <a:solidFill>
            <a:schemeClr val="accent5">
              <a:lumMod val="20000"/>
              <a:lumOff val="80000"/>
            </a:schemeClr>
          </a:solidFill>
        </p:spPr>
        <p:txBody>
          <a:bodyPr/>
          <a:lstStyle/>
          <a:p>
            <a:r>
              <a:rPr lang="en-GB" b="1" dirty="0"/>
              <a:t>Non-Verbal Communication</a:t>
            </a:r>
          </a:p>
        </p:txBody>
      </p:sp>
      <p:sp>
        <p:nvSpPr>
          <p:cNvPr id="3" name="Content Placeholder 2"/>
          <p:cNvSpPr>
            <a:spLocks noGrp="1"/>
          </p:cNvSpPr>
          <p:nvPr>
            <p:ph idx="1"/>
          </p:nvPr>
        </p:nvSpPr>
        <p:spPr>
          <a:xfrm>
            <a:off x="5610225" y="1845945"/>
            <a:ext cx="5545455" cy="4167505"/>
          </a:xfrm>
        </p:spPr>
        <p:txBody>
          <a:bodyPr>
            <a:noAutofit/>
          </a:bodyPr>
          <a:lstStyle/>
          <a:p>
            <a:pPr algn="just">
              <a:buFont typeface="Wingdings" panose="05000000000000000000" pitchFamily="2" charset="2"/>
              <a:buChar char="Ø"/>
            </a:pPr>
            <a:r>
              <a:rPr lang="en-GB" sz="2400" dirty="0"/>
              <a:t>Non-verbal communication is related to using body language, facial expression, gestures and eye contact.</a:t>
            </a:r>
          </a:p>
          <a:p>
            <a:pPr algn="just">
              <a:buFont typeface="Wingdings" panose="05000000000000000000" pitchFamily="2" charset="2"/>
              <a:buChar char="Ø"/>
            </a:pPr>
            <a:r>
              <a:rPr lang="en-US" altLang="en-GB" sz="2400" dirty="0"/>
              <a:t>Benefits: </a:t>
            </a:r>
          </a:p>
          <a:p>
            <a:pPr algn="just"/>
            <a:r>
              <a:rPr lang="en-US" altLang="en-US" dirty="0"/>
              <a:t>* Can be helpful for patients with verbal communication difficulties (O'Toole, 2024).</a:t>
            </a:r>
          </a:p>
          <a:p>
            <a:pPr algn="just"/>
            <a:r>
              <a:rPr lang="en-US" altLang="en-US" dirty="0"/>
              <a:t>* Can calm anxious patients (e.g., a reassuring smile or open posture).</a:t>
            </a:r>
          </a:p>
          <a:p>
            <a:pPr algn="just">
              <a:buFont typeface="Wingdings" panose="05000000000000000000" pitchFamily="2" charset="2"/>
              <a:buChar char="Ø"/>
            </a:pPr>
            <a:r>
              <a:rPr lang="en-US" sz="2400" dirty="0"/>
              <a:t>Non-verbal communication can be able to calm most of the patients.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1845945"/>
            <a:ext cx="4380865" cy="3115945"/>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19928"/>
            <a:ext cx="10058400" cy="1450757"/>
          </a:xfrm>
          <a:solidFill>
            <a:schemeClr val="accent5">
              <a:lumMod val="20000"/>
              <a:lumOff val="80000"/>
            </a:schemeClr>
          </a:solidFill>
        </p:spPr>
        <p:txBody>
          <a:bodyPr>
            <a:normAutofit/>
          </a:bodyPr>
          <a:lstStyle/>
          <a:p>
            <a:r>
              <a:rPr lang="en-US" altLang="en-US" b="1" dirty="0"/>
              <a:t>The Shannon-Weaver Communication Model (1949) and </a:t>
            </a:r>
            <a:r>
              <a:rPr lang="en-GB" b="1" dirty="0"/>
              <a:t>Real-Life Example</a:t>
            </a:r>
          </a:p>
        </p:txBody>
      </p:sp>
      <p:graphicFrame>
        <p:nvGraphicFramePr>
          <p:cNvPr id="4" name="Content Placeholder 3"/>
          <p:cNvGraphicFramePr>
            <a:graphicFrameLocks noGrp="1"/>
          </p:cNvGraphicFramePr>
          <p:nvPr>
            <p:ph idx="1"/>
          </p:nvPr>
        </p:nvGraphicFramePr>
        <p:xfrm>
          <a:off x="1064260" y="3246120"/>
          <a:ext cx="10058400" cy="3208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1097915" y="1939925"/>
            <a:ext cx="10025380" cy="1622425"/>
          </a:xfrm>
          <a:prstGeom prst="rect">
            <a:avLst/>
          </a:prstGeom>
        </p:spPr>
        <p:txBody>
          <a:bodyPr>
            <a:noAutofit/>
          </a:bodyPr>
          <a:lstStyle/>
          <a:p>
            <a:pPr marL="0" indent="0" algn="just"/>
            <a:r>
              <a:rPr b="0" i="0">
                <a:solidFill>
                  <a:srgbClr val="0F1115"/>
                </a:solidFill>
                <a:latin typeface="Calibri" panose="020F0502020204030204" pitchFamily="34" charset="0"/>
                <a:ea typeface="quote-cjk-patch"/>
                <a:cs typeface="Calibri" panose="020F0502020204030204" pitchFamily="34" charset="0"/>
              </a:rPr>
              <a:t>Th</a:t>
            </a:r>
            <a:r>
              <a:rPr lang="en-US" b="0" i="0">
                <a:solidFill>
                  <a:srgbClr val="0F1115"/>
                </a:solidFill>
                <a:latin typeface="Calibri" panose="020F0502020204030204" pitchFamily="34" charset="0"/>
                <a:ea typeface="quote-cjk-patch"/>
                <a:cs typeface="Calibri" panose="020F0502020204030204" pitchFamily="34" charset="0"/>
              </a:rPr>
              <a:t>e</a:t>
            </a:r>
            <a:r>
              <a:rPr b="0" i="0">
                <a:solidFill>
                  <a:srgbClr val="0F1115"/>
                </a:solidFill>
                <a:latin typeface="Calibri" panose="020F0502020204030204" pitchFamily="34" charset="0"/>
                <a:ea typeface="quote-cjk-patch"/>
                <a:cs typeface="Calibri" panose="020F0502020204030204" pitchFamily="34" charset="0"/>
              </a:rPr>
              <a:t> model shows that communication is not just about "sending" a message, but ensuring the "receiver" decodes it correctly, free from "noise"</a:t>
            </a:r>
            <a:r>
              <a:rPr lang="en-US" b="0" i="0">
                <a:solidFill>
                  <a:srgbClr val="0F1115"/>
                </a:solidFill>
                <a:latin typeface="Calibri" panose="020F0502020204030204" pitchFamily="34" charset="0"/>
                <a:ea typeface="quote-cjk-patch"/>
                <a:cs typeface="Calibri" panose="020F0502020204030204" pitchFamily="34" charset="0"/>
              </a:rPr>
              <a:t> (</a:t>
            </a:r>
            <a:r>
              <a:rPr lang="en-US" altLang="en-US" dirty="0">
                <a:latin typeface="Calibri" panose="020F0502020204030204" pitchFamily="34" charset="0"/>
                <a:cs typeface="Calibri" panose="020F0502020204030204" pitchFamily="34" charset="0"/>
                <a:sym typeface="+mn-ea"/>
              </a:rPr>
              <a:t>Tamura-Lis, 2013). </a:t>
            </a:r>
            <a:endParaRPr b="0" i="0">
              <a:solidFill>
                <a:srgbClr val="0F1115"/>
              </a:solidFill>
              <a:latin typeface="Calibri" panose="020F0502020204030204" pitchFamily="34" charset="0"/>
              <a:ea typeface="quote-cjk-patch"/>
              <a:cs typeface="Calibri" panose="020F0502020204030204" pitchFamily="34" charset="0"/>
            </a:endParaRPr>
          </a:p>
          <a:p>
            <a:pPr marL="0" indent="0" algn="just"/>
            <a:endParaRPr b="0" i="0">
              <a:solidFill>
                <a:srgbClr val="0F1115"/>
              </a:solidFill>
              <a:latin typeface="Calibri" panose="020F0502020204030204" pitchFamily="34" charset="0"/>
              <a:ea typeface="quote-cjk-patch"/>
              <a:cs typeface="Calibri" panose="020F0502020204030204" pitchFamily="34" charset="0"/>
            </a:endParaRPr>
          </a:p>
          <a:p>
            <a:pPr marL="0" indent="0" algn="just"/>
            <a:r>
              <a:rPr lang="en-US" altLang="en-US" b="1" i="0">
                <a:solidFill>
                  <a:srgbClr val="0F1115"/>
                </a:solidFill>
                <a:latin typeface="Calibri" panose="020F0502020204030204" pitchFamily="34" charset="0"/>
                <a:ea typeface="quote-cjk-patch"/>
                <a:cs typeface="Calibri" panose="020F0502020204030204" pitchFamily="34" charset="0"/>
              </a:rPr>
              <a:t>Scenario:</a:t>
            </a:r>
            <a:r>
              <a:rPr lang="en-US" altLang="en-US" b="0" i="0">
                <a:solidFill>
                  <a:srgbClr val="0F1115"/>
                </a:solidFill>
                <a:latin typeface="Calibri" panose="020F0502020204030204" pitchFamily="34" charset="0"/>
                <a:ea typeface="quote-cjk-patch"/>
                <a:cs typeface="Calibri" panose="020F0502020204030204" pitchFamily="34" charset="0"/>
              </a:rPr>
              <a:t> A nurse is explaining a new diabetes management plan to an elderly patient where Nurse is Sender, new insulin once a day is Message, verbal instructions is Channel, anxiousness is Noise/Barrier, patient is the Receiver, patient’s questions is the Feedback. </a:t>
            </a:r>
          </a:p>
          <a:p>
            <a:pPr marL="0" indent="0" algn="just"/>
            <a:endParaRPr lang="en-US" altLang="en-US" b="0" i="0">
              <a:solidFill>
                <a:srgbClr val="0F1115"/>
              </a:solidFill>
              <a:latin typeface="Calibri" panose="020F0502020204030204" pitchFamily="34" charset="0"/>
              <a:ea typeface="quote-cjk-patch"/>
              <a:cs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91353"/>
            <a:ext cx="10058400" cy="1450757"/>
          </a:xfrm>
          <a:solidFill>
            <a:schemeClr val="accent5">
              <a:lumMod val="20000"/>
              <a:lumOff val="80000"/>
            </a:schemeClr>
          </a:solidFill>
        </p:spPr>
        <p:txBody>
          <a:bodyPr/>
          <a:lstStyle/>
          <a:p>
            <a:r>
              <a:rPr lang="en-US" altLang="en-US" b="1" dirty="0"/>
              <a:t>Personal Action Plan (Employability &amp; Goals)</a:t>
            </a:r>
          </a:p>
        </p:txBody>
      </p:sp>
      <p:sp>
        <p:nvSpPr>
          <p:cNvPr id="3" name="Content Placeholder 2"/>
          <p:cNvSpPr>
            <a:spLocks noGrp="1"/>
          </p:cNvSpPr>
          <p:nvPr>
            <p:ph idx="1"/>
          </p:nvPr>
        </p:nvSpPr>
        <p:spPr>
          <a:xfrm>
            <a:off x="5303520" y="1845945"/>
            <a:ext cx="5852160" cy="4023360"/>
          </a:xfrm>
        </p:spPr>
        <p:txBody>
          <a:bodyPr>
            <a:noAutofit/>
          </a:bodyPr>
          <a:lstStyle/>
          <a:p>
            <a:pPr marL="0" indent="0" algn="just">
              <a:buFont typeface="Wingdings" panose="05000000000000000000" pitchFamily="2" charset="2"/>
              <a:buNone/>
            </a:pPr>
            <a:r>
              <a:rPr lang="en-US" altLang="en-US" sz="2200" b="1" dirty="0"/>
              <a:t>Self-Awareness &amp; Future Professional Development: </a:t>
            </a:r>
          </a:p>
          <a:p>
            <a:pPr algn="just">
              <a:buFont typeface="Wingdings" panose="05000000000000000000" pitchFamily="2" charset="2"/>
              <a:buChar char="Ø"/>
            </a:pPr>
            <a:r>
              <a:rPr lang="en-US" altLang="en-US" sz="2200" b="1" dirty="0"/>
              <a:t>Current Strength: </a:t>
            </a:r>
            <a:r>
              <a:rPr lang="en-US" altLang="en-US" sz="2200" dirty="0"/>
              <a:t>High capability in demonstrating empathetic non-verbal communication and active listening during patient interactions.</a:t>
            </a:r>
          </a:p>
          <a:p>
            <a:pPr algn="just">
              <a:buFont typeface="Wingdings" panose="05000000000000000000" pitchFamily="2" charset="2"/>
              <a:buChar char="Ø"/>
            </a:pPr>
            <a:r>
              <a:rPr lang="en-US" altLang="en-US" sz="2200" b="1" dirty="0"/>
              <a:t>Area for Improvement:</a:t>
            </a:r>
            <a:r>
              <a:rPr lang="en-US" altLang="en-US" sz="2200" dirty="0"/>
              <a:t> Over-reliance on technical clinical terms when speaking with patients under stress.</a:t>
            </a:r>
          </a:p>
          <a:p>
            <a:pPr algn="just">
              <a:buFont typeface="Wingdings" panose="05000000000000000000" pitchFamily="2" charset="2"/>
              <a:buChar char="Ø"/>
            </a:pPr>
            <a:r>
              <a:rPr lang="en-US" altLang="en-US" sz="2200" b="1" dirty="0"/>
              <a:t>SMART Goal for Employability:</a:t>
            </a:r>
            <a:r>
              <a:rPr lang="en-US" altLang="en-US" sz="2200" dirty="0"/>
              <a:t> Formally integrate the "Teach-Back" method into my daily care interactions over the next six weeks</a:t>
            </a:r>
            <a:r>
              <a:rPr lang="en-US" sz="2200" dirty="0"/>
              <a:t> (Pagano, 2016).</a:t>
            </a:r>
            <a:endParaRPr lang="en-GB" sz="2200" dirty="0"/>
          </a:p>
          <a:p>
            <a:pPr algn="just">
              <a:buFont typeface="Wingdings" panose="05000000000000000000" pitchFamily="2" charset="2"/>
              <a:buChar char="Ø"/>
            </a:pPr>
            <a:endParaRPr lang="en-GB" sz="2200" dirty="0"/>
          </a:p>
        </p:txBody>
      </p:sp>
      <p:pic>
        <p:nvPicPr>
          <p:cNvPr id="5" name="Picture 4"/>
          <p:cNvPicPr/>
          <p:nvPr/>
        </p:nvPicPr>
        <p:blipFill>
          <a:blip r:embed="rId3"/>
          <a:stretch>
            <a:fillRect/>
          </a:stretch>
        </p:blipFill>
        <p:spPr>
          <a:xfrm>
            <a:off x="1097280" y="1845945"/>
            <a:ext cx="4081145" cy="2863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7F31C8-CA74-D6E6-49B2-6198224A7839}"/>
              </a:ext>
            </a:extLst>
          </p:cNvPr>
          <p:cNvSpPr>
            <a:spLocks noGrp="1"/>
          </p:cNvSpPr>
          <p:nvPr>
            <p:ph type="ctrTitle"/>
          </p:nvPr>
        </p:nvSpPr>
        <p:spPr>
          <a:xfrm>
            <a:off x="1096963" y="758826"/>
            <a:ext cx="10058400" cy="1224210"/>
          </a:xfrm>
          <a:solidFill>
            <a:schemeClr val="accent5">
              <a:lumMod val="20000"/>
              <a:lumOff val="80000"/>
            </a:schemeClr>
          </a:solidFill>
        </p:spPr>
        <p:txBody>
          <a:bodyPr/>
          <a:lstStyle/>
          <a:p>
            <a:r>
              <a:rPr lang="en-GB" b="1" dirty="0"/>
              <a:t>Conclusion</a:t>
            </a:r>
          </a:p>
        </p:txBody>
      </p:sp>
      <p:pic>
        <p:nvPicPr>
          <p:cNvPr id="6" name="Picture 5">
            <a:extLst>
              <a:ext uri="{FF2B5EF4-FFF2-40B4-BE49-F238E27FC236}">
                <a16:creationId xmlns:a16="http://schemas.microsoft.com/office/drawing/2014/main" id="{9F56C3DA-2D43-20CC-E5E6-D95E6A29F943}"/>
              </a:ext>
            </a:extLst>
          </p:cNvPr>
          <p:cNvPicPr>
            <a:picLocks noChangeAspect="1"/>
          </p:cNvPicPr>
          <p:nvPr/>
        </p:nvPicPr>
        <p:blipFill>
          <a:blip r:embed="rId2"/>
          <a:stretch>
            <a:fillRect/>
          </a:stretch>
        </p:blipFill>
        <p:spPr>
          <a:xfrm>
            <a:off x="813213" y="2204790"/>
            <a:ext cx="10059272" cy="1224210"/>
          </a:xfrm>
          <a:prstGeom prst="rect">
            <a:avLst/>
          </a:prstGeom>
        </p:spPr>
      </p:pic>
      <p:grpSp>
        <p:nvGrpSpPr>
          <p:cNvPr id="10" name="Group 9">
            <a:extLst>
              <a:ext uri="{FF2B5EF4-FFF2-40B4-BE49-F238E27FC236}">
                <a16:creationId xmlns:a16="http://schemas.microsoft.com/office/drawing/2014/main" id="{C944E7D7-AAC3-0708-D8E6-9491D2E92590}"/>
              </a:ext>
            </a:extLst>
          </p:cNvPr>
          <p:cNvGrpSpPr/>
          <p:nvPr/>
        </p:nvGrpSpPr>
        <p:grpSpPr>
          <a:xfrm>
            <a:off x="813213" y="3650754"/>
            <a:ext cx="10059272" cy="1130566"/>
            <a:chOff x="0" y="1292193"/>
            <a:chExt cx="10058399" cy="1198081"/>
          </a:xfrm>
        </p:grpSpPr>
        <p:sp>
          <p:nvSpPr>
            <p:cNvPr id="11" name="Rectangle: Rounded Corners 10">
              <a:extLst>
                <a:ext uri="{FF2B5EF4-FFF2-40B4-BE49-F238E27FC236}">
                  <a16:creationId xmlns:a16="http://schemas.microsoft.com/office/drawing/2014/main" id="{69DEAEDB-A28A-432C-FCF3-C137FD5570D6}"/>
                </a:ext>
              </a:extLst>
            </p:cNvPr>
            <p:cNvSpPr/>
            <p:nvPr/>
          </p:nvSpPr>
          <p:spPr bwMode="white">
            <a:xfrm>
              <a:off x="0" y="1292194"/>
              <a:ext cx="10058399" cy="119808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1F10B87C-F853-2B2F-352C-91D69E019A0D}"/>
                </a:ext>
              </a:extLst>
            </p:cNvPr>
            <p:cNvSpPr txBox="1"/>
            <p:nvPr/>
          </p:nvSpPr>
          <p:spPr>
            <a:xfrm>
              <a:off x="58485" y="1292193"/>
              <a:ext cx="9941429" cy="113959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GB" sz="2400" kern="1200" dirty="0"/>
                <a:t>Communication enables trust, co-operation and person-centred care.</a:t>
              </a:r>
            </a:p>
          </p:txBody>
        </p:sp>
      </p:grpSp>
      <p:grpSp>
        <p:nvGrpSpPr>
          <p:cNvPr id="16" name="Group 15">
            <a:extLst>
              <a:ext uri="{FF2B5EF4-FFF2-40B4-BE49-F238E27FC236}">
                <a16:creationId xmlns:a16="http://schemas.microsoft.com/office/drawing/2014/main" id="{A4F6CBF0-C075-25FC-D7B3-68B08C1F7FD7}"/>
              </a:ext>
            </a:extLst>
          </p:cNvPr>
          <p:cNvGrpSpPr/>
          <p:nvPr/>
        </p:nvGrpSpPr>
        <p:grpSpPr>
          <a:xfrm>
            <a:off x="813214" y="5033369"/>
            <a:ext cx="10058400" cy="1224211"/>
            <a:chOff x="0" y="2775789"/>
            <a:chExt cx="10058399" cy="1198080"/>
          </a:xfrm>
        </p:grpSpPr>
        <p:sp>
          <p:nvSpPr>
            <p:cNvPr id="17" name="Rectangle: Rounded Corners 16">
              <a:extLst>
                <a:ext uri="{FF2B5EF4-FFF2-40B4-BE49-F238E27FC236}">
                  <a16:creationId xmlns:a16="http://schemas.microsoft.com/office/drawing/2014/main" id="{FBC829D7-062C-58D7-4CC0-29EB44F766AB}"/>
                </a:ext>
              </a:extLst>
            </p:cNvPr>
            <p:cNvSpPr/>
            <p:nvPr/>
          </p:nvSpPr>
          <p:spPr bwMode="white">
            <a:xfrm>
              <a:off x="0" y="2775789"/>
              <a:ext cx="10058399" cy="119808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Rectangle: Rounded Corners 4">
              <a:extLst>
                <a:ext uri="{FF2B5EF4-FFF2-40B4-BE49-F238E27FC236}">
                  <a16:creationId xmlns:a16="http://schemas.microsoft.com/office/drawing/2014/main" id="{DA9B593D-602A-033F-D2AE-20E61AD9B28F}"/>
                </a:ext>
              </a:extLst>
            </p:cNvPr>
            <p:cNvSpPr txBox="1"/>
            <p:nvPr/>
          </p:nvSpPr>
          <p:spPr>
            <a:xfrm>
              <a:off x="58485" y="2834274"/>
              <a:ext cx="9941429" cy="108111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GB" sz="2400" kern="1200" dirty="0"/>
                <a:t>Communication can have a negative impact on patient safety and healthcare outcomes if it is poor.</a:t>
              </a:r>
            </a:p>
          </p:txBody>
        </p:sp>
      </p:grpSp>
    </p:spTree>
    <p:extLst>
      <p:ext uri="{BB962C8B-B14F-4D97-AF65-F5344CB8AC3E}">
        <p14:creationId xmlns:p14="http://schemas.microsoft.com/office/powerpoint/2010/main" val="3705130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181828"/>
            <a:ext cx="10058400" cy="1450757"/>
          </a:xfrm>
          <a:solidFill>
            <a:schemeClr val="accent5">
              <a:lumMod val="20000"/>
              <a:lumOff val="80000"/>
            </a:schemeClr>
          </a:solidFill>
        </p:spPr>
        <p:txBody>
          <a:bodyPr/>
          <a:lstStyle/>
          <a:p>
            <a:r>
              <a:rPr lang="en-US" b="1" dirty="0"/>
              <a:t>References </a:t>
            </a:r>
          </a:p>
        </p:txBody>
      </p:sp>
      <p:sp>
        <p:nvSpPr>
          <p:cNvPr id="3" name="Content Placeholder 2"/>
          <p:cNvSpPr>
            <a:spLocks noGrp="1"/>
          </p:cNvSpPr>
          <p:nvPr>
            <p:ph idx="1"/>
          </p:nvPr>
        </p:nvSpPr>
        <p:spPr>
          <a:xfrm>
            <a:off x="1097280" y="1874309"/>
            <a:ext cx="10058400" cy="4023360"/>
          </a:xfrm>
        </p:spPr>
        <p:txBody>
          <a:bodyPr/>
          <a:lstStyle/>
          <a:p>
            <a:pPr algn="just">
              <a:buFont typeface="Wingdings" panose="05000000000000000000" pitchFamily="2" charset="2"/>
              <a:buChar char="Ø"/>
            </a:pPr>
            <a:r>
              <a:rPr lang="en-GB" sz="2400" dirty="0" err="1"/>
              <a:t>Dimbleby</a:t>
            </a:r>
            <a:r>
              <a:rPr lang="en-GB" sz="2400" dirty="0"/>
              <a:t>, R. and Burton, G., 2020. More than words: An introduction to communication. Routledge.</a:t>
            </a:r>
          </a:p>
          <a:p>
            <a:pPr algn="just">
              <a:buFont typeface="Wingdings" panose="05000000000000000000" pitchFamily="2" charset="2"/>
              <a:buChar char="Ø"/>
            </a:pPr>
            <a:r>
              <a:rPr lang="en-GB" sz="2400" dirty="0"/>
              <a:t>Moss, B., 2017. Communication skills in health and social care. Sage.</a:t>
            </a:r>
          </a:p>
          <a:p>
            <a:pPr algn="just">
              <a:buFont typeface="Wingdings" panose="05000000000000000000" pitchFamily="2" charset="2"/>
              <a:buChar char="Ø"/>
            </a:pPr>
            <a:r>
              <a:rPr lang="en-GB" sz="2400" dirty="0"/>
              <a:t>O'Toole, G., 2024. Communication-E-Book: Core Interpersonal Skills for Healthcare Professionals. Elsevier Health Sciences.</a:t>
            </a:r>
          </a:p>
          <a:p>
            <a:pPr algn="just">
              <a:buFont typeface="Wingdings" panose="05000000000000000000" pitchFamily="2" charset="2"/>
              <a:buChar char="Ø"/>
            </a:pPr>
            <a:r>
              <a:rPr lang="en-GB" sz="2400" dirty="0"/>
              <a:t>Pagano, M.P., 2016. Health communication for health care professionals: An applied approach. Springer Publishing Company.</a:t>
            </a:r>
          </a:p>
          <a:p>
            <a:pPr algn="just">
              <a:buFont typeface="Wingdings" panose="05000000000000000000" pitchFamily="2" charset="2"/>
              <a:buChar char="Ø"/>
            </a:pPr>
            <a:r>
              <a:rPr lang="en-US" altLang="en-US" sz="2400" dirty="0"/>
              <a:t>Tamura-Lis, W., 2013. Teach-back for quality education and patient safety. Orthopaedic Nursing, 32(6), pp.322-328.</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58</TotalTime>
  <Words>1244</Words>
  <Application>Microsoft Office PowerPoint</Application>
  <PresentationFormat>Widescreen</PresentationFormat>
  <Paragraphs>85</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quote-cjk-patch</vt:lpstr>
      <vt:lpstr>Wingdings</vt:lpstr>
      <vt:lpstr>Retrospect</vt:lpstr>
      <vt:lpstr>Self Awareness Presentation  Professional Development: Communication as a Core Skill in Health and Social Care</vt:lpstr>
      <vt:lpstr>Introduction</vt:lpstr>
      <vt:lpstr>Importance of communication in Health and Social Care</vt:lpstr>
      <vt:lpstr>Verbal Communication</vt:lpstr>
      <vt:lpstr>Non-Verbal Communication</vt:lpstr>
      <vt:lpstr>The Shannon-Weaver Communication Model (1949) and Real-Life Example</vt:lpstr>
      <vt:lpstr>Personal Action Plan (Employability &amp; Goals)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 Presentation</dc:title>
  <dc:creator>Michelle Mamonong</dc:creator>
  <cp:lastModifiedBy>Michelle Mamonong</cp:lastModifiedBy>
  <cp:revision>14</cp:revision>
  <dcterms:created xsi:type="dcterms:W3CDTF">2026-05-30T15:40:00Z</dcterms:created>
  <dcterms:modified xsi:type="dcterms:W3CDTF">2026-06-21T08:19:05Z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8808A690DDA74286A14047D098DD8766_12</vt:lpwstr>
  </property>
</Properties>
</file>