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9" r:id="rId20"/>
    <p:sldId id="274" r:id="rId21"/>
    <p:sldId id="275" r:id="rId22"/>
    <p:sldId id="276" r:id="rId23"/>
    <p:sldId id="277" r:id="rId24"/>
    <p:sldId id="278" r:id="rId2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0E24B8-41D3-4AD9-8EB5-C5C2DB58D81A}" v="11" dt="2026-03-23T11:04:25.1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07" autoAdjust="0"/>
  </p:normalViewPr>
  <p:slideViewPr>
    <p:cSldViewPr snapToGrid="0" snapToObjects="1">
      <p:cViewPr varScale="1">
        <p:scale>
          <a:sx n="111" d="100"/>
          <a:sy n="111" d="100"/>
        </p:scale>
        <p:origin x="393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4932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510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22904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s.statcounte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D1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-1097280" y="3200400"/>
            <a:ext cx="3200400" cy="3200400"/>
          </a:xfrm>
          <a:prstGeom prst="ellipse">
            <a:avLst/>
          </a:prstGeom>
          <a:solidFill>
            <a:srgbClr val="2D8A4E">
              <a:alpha val="40000"/>
            </a:srgbClr>
          </a:solidFill>
          <a:ln w="12700">
            <a:solidFill>
              <a:srgbClr val="2D8A4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640080"/>
            <a:ext cx="82296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5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SmartConnect</a:t>
            </a:r>
            <a:endParaRPr lang="en-US" sz="5800" dirty="0"/>
          </a:p>
        </p:txBody>
      </p:sp>
      <p:sp>
        <p:nvSpPr>
          <p:cNvPr id="6" name="Shape 4"/>
          <p:cNvSpPr/>
          <p:nvPr/>
        </p:nvSpPr>
        <p:spPr>
          <a:xfrm>
            <a:off x="457200" y="1965960"/>
            <a:ext cx="4572000" cy="54864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2103120"/>
            <a:ext cx="68580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i="1" dirty="0">
                <a:solidFill>
                  <a:srgbClr val="C8E6C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Digital Platform Linking Mosques and Communities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457200" y="2834640"/>
            <a:ext cx="6858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A5C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 Noor Masjid  ·  Al Birr Masjid  ·  Farooq Masjid &amp; Academy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57200" y="3246120"/>
            <a:ext cx="6858000" cy="914"/>
          </a:xfrm>
          <a:prstGeom prst="rect">
            <a:avLst/>
          </a:prstGeom>
          <a:solidFill>
            <a:srgbClr val="3A6A45"/>
          </a:solidFill>
          <a:ln w="12700">
            <a:solidFill>
              <a:srgbClr val="3A6A4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" y="338328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dirty="0">
                <a:solidFill>
                  <a:srgbClr val="8BBD9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Sana Khan  |  Student ID: 2239157  |  BSc Cloud Computing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8BBD9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MD Shantanu Islam  |  ACCA6020  |  UWTSD  |  23</a:t>
            </a:r>
            <a:r>
              <a:rPr lang="en-US" sz="1100" baseline="30000" dirty="0">
                <a:solidFill>
                  <a:srgbClr val="8BBD9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rd</a:t>
            </a:r>
            <a:r>
              <a:rPr lang="en-US" sz="1100" dirty="0">
                <a:solidFill>
                  <a:srgbClr val="8BBD9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March 2026</a:t>
            </a:r>
            <a:endParaRPr lang="en-US" sz="1100" dirty="0"/>
          </a:p>
        </p:txBody>
      </p:sp>
      <p:pic>
        <p:nvPicPr>
          <p:cNvPr id="11" name="Image 1" descr="/home/claude/app_logo_icon.png">
            <a:extLst>
              <a:ext uri="{FF2B5EF4-FFF2-40B4-BE49-F238E27FC236}">
                <a16:creationId xmlns:a16="http://schemas.microsoft.com/office/drawing/2014/main" id="{85034131-5F89-5E5F-8D9E-740FE2B864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742" y="78443"/>
            <a:ext cx="872553" cy="79023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6F8381-5C9A-F87D-AF75-C1251F33C9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435" y="129045"/>
            <a:ext cx="2038350" cy="8858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22</a:t>
            </a:r>
            <a:endParaRPr lang="en-US" sz="900" dirty="0"/>
          </a:p>
        </p:txBody>
      </p:sp>
      <p:sp>
        <p:nvSpPr>
          <p:cNvPr id="4" name="Text 2"/>
          <p:cNvSpPr/>
          <p:nvPr/>
        </p:nvSpPr>
        <p:spPr>
          <a:xfrm>
            <a:off x="457200" y="29260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0" y="0"/>
            <a:ext cx="54864" cy="480060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868680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8686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868680" y="905256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&amp; Problem Statement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365760" y="1499616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65760" y="1499616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868680" y="1536192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365760" y="2130552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5760" y="213055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868680" y="216712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365760" y="2761488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65760" y="276148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868680" y="2798064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&amp; Agile Sprints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365760" y="3392424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65760" y="3392424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868680" y="342900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Architecture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365760" y="4023360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65760" y="402336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868680" y="4059936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&amp; Technologies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4663440" y="868680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663440" y="8686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166360" y="905256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Requirements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4663440" y="1499616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663440" y="1499616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5166360" y="1536192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App Development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4663440" y="2130552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663440" y="213055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5166360" y="216712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 Backend &amp; Admin Dashboard</a:t>
            </a:r>
            <a:endParaRPr lang="en-US" sz="1300" dirty="0"/>
          </a:p>
        </p:txBody>
      </p:sp>
      <p:sp>
        <p:nvSpPr>
          <p:cNvPr id="33" name="Shape 31"/>
          <p:cNvSpPr/>
          <p:nvPr/>
        </p:nvSpPr>
        <p:spPr>
          <a:xfrm>
            <a:off x="4663440" y="2761488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663440" y="276148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5166360" y="2798064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Islamic Tools &amp; Extended Features</a:t>
            </a:r>
            <a:endParaRPr lang="en-US" sz="1300" dirty="0"/>
          </a:p>
        </p:txBody>
      </p:sp>
      <p:sp>
        <p:nvSpPr>
          <p:cNvPr id="36" name="Shape 34"/>
          <p:cNvSpPr/>
          <p:nvPr/>
        </p:nvSpPr>
        <p:spPr>
          <a:xfrm>
            <a:off x="4663440" y="3392424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4663440" y="3392424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5166360" y="342900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Results</a:t>
            </a:r>
            <a:endParaRPr lang="en-US" sz="1300" dirty="0"/>
          </a:p>
        </p:txBody>
      </p:sp>
      <p:sp>
        <p:nvSpPr>
          <p:cNvPr id="39" name="Shape 37"/>
          <p:cNvSpPr/>
          <p:nvPr/>
        </p:nvSpPr>
        <p:spPr>
          <a:xfrm>
            <a:off x="4663440" y="4023360"/>
            <a:ext cx="41148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4663440" y="402336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100" dirty="0"/>
          </a:p>
        </p:txBody>
      </p:sp>
      <p:sp>
        <p:nvSpPr>
          <p:cNvPr id="41" name="Text 39"/>
          <p:cNvSpPr/>
          <p:nvPr/>
        </p:nvSpPr>
        <p:spPr>
          <a:xfrm>
            <a:off x="5166360" y="4059936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Recommendations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256032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256032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784098"/>
            <a:ext cx="8229600" cy="3703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365760" y="1568196"/>
            <a:ext cx="5029200" cy="28392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Religious institutions serve as cornerstones of community life — providing worship, education, social cohesion, and welfare [1].</a:t>
            </a:r>
            <a:endParaRPr lang="en-US" sz="1350" dirty="0"/>
          </a:p>
          <a:p>
            <a:pPr marL="0" indent="0" algn="l">
              <a:buNone/>
            </a:pP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Redditch, Worcestershire is home to three mosques serving a growing Muslim population:</a:t>
            </a:r>
            <a:endParaRPr lang="en-US" sz="1350" dirty="0"/>
          </a:p>
          <a:p>
            <a:pPr marL="0" indent="0" algn="l">
              <a:buNone/>
            </a:pP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•  Al Noor Masjid</a:t>
            </a: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•  Al Birr Masjid</a:t>
            </a: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•  Farooq Masjid &amp; Academy</a:t>
            </a:r>
            <a:endParaRPr lang="en-US" sz="1350" dirty="0"/>
          </a:p>
          <a:p>
            <a:pPr marL="0" indent="0" algn="l">
              <a:buNone/>
            </a:pPr>
            <a:endParaRPr lang="en-US" sz="1350" dirty="0"/>
          </a:p>
          <a:p>
            <a:pPr marL="0" indent="0" algn="l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mosque currently operates in a digital silo — no unified platform for prayer schedules, events, or community announcements.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6126480" y="914400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26480" y="914400"/>
            <a:ext cx="1920240" cy="64008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126480" y="1024128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170M+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6126480" y="1536192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Muslim Pro Downloads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(global appetite for faith apps)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6126480" y="2057400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126480" y="2057400"/>
            <a:ext cx="1920240" cy="64008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126480" y="2167128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800" dirty="0"/>
          </a:p>
        </p:txBody>
      </p:sp>
      <p:sp>
        <p:nvSpPr>
          <p:cNvPr id="15" name="Text 13"/>
          <p:cNvSpPr/>
          <p:nvPr/>
        </p:nvSpPr>
        <p:spPr>
          <a:xfrm>
            <a:off x="6126480" y="2679192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Redditch Mosques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no unified platform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126480" y="3200400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126480" y="3200400"/>
            <a:ext cx="1920240" cy="64008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126480" y="3310128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6126480" y="3822192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digital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tools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393519" y="54864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6572" y="40658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29260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65760" y="868680"/>
            <a:ext cx="8412480" cy="1234440"/>
          </a:xfrm>
          <a:prstGeom prst="rect">
            <a:avLst/>
          </a:prstGeom>
          <a:solidFill>
            <a:srgbClr val="FFF8E6"/>
          </a:solidFill>
          <a:ln w="254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868680"/>
            <a:ext cx="73152" cy="123444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94360" y="914400"/>
            <a:ext cx="7955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 Core Problem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94360" y="1261872"/>
            <a:ext cx="7955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centralised digital platform exists for the three Redditch mosques — causing fragmented communication, duplicated events, and limited cross-community collaboration [2].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365760" y="2331720"/>
            <a:ext cx="402336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20" y="2441448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000000"/>
                </a:solidFill>
              </a:rPr>
              <a:t>📋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1097280" y="2423160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Fragmented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097280" y="2715768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Prayer times &amp; events spread across WhatsApp groups, noticeboard flyers, and individual mosque websites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4617720" y="2331720"/>
            <a:ext cx="402336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754880" y="2441448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000000"/>
                </a:solidFill>
              </a:rPr>
              <a:t>🔁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5349240" y="2423160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Duplicated Events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349240" y="2715768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cross-mosque visibility leads to clashing dates and wasted resources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365760" y="3474720"/>
            <a:ext cx="402336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02920" y="3584448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000000"/>
                </a:solidFill>
              </a:rPr>
              <a:t>👥</a:t>
            </a:r>
            <a:endParaRPr lang="en-US" sz="2200" dirty="0"/>
          </a:p>
        </p:txBody>
      </p:sp>
      <p:sp>
        <p:nvSpPr>
          <p:cNvPr id="21" name="Text 19"/>
          <p:cNvSpPr/>
          <p:nvPr/>
        </p:nvSpPr>
        <p:spPr>
          <a:xfrm>
            <a:off x="1097280" y="3566160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Excluded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097280" y="3858768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residents, converts &amp; visitors have no single reliable source of information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4617720" y="3474720"/>
            <a:ext cx="402336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54880" y="3584448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000000"/>
                </a:solidFill>
              </a:rPr>
              <a:t>📵</a:t>
            </a:r>
            <a:endParaRPr lang="en-US" sz="2200" dirty="0"/>
          </a:p>
        </p:txBody>
      </p:sp>
      <p:sp>
        <p:nvSpPr>
          <p:cNvPr id="25" name="Text 23"/>
          <p:cNvSpPr/>
          <p:nvPr/>
        </p:nvSpPr>
        <p:spPr>
          <a:xfrm>
            <a:off x="5349240" y="3566160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Digital Infrastructure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5349240" y="3858768"/>
            <a:ext cx="3108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Reliance on informal channels makes scalable communication impossible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22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100584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97764" y="580644"/>
            <a:ext cx="8412480" cy="822960"/>
          </a:xfrm>
          <a:prstGeom prst="rect">
            <a:avLst/>
          </a:prstGeom>
          <a:solidFill>
            <a:srgbClr val="E8F5EC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02920" y="63550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🎯  Aim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05520" y="914400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 and evaluate a centralised mobile application addressing communication gaps, supporting information sharing, and promoting engagement between three mosques and the Muslim community in Redditch.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365760" y="1874520"/>
            <a:ext cx="347472" cy="34747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65760" y="187452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777240" y="1892808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2148840" y="1892808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communication practices across the three Redditch mosques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65760" y="2459736"/>
            <a:ext cx="347472" cy="34747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65760" y="245973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777240" y="2478024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2148840" y="2478024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digital mosque platforms to identify best practices &amp; gaps [3], [4],[5]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365760" y="3044952"/>
            <a:ext cx="347472" cy="34747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65760" y="3044952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777240" y="3063240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 Dev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2148840" y="3063240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Android app using Java + XML in Android Studio [6],[7]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365760" y="3630168"/>
            <a:ext cx="347472" cy="34747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65760" y="3630168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777240" y="3648456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2148840" y="3648456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Flask-based backend with admin dashboard for mosque staff [8]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365760" y="4215384"/>
            <a:ext cx="347472" cy="34747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65760" y="4215384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777240" y="4233672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2148840" y="4233672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RESTful API for real-time synchronisation between app &amp; server [9]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4741164" y="2452087"/>
            <a:ext cx="347472" cy="347472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4679258" y="1915400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5166360" y="2478024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6537960" y="2478024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functionality &amp; usability via Android Emulator &amp; manual test cases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4754880" y="3044952"/>
            <a:ext cx="347472" cy="347472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754880" y="3044952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5166360" y="3063240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1150" dirty="0"/>
          </a:p>
        </p:txBody>
      </p:sp>
      <p:sp>
        <p:nvSpPr>
          <p:cNvPr id="37" name="Text 35"/>
          <p:cNvSpPr/>
          <p:nvPr/>
        </p:nvSpPr>
        <p:spPr>
          <a:xfrm>
            <a:off x="6537960" y="3063240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against all functional &amp; non-functional requirements</a:t>
            </a:r>
            <a:endParaRPr lang="en-US" sz="1050" dirty="0"/>
          </a:p>
        </p:txBody>
      </p:sp>
      <p:sp>
        <p:nvSpPr>
          <p:cNvPr id="38" name="Shape 36"/>
          <p:cNvSpPr/>
          <p:nvPr/>
        </p:nvSpPr>
        <p:spPr>
          <a:xfrm>
            <a:off x="4754880" y="3630168"/>
            <a:ext cx="347472" cy="347472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754880" y="3630168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5166360" y="3648456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</a:t>
            </a:r>
            <a:endParaRPr lang="en-US" sz="1150" dirty="0"/>
          </a:p>
        </p:txBody>
      </p:sp>
      <p:sp>
        <p:nvSpPr>
          <p:cNvPr id="41" name="Text 39"/>
          <p:cNvSpPr/>
          <p:nvPr/>
        </p:nvSpPr>
        <p:spPr>
          <a:xfrm>
            <a:off x="6537960" y="3648456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compliance, scalability &amp; long-term deployment strategies [10,[11]</a:t>
            </a:r>
            <a:endParaRPr lang="en-US" sz="1050" dirty="0"/>
          </a:p>
        </p:txBody>
      </p:sp>
      <p:sp>
        <p:nvSpPr>
          <p:cNvPr id="44" name="Text 42"/>
          <p:cNvSpPr/>
          <p:nvPr/>
        </p:nvSpPr>
        <p:spPr>
          <a:xfrm>
            <a:off x="5249242" y="1923049"/>
            <a:ext cx="1371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5" name="Text 43"/>
          <p:cNvSpPr/>
          <p:nvPr/>
        </p:nvSpPr>
        <p:spPr>
          <a:xfrm>
            <a:off x="6462338" y="1824228"/>
            <a:ext cx="2514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prayer times, events, announcements, Qibla compass &amp; mosque locator</a:t>
            </a:r>
            <a:endParaRPr lang="en-US" sz="1050" dirty="0"/>
          </a:p>
        </p:txBody>
      </p:sp>
      <p:sp>
        <p:nvSpPr>
          <p:cNvPr id="51" name="Text 29">
            <a:extLst>
              <a:ext uri="{FF2B5EF4-FFF2-40B4-BE49-F238E27FC236}">
                <a16:creationId xmlns:a16="http://schemas.microsoft.com/office/drawing/2014/main" id="{6C073287-05FB-AD7C-FA50-96904C4A48A6}"/>
              </a:ext>
            </a:extLst>
          </p:cNvPr>
          <p:cNvSpPr/>
          <p:nvPr/>
        </p:nvSpPr>
        <p:spPr>
          <a:xfrm>
            <a:off x="4754880" y="2430809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900" dirty="0"/>
          </a:p>
        </p:txBody>
      </p:sp>
      <p:sp>
        <p:nvSpPr>
          <p:cNvPr id="4" name="Shape 24">
            <a:extLst>
              <a:ext uri="{FF2B5EF4-FFF2-40B4-BE49-F238E27FC236}">
                <a16:creationId xmlns:a16="http://schemas.microsoft.com/office/drawing/2014/main" id="{03210421-AA79-D9DF-44F8-30E482AC062B}"/>
              </a:ext>
            </a:extLst>
          </p:cNvPr>
          <p:cNvSpPr/>
          <p:nvPr/>
        </p:nvSpPr>
        <p:spPr>
          <a:xfrm>
            <a:off x="4726719" y="1921341"/>
            <a:ext cx="347472" cy="347472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900" dirty="0"/>
          </a:p>
          <a:p>
            <a:endParaRPr lang="en-GB" sz="9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88827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82296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53608"/>
            <a:ext cx="8229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Research Says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65760" y="868680"/>
            <a:ext cx="402336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48640" y="1033272"/>
            <a:ext cx="548640" cy="548640"/>
          </a:xfrm>
          <a:prstGeom prst="ellipse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1051560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🌐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234440" y="1033272"/>
            <a:ext cx="3017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Transformation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48640" y="1463040"/>
            <a:ext cx="36576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Haberli (2019): digital age transforms religious practice. Pew Research: 72% of Muslims use apps for worship support [12]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709160" y="868680"/>
            <a:ext cx="402336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892040" y="1033272"/>
            <a:ext cx="548640" cy="548640"/>
          </a:xfrm>
          <a:prstGeom prst="ellipse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92040" y="1051560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📱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5577840" y="1033272"/>
            <a:ext cx="3017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Mosque Apps — Global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4892040" y="1463040"/>
            <a:ext cx="36576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Yaakub et al.: mobile platforms improve governance efficiency. Wijaya et al.: SUS score 85.6 — prayer time display is most valued feature.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365760" y="2743200"/>
            <a:ext cx="402336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548640" y="2907792"/>
            <a:ext cx="548640" cy="548640"/>
          </a:xfrm>
          <a:prstGeom prst="ellipse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8640" y="2926080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chemeClr val="bg1"/>
                </a:solidFill>
              </a:rPr>
              <a:t>🇬🇧</a:t>
            </a:r>
          </a:p>
        </p:txBody>
      </p:sp>
      <p:sp>
        <p:nvSpPr>
          <p:cNvPr id="20" name="Text 18"/>
          <p:cNvSpPr/>
          <p:nvPr/>
        </p:nvSpPr>
        <p:spPr>
          <a:xfrm>
            <a:off x="1234440" y="2907792"/>
            <a:ext cx="3017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Mosque Context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48640" y="3337560"/>
            <a:ext cx="36576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Bradford Grand Mosque is the primary UK precedent. MosqueApp Ltd offers generic solutions but lacks multi-mosque integration [13]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709160" y="2743200"/>
            <a:ext cx="4023360" cy="16916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892040" y="2907792"/>
            <a:ext cx="548640" cy="548640"/>
          </a:xfrm>
          <a:prstGeom prst="ellipse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92040" y="2926080"/>
            <a:ext cx="5486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⚙️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5577840" y="2907792"/>
            <a:ext cx="30175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Stack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4892040" y="3337560"/>
            <a:ext cx="36576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holds 70%+ global OS share. Flask provides rapid API prototyping. Retrofit 2 selected for type-safe HTTP communication [7].[8],[14].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365760" y="4572000"/>
            <a:ext cx="8412480" cy="164592"/>
          </a:xfrm>
          <a:prstGeom prst="rect">
            <a:avLst/>
          </a:prstGeom>
          <a:solidFill>
            <a:srgbClr val="E8F5EC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02920" y="4581144"/>
            <a:ext cx="8229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Gap: Mosque app studies concentrated in South-East Asia — SmartConnect fills the UK small-town multi-mosque gap.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2628" y="49639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457200" y="40495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393192" y="354004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Development Methodology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452628" y="877824"/>
            <a:ext cx="8412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Scrum-inspired iterative framework with four two-week sprints. Agile was chosen to allow requirements to evolve through ongoing stakeholder dialogue with mosque administrators.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365760" y="1417320"/>
            <a:ext cx="1920240" cy="4114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65760" y="141732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Sprint 1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365760" y="1673352"/>
            <a:ext cx="1920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1–2</a:t>
            </a:r>
            <a:endParaRPr lang="en-US" sz="900" dirty="0"/>
          </a:p>
        </p:txBody>
      </p:sp>
      <p:sp>
        <p:nvSpPr>
          <p:cNvPr id="11" name="Shape 9"/>
          <p:cNvSpPr/>
          <p:nvPr/>
        </p:nvSpPr>
        <p:spPr>
          <a:xfrm>
            <a:off x="365760" y="1828800"/>
            <a:ext cx="1920240" cy="2587751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02920" y="1965960"/>
            <a:ext cx="164592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 gathering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design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Wireframing (Figma)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2304288" y="2167128"/>
            <a:ext cx="164592" cy="0"/>
          </a:xfrm>
          <a:prstGeom prst="line">
            <a:avLst/>
          </a:prstGeom>
          <a:noFill/>
          <a:ln w="254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2487168" y="1417320"/>
            <a:ext cx="1920240" cy="41148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487168" y="141732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Sprint 2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2487168" y="1673352"/>
            <a:ext cx="1920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3–4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2487168" y="1828800"/>
            <a:ext cx="1920240" cy="2587751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2624328" y="1965960"/>
            <a:ext cx="164592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project setup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Navigation structure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Home fragment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Mosques fragment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4425696" y="2167128"/>
            <a:ext cx="164592" cy="0"/>
          </a:xfrm>
          <a:prstGeom prst="line">
            <a:avLst/>
          </a:prstGeom>
          <a:noFill/>
          <a:ln w="254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608576" y="1417320"/>
            <a:ext cx="1920240" cy="41148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608576" y="141732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Sprint 3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4608576" y="1673352"/>
            <a:ext cx="1920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5–6</a:t>
            </a:r>
            <a:endParaRPr lang="en-US" sz="900" dirty="0"/>
          </a:p>
        </p:txBody>
      </p:sp>
      <p:sp>
        <p:nvSpPr>
          <p:cNvPr id="23" name="Shape 21"/>
          <p:cNvSpPr/>
          <p:nvPr/>
        </p:nvSpPr>
        <p:spPr>
          <a:xfrm>
            <a:off x="4608576" y="1828800"/>
            <a:ext cx="1920240" cy="2619755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45736" y="1965960"/>
            <a:ext cx="164592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 backend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endpoints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dashboard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Announcements fragment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6547104" y="2167128"/>
            <a:ext cx="164592" cy="0"/>
          </a:xfrm>
          <a:prstGeom prst="line">
            <a:avLst/>
          </a:prstGeom>
          <a:noFill/>
          <a:ln w="254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729984" y="1417320"/>
            <a:ext cx="1920240" cy="41148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729984" y="141732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Sprint 4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6729984" y="1673352"/>
            <a:ext cx="1920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7–8</a:t>
            </a:r>
            <a:endParaRPr lang="en-US" sz="900" dirty="0"/>
          </a:p>
        </p:txBody>
      </p:sp>
      <p:sp>
        <p:nvSpPr>
          <p:cNvPr id="29" name="Shape 27"/>
          <p:cNvSpPr/>
          <p:nvPr/>
        </p:nvSpPr>
        <p:spPr>
          <a:xfrm>
            <a:off x="6729984" y="1828800"/>
            <a:ext cx="1920240" cy="2619755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867144" y="1965960"/>
            <a:ext cx="164592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tab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Qibla compass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Maps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evaluation</a:t>
            </a:r>
            <a:endParaRPr lang="en-US" sz="1150" dirty="0"/>
          </a:p>
        </p:txBody>
      </p:sp>
      <p:sp>
        <p:nvSpPr>
          <p:cNvPr id="31" name="Shape 29"/>
          <p:cNvSpPr/>
          <p:nvPr/>
        </p:nvSpPr>
        <p:spPr>
          <a:xfrm>
            <a:off x="365760" y="4526280"/>
            <a:ext cx="8412480" cy="201168"/>
          </a:xfrm>
          <a:prstGeom prst="rect">
            <a:avLst/>
          </a:prstGeom>
          <a:solidFill>
            <a:srgbClr val="E8F5EC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02920" y="4535424"/>
            <a:ext cx="8229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Mixed-method approach: critical literature review + stakeholder consultation + iterative Agile development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48659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39515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78427"/>
            <a:ext cx="82296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Three-Tier System Architecture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65760" y="960120"/>
            <a:ext cx="4754880" cy="109728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30352" y="1069848"/>
            <a:ext cx="4389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📱 Android Client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30352" y="143560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DEF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Java + XML  ·  API Level 24+  ·  Android Studio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DDEF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Jetpack Navigation  ·  Retrofit 2  ·  Gson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2377440" y="2057400"/>
            <a:ext cx="0" cy="246888"/>
          </a:xfrm>
          <a:prstGeom prst="line">
            <a:avLst/>
          </a:prstGeom>
          <a:noFill/>
          <a:ln w="3175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011680" y="207568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⇅ HTTP JSON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365760" y="2240280"/>
            <a:ext cx="4754880" cy="109728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30352" y="2350008"/>
            <a:ext cx="4389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🖥️ Flask REST API Server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530352" y="271576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DEF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3  ·  Port 5000  ·  SQLAlchemy ORM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DDEF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Flask-Login  ·  JSON responses  ·  Auto-expiry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2377440" y="3337560"/>
            <a:ext cx="0" cy="246888"/>
          </a:xfrm>
          <a:prstGeom prst="line">
            <a:avLst/>
          </a:prstGeom>
          <a:noFill/>
          <a:ln w="3175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011680" y="335584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⇅ HTTP JSON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365760" y="3520440"/>
            <a:ext cx="4754880" cy="109728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30352" y="3630168"/>
            <a:ext cx="43891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🗄️ SQLite Database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30352" y="3995928"/>
            <a:ext cx="4389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DEF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Mosque · Admin · PrayerTime · Event · Announcement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5486400" y="960120"/>
            <a:ext cx="3383280" cy="365760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577840" y="1024128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 API Endpoints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5577840" y="1435608"/>
            <a:ext cx="310896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5669280" y="1472184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0D3D1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GET /api/mosques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5577840" y="1911096"/>
            <a:ext cx="310896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669280" y="1947672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0D3D1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GET /api/prayers/{id}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5577840" y="2386584"/>
            <a:ext cx="310896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669280" y="2423160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0D3D1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GET /api/announcements/{id}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5577840" y="2862072"/>
            <a:ext cx="310896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5669280" y="2898648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0D3D1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GET /api/events/{id}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5577840" y="3337560"/>
            <a:ext cx="310896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5669280" y="3374136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0D3D1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GET /api/contacts</a:t>
            </a:r>
            <a:endParaRPr lang="en-US" sz="1050" dirty="0"/>
          </a:p>
        </p:txBody>
      </p:sp>
      <p:sp>
        <p:nvSpPr>
          <p:cNvPr id="32" name="Shape 30"/>
          <p:cNvSpPr/>
          <p:nvPr/>
        </p:nvSpPr>
        <p:spPr>
          <a:xfrm>
            <a:off x="5577840" y="3813048"/>
            <a:ext cx="3108960" cy="347472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5669280" y="3849624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0D3D1F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POST /api/admin/login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82296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82296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&amp; TECHNOLOGIES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43484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&amp; Technologies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41248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11480" y="9326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📱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914400" y="932688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Studio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11480" y="1344168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Java + XML, API 24+, Empty Activity template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2496312" y="841248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587752" y="9326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☕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3090672" y="932688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Java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2587752" y="1344168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 logic, Fragments, ViewModel, LiveData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4672584" y="841248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764024" y="9326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🐍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5266944" y="932688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Flask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4764024" y="1344168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Lightweight REST API backend serve [7]r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6848856" y="841248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940296" y="9326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🗄️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7443216" y="932688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SQLite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940296" y="1344168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Lightweight relational DB via SQLAlchemy ORM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320040" y="2157984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11480" y="22494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🔗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914400" y="2249424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Retrofit 2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11480" y="2660904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Type-safe HTTP client for Android [9]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2496312" y="2157984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2587752" y="22494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🗺️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3090672" y="2249424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Maps SDK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2587752" y="2660904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Interactive mosque location maps [14]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4672584" y="2157984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764024" y="22494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🧭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5266944" y="2249424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SensorManager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4764024" y="2660904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Qibla compass via GPS + Haversine formula </a:t>
            </a:r>
            <a:endParaRPr lang="en-US" sz="950" dirty="0"/>
          </a:p>
        </p:txBody>
      </p:sp>
      <p:sp>
        <p:nvSpPr>
          <p:cNvPr id="35" name="Shape 33"/>
          <p:cNvSpPr/>
          <p:nvPr/>
        </p:nvSpPr>
        <p:spPr>
          <a:xfrm>
            <a:off x="6848856" y="2157984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940296" y="22494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🔒</a:t>
            </a:r>
            <a:endParaRPr lang="en-US" sz="2000" dirty="0"/>
          </a:p>
        </p:txBody>
      </p:sp>
      <p:sp>
        <p:nvSpPr>
          <p:cNvPr id="37" name="Text 35"/>
          <p:cNvSpPr/>
          <p:nvPr/>
        </p:nvSpPr>
        <p:spPr>
          <a:xfrm>
            <a:off x="7443216" y="2249424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Flask-Login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6940296" y="2660904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Session-based admin authentication</a:t>
            </a:r>
            <a:endParaRPr lang="en-US" sz="950" dirty="0"/>
          </a:p>
        </p:txBody>
      </p:sp>
      <p:sp>
        <p:nvSpPr>
          <p:cNvPr id="39" name="Shape 37"/>
          <p:cNvSpPr/>
          <p:nvPr/>
        </p:nvSpPr>
        <p:spPr>
          <a:xfrm>
            <a:off x="320040" y="3474720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411480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📐</a:t>
            </a:r>
            <a:endParaRPr lang="en-US" sz="2000" dirty="0"/>
          </a:p>
        </p:txBody>
      </p:sp>
      <p:sp>
        <p:nvSpPr>
          <p:cNvPr id="41" name="Text 39"/>
          <p:cNvSpPr/>
          <p:nvPr/>
        </p:nvSpPr>
        <p:spPr>
          <a:xfrm>
            <a:off x="914400" y="3566160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Figma</a:t>
            </a:r>
            <a:endParaRPr lang="en-US" sz="1100" dirty="0"/>
          </a:p>
        </p:txBody>
      </p:sp>
      <p:sp>
        <p:nvSpPr>
          <p:cNvPr id="42" name="Text 40"/>
          <p:cNvSpPr/>
          <p:nvPr/>
        </p:nvSpPr>
        <p:spPr>
          <a:xfrm>
            <a:off x="411480" y="3977640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UI wireframing &amp; prototype design</a:t>
            </a:r>
            <a:endParaRPr lang="en-US" sz="950" dirty="0"/>
          </a:p>
        </p:txBody>
      </p:sp>
      <p:sp>
        <p:nvSpPr>
          <p:cNvPr id="43" name="Shape 41"/>
          <p:cNvSpPr/>
          <p:nvPr/>
        </p:nvSpPr>
        <p:spPr>
          <a:xfrm>
            <a:off x="2496312" y="3474720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2587752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🧪</a:t>
            </a:r>
            <a:endParaRPr lang="en-US" sz="2000" dirty="0"/>
          </a:p>
        </p:txBody>
      </p:sp>
      <p:sp>
        <p:nvSpPr>
          <p:cNvPr id="45" name="Text 43"/>
          <p:cNvSpPr/>
          <p:nvPr/>
        </p:nvSpPr>
        <p:spPr>
          <a:xfrm>
            <a:off x="3090672" y="3566160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Emulator</a:t>
            </a:r>
            <a:endParaRPr lang="en-US" sz="1100" dirty="0"/>
          </a:p>
        </p:txBody>
      </p:sp>
      <p:sp>
        <p:nvSpPr>
          <p:cNvPr id="46" name="Text 44"/>
          <p:cNvSpPr/>
          <p:nvPr/>
        </p:nvSpPr>
        <p:spPr>
          <a:xfrm>
            <a:off x="2587752" y="3977640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on API levels 24, 29 &amp; 34</a:t>
            </a:r>
            <a:endParaRPr lang="en-US" sz="950" dirty="0"/>
          </a:p>
        </p:txBody>
      </p:sp>
      <p:sp>
        <p:nvSpPr>
          <p:cNvPr id="47" name="Shape 45"/>
          <p:cNvSpPr/>
          <p:nvPr/>
        </p:nvSpPr>
        <p:spPr>
          <a:xfrm>
            <a:off x="4672584" y="3474720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4764024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📊</a:t>
            </a:r>
            <a:endParaRPr lang="en-US" sz="2000" dirty="0"/>
          </a:p>
        </p:txBody>
      </p:sp>
      <p:sp>
        <p:nvSpPr>
          <p:cNvPr id="49" name="Text 47"/>
          <p:cNvSpPr/>
          <p:nvPr/>
        </p:nvSpPr>
        <p:spPr>
          <a:xfrm>
            <a:off x="5266944" y="3566160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Gson / JSON</a:t>
            </a:r>
            <a:endParaRPr lang="en-US" sz="1100" dirty="0"/>
          </a:p>
        </p:txBody>
      </p:sp>
      <p:sp>
        <p:nvSpPr>
          <p:cNvPr id="50" name="Text 48"/>
          <p:cNvSpPr/>
          <p:nvPr/>
        </p:nvSpPr>
        <p:spPr>
          <a:xfrm>
            <a:off x="4764024" y="3977640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serialisation &amp; deserialisation</a:t>
            </a:r>
            <a:endParaRPr lang="en-US" sz="950" dirty="0"/>
          </a:p>
        </p:txBody>
      </p:sp>
      <p:sp>
        <p:nvSpPr>
          <p:cNvPr id="51" name="Shape 49"/>
          <p:cNvSpPr/>
          <p:nvPr/>
        </p:nvSpPr>
        <p:spPr>
          <a:xfrm>
            <a:off x="6848856" y="3474720"/>
            <a:ext cx="1993392" cy="1170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6940296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📋</a:t>
            </a:r>
            <a:endParaRPr lang="en-US" sz="2000" dirty="0"/>
          </a:p>
        </p:txBody>
      </p:sp>
      <p:sp>
        <p:nvSpPr>
          <p:cNvPr id="53" name="Text 51"/>
          <p:cNvSpPr/>
          <p:nvPr/>
        </p:nvSpPr>
        <p:spPr>
          <a:xfrm>
            <a:off x="7443216" y="3566160"/>
            <a:ext cx="129844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SQLAlchemy</a:t>
            </a:r>
            <a:endParaRPr lang="en-US" sz="1100" dirty="0"/>
          </a:p>
        </p:txBody>
      </p:sp>
      <p:sp>
        <p:nvSpPr>
          <p:cNvPr id="54" name="Text 52"/>
          <p:cNvSpPr/>
          <p:nvPr/>
        </p:nvSpPr>
        <p:spPr>
          <a:xfrm>
            <a:off x="6940296" y="3977640"/>
            <a:ext cx="1810512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ORM models &amp; database abstraction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77724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04132" y="45720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61772"/>
            <a:ext cx="822960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Requirements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365760" y="850392"/>
            <a:ext cx="4023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Requirements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1170432"/>
            <a:ext cx="4023360" cy="345643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1234440"/>
            <a:ext cx="374904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FR1  Display prayer times for each of the 3 Redditch mosques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FR2  Show upcoming events &amp; announcements from Flask backend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FR3  Auto-remove expired content based on admin-set expiry times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FR4  Display mosque locations on interactive Google Maps [14]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FR5  Real-time Qibla compass using GPS + rotation sensor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FR6  Community tab with mosque resources &amp; emergency contacts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FR7  Admin dashboard for mosque staff via web browser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FR8  Add, view &amp; delete announcements, events &amp; prayer times</a:t>
            </a:r>
            <a:endParaRPr lang="en-US" sz="105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FR9  Graceful fallback to default data when backend unavailable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4754880" y="850392"/>
            <a:ext cx="4023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Non-Functional Requirements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754880" y="1170432"/>
            <a:ext cx="4023360" cy="53035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28032" y="1234440"/>
            <a:ext cx="36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⚡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230368" y="1207008"/>
            <a:ext cx="1188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230368" y="1435608"/>
            <a:ext cx="3383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responses &lt; 3 seconds under normal conditions [15]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4754880" y="1746504"/>
            <a:ext cx="4023360" cy="53035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828032" y="1810512"/>
            <a:ext cx="36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👤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230368" y="1783080"/>
            <a:ext cx="1188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Usability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230368" y="2011680"/>
            <a:ext cx="3383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UI navigable by users with minimal technical experience [16]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754880" y="2322576"/>
            <a:ext cx="4023360" cy="53035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28032" y="2386584"/>
            <a:ext cx="36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🔒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230368" y="2359152"/>
            <a:ext cx="1188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230368" y="2587752"/>
            <a:ext cx="3383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HTTPS for production; HTTP restricted to local network [8],[9]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4754880" y="2898648"/>
            <a:ext cx="4023360" cy="53035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28032" y="2962656"/>
            <a:ext cx="36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📱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5230368" y="2935224"/>
            <a:ext cx="1188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Compatibility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230368" y="3163824"/>
            <a:ext cx="3383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API Level 24 (Android 7.0) and above [6]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4754880" y="3474720"/>
            <a:ext cx="4023360" cy="53035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828032" y="3538728"/>
            <a:ext cx="36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🔧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5230368" y="3511296"/>
            <a:ext cx="1188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Maintainability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5230368" y="3739896"/>
            <a:ext cx="3383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Java naming conventions + inline code comments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4754880" y="4050792"/>
            <a:ext cx="4023360" cy="530352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828032" y="4114800"/>
            <a:ext cx="365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📈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5230368" y="4087368"/>
            <a:ext cx="1188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Scalability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5230368" y="4315968"/>
            <a:ext cx="3383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DB schema supports additional mosques without changes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84632" y="91440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91440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52628"/>
            <a:ext cx="82296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App — Key Screens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50392"/>
            <a:ext cx="2651760" cy="173736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143000" y="101498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Home &amp; Prayer Times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484632" y="1655064"/>
            <a:ext cx="2331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Fetches prayer times from /api/prayers/1. Dynamically builds card UI for Fajr, Dhuhr, Asr, Maghrib &amp; Isha.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154680" y="850392"/>
            <a:ext cx="2651760" cy="173736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977640" y="101498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Mosque Map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319272" y="1655064"/>
            <a:ext cx="2331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Maps SDK with custom markers for all 3 mosques. Tap InfoWindow to open Google Maps navigation.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5989320" y="850392"/>
            <a:ext cx="2651760" cy="173736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812280" y="101498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Announcements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6153912" y="1655064"/>
            <a:ext cx="2331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Fetches active announcements from Flask. Backend auto-filters expired content.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320040" y="2770632"/>
            <a:ext cx="2651760" cy="173736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143000" y="293522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Qibla Compass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484632" y="3575304"/>
            <a:ext cx="2331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SensorManager + GPS + Haversine formula. Real-time compass needle pointing toward Mecca.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3154680" y="2770632"/>
            <a:ext cx="2651760" cy="173736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3977640" y="2935224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Hub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3319272" y="3575304"/>
            <a:ext cx="2331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Tabbed layout: Donate · Qibla · Contact · Events. Emergency contacts with tap-to-call.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5989320" y="2770632"/>
            <a:ext cx="2651760" cy="173736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949440" y="2928465"/>
            <a:ext cx="1691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Dashboard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6153912" y="3575304"/>
            <a:ext cx="23317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Web-based Flask dashboard. Mosque staff add, edit &amp; delete prayer times, events, announcements [8].</a:t>
            </a:r>
            <a:endParaRPr lang="en-US" sz="10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D704774-EC3A-EE30-A168-BF19B002C0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H="1" flipV="1">
            <a:off x="487800" y="911008"/>
            <a:ext cx="355038" cy="74349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AA06F15A-544E-C3E1-7C19-83BAFBB356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9272" y="911008"/>
            <a:ext cx="385638" cy="80226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0737A96-EF99-9227-F247-B37E6E6C52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8806" y="925165"/>
            <a:ext cx="421941" cy="87411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383D8BAA-4F67-8CA3-ACCB-FE3811F082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146" y="2880360"/>
            <a:ext cx="358200" cy="749646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D4C8F141-A035-11C2-9677-E7BE1784B5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6518" y="2835291"/>
            <a:ext cx="408392" cy="85823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35874C8C-024F-339A-FD0B-2787A0D293F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2447" y="2880360"/>
            <a:ext cx="840770" cy="45041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73152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52741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36626"/>
            <a:ext cx="82296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App — Implementation Details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65760" y="850392"/>
            <a:ext cx="841248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850392"/>
            <a:ext cx="64008" cy="123444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48640" y="923544"/>
            <a:ext cx="8046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🧩 Navigation Architecture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48640" y="1289304"/>
            <a:ext cx="8001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MainActivity with BottomNavigationView   ·   Jetpack Navigation Component + nav_graph.xml   ·   Safe Args for type-safe argument passing   ·   Four primary fragments: Home · Mosques · Announcements · Community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65760" y="2221992"/>
            <a:ext cx="841248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5760" y="2221992"/>
            <a:ext cx="64008" cy="123444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48640" y="2295144"/>
            <a:ext cx="8046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🔗 Retrofit API Integration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548640" y="2660904"/>
            <a:ext cx="8001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Singleton RetrofitClient class for all HTTP comms   ·   Base URL: http://192.168.0.66:5000/   ·   Model classes: Mosque, Event, Announcement, PrayerTime   ·   GsonConverterFactory for automatic JSON deserialisation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365760" y="3593592"/>
            <a:ext cx="841248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365760" y="3593592"/>
            <a:ext cx="64008" cy="123444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8640" y="3666744"/>
            <a:ext cx="8046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⏱️ Auto-Expiry &amp; Fallback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48640" y="4032504"/>
            <a:ext cx="8001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Backend filters announcements where expires_at has passed   ·   Events excluded from API once date threshold crossed   ·   App loads default hardcoded data if server unreachable   ·   Graceful error handling with user-visible messages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55354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55354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457200"/>
            <a:ext cx="8229600" cy="2834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 Backend &amp; Admin Dashboard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365760" y="841248"/>
            <a:ext cx="3931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Backend Architecture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1188720"/>
            <a:ext cx="3931920" cy="74980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134416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🐍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960120" y="126187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Single-file Flask app + models.py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960120" y="157276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SQLAlchemy ORM models for all 5 DB tables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365760" y="2057400"/>
            <a:ext cx="3931920" cy="74980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02920" y="221284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🔒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960120" y="213055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Flask-Login authentication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960120" y="244144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Session-based admin access control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365760" y="2926080"/>
            <a:ext cx="3931920" cy="74980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02920" y="308152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⏱️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960120" y="299923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Auto-expiry filtering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960120" y="331012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Announcements &amp; events filtered by expires_at timestamp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65760" y="3794760"/>
            <a:ext cx="3931920" cy="74980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2920" y="395020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</a:rPr>
              <a:t>📡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960120" y="386791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 API endpoints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960120" y="417880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endpoints returning JSON to Android client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4572000" y="841248"/>
            <a:ext cx="4206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 Schema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4572000" y="1188720"/>
            <a:ext cx="4206240" cy="594360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709160" y="1243584"/>
            <a:ext cx="11887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Mosque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4709160" y="1490472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id · name · address · latitude · longitude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4572000" y="1892808"/>
            <a:ext cx="420624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709160" y="1947672"/>
            <a:ext cx="11887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4709160" y="2194560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id · mosque_id(FK) · username · password_hash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4572000" y="2596896"/>
            <a:ext cx="4206240" cy="594360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709160" y="2651760"/>
            <a:ext cx="11887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PrayerTime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4709160" y="2898648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id · mosque_id(FK) · fajr · dhuhr · asr · maghrib · isha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4572000" y="3300984"/>
            <a:ext cx="4206240" cy="594360"/>
          </a:xfrm>
          <a:prstGeom prst="rect">
            <a:avLst/>
          </a:prstGeom>
          <a:solidFill>
            <a:srgbClr val="FFFFFF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709160" y="3355848"/>
            <a:ext cx="11887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Announcement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709160" y="3602736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id · mosque_id(FK) · title · message · expires_at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4572000" y="4005072"/>
            <a:ext cx="4206240" cy="594360"/>
          </a:xfrm>
          <a:prstGeom prst="rect">
            <a:avLst/>
          </a:prstGeom>
          <a:solidFill>
            <a:srgbClr val="E8F5EC"/>
          </a:solidFill>
          <a:ln w="1270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709160" y="4059936"/>
            <a:ext cx="11887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</a:t>
            </a:r>
            <a:endParaRPr lang="en-US" sz="1100" dirty="0"/>
          </a:p>
        </p:txBody>
      </p:sp>
      <p:sp>
        <p:nvSpPr>
          <p:cNvPr id="39" name="Text 37"/>
          <p:cNvSpPr/>
          <p:nvPr/>
        </p:nvSpPr>
        <p:spPr>
          <a:xfrm>
            <a:off x="4709160" y="4306824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id · mosque_id(FK) · title · description · event_date</a:t>
            </a:r>
            <a:endParaRPr lang="en-US" sz="950" dirty="0"/>
          </a:p>
        </p:txBody>
      </p:sp>
      <p:sp>
        <p:nvSpPr>
          <p:cNvPr id="40" name="Shape 38"/>
          <p:cNvSpPr/>
          <p:nvPr/>
        </p:nvSpPr>
        <p:spPr>
          <a:xfrm>
            <a:off x="4572000" y="4709160"/>
            <a:ext cx="4206240" cy="0"/>
          </a:xfrm>
          <a:prstGeom prst="rect">
            <a:avLst/>
          </a:prstGeom>
          <a:solidFill>
            <a:srgbClr val="1A2E3B"/>
          </a:solidFill>
          <a:ln w="12700">
            <a:solidFill>
              <a:srgbClr val="1A2E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84632" y="22860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13716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Features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38912" y="324612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Extended Features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50392"/>
            <a:ext cx="4160520" cy="175564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20040" y="850392"/>
            <a:ext cx="4160520" cy="64008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4632" y="98755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🔔 Prayer Notification System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484632" y="1380744"/>
            <a:ext cx="3822192" cy="11155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AlarmManager + WorkManager (15-min polling)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BootReceiver restores alarms after device restart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3 channels: CHANNEL_PRAYERS · CHANNEL_ANNOUNCE · CHANNEL_EVENTS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API 12+ SCHEDULE_EXACT_ALARM permission handled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709160" y="850392"/>
            <a:ext cx="4160520" cy="175564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709160" y="850392"/>
            <a:ext cx="4160520" cy="64008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73752" y="98755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6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🧮 Zakat Calculator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873752" y="1380744"/>
            <a:ext cx="3822192" cy="11155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2.5% on net zakatable wealth above Nisab threshold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Live gold/silver GBP pricing via Frankfurter API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85g gold / 595g silver Nisab calculation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Users enter savings, gold, silver, business assets, debts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320040" y="2770632"/>
            <a:ext cx="4160520" cy="175564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320040" y="2770632"/>
            <a:ext cx="4160520" cy="64008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84632" y="290779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🌍 6-Language Support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484632" y="3300984"/>
            <a:ext cx="3822192" cy="11155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English · Arabic · Urdu · French · Turkish · Somali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Full string resource files per locale (values-XX/)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Runtime switching with Activity recreation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Covers full app UI — all strings localised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4709160" y="2770632"/>
            <a:ext cx="4160520" cy="1755648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709160" y="2770632"/>
            <a:ext cx="4160520" cy="64008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873752" y="2907792"/>
            <a:ext cx="3794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♿ Accessibility Suite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4873752" y="3300984"/>
            <a:ext cx="3822192" cy="11155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Font scaling via SeekBar: 14sp to 22sp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High contrast mode — WCAG 2.1 AA compliant [16]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Dark mode support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SharedPreferences persists user settings across sessions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13716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4572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389926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Strategy &amp; Results Overview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50392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20040" y="850392"/>
            <a:ext cx="1920240" cy="64008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0040" y="960120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2800" dirty="0"/>
          </a:p>
        </p:txBody>
      </p:sp>
      <p:sp>
        <p:nvSpPr>
          <p:cNvPr id="10" name="Text 8"/>
          <p:cNvSpPr/>
          <p:nvPr/>
        </p:nvSpPr>
        <p:spPr>
          <a:xfrm>
            <a:off x="320040" y="1472184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Test Cases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2514600" y="850392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514600" y="850392"/>
            <a:ext cx="1920240" cy="64008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514600" y="960120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A6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100%</a:t>
            </a:r>
            <a:endParaRPr lang="en-US" sz="2800" dirty="0"/>
          </a:p>
        </p:txBody>
      </p:sp>
      <p:sp>
        <p:nvSpPr>
          <p:cNvPr id="14" name="Text 12"/>
          <p:cNvSpPr/>
          <p:nvPr/>
        </p:nvSpPr>
        <p:spPr>
          <a:xfrm>
            <a:off x="2514600" y="1472184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Pass Rate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709160" y="850392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709160" y="850392"/>
            <a:ext cx="1920240" cy="64008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709160" y="960120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&lt;200ms</a:t>
            </a:r>
            <a:endParaRPr lang="en-US" sz="2800" dirty="0"/>
          </a:p>
        </p:txBody>
      </p:sp>
      <p:sp>
        <p:nvSpPr>
          <p:cNvPr id="18" name="Text 16"/>
          <p:cNvSpPr/>
          <p:nvPr/>
        </p:nvSpPr>
        <p:spPr>
          <a:xfrm>
            <a:off x="4709160" y="1472184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 API Response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6903720" y="850392"/>
            <a:ext cx="1920240" cy="10058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903720" y="850392"/>
            <a:ext cx="1920240" cy="64008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903720" y="960120"/>
            <a:ext cx="1920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24–34</a:t>
            </a:r>
            <a:endParaRPr lang="en-US" sz="2800" dirty="0"/>
          </a:p>
        </p:txBody>
      </p:sp>
      <p:sp>
        <p:nvSpPr>
          <p:cNvPr id="22" name="Text 20"/>
          <p:cNvSpPr/>
          <p:nvPr/>
        </p:nvSpPr>
        <p:spPr>
          <a:xfrm>
            <a:off x="6903720" y="1472184"/>
            <a:ext cx="1920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Compatibility Verified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320040" y="2029968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Levels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320040" y="2377440"/>
            <a:ext cx="2651760" cy="86868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57200" y="2441448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🔬 Component Testing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2743200"/>
            <a:ext cx="23774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fragments &amp; API endpoint handlers tested in isolation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3154680" y="2377440"/>
            <a:ext cx="2651760" cy="86868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291840" y="2441448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🔗 Integration Testing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3291840" y="2743200"/>
            <a:ext cx="23774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Android ↔ Flask API communication verified end-to-end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5989320" y="2377440"/>
            <a:ext cx="2651760" cy="86868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126480" y="2441448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📱 System Testing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6126480" y="2743200"/>
            <a:ext cx="23774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user journey tested on Emulator (API 24, 29, 34)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320040" y="3401568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Non-Functional Test Results</a:t>
            </a:r>
            <a:endParaRPr lang="en-US" sz="1300" dirty="0"/>
          </a:p>
        </p:txBody>
      </p:sp>
      <p:sp>
        <p:nvSpPr>
          <p:cNvPr id="34" name="Shape 32"/>
          <p:cNvSpPr/>
          <p:nvPr/>
        </p:nvSpPr>
        <p:spPr>
          <a:xfrm>
            <a:off x="320040" y="3749040"/>
            <a:ext cx="8503920" cy="182880"/>
          </a:xfrm>
          <a:prstGeom prst="rect">
            <a:avLst/>
          </a:prstGeom>
          <a:solidFill>
            <a:srgbClr val="E8F5EC"/>
          </a:solidFill>
          <a:ln w="381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457200" y="3749040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⚡ Performance</a:t>
            </a:r>
            <a:endParaRPr lang="en-US" sz="950" dirty="0"/>
          </a:p>
        </p:txBody>
      </p:sp>
      <p:sp>
        <p:nvSpPr>
          <p:cNvPr id="36" name="Text 34"/>
          <p:cNvSpPr/>
          <p:nvPr/>
        </p:nvSpPr>
        <p:spPr>
          <a:xfrm>
            <a:off x="2377440" y="3749040"/>
            <a:ext cx="6309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187ms avg · 142ms prayers · 163ms contacts — all well under 3s target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320040" y="3950208"/>
            <a:ext cx="8503920" cy="182880"/>
          </a:xfrm>
          <a:prstGeom prst="rect">
            <a:avLst/>
          </a:prstGeom>
          <a:solidFill>
            <a:srgbClr val="FFFFFF"/>
          </a:solidFill>
          <a:ln w="381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57200" y="3950208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👤 Usability</a:t>
            </a:r>
            <a:endParaRPr lang="en-US" sz="950" dirty="0"/>
          </a:p>
        </p:txBody>
      </p:sp>
      <p:sp>
        <p:nvSpPr>
          <p:cNvPr id="39" name="Text 37"/>
          <p:cNvSpPr/>
          <p:nvPr/>
        </p:nvSpPr>
        <p:spPr>
          <a:xfrm>
            <a:off x="2377440" y="3950208"/>
            <a:ext cx="6309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participants completed core tasks without assistance; navigation praised</a:t>
            </a:r>
            <a:endParaRPr lang="en-US" sz="950" dirty="0"/>
          </a:p>
        </p:txBody>
      </p:sp>
      <p:sp>
        <p:nvSpPr>
          <p:cNvPr id="40" name="Shape 38"/>
          <p:cNvSpPr/>
          <p:nvPr/>
        </p:nvSpPr>
        <p:spPr>
          <a:xfrm>
            <a:off x="320040" y="4151376"/>
            <a:ext cx="8503920" cy="182880"/>
          </a:xfrm>
          <a:prstGeom prst="rect">
            <a:avLst/>
          </a:prstGeom>
          <a:solidFill>
            <a:srgbClr val="E8F5EC"/>
          </a:solidFill>
          <a:ln w="381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457200" y="4151376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📱 Compatibility</a:t>
            </a:r>
            <a:endParaRPr lang="en-US" sz="950" dirty="0"/>
          </a:p>
        </p:txBody>
      </p:sp>
      <p:sp>
        <p:nvSpPr>
          <p:cNvPr id="42" name="Text 40"/>
          <p:cNvSpPr/>
          <p:nvPr/>
        </p:nvSpPr>
        <p:spPr>
          <a:xfrm>
            <a:off x="2377440" y="4151376"/>
            <a:ext cx="6309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crashes on API 24, 29 or 34 — no version-specific rendering failures</a:t>
            </a:r>
            <a:endParaRPr lang="en-US" sz="950" dirty="0"/>
          </a:p>
        </p:txBody>
      </p:sp>
      <p:sp>
        <p:nvSpPr>
          <p:cNvPr id="43" name="Shape 41"/>
          <p:cNvSpPr/>
          <p:nvPr/>
        </p:nvSpPr>
        <p:spPr>
          <a:xfrm>
            <a:off x="320040" y="4352544"/>
            <a:ext cx="8503920" cy="182880"/>
          </a:xfrm>
          <a:prstGeom prst="rect">
            <a:avLst/>
          </a:prstGeom>
          <a:solidFill>
            <a:srgbClr val="FFFFFF"/>
          </a:solidFill>
          <a:ln w="381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57200" y="435254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🔒 Security</a:t>
            </a:r>
            <a:endParaRPr lang="en-US" sz="950" dirty="0"/>
          </a:p>
        </p:txBody>
      </p:sp>
      <p:sp>
        <p:nvSpPr>
          <p:cNvPr id="45" name="Text 43"/>
          <p:cNvSpPr/>
          <p:nvPr/>
        </p:nvSpPr>
        <p:spPr>
          <a:xfrm>
            <a:off x="2377440" y="4352544"/>
            <a:ext cx="6309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local network only; HTTPS + SSL flagged as priority for production</a:t>
            </a:r>
            <a:endParaRPr lang="en-US" sz="950" dirty="0"/>
          </a:p>
        </p:txBody>
      </p:sp>
      <p:sp>
        <p:nvSpPr>
          <p:cNvPr id="46" name="Shape 44"/>
          <p:cNvSpPr/>
          <p:nvPr/>
        </p:nvSpPr>
        <p:spPr>
          <a:xfrm>
            <a:off x="320040" y="4553712"/>
            <a:ext cx="8503920" cy="182880"/>
          </a:xfrm>
          <a:prstGeom prst="rect">
            <a:avLst/>
          </a:prstGeom>
          <a:solidFill>
            <a:srgbClr val="E8F5EC"/>
          </a:solidFill>
          <a:ln w="3810">
            <a:solidFill>
              <a:srgbClr val="CCDD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457200" y="4553712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📈 Scalability</a:t>
            </a:r>
            <a:endParaRPr lang="en-US" sz="950" dirty="0"/>
          </a:p>
        </p:txBody>
      </p:sp>
      <p:sp>
        <p:nvSpPr>
          <p:cNvPr id="48" name="Text 46"/>
          <p:cNvSpPr/>
          <p:nvPr/>
        </p:nvSpPr>
        <p:spPr>
          <a:xfrm>
            <a:off x="2377440" y="4553712"/>
            <a:ext cx="63093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DB schema supports additional mosques without structural changes</a:t>
            </a:r>
            <a:endParaRPr lang="en-US" sz="9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52578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22860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502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Functional Test Cases — All 15 Pass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41248"/>
            <a:ext cx="8503920" cy="292608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65760" y="859536"/>
            <a:ext cx="502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914400" y="859536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Case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3886200" y="859536"/>
            <a:ext cx="1645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5577840" y="859536"/>
            <a:ext cx="16459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Actual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7269480" y="859536"/>
            <a:ext cx="10972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Status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320040" y="1133856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84048" y="1152144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TC01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68680" y="1152144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Load Prayer Times from API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3840480" y="1152144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Times displayed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5532120" y="1152144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Times shown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7223760" y="1152144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320040" y="1376172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84048" y="1394460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TC02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868680" y="1394460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Display Mosque Map Markers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3840480" y="1394460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markers shown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532120" y="1394460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shown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7223760" y="1394460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320040" y="1618488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84048" y="163677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TC03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868680" y="1636776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Fetch Active Announcements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3840480" y="163677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only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5532120" y="163677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Expired filtered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7223760" y="1636776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31" name="Shape 29"/>
          <p:cNvSpPr/>
          <p:nvPr/>
        </p:nvSpPr>
        <p:spPr>
          <a:xfrm>
            <a:off x="320040" y="1860804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84048" y="1879092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TC04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868680" y="1879092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Qibla Compass Direction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3840480" y="1879092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Accurate bearing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5532120" y="1879092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</a:t>
            </a:r>
            <a:endParaRPr lang="en-US" sz="900" dirty="0"/>
          </a:p>
        </p:txBody>
      </p:sp>
      <p:sp>
        <p:nvSpPr>
          <p:cNvPr id="36" name="Text 34"/>
          <p:cNvSpPr/>
          <p:nvPr/>
        </p:nvSpPr>
        <p:spPr>
          <a:xfrm>
            <a:off x="7223760" y="1879092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37" name="Shape 35"/>
          <p:cNvSpPr/>
          <p:nvPr/>
        </p:nvSpPr>
        <p:spPr>
          <a:xfrm>
            <a:off x="320040" y="2103120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384048" y="2121408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TC05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868680" y="2121408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Auto-expiry removes events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3840480" y="212140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Removed</a:t>
            </a:r>
            <a:endParaRPr lang="en-US" sz="900" dirty="0"/>
          </a:p>
        </p:txBody>
      </p:sp>
      <p:sp>
        <p:nvSpPr>
          <p:cNvPr id="41" name="Text 39"/>
          <p:cNvSpPr/>
          <p:nvPr/>
        </p:nvSpPr>
        <p:spPr>
          <a:xfrm>
            <a:off x="5532120" y="212140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Removed on load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7223760" y="2121408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43" name="Shape 41"/>
          <p:cNvSpPr/>
          <p:nvPr/>
        </p:nvSpPr>
        <p:spPr>
          <a:xfrm>
            <a:off x="320040" y="2345436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384048" y="2363724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TC06</a:t>
            </a:r>
            <a:endParaRPr lang="en-US" sz="900" dirty="0"/>
          </a:p>
        </p:txBody>
      </p:sp>
      <p:sp>
        <p:nvSpPr>
          <p:cNvPr id="45" name="Text 43"/>
          <p:cNvSpPr/>
          <p:nvPr/>
        </p:nvSpPr>
        <p:spPr>
          <a:xfrm>
            <a:off x="868680" y="2363724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 login authentication</a:t>
            </a:r>
            <a:endParaRPr lang="en-US" sz="900" dirty="0"/>
          </a:p>
        </p:txBody>
      </p:sp>
      <p:sp>
        <p:nvSpPr>
          <p:cNvPr id="46" name="Text 44"/>
          <p:cNvSpPr/>
          <p:nvPr/>
        </p:nvSpPr>
        <p:spPr>
          <a:xfrm>
            <a:off x="3840480" y="2363724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granted</a:t>
            </a:r>
            <a:endParaRPr lang="en-US" sz="900" dirty="0"/>
          </a:p>
        </p:txBody>
      </p:sp>
      <p:sp>
        <p:nvSpPr>
          <p:cNvPr id="47" name="Text 45"/>
          <p:cNvSpPr/>
          <p:nvPr/>
        </p:nvSpPr>
        <p:spPr>
          <a:xfrm>
            <a:off x="5532120" y="2363724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created</a:t>
            </a:r>
            <a:endParaRPr lang="en-US" sz="900" dirty="0"/>
          </a:p>
        </p:txBody>
      </p:sp>
      <p:sp>
        <p:nvSpPr>
          <p:cNvPr id="48" name="Text 46"/>
          <p:cNvSpPr/>
          <p:nvPr/>
        </p:nvSpPr>
        <p:spPr>
          <a:xfrm>
            <a:off x="7223760" y="2363724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49" name="Shape 47"/>
          <p:cNvSpPr/>
          <p:nvPr/>
        </p:nvSpPr>
        <p:spPr>
          <a:xfrm>
            <a:off x="320040" y="2587752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8"/>
          <p:cNvSpPr/>
          <p:nvPr/>
        </p:nvSpPr>
        <p:spPr>
          <a:xfrm>
            <a:off x="384048" y="2606040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TC07</a:t>
            </a:r>
            <a:endParaRPr lang="en-US" sz="900" dirty="0"/>
          </a:p>
        </p:txBody>
      </p:sp>
      <p:sp>
        <p:nvSpPr>
          <p:cNvPr id="51" name="Text 49"/>
          <p:cNvSpPr/>
          <p:nvPr/>
        </p:nvSpPr>
        <p:spPr>
          <a:xfrm>
            <a:off x="868680" y="2606040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fallback to defaults</a:t>
            </a:r>
            <a:endParaRPr lang="en-US" sz="900" dirty="0"/>
          </a:p>
        </p:txBody>
      </p:sp>
      <p:sp>
        <p:nvSpPr>
          <p:cNvPr id="52" name="Text 50"/>
          <p:cNvSpPr/>
          <p:nvPr/>
        </p:nvSpPr>
        <p:spPr>
          <a:xfrm>
            <a:off x="3840480" y="2606040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 works</a:t>
            </a:r>
            <a:endParaRPr lang="en-US" sz="900" dirty="0"/>
          </a:p>
        </p:txBody>
      </p:sp>
      <p:sp>
        <p:nvSpPr>
          <p:cNvPr id="53" name="Text 51"/>
          <p:cNvSpPr/>
          <p:nvPr/>
        </p:nvSpPr>
        <p:spPr>
          <a:xfrm>
            <a:off x="5532120" y="2606040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Defaults loaded</a:t>
            </a:r>
            <a:endParaRPr lang="en-US" sz="900" dirty="0"/>
          </a:p>
        </p:txBody>
      </p:sp>
      <p:sp>
        <p:nvSpPr>
          <p:cNvPr id="54" name="Text 52"/>
          <p:cNvSpPr/>
          <p:nvPr/>
        </p:nvSpPr>
        <p:spPr>
          <a:xfrm>
            <a:off x="7223760" y="2606040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55" name="Shape 53"/>
          <p:cNvSpPr/>
          <p:nvPr/>
        </p:nvSpPr>
        <p:spPr>
          <a:xfrm>
            <a:off x="320040" y="2830068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54"/>
          <p:cNvSpPr/>
          <p:nvPr/>
        </p:nvSpPr>
        <p:spPr>
          <a:xfrm>
            <a:off x="384048" y="284835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TC08</a:t>
            </a:r>
            <a:endParaRPr lang="en-US" sz="900" dirty="0"/>
          </a:p>
        </p:txBody>
      </p:sp>
      <p:sp>
        <p:nvSpPr>
          <p:cNvPr id="57" name="Text 55"/>
          <p:cNvSpPr/>
          <p:nvPr/>
        </p:nvSpPr>
        <p:spPr>
          <a:xfrm>
            <a:off x="868680" y="2848356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Emergency contacts display</a:t>
            </a:r>
            <a:endParaRPr lang="en-US" sz="900" dirty="0"/>
          </a:p>
        </p:txBody>
      </p:sp>
      <p:sp>
        <p:nvSpPr>
          <p:cNvPr id="58" name="Text 56"/>
          <p:cNvSpPr/>
          <p:nvPr/>
        </p:nvSpPr>
        <p:spPr>
          <a:xfrm>
            <a:off x="3840480" y="284835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Contacts listed</a:t>
            </a:r>
            <a:endParaRPr lang="en-US" sz="900" dirty="0"/>
          </a:p>
        </p:txBody>
      </p:sp>
      <p:sp>
        <p:nvSpPr>
          <p:cNvPr id="59" name="Text 57"/>
          <p:cNvSpPr/>
          <p:nvPr/>
        </p:nvSpPr>
        <p:spPr>
          <a:xfrm>
            <a:off x="5532120" y="284835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Shown</a:t>
            </a:r>
            <a:endParaRPr lang="en-US" sz="900" dirty="0"/>
          </a:p>
        </p:txBody>
      </p:sp>
      <p:sp>
        <p:nvSpPr>
          <p:cNvPr id="60" name="Text 58"/>
          <p:cNvSpPr/>
          <p:nvPr/>
        </p:nvSpPr>
        <p:spPr>
          <a:xfrm>
            <a:off x="7223760" y="2848356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61" name="Shape 59"/>
          <p:cNvSpPr/>
          <p:nvPr/>
        </p:nvSpPr>
        <p:spPr>
          <a:xfrm>
            <a:off x="320040" y="3072384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2" name="Text 60"/>
          <p:cNvSpPr/>
          <p:nvPr/>
        </p:nvSpPr>
        <p:spPr>
          <a:xfrm>
            <a:off x="384048" y="3090672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TC09</a:t>
            </a:r>
            <a:endParaRPr lang="en-US" sz="900" dirty="0"/>
          </a:p>
        </p:txBody>
      </p:sp>
      <p:sp>
        <p:nvSpPr>
          <p:cNvPr id="63" name="Text 61"/>
          <p:cNvSpPr/>
          <p:nvPr/>
        </p:nvSpPr>
        <p:spPr>
          <a:xfrm>
            <a:off x="868680" y="3090672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Zakat live gold/silver pricing</a:t>
            </a:r>
            <a:endParaRPr lang="en-US" sz="900" dirty="0"/>
          </a:p>
        </p:txBody>
      </p:sp>
      <p:sp>
        <p:nvSpPr>
          <p:cNvPr id="64" name="Text 62"/>
          <p:cNvSpPr/>
          <p:nvPr/>
        </p:nvSpPr>
        <p:spPr>
          <a:xfrm>
            <a:off x="3840480" y="3090672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£/g shown</a:t>
            </a:r>
            <a:endParaRPr lang="en-US" sz="900" dirty="0"/>
          </a:p>
        </p:txBody>
      </p:sp>
      <p:sp>
        <p:nvSpPr>
          <p:cNvPr id="65" name="Text 63"/>
          <p:cNvSpPr/>
          <p:nvPr/>
        </p:nvSpPr>
        <p:spPr>
          <a:xfrm>
            <a:off x="5532120" y="3090672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fetched</a:t>
            </a:r>
            <a:endParaRPr lang="en-US" sz="900" dirty="0"/>
          </a:p>
        </p:txBody>
      </p:sp>
      <p:sp>
        <p:nvSpPr>
          <p:cNvPr id="66" name="Text 64"/>
          <p:cNvSpPr/>
          <p:nvPr/>
        </p:nvSpPr>
        <p:spPr>
          <a:xfrm>
            <a:off x="7223760" y="3090672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67" name="Shape 65"/>
          <p:cNvSpPr/>
          <p:nvPr/>
        </p:nvSpPr>
        <p:spPr>
          <a:xfrm>
            <a:off x="320040" y="3314700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8" name="Text 66"/>
          <p:cNvSpPr/>
          <p:nvPr/>
        </p:nvSpPr>
        <p:spPr>
          <a:xfrm>
            <a:off x="384048" y="3332988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TC10</a:t>
            </a:r>
            <a:endParaRPr lang="en-US" sz="900" dirty="0"/>
          </a:p>
        </p:txBody>
      </p:sp>
      <p:sp>
        <p:nvSpPr>
          <p:cNvPr id="69" name="Text 67"/>
          <p:cNvSpPr/>
          <p:nvPr/>
        </p:nvSpPr>
        <p:spPr>
          <a:xfrm>
            <a:off x="868680" y="3332988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Prayer notification fires</a:t>
            </a:r>
            <a:endParaRPr lang="en-US" sz="900" dirty="0"/>
          </a:p>
        </p:txBody>
      </p:sp>
      <p:sp>
        <p:nvSpPr>
          <p:cNvPr id="70" name="Text 68"/>
          <p:cNvSpPr/>
          <p:nvPr/>
        </p:nvSpPr>
        <p:spPr>
          <a:xfrm>
            <a:off x="3840480" y="333298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Notification sent</a:t>
            </a:r>
            <a:endParaRPr lang="en-US" sz="900" dirty="0"/>
          </a:p>
        </p:txBody>
      </p:sp>
      <p:sp>
        <p:nvSpPr>
          <p:cNvPr id="71" name="Text 69"/>
          <p:cNvSpPr/>
          <p:nvPr/>
        </p:nvSpPr>
        <p:spPr>
          <a:xfrm>
            <a:off x="5532120" y="333298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Delivered</a:t>
            </a:r>
            <a:endParaRPr lang="en-US" sz="900" dirty="0"/>
          </a:p>
        </p:txBody>
      </p:sp>
      <p:sp>
        <p:nvSpPr>
          <p:cNvPr id="72" name="Text 70"/>
          <p:cNvSpPr/>
          <p:nvPr/>
        </p:nvSpPr>
        <p:spPr>
          <a:xfrm>
            <a:off x="7223760" y="3332988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73" name="Shape 71"/>
          <p:cNvSpPr/>
          <p:nvPr/>
        </p:nvSpPr>
        <p:spPr>
          <a:xfrm>
            <a:off x="320040" y="3557016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Text 72"/>
          <p:cNvSpPr/>
          <p:nvPr/>
        </p:nvSpPr>
        <p:spPr>
          <a:xfrm>
            <a:off x="384048" y="3575304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TC11</a:t>
            </a:r>
            <a:endParaRPr lang="en-US" sz="900" dirty="0"/>
          </a:p>
        </p:txBody>
      </p:sp>
      <p:sp>
        <p:nvSpPr>
          <p:cNvPr id="75" name="Text 73"/>
          <p:cNvSpPr/>
          <p:nvPr/>
        </p:nvSpPr>
        <p:spPr>
          <a:xfrm>
            <a:off x="868680" y="3575304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switch to Arabic</a:t>
            </a:r>
            <a:endParaRPr lang="en-US" sz="900" dirty="0"/>
          </a:p>
        </p:txBody>
      </p:sp>
      <p:sp>
        <p:nvSpPr>
          <p:cNvPr id="76" name="Text 74"/>
          <p:cNvSpPr/>
          <p:nvPr/>
        </p:nvSpPr>
        <p:spPr>
          <a:xfrm>
            <a:off x="3840480" y="3575304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Arabic UI shown</a:t>
            </a:r>
            <a:endParaRPr lang="en-US" sz="900" dirty="0"/>
          </a:p>
        </p:txBody>
      </p:sp>
      <p:sp>
        <p:nvSpPr>
          <p:cNvPr id="77" name="Text 75"/>
          <p:cNvSpPr/>
          <p:nvPr/>
        </p:nvSpPr>
        <p:spPr>
          <a:xfrm>
            <a:off x="5532120" y="3575304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Recreated ✓</a:t>
            </a:r>
            <a:endParaRPr lang="en-US" sz="900" dirty="0"/>
          </a:p>
        </p:txBody>
      </p:sp>
      <p:sp>
        <p:nvSpPr>
          <p:cNvPr id="78" name="Text 76"/>
          <p:cNvSpPr/>
          <p:nvPr/>
        </p:nvSpPr>
        <p:spPr>
          <a:xfrm>
            <a:off x="7223760" y="3575304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79" name="Shape 77"/>
          <p:cNvSpPr/>
          <p:nvPr/>
        </p:nvSpPr>
        <p:spPr>
          <a:xfrm>
            <a:off x="320040" y="3799332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8"/>
          <p:cNvSpPr/>
          <p:nvPr/>
        </p:nvSpPr>
        <p:spPr>
          <a:xfrm>
            <a:off x="384048" y="3817620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TC12</a:t>
            </a:r>
            <a:endParaRPr lang="en-US" sz="900" dirty="0"/>
          </a:p>
        </p:txBody>
      </p:sp>
      <p:sp>
        <p:nvSpPr>
          <p:cNvPr id="81" name="Text 79"/>
          <p:cNvSpPr/>
          <p:nvPr/>
        </p:nvSpPr>
        <p:spPr>
          <a:xfrm>
            <a:off x="868680" y="3817620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Font size — Extra Large 22sp</a:t>
            </a:r>
            <a:endParaRPr lang="en-US" sz="900" dirty="0"/>
          </a:p>
        </p:txBody>
      </p:sp>
      <p:sp>
        <p:nvSpPr>
          <p:cNvPr id="82" name="Text 80"/>
          <p:cNvSpPr/>
          <p:nvPr/>
        </p:nvSpPr>
        <p:spPr>
          <a:xfrm>
            <a:off x="3840480" y="3817620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22sp applied</a:t>
            </a:r>
            <a:endParaRPr lang="en-US" sz="900" dirty="0"/>
          </a:p>
        </p:txBody>
      </p:sp>
      <p:sp>
        <p:nvSpPr>
          <p:cNvPr id="83" name="Text 81"/>
          <p:cNvSpPr/>
          <p:nvPr/>
        </p:nvSpPr>
        <p:spPr>
          <a:xfrm>
            <a:off x="5532120" y="3817620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</a:t>
            </a:r>
            <a:endParaRPr lang="en-US" sz="900" dirty="0"/>
          </a:p>
        </p:txBody>
      </p:sp>
      <p:sp>
        <p:nvSpPr>
          <p:cNvPr id="84" name="Text 82"/>
          <p:cNvSpPr/>
          <p:nvPr/>
        </p:nvSpPr>
        <p:spPr>
          <a:xfrm>
            <a:off x="7223760" y="3817620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85" name="Shape 83"/>
          <p:cNvSpPr/>
          <p:nvPr/>
        </p:nvSpPr>
        <p:spPr>
          <a:xfrm>
            <a:off x="320040" y="4041648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6" name="Text 84"/>
          <p:cNvSpPr/>
          <p:nvPr/>
        </p:nvSpPr>
        <p:spPr>
          <a:xfrm>
            <a:off x="384048" y="4059936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TC13</a:t>
            </a:r>
            <a:endParaRPr lang="en-US" sz="900" dirty="0"/>
          </a:p>
        </p:txBody>
      </p:sp>
      <p:sp>
        <p:nvSpPr>
          <p:cNvPr id="87" name="Text 85"/>
          <p:cNvSpPr/>
          <p:nvPr/>
        </p:nvSpPr>
        <p:spPr>
          <a:xfrm>
            <a:off x="868680" y="4059936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contrast mode toggle</a:t>
            </a:r>
            <a:endParaRPr lang="en-US" sz="900" dirty="0"/>
          </a:p>
        </p:txBody>
      </p:sp>
      <p:sp>
        <p:nvSpPr>
          <p:cNvPr id="88" name="Text 86"/>
          <p:cNvSpPr/>
          <p:nvPr/>
        </p:nvSpPr>
        <p:spPr>
          <a:xfrm>
            <a:off x="3840480" y="405993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Contrast on</a:t>
            </a:r>
            <a:endParaRPr lang="en-US" sz="900" dirty="0"/>
          </a:p>
        </p:txBody>
      </p:sp>
      <p:sp>
        <p:nvSpPr>
          <p:cNvPr id="89" name="Text 87"/>
          <p:cNvSpPr/>
          <p:nvPr/>
        </p:nvSpPr>
        <p:spPr>
          <a:xfrm>
            <a:off x="5532120" y="4059936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</a:t>
            </a:r>
            <a:endParaRPr lang="en-US" sz="900" dirty="0"/>
          </a:p>
        </p:txBody>
      </p:sp>
      <p:sp>
        <p:nvSpPr>
          <p:cNvPr id="90" name="Text 88"/>
          <p:cNvSpPr/>
          <p:nvPr/>
        </p:nvSpPr>
        <p:spPr>
          <a:xfrm>
            <a:off x="7223760" y="4059936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91" name="Shape 89"/>
          <p:cNvSpPr/>
          <p:nvPr/>
        </p:nvSpPr>
        <p:spPr>
          <a:xfrm>
            <a:off x="320040" y="4283964"/>
            <a:ext cx="8503920" cy="233172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2" name="Text 90"/>
          <p:cNvSpPr/>
          <p:nvPr/>
        </p:nvSpPr>
        <p:spPr>
          <a:xfrm>
            <a:off x="384048" y="4302252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TC14</a:t>
            </a:r>
            <a:endParaRPr lang="en-US" sz="900" dirty="0"/>
          </a:p>
        </p:txBody>
      </p:sp>
      <p:sp>
        <p:nvSpPr>
          <p:cNvPr id="93" name="Text 91"/>
          <p:cNvSpPr/>
          <p:nvPr/>
        </p:nvSpPr>
        <p:spPr>
          <a:xfrm>
            <a:off x="868680" y="4302252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announcement (admin)</a:t>
            </a:r>
            <a:endParaRPr lang="en-US" sz="900" dirty="0"/>
          </a:p>
        </p:txBody>
      </p:sp>
      <p:sp>
        <p:nvSpPr>
          <p:cNvPr id="94" name="Text 92"/>
          <p:cNvSpPr/>
          <p:nvPr/>
        </p:nvSpPr>
        <p:spPr>
          <a:xfrm>
            <a:off x="3840480" y="4302252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Saved &amp; visible</a:t>
            </a:r>
            <a:endParaRPr lang="en-US" sz="900" dirty="0"/>
          </a:p>
        </p:txBody>
      </p:sp>
      <p:sp>
        <p:nvSpPr>
          <p:cNvPr id="95" name="Text 93"/>
          <p:cNvSpPr/>
          <p:nvPr/>
        </p:nvSpPr>
        <p:spPr>
          <a:xfrm>
            <a:off x="5532120" y="4302252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returned</a:t>
            </a:r>
            <a:endParaRPr lang="en-US" sz="900" dirty="0"/>
          </a:p>
        </p:txBody>
      </p:sp>
      <p:sp>
        <p:nvSpPr>
          <p:cNvPr id="96" name="Text 94"/>
          <p:cNvSpPr/>
          <p:nvPr/>
        </p:nvSpPr>
        <p:spPr>
          <a:xfrm>
            <a:off x="7223760" y="4302252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  <p:sp>
        <p:nvSpPr>
          <p:cNvPr id="97" name="Shape 95"/>
          <p:cNvSpPr/>
          <p:nvPr/>
        </p:nvSpPr>
        <p:spPr>
          <a:xfrm>
            <a:off x="320040" y="4526280"/>
            <a:ext cx="8503920" cy="233172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8" name="Text 96"/>
          <p:cNvSpPr/>
          <p:nvPr/>
        </p:nvSpPr>
        <p:spPr>
          <a:xfrm>
            <a:off x="384048" y="4544568"/>
            <a:ext cx="457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TC15</a:t>
            </a:r>
            <a:endParaRPr lang="en-US" sz="900" dirty="0"/>
          </a:p>
        </p:txBody>
      </p:sp>
      <p:sp>
        <p:nvSpPr>
          <p:cNvPr id="99" name="Text 97"/>
          <p:cNvSpPr/>
          <p:nvPr/>
        </p:nvSpPr>
        <p:spPr>
          <a:xfrm>
            <a:off x="868680" y="4544568"/>
            <a:ext cx="2926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Delete event (admin)</a:t>
            </a:r>
            <a:endParaRPr lang="en-US" sz="900" dirty="0"/>
          </a:p>
        </p:txBody>
      </p:sp>
      <p:sp>
        <p:nvSpPr>
          <p:cNvPr id="100" name="Text 98"/>
          <p:cNvSpPr/>
          <p:nvPr/>
        </p:nvSpPr>
        <p:spPr>
          <a:xfrm>
            <a:off x="3840480" y="454456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Event removed</a:t>
            </a:r>
            <a:endParaRPr lang="en-US" sz="900" dirty="0"/>
          </a:p>
        </p:txBody>
      </p:sp>
      <p:sp>
        <p:nvSpPr>
          <p:cNvPr id="101" name="Text 99"/>
          <p:cNvSpPr/>
          <p:nvPr/>
        </p:nvSpPr>
        <p:spPr>
          <a:xfrm>
            <a:off x="5532120" y="4544568"/>
            <a:ext cx="1645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Deleted</a:t>
            </a:r>
            <a:endParaRPr lang="en-US" sz="900" dirty="0"/>
          </a:p>
        </p:txBody>
      </p:sp>
      <p:sp>
        <p:nvSpPr>
          <p:cNvPr id="102" name="Text 100"/>
          <p:cNvSpPr/>
          <p:nvPr/>
        </p:nvSpPr>
        <p:spPr>
          <a:xfrm>
            <a:off x="7223760" y="4544568"/>
            <a:ext cx="1097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PASS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57200" y="93726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457200" y="43760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38912" y="434340"/>
            <a:ext cx="8229600" cy="251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Against Objectives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50392"/>
            <a:ext cx="8503920" cy="402336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384048" y="877824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04672" y="886968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communication practices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804672" y="1078992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Consultation with mosque admin revealed WhatsApp/paper-only comms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20040" y="1293876"/>
            <a:ext cx="8503920" cy="402336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84048" y="1321308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04672" y="1330452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existing platforms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804672" y="1522476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Muslim Pro, Bradford Mosque App, MosqueApp Ltd analysed for gaps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320040" y="1737360"/>
            <a:ext cx="8503920" cy="402336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84048" y="1764792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04672" y="1773936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 develop Android app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804672" y="1965960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37 Java classes, 17 XML layouts, fully functional prototype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320040" y="2180844"/>
            <a:ext cx="8503920" cy="402336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84048" y="2208276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804672" y="2217420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Flask backend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804672" y="2409444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 API with 6 endpoints, admin dashboard, auto-expiry system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320040" y="2624328"/>
            <a:ext cx="8503920" cy="402336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84048" y="2651760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804672" y="2660904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RESTful API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804672" y="2852928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Retrofit 2 client — all endpoints &lt;200ms response time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320040" y="3067812"/>
            <a:ext cx="8503920" cy="402336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84048" y="3095244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804672" y="3104388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core features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804672" y="3296412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Prayer times, events, announcements, Qibla, maps all operational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320040" y="3511296"/>
            <a:ext cx="8503920" cy="402336"/>
          </a:xfrm>
          <a:prstGeom prst="rect">
            <a:avLst/>
          </a:prstGeom>
          <a:solidFill>
            <a:srgbClr val="E8F5EC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384048" y="3538728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804672" y="3547872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testing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804672" y="3739896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functional test cases, 3 NFR categories — all passed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320040" y="3954780"/>
            <a:ext cx="8503920" cy="402336"/>
          </a:xfrm>
          <a:prstGeom prst="rect">
            <a:avLst/>
          </a:prstGeom>
          <a:solidFill>
            <a:srgbClr val="FFFFFF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384048" y="3982212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✅</a:t>
            </a:r>
            <a:endParaRPr lang="en-US" sz="1400" dirty="0"/>
          </a:p>
        </p:txBody>
      </p:sp>
      <p:sp>
        <p:nvSpPr>
          <p:cNvPr id="37" name="Text 35"/>
          <p:cNvSpPr/>
          <p:nvPr/>
        </p:nvSpPr>
        <p:spPr>
          <a:xfrm>
            <a:off x="804672" y="3991356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requirements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804672" y="4183380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9 functional &amp; 6 non-functional requirements assessed</a:t>
            </a:r>
            <a:endParaRPr lang="en-US" sz="1000" dirty="0"/>
          </a:p>
        </p:txBody>
      </p:sp>
      <p:sp>
        <p:nvSpPr>
          <p:cNvPr id="39" name="Shape 37"/>
          <p:cNvSpPr/>
          <p:nvPr/>
        </p:nvSpPr>
        <p:spPr>
          <a:xfrm>
            <a:off x="320040" y="4398264"/>
            <a:ext cx="8503920" cy="402336"/>
          </a:xfrm>
          <a:prstGeom prst="rect">
            <a:avLst/>
          </a:prstGeom>
          <a:solidFill>
            <a:srgbClr val="FFF8E6"/>
          </a:solidFill>
          <a:ln w="3810">
            <a:solidFill>
              <a:srgbClr val="DDDD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384048" y="4425696"/>
            <a:ext cx="3657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000000"/>
                </a:solidFill>
              </a:rPr>
              <a:t>⚠️</a:t>
            </a:r>
            <a:endParaRPr lang="en-US" sz="1400" dirty="0"/>
          </a:p>
        </p:txBody>
      </p:sp>
      <p:sp>
        <p:nvSpPr>
          <p:cNvPr id="41" name="Text 39"/>
          <p:cNvSpPr/>
          <p:nvPr/>
        </p:nvSpPr>
        <p:spPr>
          <a:xfrm>
            <a:off x="804672" y="4434840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 future steps</a:t>
            </a:r>
            <a:endParaRPr lang="en-US" sz="1100" dirty="0"/>
          </a:p>
        </p:txBody>
      </p:sp>
      <p:sp>
        <p:nvSpPr>
          <p:cNvPr id="42" name="Text 40"/>
          <p:cNvSpPr/>
          <p:nvPr/>
        </p:nvSpPr>
        <p:spPr>
          <a:xfrm>
            <a:off x="804672" y="4626864"/>
            <a:ext cx="78638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HTTPS, multi-mosque toggle, Firebase — deferred (scope)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85775" y="41148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41148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FINDINGS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57200" y="337022"/>
            <a:ext cx="82296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Project Findings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50392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20040" y="850392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7200" y="969264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🕌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914400" y="923544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Unified Platform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914400" y="1170432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Consolidated Al Noor, Al Birr &amp; Farooq onto single app — first of its kind for Redditch [17]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709160" y="850392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709160" y="850392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846320" y="969264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⚡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5303520" y="923544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Sub-200ms API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303520" y="1170432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Flask REST endpoints averaged &lt;200ms (143–187ms range across 10 calls per endpoint)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320040" y="1645920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20040" y="1645920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57200" y="176479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🔗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914400" y="1719072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Retrofit + Gson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914400" y="1965960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Retrofit 2 with GsonConverterFactory parses live JSON from Flask backend reliably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709160" y="1645920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709160" y="1645920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46320" y="1764792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🧭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303520" y="1719072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Qibla Accuracy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303520" y="1965960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GPS + SensorManager calculates Qibla bearing via Haversine formula — real-time rotation [18],[19],[20]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320040" y="2441448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320040" y="2441448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57200" y="256032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⏱️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914400" y="2514600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Auto-Expiry</a:t>
            </a:r>
            <a:endParaRPr lang="en-US" sz="1100" dirty="0"/>
          </a:p>
        </p:txBody>
      </p:sp>
      <p:sp>
        <p:nvSpPr>
          <p:cNvPr id="31" name="Text 29"/>
          <p:cNvSpPr/>
          <p:nvPr/>
        </p:nvSpPr>
        <p:spPr>
          <a:xfrm>
            <a:off x="914400" y="2761488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Expired announcements &amp; events automatically filtered — zero admin intervention needed</a:t>
            </a:r>
            <a:endParaRPr lang="en-US" sz="950" dirty="0"/>
          </a:p>
        </p:txBody>
      </p:sp>
      <p:sp>
        <p:nvSpPr>
          <p:cNvPr id="32" name="Shape 30"/>
          <p:cNvSpPr/>
          <p:nvPr/>
        </p:nvSpPr>
        <p:spPr>
          <a:xfrm>
            <a:off x="4709160" y="2441448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709160" y="2441448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846320" y="256032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🧮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5303520" y="2514600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Zakat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5303520" y="2761488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Frankfurter API supplies real-time gold &amp; silver GBP pricing for </a:t>
            </a:r>
            <a:r>
              <a:rPr lang="en-US" sz="950" dirty="0" err="1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Nisab</a:t>
            </a: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calculation [18].[19],[20]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320040" y="3236976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320040" y="3236976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457200" y="335584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🌍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914400" y="3310128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Multilingual</a:t>
            </a:r>
            <a:endParaRPr lang="en-US" sz="1100" dirty="0"/>
          </a:p>
        </p:txBody>
      </p:sp>
      <p:sp>
        <p:nvSpPr>
          <p:cNvPr id="41" name="Text 39"/>
          <p:cNvSpPr/>
          <p:nvPr/>
        </p:nvSpPr>
        <p:spPr>
          <a:xfrm>
            <a:off x="914400" y="3557016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locales (EN/AR/UR/FR/TR/SO) with runtime switching and full string resource files</a:t>
            </a:r>
            <a:endParaRPr lang="en-US" sz="950" dirty="0"/>
          </a:p>
        </p:txBody>
      </p:sp>
      <p:sp>
        <p:nvSpPr>
          <p:cNvPr id="42" name="Shape 40"/>
          <p:cNvSpPr/>
          <p:nvPr/>
        </p:nvSpPr>
        <p:spPr>
          <a:xfrm>
            <a:off x="4709160" y="3236976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3" name="Shape 41"/>
          <p:cNvSpPr/>
          <p:nvPr/>
        </p:nvSpPr>
        <p:spPr>
          <a:xfrm>
            <a:off x="4709160" y="3236976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2"/>
          <p:cNvSpPr/>
          <p:nvPr/>
        </p:nvSpPr>
        <p:spPr>
          <a:xfrm>
            <a:off x="4846320" y="335584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♿</a:t>
            </a:r>
            <a:endParaRPr lang="en-US" sz="1600" dirty="0"/>
          </a:p>
        </p:txBody>
      </p:sp>
      <p:sp>
        <p:nvSpPr>
          <p:cNvPr id="45" name="Text 43"/>
          <p:cNvSpPr/>
          <p:nvPr/>
        </p:nvSpPr>
        <p:spPr>
          <a:xfrm>
            <a:off x="5303520" y="3310128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Accessibility</a:t>
            </a:r>
            <a:endParaRPr lang="en-US" sz="1100" dirty="0"/>
          </a:p>
        </p:txBody>
      </p:sp>
      <p:sp>
        <p:nvSpPr>
          <p:cNvPr id="46" name="Text 44"/>
          <p:cNvSpPr/>
          <p:nvPr/>
        </p:nvSpPr>
        <p:spPr>
          <a:xfrm>
            <a:off x="5303520" y="3557016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3-tier: font scaling 14–22sp · WCAG 2.1 AA high contrast · dark mode</a:t>
            </a:r>
            <a:endParaRPr lang="en-US" sz="950" dirty="0"/>
          </a:p>
        </p:txBody>
      </p:sp>
      <p:sp>
        <p:nvSpPr>
          <p:cNvPr id="47" name="Shape 45"/>
          <p:cNvSpPr/>
          <p:nvPr/>
        </p:nvSpPr>
        <p:spPr>
          <a:xfrm>
            <a:off x="320040" y="4032504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320040" y="4032504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457200" y="4151376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📱</a:t>
            </a:r>
            <a:endParaRPr lang="en-US" sz="1600" dirty="0"/>
          </a:p>
        </p:txBody>
      </p:sp>
      <p:sp>
        <p:nvSpPr>
          <p:cNvPr id="50" name="Text 48"/>
          <p:cNvSpPr/>
          <p:nvPr/>
        </p:nvSpPr>
        <p:spPr>
          <a:xfrm>
            <a:off x="914400" y="4105656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Compatibility</a:t>
            </a:r>
            <a:endParaRPr lang="en-US" sz="1100" dirty="0"/>
          </a:p>
        </p:txBody>
      </p:sp>
      <p:sp>
        <p:nvSpPr>
          <p:cNvPr id="51" name="Text 49"/>
          <p:cNvSpPr/>
          <p:nvPr/>
        </p:nvSpPr>
        <p:spPr>
          <a:xfrm>
            <a:off x="914400" y="4352544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Tested API 24, 29 &amp; 34 — no crashes, no version-specific rendering failures</a:t>
            </a:r>
            <a:endParaRPr lang="en-US" sz="950" dirty="0"/>
          </a:p>
        </p:txBody>
      </p:sp>
      <p:sp>
        <p:nvSpPr>
          <p:cNvPr id="52" name="Shape 50"/>
          <p:cNvSpPr/>
          <p:nvPr/>
        </p:nvSpPr>
        <p:spPr>
          <a:xfrm>
            <a:off x="4709160" y="4032504"/>
            <a:ext cx="4160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3" name="Shape 51"/>
          <p:cNvSpPr/>
          <p:nvPr/>
        </p:nvSpPr>
        <p:spPr>
          <a:xfrm>
            <a:off x="4709160" y="4032504"/>
            <a:ext cx="54864" cy="7132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4846320" y="4151376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👥</a:t>
            </a:r>
            <a:endParaRPr lang="en-US" sz="1600" dirty="0"/>
          </a:p>
        </p:txBody>
      </p:sp>
      <p:sp>
        <p:nvSpPr>
          <p:cNvPr id="55" name="Text 53"/>
          <p:cNvSpPr/>
          <p:nvPr/>
        </p:nvSpPr>
        <p:spPr>
          <a:xfrm>
            <a:off x="5303520" y="4105656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Usability</a:t>
            </a:r>
            <a:endParaRPr lang="en-US" sz="1100" dirty="0"/>
          </a:p>
        </p:txBody>
      </p:sp>
      <p:sp>
        <p:nvSpPr>
          <p:cNvPr id="56" name="Text 54"/>
          <p:cNvSpPr/>
          <p:nvPr/>
        </p:nvSpPr>
        <p:spPr>
          <a:xfrm>
            <a:off x="5303520" y="4352544"/>
            <a:ext cx="3429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3 informal testers completed core tasks without assistance; navigation praised</a:t>
            </a:r>
            <a:endParaRPr lang="en-US" sz="950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6C4C71B8-FF39-D488-5A0E-ADE1E1563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0667" y="3538728"/>
            <a:ext cx="6533081" cy="4702868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0167" cy="5143500"/>
          </a:xfrm>
          <a:prstGeom prst="rect">
            <a:avLst/>
          </a:prstGeom>
          <a:solidFill>
            <a:srgbClr val="374E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C1642F-BFE1-DF1A-738F-AA021D7AE9B8}"/>
              </a:ext>
            </a:extLst>
          </p:cNvPr>
          <p:cNvSpPr txBox="1"/>
          <p:nvPr/>
        </p:nvSpPr>
        <p:spPr>
          <a:xfrm>
            <a:off x="480060" y="1555772"/>
            <a:ext cx="2064265" cy="203195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Timeline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70CF4E-7997-77E0-7A6B-11C8ED528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2344" y="340399"/>
            <a:ext cx="5821249" cy="4079200"/>
          </a:xfrm>
          <a:prstGeom prst="rect">
            <a:avLst/>
          </a:prstGeom>
          <a:ln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539478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D3D1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731520"/>
            <a:ext cx="3657600" cy="3657600"/>
          </a:xfrm>
          <a:prstGeom prst="ellipse">
            <a:avLst/>
          </a:prstGeom>
          <a:solidFill>
            <a:srgbClr val="1A5C2E">
              <a:alpha val="40000"/>
            </a:srgbClr>
          </a:solidFill>
          <a:ln w="12700">
            <a:solidFill>
              <a:srgbClr val="1A5C2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914400" y="3474720"/>
            <a:ext cx="2743200" cy="2743200"/>
          </a:xfrm>
          <a:prstGeom prst="ellipse">
            <a:avLst/>
          </a:prstGeom>
          <a:solidFill>
            <a:srgbClr val="2D8A4E">
              <a:alpha val="35000"/>
            </a:srgbClr>
          </a:solidFill>
          <a:ln w="12700">
            <a:solidFill>
              <a:srgbClr val="2D8A4E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91440" cy="514350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 / 22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400" dirty="0"/>
          </a:p>
        </p:txBody>
      </p:sp>
      <p:sp>
        <p:nvSpPr>
          <p:cNvPr id="8" name="Shape 6"/>
          <p:cNvSpPr/>
          <p:nvPr/>
        </p:nvSpPr>
        <p:spPr>
          <a:xfrm>
            <a:off x="457200" y="960120"/>
            <a:ext cx="8321040" cy="685800"/>
          </a:xfrm>
          <a:prstGeom prst="rect">
            <a:avLst/>
          </a:prstGeom>
          <a:solidFill>
            <a:srgbClr val="1A5C2E">
              <a:alpha val="70000"/>
            </a:srgbClr>
          </a:solidFill>
          <a:ln w="12700">
            <a:solidFill>
              <a:srgbClr val="2D8A4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30352" y="1042416"/>
            <a:ext cx="292608" cy="29260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30352" y="104241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914400" y="987552"/>
            <a:ext cx="76809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SmartConnect successfully designed, developed and evaluated a centralised mobile platform for three Redditch mosques.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57200" y="1755648"/>
            <a:ext cx="8321040" cy="685800"/>
          </a:xfrm>
          <a:prstGeom prst="rect">
            <a:avLst/>
          </a:prstGeom>
          <a:solidFill>
            <a:srgbClr val="1A5C2E">
              <a:alpha val="70000"/>
            </a:srgbClr>
          </a:solidFill>
          <a:ln w="12700">
            <a:solidFill>
              <a:srgbClr val="2D8A4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30352" y="1837944"/>
            <a:ext cx="292608" cy="29260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30352" y="1837944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914400" y="1783080"/>
            <a:ext cx="76809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prototype consolidates prayer times, announcements, mosque maps, Qibla compass, emergency contacts, Zakat calculator, multi-language support, and accessibility features into one accessible app.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457200" y="2551176"/>
            <a:ext cx="8321040" cy="685800"/>
          </a:xfrm>
          <a:prstGeom prst="rect">
            <a:avLst/>
          </a:prstGeom>
          <a:solidFill>
            <a:srgbClr val="1A5C2E">
              <a:alpha val="70000"/>
            </a:srgbClr>
          </a:solidFill>
          <a:ln w="12700">
            <a:solidFill>
              <a:srgbClr val="2D8A4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530352" y="2633472"/>
            <a:ext cx="292608" cy="29260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30352" y="2633472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914400" y="2578608"/>
            <a:ext cx="76809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nine project objectives were substantially achieved within the four-sprint timeline.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457200" y="3346704"/>
            <a:ext cx="8321040" cy="685800"/>
          </a:xfrm>
          <a:prstGeom prst="rect">
            <a:avLst/>
          </a:prstGeom>
          <a:solidFill>
            <a:srgbClr val="1A5C2E">
              <a:alpha val="70000"/>
            </a:srgbClr>
          </a:solidFill>
          <a:ln w="12700">
            <a:solidFill>
              <a:srgbClr val="2D8A4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530352" y="3429000"/>
            <a:ext cx="292608" cy="29260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30352" y="342900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914400" y="3374136"/>
            <a:ext cx="76809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methodology proved well-suited to faith-based development — iterative sprints allowed requirements to evolve through community dialogue.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457200" y="4142232"/>
            <a:ext cx="8321040" cy="685800"/>
          </a:xfrm>
          <a:prstGeom prst="rect">
            <a:avLst/>
          </a:prstGeom>
          <a:solidFill>
            <a:srgbClr val="1A5C2E">
              <a:alpha val="70000"/>
            </a:srgbClr>
          </a:solidFill>
          <a:ln w="12700">
            <a:solidFill>
              <a:srgbClr val="2D8A4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30352" y="4224528"/>
            <a:ext cx="292608" cy="29260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530352" y="4224528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914400" y="4169664"/>
            <a:ext cx="768096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SmartConnect fills an identified research gap in UK small-town mosque digitalisation and provides a scalable, replicable model.</a:t>
            </a:r>
            <a:endParaRPr lang="en-US" sz="11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429768" y="56497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64008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434340" y="370332"/>
            <a:ext cx="82296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Recommendations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20040" y="850392"/>
            <a:ext cx="2697480" cy="41148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11480" y="850392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🚀 Short-Term (0–6 months)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0040" y="1261872"/>
            <a:ext cx="2697480" cy="342900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29768" y="1389888"/>
            <a:ext cx="201168" cy="201168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04088" y="1371600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HTTPS with valid SSL certificate before any real-world deployment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29768" y="2194560"/>
            <a:ext cx="201168" cy="201168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04088" y="2176272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mosque selection toggle so users can switch between all 3 mosques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29768" y="2999232"/>
            <a:ext cx="201168" cy="201168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04088" y="2980944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Firebase Cloud Messaging for instant push notifications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29768" y="3803904"/>
            <a:ext cx="201168" cy="201168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04088" y="3785616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formal GDPR Privacy Impact Assessment before collecting user data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3200400" y="850392"/>
            <a:ext cx="2697480" cy="41148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3291840" y="850392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📈 Medium-Term (6–18 months)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3200400" y="1261872"/>
            <a:ext cx="2697480" cy="342900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310128" y="1389888"/>
            <a:ext cx="201168" cy="201168"/>
          </a:xfrm>
          <a:prstGeom prst="ellipse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584448" y="1371600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Migrate SQLite → PostgreSQL or Firebase Firestore for concurrent usage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3310128" y="2194560"/>
            <a:ext cx="201168" cy="201168"/>
          </a:xfrm>
          <a:prstGeom prst="ellipse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3584448" y="2176272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iOS version using Flutter or React Native [21]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3310128" y="2999232"/>
            <a:ext cx="201168" cy="201168"/>
          </a:xfrm>
          <a:prstGeom prst="ellipse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3584448" y="2980944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full multi-language support: Urdu, Arabic, Somali strings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3310128" y="3803904"/>
            <a:ext cx="201168" cy="201168"/>
          </a:xfrm>
          <a:prstGeom prst="ellipse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3584448" y="3785616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SUS usability testing with representative community sample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6080760" y="850392"/>
            <a:ext cx="2697480" cy="41148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6172200" y="850392"/>
            <a:ext cx="2514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🌐 Long-Term (18+ months)</a:t>
            </a:r>
            <a:endParaRPr lang="en-US" sz="1050" dirty="0"/>
          </a:p>
        </p:txBody>
      </p:sp>
      <p:sp>
        <p:nvSpPr>
          <p:cNvPr id="31" name="Shape 29"/>
          <p:cNvSpPr/>
          <p:nvPr/>
        </p:nvSpPr>
        <p:spPr>
          <a:xfrm>
            <a:off x="6080760" y="1261872"/>
            <a:ext cx="2697480" cy="342900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6190488" y="1389888"/>
            <a:ext cx="201168" cy="20116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6464808" y="1371600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SaaS model — SmartConnect as scalable platform for other UK mosques</a:t>
            </a:r>
            <a:endParaRPr lang="en-US" sz="1050" dirty="0"/>
          </a:p>
        </p:txBody>
      </p:sp>
      <p:sp>
        <p:nvSpPr>
          <p:cNvPr id="34" name="Shape 32"/>
          <p:cNvSpPr/>
          <p:nvPr/>
        </p:nvSpPr>
        <p:spPr>
          <a:xfrm>
            <a:off x="6190488" y="2194560"/>
            <a:ext cx="201168" cy="20116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464808" y="2176272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 Zakat &amp; Sadaqah donation with PCI-compliant payment processing</a:t>
            </a:r>
            <a:endParaRPr lang="en-US" sz="1050" dirty="0"/>
          </a:p>
        </p:txBody>
      </p:sp>
      <p:sp>
        <p:nvSpPr>
          <p:cNvPr id="36" name="Shape 34"/>
          <p:cNvSpPr/>
          <p:nvPr/>
        </p:nvSpPr>
        <p:spPr>
          <a:xfrm>
            <a:off x="6190488" y="2999232"/>
            <a:ext cx="201168" cy="20116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6464808" y="2980944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 mosque digital committee across all 3 mosques for governance</a:t>
            </a:r>
            <a:endParaRPr lang="en-US" sz="1050" dirty="0"/>
          </a:p>
        </p:txBody>
      </p:sp>
      <p:sp>
        <p:nvSpPr>
          <p:cNvPr id="38" name="Shape 36"/>
          <p:cNvSpPr/>
          <p:nvPr/>
        </p:nvSpPr>
        <p:spPr>
          <a:xfrm>
            <a:off x="6190488" y="3803904"/>
            <a:ext cx="201168" cy="201168"/>
          </a:xfrm>
          <a:prstGeom prst="ellipse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464808" y="3785616"/>
            <a:ext cx="22128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Commission academic impact study on community cohesion after deployment</a:t>
            </a:r>
            <a:endParaRPr lang="en-US" sz="10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4F6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0D3D1F"/>
          </a:solidFill>
          <a:ln w="12700">
            <a:solidFill>
              <a:srgbClr val="0D3D1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7955280" y="4828032"/>
            <a:ext cx="10058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/ 22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502920" y="50292"/>
            <a:ext cx="2011680" cy="256032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57200" y="50292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REFLECTION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502920" y="402336"/>
            <a:ext cx="822960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800" b="1" dirty="0">
                <a:solidFill>
                  <a:srgbClr val="0D3D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&amp; Technical Reflection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365760" y="850392"/>
            <a:ext cx="841248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850392"/>
            <a:ext cx="64008" cy="1234440"/>
          </a:xfrm>
          <a:prstGeom prst="rect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02920" y="1197864"/>
            <a:ext cx="530352" cy="530352"/>
          </a:xfrm>
          <a:prstGeom prst="ellipse">
            <a:avLst/>
          </a:prstGeom>
          <a:solidFill>
            <a:srgbClr val="1A5C2E"/>
          </a:solidFill>
          <a:ln w="12700">
            <a:solidFill>
              <a:srgbClr val="1A5C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2920" y="1216152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💻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188720" y="960120"/>
            <a:ext cx="7406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5C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Learning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188720" y="1307592"/>
            <a:ext cx="7406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technically complex project of the BSc programme. Mastered Android development from scratch — Jetpack Navigation, Retrofit, SensorManager, AlarmManager &amp; WorkManager. Debugged emulator ↔ Flask connectivity (10.0.2.2 IP mapping).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365760" y="2221992"/>
            <a:ext cx="841248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365760" y="2221992"/>
            <a:ext cx="64008" cy="1234440"/>
          </a:xfrm>
          <a:prstGeom prst="rect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02920" y="2569464"/>
            <a:ext cx="530352" cy="530352"/>
          </a:xfrm>
          <a:prstGeom prst="ellipse">
            <a:avLst/>
          </a:prstGeom>
          <a:solidFill>
            <a:srgbClr val="1A6A8A"/>
          </a:solidFill>
          <a:ln w="12700">
            <a:solidFill>
              <a:srgbClr val="1A6A8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02920" y="2587752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📋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188720" y="2331720"/>
            <a:ext cx="7406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6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Management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188720" y="2679192"/>
            <a:ext cx="7406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Scrum individually required genuine self-discipline. GitHub version control and sprint backlogs provided structure. Literature review exceeded estimate — future projects would allocate 25% buffer per sprint.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365760" y="3593592"/>
            <a:ext cx="8412480" cy="1234440"/>
          </a:xfrm>
          <a:prstGeom prst="rect">
            <a:avLst/>
          </a:prstGeom>
          <a:solidFill>
            <a:srgbClr val="FFFFFF"/>
          </a:solidFill>
          <a:ln w="6350">
            <a:solidFill>
              <a:srgbClr val="DDDD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65760" y="3593592"/>
            <a:ext cx="64008" cy="1234440"/>
          </a:xfrm>
          <a:prstGeom prst="rect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502920" y="3941064"/>
            <a:ext cx="530352" cy="530352"/>
          </a:xfrm>
          <a:prstGeom prst="ellipse">
            <a:avLst/>
          </a:prstGeom>
          <a:solidFill>
            <a:srgbClr val="2D8A4E"/>
          </a:solidFill>
          <a:ln w="12700">
            <a:solidFill>
              <a:srgbClr val="2D8A4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02920" y="3959352"/>
            <a:ext cx="53035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🕌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1188720" y="3703320"/>
            <a:ext cx="7406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D8A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Significance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1188720" y="4050792"/>
            <a:ext cx="7406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A6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a member of the Redditch Muslim community, this project had personal significance beyond academia. Informal stakeholder engagement with mosque administrators shaped key features — Urdu support, prayer notifications, and the Zakat calculator all emerged from community requests.</a:t>
            </a:r>
            <a:endParaRPr lang="en-US" sz="11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0D3D1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583680" y="-1097280"/>
            <a:ext cx="4572000" cy="4572000"/>
          </a:xfrm>
          <a:prstGeom prst="ellipse">
            <a:avLst/>
          </a:prstGeom>
          <a:solidFill>
            <a:srgbClr val="1A5C2E">
              <a:alpha val="45000"/>
            </a:srgbClr>
          </a:solidFill>
          <a:ln w="12700">
            <a:solidFill>
              <a:srgbClr val="1A5C2E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371600" y="3200400"/>
            <a:ext cx="3657600" cy="3657600"/>
          </a:xfrm>
          <a:prstGeom prst="ellipse">
            <a:avLst/>
          </a:prstGeom>
          <a:solidFill>
            <a:srgbClr val="2D8A4E">
              <a:alpha val="40000"/>
            </a:srgbClr>
          </a:solidFill>
          <a:ln w="12700">
            <a:solidFill>
              <a:srgbClr val="2D8A4E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457200"/>
            <a:ext cx="82296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6" name="Text 4"/>
          <p:cNvSpPr/>
          <p:nvPr/>
        </p:nvSpPr>
        <p:spPr>
          <a:xfrm>
            <a:off x="548640" y="1508760"/>
            <a:ext cx="6400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C8E6C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548640" y="2103120"/>
            <a:ext cx="4389120" cy="36576"/>
          </a:xfrm>
          <a:prstGeom prst="rect">
            <a:avLst/>
          </a:prstGeom>
          <a:solidFill>
            <a:srgbClr val="C8860A"/>
          </a:solidFill>
          <a:ln w="12700">
            <a:solidFill>
              <a:srgbClr val="C886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8640" y="2286000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5C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🎓 Sana Khan  ·  Student ID: 2239157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48640" y="2670048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5C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📚 BSc Cloud Computing  ·  ACCA6020  ·  UWTSD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48640" y="3054096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5C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👨‍🏫 Supervisor: Dr MD Shantanu Islam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48640" y="3438144"/>
            <a:ext cx="6400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5C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📅 Submission: 16th April 2026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303520" y="3840480"/>
            <a:ext cx="868680" cy="777240"/>
          </a:xfrm>
          <a:prstGeom prst="rect">
            <a:avLst/>
          </a:prstGeom>
          <a:solidFill>
            <a:srgbClr val="1A5C2E">
              <a:alpha val="80000"/>
            </a:srgbClr>
          </a:solidFill>
          <a:ln w="12700">
            <a:solidFill>
              <a:srgbClr val="2D8A4E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303520" y="3877056"/>
            <a:ext cx="868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37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5303520" y="4297680"/>
            <a:ext cx="868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88BB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Java Classes</a:t>
            </a:r>
            <a:endParaRPr lang="en-US" sz="800" dirty="0"/>
          </a:p>
        </p:txBody>
      </p:sp>
      <p:sp>
        <p:nvSpPr>
          <p:cNvPr id="15" name="Shape 13"/>
          <p:cNvSpPr/>
          <p:nvPr/>
        </p:nvSpPr>
        <p:spPr>
          <a:xfrm>
            <a:off x="6291072" y="3840480"/>
            <a:ext cx="868680" cy="777240"/>
          </a:xfrm>
          <a:prstGeom prst="rect">
            <a:avLst/>
          </a:prstGeom>
          <a:solidFill>
            <a:srgbClr val="1A5C2E">
              <a:alpha val="80000"/>
            </a:srgbClr>
          </a:solidFill>
          <a:ln w="12700">
            <a:solidFill>
              <a:srgbClr val="2D8A4E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291072" y="3877056"/>
            <a:ext cx="868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6291072" y="4297680"/>
            <a:ext cx="868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88BB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XML Layouts</a:t>
            </a:r>
            <a:endParaRPr lang="en-US" sz="800" dirty="0"/>
          </a:p>
        </p:txBody>
      </p:sp>
      <p:sp>
        <p:nvSpPr>
          <p:cNvPr id="18" name="Shape 16"/>
          <p:cNvSpPr/>
          <p:nvPr/>
        </p:nvSpPr>
        <p:spPr>
          <a:xfrm>
            <a:off x="7278624" y="3840480"/>
            <a:ext cx="868680" cy="777240"/>
          </a:xfrm>
          <a:prstGeom prst="rect">
            <a:avLst/>
          </a:prstGeom>
          <a:solidFill>
            <a:srgbClr val="1A5C2E">
              <a:alpha val="80000"/>
            </a:srgbClr>
          </a:solidFill>
          <a:ln w="12700">
            <a:solidFill>
              <a:srgbClr val="2D8A4E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278624" y="3877056"/>
            <a:ext cx="868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278624" y="4297680"/>
            <a:ext cx="868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88BB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Cases</a:t>
            </a:r>
            <a:endParaRPr lang="en-US" sz="800" dirty="0"/>
          </a:p>
        </p:txBody>
      </p:sp>
      <p:sp>
        <p:nvSpPr>
          <p:cNvPr id="21" name="Shape 19"/>
          <p:cNvSpPr/>
          <p:nvPr/>
        </p:nvSpPr>
        <p:spPr>
          <a:xfrm>
            <a:off x="8266176" y="3840480"/>
            <a:ext cx="868680" cy="777240"/>
          </a:xfrm>
          <a:prstGeom prst="rect">
            <a:avLst/>
          </a:prstGeom>
          <a:solidFill>
            <a:srgbClr val="1A5C2E">
              <a:alpha val="80000"/>
            </a:srgbClr>
          </a:solidFill>
          <a:ln w="12700">
            <a:solidFill>
              <a:srgbClr val="2D8A4E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266176" y="3877056"/>
            <a:ext cx="868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C886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8266176" y="4297680"/>
            <a:ext cx="8686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88BB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 ✓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548640" y="4773168"/>
            <a:ext cx="80467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577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 Noor Masjid  ·  Al Birr Masjid  ·  Farooq Masjid &amp; Academy  ·  Redditch, Worcestershire</a:t>
            </a:r>
            <a:endParaRPr lang="en-US" sz="9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9144000" cy="6858000"/>
          <a:chOff x="0" y="0"/>
          <a:chExt cx="9144000" cy="685800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85800"/>
          </a:xfrm>
          <a:prstGeom prst="rect">
            <a:avLst/>
          </a:prstGeom>
          <a:solidFill>
            <a:srgbClr val="1A5C2E"/>
          </a:solidFill>
        </p:spPr>
        <p:txBody>
          <a:bodyPr/>
          <a:lstStyle/>
          <a:p>
            <a:r>
              <a:rPr lang="en-GB" sz="2800" b="1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Left"/>
          <p:cNvSpPr/>
          <p:nvPr/>
        </p:nvSpPr>
        <p:spPr>
          <a:xfrm>
            <a:off x="457200" y="1066800"/>
            <a:ext cx="4057200" cy="5486400"/>
          </a:xfrm>
          <a:prstGeom prst="rect">
            <a:avLst/>
          </a:prstGeom>
        </p:spPr>
        <p:txBody>
          <a:bodyPr wrap="square" lIns="91440" tIns="45720" rIns="91440" bIns="45720"/>
          <a:lstStyle/>
          <a:p>
            <a:pPr>
              <a:spcBef>
                <a:spcPts val="150"/>
              </a:spcBef>
            </a:pPr>
            <a:r>
              <a:rPr lang="en-GB" sz="900" dirty="0"/>
              <a:t>[1] Pew Research Center, "Use of Apps and Websites in Religious Life," Pew Research Center, Washington DC, USA, Tech. Rep., 2023.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[2] G. M. Channa, A. N. Mugheri, and H. Mugheri, "The adoption and utilization of technology in the mosques," Social Sci. Rev. Archives, vol. 3, no. 1, pp. 1–17, 2025.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[3] MosqueApp Ltd., "MosqueApp – Mobile solutions for mosques," [Online]. Available: https://www.mosqueapp.co.uk/. Accessed: Mar. 2025.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[4] S. Yaakub, M. F. Saleh, and M. K. Hassan, "Enhancing mosque governance through a mobile-based system," Int. J. Sustainable Community Serv. Dev., vol. 1, no. 1, pp. 1–10, 2025.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[5] R. Wijaya, C. Cahyana, and B. Pudjoatmodjo, "Usability and user experience test on the muezzin scheduling mobile application," Int. J. Appl. Inf. Technol., vol. 5, no. 1, pp. 1–7, 2021.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[6] Android Developers, "Build your first app," Google LLC, 2024. [Online]. Available: https://developer.android.com/training/basics/firstapp.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[7] I. Sommerville, Software Engineering, 10th ed. Harlow, UK: Pearson Education, 2016.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[8] M. Grinberg, Flask Web Development, 2nd ed. Sebastopol, CA, USA: O'Reilly Media, 2018.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[9] Square Inc., "Retrofit: A type-safe HTTP client for Android and Java," [Online]. Available: https://square.github.io/retrofit/. Accessed: Mar. 2025.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[10] European Union, "General Data Protection Regulation (GDPR)," Official J. European Union, L 119, pp. 1–88, May 2018.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[11] Information Commissioner's Office, "Guide to the UK GDPR," ICO, Wilmslow, UK, 2023. [Online]. Available: </a:t>
            </a:r>
            <a:r>
              <a:rPr lang="en-GB" sz="900" dirty="0">
                <a:hlinkClick r:id="rId3"/>
              </a:rPr>
              <a:t>https://ico.org.uk</a:t>
            </a:r>
            <a:r>
              <a:rPr lang="en-GB" sz="900" dirty="0"/>
              <a:t>.</a:t>
            </a:r>
          </a:p>
          <a:p>
            <a:pPr>
              <a:spcBef>
                <a:spcPts val="150"/>
              </a:spcBef>
            </a:pPr>
            <a:endParaRPr lang="en-GB" sz="900" dirty="0"/>
          </a:p>
        </p:txBody>
      </p:sp>
      <p:sp>
        <p:nvSpPr>
          <p:cNvPr id="4" name="Right"/>
          <p:cNvSpPr/>
          <p:nvPr/>
        </p:nvSpPr>
        <p:spPr>
          <a:xfrm>
            <a:off x="4686600" y="1066800"/>
            <a:ext cx="3908760" cy="5486400"/>
          </a:xfrm>
          <a:prstGeom prst="rect">
            <a:avLst/>
          </a:prstGeom>
        </p:spPr>
        <p:txBody>
          <a:bodyPr wrap="square" lIns="91440" tIns="45720" rIns="91440" bIns="45720"/>
          <a:lstStyle/>
          <a:p>
            <a:pPr>
              <a:spcBef>
                <a:spcPts val="150"/>
              </a:spcBef>
            </a:pPr>
            <a:r>
              <a:rPr lang="en-GB" sz="900" dirty="0"/>
              <a:t>[12] M. Haberli, "The transformation of religion and piety in the digital age," Mediad J., vol. 2, no. 2, pp. 113–125, 2019.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[13] Bradford Grand Mosque, "Bradford Grand Mosque App," [Online]. Available: https://app.bradfordgrandmosque.co.uk/. Accessed: Mar. 2025.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[14] Google LLC, "Google Maps Platform – Maps SDK for Android," [Online]. Available: https://developers.google.com/maps/documentation/android-sdk. Accessed: 2025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[14] StatCounter, "Mobile operating system market share worldwide," StatCounter Global Stats, 2024. [Online]. Available: </a:t>
            </a:r>
            <a:r>
              <a:rPr lang="en-GB" sz="900" dirty="0">
                <a:hlinkClick r:id="rId4"/>
              </a:rPr>
              <a:t>https://gs.statcounter.com</a:t>
            </a:r>
            <a:r>
              <a:rPr lang="en-GB" sz="900" dirty="0"/>
              <a:t>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[15] Google LLC, "Google Maps Platform – Maps SDK for Android," [Online]. Available: https://developers.google.com/maps/documentation/android-sdk. Accessed: 2025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[16] J. Nielsen, Usability Engineering. San Francisco, CA, USA: Morgan Kaufmann, 1993.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[17] F. Febrianty et al., "Utilization and development of Smart Mosque Applications," Sinkron, vol. 7, no. 1, pp. 119–129, Jan. 2023.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[18] T. Hussain, M. J. Iqbal, and A. Raza, "Mobile applications for Islamic community engagement," IEEE Access, vol. 11, pp. 45821–45836, 2023.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[19] K. Beck et al., "Manifesto for Agile Software Development," Agile Alliance, 2001. [Online]. Available: https://agilemanifesto.org/.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[20] J. W. Creswell and J. D. Creswell, Research Design, 5th ed. Thousand Oaks, CA, USA: SAGE Publications, 2018.</a:t>
            </a:r>
          </a:p>
          <a:p>
            <a:pPr>
              <a:spcBef>
                <a:spcPts val="150"/>
              </a:spcBef>
            </a:pPr>
            <a:r>
              <a:rPr lang="en-GB" sz="900" dirty="0"/>
              <a:t>[21] R. S. Pressman and B. R. Maxim, Software Engineering: A Practitioner's Approach, 9th ed. New York, NY, USA: McGraw-Hill Education, 2020.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22345</TotalTime>
  <Words>3564</Words>
  <Application>Microsoft Office PowerPoint</Application>
  <PresentationFormat>On-screen Show (16:9)</PresentationFormat>
  <Paragraphs>589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SmartConnect</dc:title>
  <dc:subject>PptxGenJS Presentation</dc:subject>
  <dc:creator>Sana Khan</dc:creator>
  <cp:lastModifiedBy>Sana Khan (2239157)</cp:lastModifiedBy>
  <cp:revision>4</cp:revision>
  <dcterms:created xsi:type="dcterms:W3CDTF">2026-03-03T22:20:36Z</dcterms:created>
  <dcterms:modified xsi:type="dcterms:W3CDTF">2026-03-23T11:14:45Z</dcterms:modified>
</cp:coreProperties>
</file>