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6" r:id="rId4"/>
  </p:sldMasterIdLst>
  <p:notesMasterIdLst>
    <p:notesMasterId r:id="rId18"/>
  </p:notesMasterIdLst>
  <p:sldIdLst>
    <p:sldId id="256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9" r:id="rId14"/>
    <p:sldId id="278" r:id="rId15"/>
    <p:sldId id="261" r:id="rId16"/>
    <p:sldId id="269" r:id="rId17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21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1F33297-F295-43CB-A098-417C443A3DFC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11519F6B-1580-4C05-BFCF-699838274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963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519F6B-1580-4C05-BFCF-699838274DB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450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519F6B-1580-4C05-BFCF-699838274D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016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53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532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52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683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924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073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099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567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118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2256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379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08230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7469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5466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608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D30DE-172F-4AE5-8A2E-8DEA62F3A28F}" type="datetimeFigureOut">
              <a:rPr lang="en-GB" smtClean="0"/>
              <a:t>08/09/2020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9C194DB-484F-4D5B-BB14-19E4B1432B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87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  <p:sldLayoutId id="2147483779" r:id="rId13"/>
    <p:sldLayoutId id="2147483780" r:id="rId14"/>
    <p:sldLayoutId id="2147483781" r:id="rId15"/>
    <p:sldLayoutId id="214748378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education-50563833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JhzdIBUPs0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tdYxqRce_s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full/10.30926/ecnuroe201801010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youtube.com/watch?v=2kK6u7AsJF8" TargetMode="External"/><Relationship Id="rId4" Type="http://schemas.openxmlformats.org/officeDocument/2006/relationships/hyperlink" Target="https://www.youtube.com/watch?v=N4Zp3N2y-1w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4324/978020305802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44008" y="1124744"/>
            <a:ext cx="3987993" cy="2889114"/>
          </a:xfrm>
          <a:solidFill>
            <a:schemeClr val="tx1"/>
          </a:solidFill>
        </p:spPr>
        <p:txBody>
          <a:bodyPr anchor="b">
            <a:normAutofit/>
          </a:bodyPr>
          <a:lstStyle/>
          <a:p>
            <a:pPr algn="ctr"/>
            <a:r>
              <a:rPr lang="en-GB" sz="4400" dirty="0" err="1" smtClean="0">
                <a:solidFill>
                  <a:srgbClr val="002060"/>
                </a:solidFill>
              </a:rPr>
              <a:t>Astudiaethau</a:t>
            </a:r>
            <a:r>
              <a:rPr lang="en-GB" sz="4400" dirty="0" smtClean="0">
                <a:solidFill>
                  <a:srgbClr val="002060"/>
                </a:solidFill>
              </a:rPr>
              <a:t> </a:t>
            </a:r>
            <a:r>
              <a:rPr lang="en-GB" sz="4400" dirty="0" err="1" smtClean="0">
                <a:solidFill>
                  <a:srgbClr val="002060"/>
                </a:solidFill>
              </a:rPr>
              <a:t>Cwricwlwm</a:t>
            </a:r>
            <a:r>
              <a:rPr lang="en-GB" sz="4400" dirty="0" smtClean="0">
                <a:solidFill>
                  <a:srgbClr val="002060"/>
                </a:solidFill>
              </a:rPr>
              <a:t> Curriculum </a:t>
            </a:r>
            <a:r>
              <a:rPr lang="en-GB" sz="4400" dirty="0">
                <a:solidFill>
                  <a:srgbClr val="002060"/>
                </a:solidFill>
              </a:rPr>
              <a:t>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04048" y="4437112"/>
            <a:ext cx="3483937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 smtClean="0"/>
              <a:t>Y </a:t>
            </a:r>
            <a:r>
              <a:rPr lang="en-GB" sz="2000" dirty="0" err="1" smtClean="0"/>
              <a:t>Cwricwlwm</a:t>
            </a:r>
            <a:r>
              <a:rPr lang="en-GB" sz="2000" dirty="0" smtClean="0"/>
              <a:t> </a:t>
            </a:r>
            <a:r>
              <a:rPr lang="en-GB" sz="2000" dirty="0" err="1" smtClean="0"/>
              <a:t>Byd</a:t>
            </a:r>
            <a:r>
              <a:rPr lang="en-GB" sz="2000" dirty="0" smtClean="0"/>
              <a:t> </a:t>
            </a:r>
            <a:r>
              <a:rPr lang="en-GB" sz="2000" dirty="0" err="1" smtClean="0"/>
              <a:t>Eang</a:t>
            </a:r>
            <a:endParaRPr lang="en-GB" sz="2000" dirty="0" smtClean="0"/>
          </a:p>
          <a:p>
            <a:pPr algn="l"/>
            <a:r>
              <a:rPr lang="en-GB" sz="2000" dirty="0" smtClean="0"/>
              <a:t>The </a:t>
            </a:r>
            <a:r>
              <a:rPr lang="en-GB" sz="2000" dirty="0"/>
              <a:t>Global Curriculum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26" r="13093"/>
          <a:stretch/>
        </p:blipFill>
        <p:spPr bwMode="auto">
          <a:xfrm>
            <a:off x="20" y="10"/>
            <a:ext cx="4518095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53942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ddarlith</a:t>
            </a:r>
            <a:r>
              <a:rPr lang="en-GB" dirty="0" smtClean="0"/>
              <a:t> hon </a:t>
            </a:r>
            <a:r>
              <a:rPr lang="en-GB" dirty="0" err="1" smtClean="0"/>
              <a:t>fyddwn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In this lecture we will: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sz="2400" dirty="0" smtClean="0"/>
              <a:t>Discuss </a:t>
            </a:r>
            <a:r>
              <a:rPr lang="en-GB" sz="2400" dirty="0"/>
              <a:t>and debate the global perspectives of a curriculum</a:t>
            </a:r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C</a:t>
            </a:r>
            <a:r>
              <a:rPr lang="en-GB" sz="2400" dirty="0" smtClean="0"/>
              <a:t>ritically </a:t>
            </a:r>
            <a:r>
              <a:rPr lang="en-GB" sz="2400" dirty="0"/>
              <a:t>compare the differences of a curriculum in Wales and a global curriculum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400" dirty="0" err="1" smtClean="0"/>
              <a:t>Trafod</a:t>
            </a:r>
            <a:r>
              <a:rPr lang="en-GB" sz="2400" dirty="0" smtClean="0"/>
              <a:t> </a:t>
            </a:r>
            <a:r>
              <a:rPr lang="en-GB" sz="2400" dirty="0" err="1" smtClean="0"/>
              <a:t>safbwyntiau’n</a:t>
            </a:r>
            <a:r>
              <a:rPr lang="en-GB" sz="2400" dirty="0" smtClean="0"/>
              <a:t> </a:t>
            </a:r>
            <a:r>
              <a:rPr lang="en-GB" sz="2400" dirty="0" err="1" smtClean="0"/>
              <a:t>ymwneud</a:t>
            </a:r>
            <a:r>
              <a:rPr lang="en-GB" sz="2400" dirty="0" smtClean="0"/>
              <a:t> a </a:t>
            </a:r>
            <a:r>
              <a:rPr lang="en-GB" sz="2400" dirty="0" err="1" smtClean="0"/>
              <a:t>chwricwlwm</a:t>
            </a:r>
            <a:r>
              <a:rPr lang="en-GB" sz="2400" dirty="0" smtClean="0"/>
              <a:t> </a:t>
            </a:r>
            <a:r>
              <a:rPr lang="en-GB" sz="2400" dirty="0" err="1" smtClean="0"/>
              <a:t>byd-eang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Cymharu’n</a:t>
            </a:r>
            <a:r>
              <a:rPr lang="en-GB" sz="2400" dirty="0" smtClean="0"/>
              <a:t> </a:t>
            </a:r>
            <a:r>
              <a:rPr lang="en-GB" sz="2400" dirty="0" err="1" smtClean="0"/>
              <a:t>feirniadol</a:t>
            </a:r>
            <a:r>
              <a:rPr lang="en-GB" sz="2400" dirty="0" smtClean="0"/>
              <a:t> y </a:t>
            </a:r>
            <a:r>
              <a:rPr lang="en-GB" sz="2400" dirty="0" err="1" smtClean="0"/>
              <a:t>gwahaniaeth</a:t>
            </a:r>
            <a:r>
              <a:rPr lang="en-GB" sz="2400" dirty="0" smtClean="0"/>
              <a:t> </a:t>
            </a:r>
            <a:r>
              <a:rPr lang="en-GB" sz="2400" dirty="0" err="1" smtClean="0"/>
              <a:t>rhwng</a:t>
            </a:r>
            <a:r>
              <a:rPr lang="en-GB" sz="2400" dirty="0" smtClean="0"/>
              <a:t>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 </a:t>
            </a:r>
            <a:r>
              <a:rPr lang="en-GB" sz="2400" dirty="0" err="1" smtClean="0"/>
              <a:t>Cymru</a:t>
            </a:r>
            <a:r>
              <a:rPr lang="en-GB" sz="2400" dirty="0" smtClean="0"/>
              <a:t> a </a:t>
            </a:r>
            <a:r>
              <a:rPr lang="en-GB" sz="2400" dirty="0" err="1" smtClean="0"/>
              <a:t>chwricwlwm</a:t>
            </a:r>
            <a:r>
              <a:rPr lang="en-GB" sz="2400" dirty="0" smtClean="0"/>
              <a:t> </a:t>
            </a:r>
            <a:r>
              <a:rPr lang="en-GB" sz="2400" dirty="0" err="1" smtClean="0"/>
              <a:t>byd-eang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66937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331640" y="116632"/>
            <a:ext cx="7704856" cy="12808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err="1" smtClean="0"/>
              <a:t>Safbwyntiau</a:t>
            </a:r>
            <a:r>
              <a:rPr lang="en-GB" sz="3100" dirty="0" smtClean="0"/>
              <a:t> </a:t>
            </a:r>
            <a:r>
              <a:rPr lang="en-GB" sz="3100" dirty="0" err="1" smtClean="0"/>
              <a:t>byd-eang</a:t>
            </a:r>
            <a:r>
              <a:rPr lang="en-GB" sz="3100" dirty="0" smtClean="0"/>
              <a:t> </a:t>
            </a:r>
            <a:r>
              <a:rPr lang="en-GB" sz="3100" dirty="0" err="1" smtClean="0"/>
              <a:t>o'r</a:t>
            </a:r>
            <a:r>
              <a:rPr lang="en-GB" sz="3100" dirty="0" smtClean="0"/>
              <a:t> </a:t>
            </a:r>
            <a:r>
              <a:rPr lang="en-GB" sz="3100" dirty="0" err="1" smtClean="0"/>
              <a:t>cwricwlwm</a:t>
            </a:r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dirty="0" smtClean="0"/>
              <a:t>Global perspectives of curriculum</a:t>
            </a:r>
            <a:endParaRPr lang="en-GB" sz="31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187624" y="1628800"/>
            <a:ext cx="3701587" cy="5328592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Three fundamental sources of pressure for teachers:</a:t>
            </a:r>
          </a:p>
          <a:p>
            <a:endParaRPr lang="en-GB" dirty="0" smtClean="0"/>
          </a:p>
          <a:p>
            <a:r>
              <a:rPr lang="en-GB" dirty="0" smtClean="0"/>
              <a:t>Their society’s perspective of children and childhood</a:t>
            </a:r>
          </a:p>
          <a:p>
            <a:endParaRPr lang="en-GB" dirty="0" smtClean="0"/>
          </a:p>
          <a:p>
            <a:r>
              <a:rPr lang="en-GB" dirty="0" smtClean="0"/>
              <a:t>The dictates of their education system and any national curriculum</a:t>
            </a:r>
          </a:p>
          <a:p>
            <a:endParaRPr lang="en-GB" dirty="0" smtClean="0"/>
          </a:p>
          <a:p>
            <a:r>
              <a:rPr lang="en-GB" dirty="0" smtClean="0"/>
              <a:t>The conventions of classroom practice, and teachers’ beliefs and values</a:t>
            </a:r>
          </a:p>
          <a:p>
            <a:endParaRPr lang="en-GB" dirty="0" smtClean="0"/>
          </a:p>
          <a:p>
            <a:r>
              <a:rPr lang="en-GB" dirty="0" err="1" smtClean="0"/>
              <a:t>Moyles</a:t>
            </a:r>
            <a:r>
              <a:rPr lang="en-GB" dirty="0" smtClean="0"/>
              <a:t> and </a:t>
            </a:r>
            <a:r>
              <a:rPr lang="en-GB" dirty="0" err="1" smtClean="0"/>
              <a:t>Hargeaves</a:t>
            </a:r>
            <a:r>
              <a:rPr lang="en-GB" dirty="0" smtClean="0"/>
              <a:t> (2002)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364088" y="1700808"/>
            <a:ext cx="3779912" cy="5040560"/>
          </a:xfrm>
        </p:spPr>
        <p:txBody>
          <a:bodyPr>
            <a:normAutofit lnSpcReduction="10000"/>
          </a:bodyPr>
          <a:lstStyle/>
          <a:p>
            <a:r>
              <a:rPr lang="en-GB" b="1" dirty="0" err="1" smtClean="0"/>
              <a:t>Tair</a:t>
            </a:r>
            <a:r>
              <a:rPr lang="en-GB" b="1" dirty="0" smtClean="0"/>
              <a:t> </a:t>
            </a:r>
            <a:r>
              <a:rPr lang="en-GB" b="1" dirty="0" err="1" smtClean="0"/>
              <a:t>ffynhonnell</a:t>
            </a:r>
            <a:r>
              <a:rPr lang="en-GB" b="1" dirty="0" smtClean="0"/>
              <a:t> </a:t>
            </a:r>
            <a:r>
              <a:rPr lang="en-GB" b="1" dirty="0" err="1" smtClean="0"/>
              <a:t>sylfaenol</a:t>
            </a:r>
            <a:r>
              <a:rPr lang="en-GB" b="1" dirty="0" smtClean="0"/>
              <a:t> o </a:t>
            </a:r>
            <a:r>
              <a:rPr lang="en-GB" b="1" dirty="0" err="1" smtClean="0"/>
              <a:t>bwysau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b="1" dirty="0" err="1" smtClean="0"/>
              <a:t>athrawon</a:t>
            </a:r>
            <a:r>
              <a:rPr lang="en-GB" b="1" dirty="0" smtClean="0"/>
              <a:t>: </a:t>
            </a:r>
          </a:p>
          <a:p>
            <a:endParaRPr lang="en-GB" b="1" dirty="0" smtClean="0"/>
          </a:p>
          <a:p>
            <a:r>
              <a:rPr lang="en-GB" dirty="0" err="1" smtClean="0"/>
              <a:t>Persbectif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cymdeithas</a:t>
            </a:r>
            <a:r>
              <a:rPr lang="en-GB" dirty="0" smtClean="0"/>
              <a:t> o </a:t>
            </a:r>
            <a:r>
              <a:rPr lang="en-GB" dirty="0" err="1" smtClean="0"/>
              <a:t>blant</a:t>
            </a:r>
            <a:r>
              <a:rPr lang="en-GB" dirty="0" smtClean="0"/>
              <a:t> a </a:t>
            </a:r>
            <a:r>
              <a:rPr lang="en-GB" dirty="0" err="1" smtClean="0"/>
              <a:t>phlentyndod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err="1" smtClean="0"/>
              <a:t>Gorchmynion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system </a:t>
            </a:r>
            <a:r>
              <a:rPr lang="en-GB" dirty="0" err="1" smtClean="0"/>
              <a:t>addysg</a:t>
            </a:r>
            <a:r>
              <a:rPr lang="en-GB" dirty="0" smtClean="0"/>
              <a:t> ac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gwricwlwm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err="1" smtClean="0"/>
              <a:t>Confensiynau</a:t>
            </a:r>
            <a:r>
              <a:rPr lang="en-GB" dirty="0" smtClean="0"/>
              <a:t> </a:t>
            </a:r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r>
              <a:rPr lang="en-GB" dirty="0" smtClean="0"/>
              <a:t> </a:t>
            </a:r>
            <a:r>
              <a:rPr lang="en-GB" dirty="0" err="1" smtClean="0"/>
              <a:t>ddosbarth</a:t>
            </a:r>
            <a:r>
              <a:rPr lang="en-GB" dirty="0" smtClean="0"/>
              <a:t>, a </a:t>
            </a:r>
            <a:r>
              <a:rPr lang="en-GB" dirty="0" err="1" smtClean="0"/>
              <a:t>chredoau</a:t>
            </a:r>
            <a:r>
              <a:rPr lang="en-GB" dirty="0" smtClean="0"/>
              <a:t> a </a:t>
            </a:r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580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err="1" smtClean="0">
                <a:solidFill>
                  <a:schemeClr val="tx2"/>
                </a:solidFill>
              </a:rPr>
              <a:t>Tablau</a:t>
            </a:r>
            <a:r>
              <a:rPr lang="en-GB" sz="3600" dirty="0" smtClean="0">
                <a:solidFill>
                  <a:schemeClr val="tx2"/>
                </a:solidFill>
              </a:rPr>
              <a:t> </a:t>
            </a:r>
            <a:r>
              <a:rPr lang="en-GB" sz="3600" dirty="0" err="1" smtClean="0">
                <a:solidFill>
                  <a:schemeClr val="tx2"/>
                </a:solidFill>
              </a:rPr>
              <a:t>Cynghrair</a:t>
            </a:r>
            <a:r>
              <a:rPr lang="en-GB" sz="3600" dirty="0" smtClean="0">
                <a:solidFill>
                  <a:schemeClr val="tx2"/>
                </a:solidFill>
              </a:rPr>
              <a:t/>
            </a:r>
            <a:br>
              <a:rPr lang="en-GB" sz="3600" dirty="0" smtClean="0">
                <a:solidFill>
                  <a:schemeClr val="tx2"/>
                </a:solidFill>
              </a:rPr>
            </a:br>
            <a:r>
              <a:rPr lang="en-GB" sz="3600" dirty="0" smtClean="0">
                <a:solidFill>
                  <a:schemeClr val="tx2"/>
                </a:solidFill>
              </a:rPr>
              <a:t>League </a:t>
            </a:r>
            <a:r>
              <a:rPr lang="en-GB" sz="3600" dirty="0">
                <a:solidFill>
                  <a:schemeClr val="tx2"/>
                </a:solidFill>
              </a:rPr>
              <a:t>Tables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0" y="2123809"/>
            <a:ext cx="3880315" cy="460466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https://www.bbc.co.uk/news/education-50563833</a:t>
            </a:r>
            <a:endParaRPr lang="en-GB" dirty="0"/>
          </a:p>
          <a:p>
            <a:r>
              <a:rPr lang="en-GB" dirty="0"/>
              <a:t>Asian countries top 4 places followed by </a:t>
            </a:r>
            <a:r>
              <a:rPr lang="en-GB" dirty="0" smtClean="0"/>
              <a:t>Estonia</a:t>
            </a:r>
            <a:endParaRPr lang="en-GB" dirty="0"/>
          </a:p>
          <a:p>
            <a:pPr fontAlgn="base"/>
            <a:r>
              <a:rPr lang="en-GB" dirty="0"/>
              <a:t>In reading, the UK is 14th, up from 22nd in the previous tests three years ago</a:t>
            </a:r>
          </a:p>
          <a:p>
            <a:pPr fontAlgn="base"/>
            <a:r>
              <a:rPr lang="en-GB" dirty="0"/>
              <a:t>In science, the UK is 14th, up from 15th</a:t>
            </a:r>
          </a:p>
          <a:p>
            <a:pPr fontAlgn="base"/>
            <a:r>
              <a:rPr lang="en-GB" dirty="0"/>
              <a:t>In maths, the UK is 18th up from 27th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Why</a:t>
            </a:r>
            <a:r>
              <a:rPr lang="en-GB" dirty="0"/>
              <a:t>? What influences this?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843205" cy="467667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Gwledydd</a:t>
            </a:r>
            <a:r>
              <a:rPr lang="en-GB" dirty="0" smtClean="0"/>
              <a:t> Asia </a:t>
            </a:r>
            <a:r>
              <a:rPr lang="en-GB" dirty="0" err="1" smtClean="0"/>
              <a:t>ar</a:t>
            </a:r>
            <a:r>
              <a:rPr lang="en-GB" dirty="0" smtClean="0"/>
              <a:t> y brig (4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cyntaf</a:t>
            </a:r>
            <a:r>
              <a:rPr lang="en-GB" dirty="0" smtClean="0"/>
              <a:t>)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dilyn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Estonia</a:t>
            </a:r>
            <a:endParaRPr lang="en-GB" dirty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, </a:t>
            </a:r>
            <a:r>
              <a:rPr lang="en-GB" dirty="0" err="1" smtClean="0"/>
              <a:t>mae’r</a:t>
            </a:r>
            <a:r>
              <a:rPr lang="en-GB" dirty="0" smtClean="0"/>
              <a:t> DU </a:t>
            </a:r>
            <a:r>
              <a:rPr lang="en-GB" dirty="0" err="1" smtClean="0"/>
              <a:t>yn</a:t>
            </a:r>
            <a:r>
              <a:rPr lang="en-GB" dirty="0" smtClean="0"/>
              <a:t> 14eg,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fyny</a:t>
            </a:r>
            <a:r>
              <a:rPr lang="en-GB" dirty="0" smtClean="0"/>
              <a:t> o 22ain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blaenorol</a:t>
            </a:r>
            <a:r>
              <a:rPr lang="en-GB" dirty="0" smtClean="0"/>
              <a:t> </a:t>
            </a:r>
            <a:r>
              <a:rPr lang="en-GB" dirty="0" err="1" smtClean="0"/>
              <a:t>tair</a:t>
            </a:r>
            <a:r>
              <a:rPr lang="en-GB" dirty="0" smtClean="0"/>
              <a:t> </a:t>
            </a:r>
            <a:r>
              <a:rPr lang="en-GB" dirty="0" err="1" smtClean="0"/>
              <a:t>mlynedd</a:t>
            </a:r>
            <a:r>
              <a:rPr lang="en-GB" dirty="0" smtClean="0"/>
              <a:t> </a:t>
            </a:r>
            <a:r>
              <a:rPr lang="en-GB" dirty="0" err="1" smtClean="0"/>
              <a:t>ynghynt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gwyddoniaeth</a:t>
            </a:r>
            <a:r>
              <a:rPr lang="en-GB" dirty="0" smtClean="0"/>
              <a:t>, </a:t>
            </a:r>
            <a:r>
              <a:rPr lang="en-GB" dirty="0" err="1" smtClean="0"/>
              <a:t>mae’r</a:t>
            </a:r>
            <a:r>
              <a:rPr lang="en-GB" dirty="0" smtClean="0"/>
              <a:t> DU </a:t>
            </a:r>
            <a:r>
              <a:rPr lang="en-GB" dirty="0" err="1" smtClean="0"/>
              <a:t>yn</a:t>
            </a:r>
            <a:r>
              <a:rPr lang="en-GB" dirty="0" smtClean="0"/>
              <a:t> 14eg, I </a:t>
            </a:r>
            <a:r>
              <a:rPr lang="en-GB" dirty="0" err="1" smtClean="0"/>
              <a:t>fyny</a:t>
            </a:r>
            <a:r>
              <a:rPr lang="en-GB" dirty="0" smtClean="0"/>
              <a:t> o 15fed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, </a:t>
            </a:r>
            <a:r>
              <a:rPr lang="en-GB" dirty="0" err="1" smtClean="0"/>
              <a:t>mae’r</a:t>
            </a:r>
            <a:r>
              <a:rPr lang="en-GB" dirty="0" smtClean="0"/>
              <a:t> DU </a:t>
            </a:r>
            <a:r>
              <a:rPr lang="en-GB" dirty="0" err="1" smtClean="0"/>
              <a:t>yn</a:t>
            </a:r>
            <a:r>
              <a:rPr lang="en-GB" dirty="0" smtClean="0"/>
              <a:t> 18fed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fyny</a:t>
            </a:r>
            <a:r>
              <a:rPr lang="en-GB" dirty="0" smtClean="0"/>
              <a:t> o 27ain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Pam? Beth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dylanwadu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273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672" y="0"/>
            <a:ext cx="6589200" cy="1280890"/>
          </a:xfrm>
        </p:spPr>
        <p:txBody>
          <a:bodyPr/>
          <a:lstStyle/>
          <a:p>
            <a:r>
              <a:rPr lang="en-GB" dirty="0" err="1" smtClean="0"/>
              <a:t>Cwricwlwm</a:t>
            </a:r>
            <a:r>
              <a:rPr lang="en-GB" dirty="0" smtClean="0"/>
              <a:t> Korea</a:t>
            </a:r>
            <a:br>
              <a:rPr lang="en-GB" dirty="0" smtClean="0"/>
            </a:br>
            <a:r>
              <a:rPr lang="en-GB" dirty="0" smtClean="0"/>
              <a:t>Curriculum  in Korea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576" y="1280890"/>
            <a:ext cx="4176463" cy="5388470"/>
          </a:xfrm>
        </p:spPr>
        <p:txBody>
          <a:bodyPr>
            <a:normAutofit fontScale="47500" lnSpcReduction="20000"/>
          </a:bodyPr>
          <a:lstStyle/>
          <a:p>
            <a:r>
              <a:rPr lang="en-GB" sz="2300" dirty="0" smtClean="0">
                <a:hlinkClick r:id="rId2"/>
              </a:rPr>
              <a:t>https://www.youtube.com/watch?v=OJhzdIBUPs0</a:t>
            </a:r>
            <a:endParaRPr lang="en-GB" sz="2300" dirty="0" smtClean="0"/>
          </a:p>
          <a:p>
            <a:r>
              <a:rPr lang="en-GB" sz="2900" b="1" dirty="0" smtClean="0"/>
              <a:t>National Curriculum of Korea</a:t>
            </a:r>
          </a:p>
          <a:p>
            <a:r>
              <a:rPr lang="en-GB" sz="2900" b="1" dirty="0" smtClean="0"/>
              <a:t>Characteristics:</a:t>
            </a:r>
          </a:p>
          <a:p>
            <a:endParaRPr lang="en-GB" sz="2900" dirty="0" smtClean="0"/>
          </a:p>
          <a:p>
            <a:r>
              <a:rPr lang="en-GB" sz="2900" dirty="0" smtClean="0"/>
              <a:t>It simultaneously aims for national unity and individual diversity.</a:t>
            </a:r>
          </a:p>
          <a:p>
            <a:endParaRPr lang="en-GB" sz="2900" dirty="0" smtClean="0"/>
          </a:p>
          <a:p>
            <a:r>
              <a:rPr lang="en-GB" sz="2900" dirty="0" smtClean="0"/>
              <a:t>It is student-</a:t>
            </a:r>
            <a:r>
              <a:rPr lang="en-GB" sz="2900" dirty="0" err="1" smtClean="0"/>
              <a:t>centered</a:t>
            </a:r>
            <a:r>
              <a:rPr lang="en-GB" sz="2900" dirty="0" smtClean="0"/>
              <a:t> and facilitates students' autonomy and creativity.</a:t>
            </a:r>
          </a:p>
          <a:p>
            <a:endParaRPr lang="en-GB" sz="2900" dirty="0" smtClean="0"/>
          </a:p>
          <a:p>
            <a:r>
              <a:rPr lang="en-GB" sz="2900" dirty="0" smtClean="0"/>
              <a:t>Students, parents, teachers, schools, and offices of education cooperate to develop the optimal curriculum for students.</a:t>
            </a:r>
          </a:p>
          <a:p>
            <a:endParaRPr lang="en-GB" sz="2900" dirty="0" smtClean="0"/>
          </a:p>
          <a:p>
            <a:r>
              <a:rPr lang="en-GB" sz="2900" dirty="0" smtClean="0"/>
              <a:t> It intends to make a curriculum-</a:t>
            </a:r>
            <a:r>
              <a:rPr lang="en-GB" sz="2900" dirty="0" err="1" smtClean="0"/>
              <a:t>centered</a:t>
            </a:r>
            <a:r>
              <a:rPr lang="en-GB" sz="2900" dirty="0" smtClean="0"/>
              <a:t> school education system.</a:t>
            </a:r>
          </a:p>
          <a:p>
            <a:endParaRPr lang="en-GB" sz="2900" dirty="0" smtClean="0"/>
          </a:p>
          <a:p>
            <a:r>
              <a:rPr lang="en-GB" sz="2900" dirty="0" smtClean="0"/>
              <a:t> It aims to maintain and control the quality of processes and products of public education in Korea.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4048" y="1340768"/>
            <a:ext cx="3888431" cy="5472608"/>
          </a:xfrm>
        </p:spPr>
        <p:txBody>
          <a:bodyPr>
            <a:normAutofit fontScale="47500" lnSpcReduction="20000"/>
          </a:bodyPr>
          <a:lstStyle/>
          <a:p>
            <a:r>
              <a:rPr lang="cy-GB" altLang="en-US" sz="2900" b="1" dirty="0" smtClean="0"/>
              <a:t>Cwricwlwm Cenedlaethol Korea </a:t>
            </a:r>
          </a:p>
          <a:p>
            <a:r>
              <a:rPr lang="cy-GB" altLang="en-US" sz="2900" b="1" dirty="0" smtClean="0"/>
              <a:t>Nodweddion:</a:t>
            </a:r>
          </a:p>
          <a:p>
            <a:endParaRPr lang="en-GB" sz="2900" b="1" dirty="0" smtClean="0"/>
          </a:p>
          <a:p>
            <a:r>
              <a:rPr lang="cy-GB" altLang="en-US" sz="2900" dirty="0" smtClean="0"/>
              <a:t>Mae ar yr un pryd yn anelu at undod cenedlaethol ac amrywiaeth unigol. </a:t>
            </a:r>
          </a:p>
          <a:p>
            <a:endParaRPr lang="en-GB" sz="2900" dirty="0" smtClean="0"/>
          </a:p>
          <a:p>
            <a:r>
              <a:rPr lang="cy-GB" altLang="en-US" sz="2900" dirty="0" smtClean="0"/>
              <a:t>Mae'n canolbwyntio ar y myfyriwr ac yn hwyluso ymreolaeth a chreadigrwydd myfyrwyr</a:t>
            </a:r>
          </a:p>
          <a:p>
            <a:endParaRPr lang="en-GB" sz="2900" dirty="0" smtClean="0"/>
          </a:p>
          <a:p>
            <a:r>
              <a:rPr lang="cy-GB" altLang="en-US" sz="2900" dirty="0" smtClean="0"/>
              <a:t>Mae myfyrwyr, rhieni, athrawon, ysgolion a swyddfeydd addysg yn cydweithredu i ddatblygu'r cwricwlwm gorau posibl i fyfyrwyr</a:t>
            </a:r>
            <a:endParaRPr lang="en-GB" sz="2900" dirty="0" smtClean="0"/>
          </a:p>
          <a:p>
            <a:endParaRPr lang="en-GB" sz="2900" dirty="0" smtClean="0"/>
          </a:p>
          <a:p>
            <a:r>
              <a:rPr lang="en-GB" sz="2900" dirty="0" smtClean="0"/>
              <a:t> </a:t>
            </a:r>
            <a:r>
              <a:rPr lang="cy-GB" altLang="en-US" sz="2900" dirty="0" smtClean="0"/>
              <a:t>Mae'n bwriadu gwneud system addysg ysgol sy'n canolbwyntio ar y cwricwlwm</a:t>
            </a:r>
            <a:endParaRPr lang="en-GB" sz="2900" dirty="0" smtClean="0"/>
          </a:p>
          <a:p>
            <a:endParaRPr lang="en-GB" sz="2900" dirty="0" smtClean="0"/>
          </a:p>
          <a:p>
            <a:r>
              <a:rPr lang="cy-GB" altLang="en-US" sz="2900" dirty="0" smtClean="0"/>
              <a:t>Ei nod yw cynnal a rheoli ansawdd prosesau a chynhyrchion addysg gyhoeddus yng </a:t>
            </a:r>
            <a:r>
              <a:rPr lang="cy-GB" altLang="en-US" sz="2900" dirty="0" err="1" smtClean="0"/>
              <a:t>Nghorea</a:t>
            </a:r>
            <a:r>
              <a:rPr lang="cy-GB" altLang="en-US" sz="2900" dirty="0" smtClean="0"/>
              <a:t> </a:t>
            </a:r>
          </a:p>
          <a:p>
            <a:endParaRPr lang="en-GB" dirty="0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75030"/>
            <a:ext cx="150682" cy="30714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. </a:t>
            </a: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1970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27072"/>
            <a:ext cx="6589200" cy="1280890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solidFill>
                  <a:schemeClr val="tx2"/>
                </a:solidFill>
              </a:rPr>
              <a:t>Cwricwlwm</a:t>
            </a:r>
            <a:r>
              <a:rPr lang="en-GB" sz="3200" dirty="0" smtClean="0">
                <a:solidFill>
                  <a:schemeClr val="tx2"/>
                </a:solidFill>
              </a:rPr>
              <a:t> Korea (</a:t>
            </a:r>
            <a:r>
              <a:rPr lang="en-GB" sz="3200" dirty="0" err="1" smtClean="0">
                <a:solidFill>
                  <a:schemeClr val="tx2"/>
                </a:solidFill>
              </a:rPr>
              <a:t>parhad</a:t>
            </a:r>
            <a:r>
              <a:rPr lang="en-GB" sz="3200" dirty="0" smtClean="0">
                <a:solidFill>
                  <a:schemeClr val="tx2"/>
                </a:solidFill>
              </a:rPr>
              <a:t>)</a:t>
            </a:r>
            <a:br>
              <a:rPr lang="en-GB" sz="3200" dirty="0" smtClean="0">
                <a:solidFill>
                  <a:schemeClr val="tx2"/>
                </a:solidFill>
              </a:rPr>
            </a:br>
            <a:r>
              <a:rPr lang="en-GB" sz="3200" dirty="0" smtClean="0">
                <a:solidFill>
                  <a:schemeClr val="tx2"/>
                </a:solidFill>
              </a:rPr>
              <a:t>Curriculum  </a:t>
            </a:r>
            <a:r>
              <a:rPr lang="en-GB" sz="3200" dirty="0">
                <a:solidFill>
                  <a:schemeClr val="tx2"/>
                </a:solidFill>
              </a:rPr>
              <a:t>in Korea (Continued) 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1" y="1268760"/>
            <a:ext cx="4680520" cy="5400600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>
                <a:solidFill>
                  <a:schemeClr val="tx2"/>
                </a:solidFill>
              </a:rPr>
              <a:t>Exams are seen as extremely important</a:t>
            </a:r>
          </a:p>
          <a:p>
            <a:endParaRPr lang="en-GB" sz="2600" dirty="0">
              <a:solidFill>
                <a:schemeClr val="tx2"/>
              </a:solidFill>
            </a:endParaRPr>
          </a:p>
          <a:p>
            <a:r>
              <a:rPr lang="en-GB" sz="2600" dirty="0">
                <a:solidFill>
                  <a:schemeClr val="tx2"/>
                </a:solidFill>
              </a:rPr>
              <a:t> Curriculum is dominated by languages, maths and science. English has become a very important element of social mobility. </a:t>
            </a:r>
          </a:p>
          <a:p>
            <a:endParaRPr lang="en-GB" sz="2600" dirty="0">
              <a:solidFill>
                <a:schemeClr val="tx2"/>
              </a:solidFill>
            </a:endParaRPr>
          </a:p>
          <a:p>
            <a:r>
              <a:rPr lang="en-GB" sz="2600" dirty="0">
                <a:solidFill>
                  <a:schemeClr val="tx2"/>
                </a:solidFill>
              </a:rPr>
              <a:t>A child's future, status and social mobility are strongly connected to exam outcomes.</a:t>
            </a:r>
          </a:p>
          <a:p>
            <a:endParaRPr lang="en-GB" sz="2600" dirty="0">
              <a:solidFill>
                <a:schemeClr val="tx2"/>
              </a:solidFill>
            </a:endParaRPr>
          </a:p>
          <a:p>
            <a:r>
              <a:rPr lang="en-GB" sz="2600" dirty="0">
                <a:solidFill>
                  <a:schemeClr val="tx2"/>
                </a:solidFill>
              </a:rPr>
              <a:t>Teacher led</a:t>
            </a:r>
          </a:p>
          <a:p>
            <a:endParaRPr lang="en-GB" sz="2600" dirty="0">
              <a:solidFill>
                <a:schemeClr val="tx2"/>
              </a:solidFill>
            </a:endParaRPr>
          </a:p>
          <a:p>
            <a:r>
              <a:rPr lang="en-GB" sz="2600" dirty="0">
                <a:solidFill>
                  <a:schemeClr val="tx2"/>
                </a:solidFill>
              </a:rPr>
              <a:t>Surveys tend to suggest that children don't like going to school - they are often stressed and not happy or they're bored.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1" y="980728"/>
            <a:ext cx="4211959" cy="5877272"/>
          </a:xfrm>
        </p:spPr>
        <p:txBody>
          <a:bodyPr>
            <a:noAutofit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arholiadau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 </a:t>
            </a:r>
            <a:r>
              <a:rPr lang="en-GB" dirty="0" err="1" smtClean="0"/>
              <a:t>yno</a:t>
            </a:r>
            <a:endParaRPr lang="en-GB" dirty="0" smtClean="0"/>
          </a:p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ddominyddu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ieithoedd</a:t>
            </a:r>
            <a:r>
              <a:rPr lang="en-GB" dirty="0" smtClean="0"/>
              <a:t>, </a:t>
            </a:r>
            <a:r>
              <a:rPr lang="en-GB" dirty="0" err="1" smtClean="0"/>
              <a:t>mathemateg</a:t>
            </a:r>
            <a:r>
              <a:rPr lang="en-GB" dirty="0" smtClean="0"/>
              <a:t> a </a:t>
            </a:r>
            <a:r>
              <a:rPr lang="en-GB" dirty="0" err="1" smtClean="0"/>
              <a:t>gwyddoniaeth</a:t>
            </a:r>
            <a:r>
              <a:rPr lang="en-GB" dirty="0" smtClean="0"/>
              <a:t>. Mae </a:t>
            </a:r>
            <a:r>
              <a:rPr lang="en-GB" dirty="0" err="1" smtClean="0"/>
              <a:t>Saesneg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 o </a:t>
            </a:r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fyny’n</a:t>
            </a:r>
            <a:r>
              <a:rPr lang="en-GB" dirty="0" smtClean="0"/>
              <a:t> </a:t>
            </a:r>
            <a:r>
              <a:rPr lang="en-GB" dirty="0" err="1" smtClean="0"/>
              <a:t>gymdeithasol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dyfodol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, </a:t>
            </a:r>
            <a:r>
              <a:rPr lang="en-GB" dirty="0" err="1" smtClean="0"/>
              <a:t>statws</a:t>
            </a:r>
            <a:r>
              <a:rPr lang="en-GB" dirty="0" smtClean="0"/>
              <a:t> a </a:t>
            </a:r>
            <a:r>
              <a:rPr lang="en-GB" dirty="0" err="1" smtClean="0"/>
              <a:t>symudedd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cysylltu’n</a:t>
            </a:r>
            <a:r>
              <a:rPr lang="en-GB" dirty="0" smtClean="0"/>
              <a:t> </a:t>
            </a:r>
            <a:r>
              <a:rPr lang="en-GB" dirty="0" err="1" smtClean="0"/>
              <a:t>gryf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ganlyniadau</a:t>
            </a:r>
            <a:r>
              <a:rPr lang="en-GB" dirty="0" smtClean="0"/>
              <a:t> </a:t>
            </a:r>
            <a:r>
              <a:rPr lang="en-GB" dirty="0" err="1" smtClean="0"/>
              <a:t>arholiadau</a:t>
            </a:r>
            <a:endParaRPr lang="en-GB" dirty="0" smtClean="0"/>
          </a:p>
          <a:p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endParaRPr lang="en-GB" dirty="0" smtClean="0"/>
          </a:p>
          <a:p>
            <a:r>
              <a:rPr lang="en-GB" dirty="0" err="1" smtClean="0"/>
              <a:t>Arolygon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tueddu</a:t>
            </a:r>
            <a:r>
              <a:rPr lang="en-GB" dirty="0" smtClean="0"/>
              <a:t> </a:t>
            </a:r>
            <a:r>
              <a:rPr lang="en-GB" dirty="0" err="1" smtClean="0"/>
              <a:t>awgrymu</a:t>
            </a:r>
            <a:r>
              <a:rPr lang="en-GB" dirty="0" smtClean="0"/>
              <a:t> </a:t>
            </a: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–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teimlo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bwysau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anhapus</a:t>
            </a:r>
            <a:r>
              <a:rPr lang="en-GB" dirty="0" smtClean="0"/>
              <a:t> </a:t>
            </a:r>
            <a:r>
              <a:rPr lang="en-GB" dirty="0" err="1" smtClean="0"/>
              <a:t>neu’n</a:t>
            </a:r>
            <a:r>
              <a:rPr lang="en-GB" dirty="0" smtClean="0"/>
              <a:t> </a:t>
            </a:r>
            <a:r>
              <a:rPr lang="en-GB" dirty="0" err="1" smtClean="0"/>
              <a:t>gweld</a:t>
            </a:r>
            <a:r>
              <a:rPr lang="en-GB" dirty="0" smtClean="0"/>
              <a:t> </a:t>
            </a:r>
            <a:r>
              <a:rPr lang="en-GB" dirty="0" err="1" smtClean="0"/>
              <a:t>e’n</a:t>
            </a:r>
            <a:r>
              <a:rPr lang="en-GB" dirty="0" smtClean="0"/>
              <a:t> </a:t>
            </a:r>
            <a:r>
              <a:rPr lang="en-GB" dirty="0" err="1" smtClean="0"/>
              <a:t>ddiflas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239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825625"/>
            <a:ext cx="3886200" cy="4351338"/>
          </a:xfrm>
        </p:spPr>
        <p:txBody>
          <a:bodyPr/>
          <a:lstStyle/>
          <a:p>
            <a:r>
              <a:rPr lang="en-US" sz="2400" dirty="0">
                <a:solidFill>
                  <a:schemeClr val="tx2"/>
                </a:solidFill>
              </a:rPr>
              <a:t>What are the differences between the curriculum in Korea and the National Curriculum in the UK?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9755" y="1905000"/>
            <a:ext cx="3197093" cy="3767397"/>
          </a:xfrm>
        </p:spPr>
        <p:txBody>
          <a:bodyPr>
            <a:normAutofit/>
          </a:bodyPr>
          <a:lstStyle/>
          <a:p>
            <a:r>
              <a:rPr lang="en-GB" sz="2400" dirty="0" smtClean="0"/>
              <a:t>Beth </a:t>
            </a:r>
            <a:r>
              <a:rPr lang="en-GB" sz="2400" dirty="0" err="1" smtClean="0"/>
              <a:t>yw’r</a:t>
            </a:r>
            <a:r>
              <a:rPr lang="en-GB" sz="2400" dirty="0" smtClean="0"/>
              <a:t> </a:t>
            </a:r>
            <a:r>
              <a:rPr lang="en-GB" sz="2400" dirty="0" err="1" smtClean="0"/>
              <a:t>gwahaniaeth</a:t>
            </a:r>
            <a:r>
              <a:rPr lang="en-GB" sz="2400" dirty="0" smtClean="0"/>
              <a:t> </a:t>
            </a:r>
            <a:r>
              <a:rPr lang="en-GB" sz="2400" dirty="0" err="1" smtClean="0"/>
              <a:t>rhwng</a:t>
            </a:r>
            <a:r>
              <a:rPr lang="en-GB" sz="2400" dirty="0" smtClean="0"/>
              <a:t> y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Korea a </a:t>
            </a:r>
            <a:r>
              <a:rPr lang="en-GB" sz="2400" dirty="0" err="1" smtClean="0"/>
              <a:t>Chwricwlwm</a:t>
            </a:r>
            <a:r>
              <a:rPr lang="en-GB" sz="2400" dirty="0" smtClean="0"/>
              <a:t> </a:t>
            </a:r>
            <a:r>
              <a:rPr lang="en-GB" sz="2400" dirty="0" err="1" smtClean="0"/>
              <a:t>Cenedlaethol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DU?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8981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736" y="-27384"/>
            <a:ext cx="6589200" cy="1280890"/>
          </a:xfrm>
        </p:spPr>
        <p:txBody>
          <a:bodyPr/>
          <a:lstStyle/>
          <a:p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Ffindir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Curriculum in Finland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576" y="1253506"/>
            <a:ext cx="3880315" cy="5501926"/>
          </a:xfrm>
        </p:spPr>
        <p:txBody>
          <a:bodyPr>
            <a:normAutofit fontScale="62500" lnSpcReduction="20000"/>
          </a:bodyPr>
          <a:lstStyle/>
          <a:p>
            <a:r>
              <a:rPr lang="en-GB" sz="2400" dirty="0">
                <a:solidFill>
                  <a:srgbClr val="FEFFFF"/>
                </a:solidFill>
                <a:hlinkClick r:id="rId2"/>
              </a:rPr>
              <a:t>https://www.youtube.com/watch?v=ntdYxqRce_s</a:t>
            </a:r>
            <a:endParaRPr lang="en-GB" sz="2400" dirty="0">
              <a:solidFill>
                <a:srgbClr val="FEFFFF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</a:endParaRPr>
          </a:p>
          <a:p>
            <a:r>
              <a:rPr lang="en-GB" sz="2500" dirty="0">
                <a:solidFill>
                  <a:schemeClr val="tx2"/>
                </a:solidFill>
              </a:rPr>
              <a:t>Supporting every individual, every child regardless of their economic or social background.</a:t>
            </a:r>
          </a:p>
          <a:p>
            <a:endParaRPr lang="en-GB" sz="2500" dirty="0">
              <a:solidFill>
                <a:schemeClr val="tx2"/>
              </a:solidFill>
            </a:endParaRPr>
          </a:p>
          <a:p>
            <a:r>
              <a:rPr lang="en-GB" sz="2500" dirty="0">
                <a:solidFill>
                  <a:schemeClr val="tx2"/>
                </a:solidFill>
              </a:rPr>
              <a:t> Teaching profession is highly valued and respected. </a:t>
            </a:r>
          </a:p>
          <a:p>
            <a:endParaRPr lang="en-GB" sz="2500" dirty="0">
              <a:solidFill>
                <a:schemeClr val="tx2"/>
              </a:solidFill>
            </a:endParaRPr>
          </a:p>
          <a:p>
            <a:r>
              <a:rPr lang="en-GB" sz="2500" dirty="0">
                <a:solidFill>
                  <a:schemeClr val="tx2"/>
                </a:solidFill>
              </a:rPr>
              <a:t>No national examinations or rankings.</a:t>
            </a:r>
          </a:p>
          <a:p>
            <a:endParaRPr lang="en-GB" sz="2500" dirty="0">
              <a:solidFill>
                <a:schemeClr val="tx2"/>
              </a:solidFill>
            </a:endParaRPr>
          </a:p>
          <a:p>
            <a:r>
              <a:rPr lang="en-GB" sz="2500" dirty="0">
                <a:solidFill>
                  <a:schemeClr val="tx2"/>
                </a:solidFill>
              </a:rPr>
              <a:t>Many institutions are combined primary and secondary schools with no major unsettling transition stages.</a:t>
            </a:r>
          </a:p>
          <a:p>
            <a:pPr marL="0" indent="0">
              <a:buNone/>
            </a:pPr>
            <a:endParaRPr lang="en-GB" sz="2500" dirty="0">
              <a:solidFill>
                <a:schemeClr val="tx2"/>
              </a:solidFill>
            </a:endParaRPr>
          </a:p>
          <a:p>
            <a:r>
              <a:rPr lang="en-GB" sz="2500" dirty="0">
                <a:solidFill>
                  <a:schemeClr val="tx2"/>
                </a:solidFill>
              </a:rPr>
              <a:t>National curriculum is broad guidelines 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1313384"/>
            <a:ext cx="4248471" cy="5544616"/>
          </a:xfrm>
        </p:spPr>
        <p:txBody>
          <a:bodyPr>
            <a:normAutofit fontScale="62500" lnSpcReduction="20000"/>
          </a:bodyPr>
          <a:lstStyle/>
          <a:p>
            <a:r>
              <a:rPr lang="en-GB" sz="2000" dirty="0">
                <a:solidFill>
                  <a:srgbClr val="FEFFFF"/>
                </a:solidFill>
                <a:hlinkClick r:id="rId2"/>
              </a:rPr>
              <a:t>https://www.youtube.com/watch?v=ntdYxqRce_s</a:t>
            </a:r>
            <a:endParaRPr lang="en-GB" sz="2000" dirty="0">
              <a:solidFill>
                <a:srgbClr val="FEFFFF"/>
              </a:solidFill>
            </a:endParaRPr>
          </a:p>
          <a:p>
            <a:endParaRPr lang="en-GB" dirty="0" smtClean="0"/>
          </a:p>
          <a:p>
            <a:r>
              <a:rPr lang="en-GB" sz="2600" dirty="0" err="1" smtClean="0"/>
              <a:t>Cefnogi</a:t>
            </a:r>
            <a:r>
              <a:rPr lang="en-GB" sz="2600" dirty="0" smtClean="0"/>
              <a:t> </a:t>
            </a:r>
            <a:r>
              <a:rPr lang="en-GB" sz="2600" dirty="0" err="1" smtClean="0"/>
              <a:t>pob</a:t>
            </a:r>
            <a:r>
              <a:rPr lang="en-GB" sz="2600" dirty="0" smtClean="0"/>
              <a:t> </a:t>
            </a:r>
            <a:r>
              <a:rPr lang="en-GB" sz="2600" dirty="0" err="1" smtClean="0"/>
              <a:t>unigolyn</a:t>
            </a:r>
            <a:r>
              <a:rPr lang="en-GB" sz="2600" dirty="0" smtClean="0"/>
              <a:t>, </a:t>
            </a:r>
            <a:r>
              <a:rPr lang="en-GB" sz="2600" dirty="0" err="1" smtClean="0"/>
              <a:t>pob</a:t>
            </a:r>
            <a:r>
              <a:rPr lang="en-GB" sz="2600" dirty="0" smtClean="0"/>
              <a:t> </a:t>
            </a:r>
            <a:r>
              <a:rPr lang="en-GB" sz="2600" dirty="0" err="1" smtClean="0"/>
              <a:t>plentyn</a:t>
            </a:r>
            <a:r>
              <a:rPr lang="en-GB" sz="2600" dirty="0" smtClean="0"/>
              <a:t> </a:t>
            </a:r>
            <a:r>
              <a:rPr lang="en-GB" sz="2600" dirty="0" err="1" smtClean="0"/>
              <a:t>waeth</a:t>
            </a:r>
            <a:r>
              <a:rPr lang="en-GB" sz="2600" dirty="0" smtClean="0"/>
              <a:t> </a:t>
            </a:r>
            <a:r>
              <a:rPr lang="en-GB" sz="2600" dirty="0" err="1" smtClean="0"/>
              <a:t>beth</a:t>
            </a:r>
            <a:r>
              <a:rPr lang="en-GB" sz="2600" dirty="0" smtClean="0"/>
              <a:t> </a:t>
            </a:r>
            <a:r>
              <a:rPr lang="en-GB" sz="2600" dirty="0" err="1" smtClean="0"/>
              <a:t>yw</a:t>
            </a:r>
            <a:r>
              <a:rPr lang="en-GB" sz="2600" dirty="0" smtClean="0"/>
              <a:t> </a:t>
            </a:r>
            <a:r>
              <a:rPr lang="en-GB" sz="2600" dirty="0" err="1" smtClean="0"/>
              <a:t>eu</a:t>
            </a:r>
            <a:r>
              <a:rPr lang="en-GB" sz="2600" dirty="0" smtClean="0"/>
              <a:t> </a:t>
            </a:r>
            <a:r>
              <a:rPr lang="en-GB" sz="2600" dirty="0" err="1" smtClean="0"/>
              <a:t>cefndir</a:t>
            </a:r>
            <a:r>
              <a:rPr lang="en-GB" sz="2600" dirty="0" smtClean="0"/>
              <a:t> </a:t>
            </a:r>
            <a:r>
              <a:rPr lang="en-GB" sz="2600" dirty="0" err="1" smtClean="0"/>
              <a:t>economaidd</a:t>
            </a:r>
            <a:r>
              <a:rPr lang="en-GB" sz="2600" dirty="0" smtClean="0"/>
              <a:t> </a:t>
            </a:r>
            <a:r>
              <a:rPr lang="en-GB" sz="2600" dirty="0" err="1" smtClean="0"/>
              <a:t>neu</a:t>
            </a:r>
            <a:r>
              <a:rPr lang="en-GB" sz="2600" dirty="0" smtClean="0"/>
              <a:t> </a:t>
            </a:r>
            <a:r>
              <a:rPr lang="en-GB" sz="2600" dirty="0" err="1" smtClean="0"/>
              <a:t>cymdeithasol</a:t>
            </a:r>
            <a:endParaRPr lang="en-GB" sz="2600" dirty="0" smtClean="0"/>
          </a:p>
          <a:p>
            <a:endParaRPr lang="en-GB" sz="2600" dirty="0" smtClean="0"/>
          </a:p>
          <a:p>
            <a:r>
              <a:rPr lang="en-GB" sz="2600" dirty="0" err="1" smtClean="0"/>
              <a:t>Athrawon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uchel</a:t>
            </a:r>
            <a:r>
              <a:rPr lang="en-GB" sz="2600" dirty="0" smtClean="0"/>
              <a:t> </a:t>
            </a:r>
            <a:r>
              <a:rPr lang="en-GB" sz="2600" dirty="0" err="1" smtClean="0"/>
              <a:t>iawn</a:t>
            </a:r>
            <a:r>
              <a:rPr lang="en-GB" sz="2600" dirty="0" smtClean="0"/>
              <a:t> </a:t>
            </a:r>
            <a:r>
              <a:rPr lang="en-GB" sz="2600" dirty="0" err="1" smtClean="0"/>
              <a:t>eu</a:t>
            </a:r>
            <a:r>
              <a:rPr lang="en-GB" sz="2600" dirty="0" smtClean="0"/>
              <a:t> parch</a:t>
            </a:r>
          </a:p>
          <a:p>
            <a:endParaRPr lang="en-GB" sz="2600" dirty="0" smtClean="0"/>
          </a:p>
          <a:p>
            <a:r>
              <a:rPr lang="en-GB" sz="2600" dirty="0" smtClean="0"/>
              <a:t>Dim </a:t>
            </a:r>
            <a:r>
              <a:rPr lang="en-GB" sz="2600" dirty="0" err="1" smtClean="0"/>
              <a:t>arholiadau</a:t>
            </a:r>
            <a:r>
              <a:rPr lang="en-GB" sz="2600" dirty="0" smtClean="0"/>
              <a:t> </a:t>
            </a:r>
            <a:r>
              <a:rPr lang="en-GB" sz="2600" dirty="0" err="1" smtClean="0"/>
              <a:t>cenedlaethol</a:t>
            </a:r>
            <a:r>
              <a:rPr lang="en-GB" sz="2600" dirty="0" smtClean="0"/>
              <a:t> </a:t>
            </a:r>
            <a:r>
              <a:rPr lang="en-GB" sz="2600" dirty="0" err="1" smtClean="0"/>
              <a:t>na</a:t>
            </a:r>
            <a:r>
              <a:rPr lang="en-GB" sz="2600" dirty="0" smtClean="0"/>
              <a:t> </a:t>
            </a:r>
            <a:r>
              <a:rPr lang="en-GB" sz="2600" dirty="0" err="1" smtClean="0"/>
              <a:t>gosod</a:t>
            </a:r>
            <a:r>
              <a:rPr lang="en-GB" sz="2600" dirty="0" smtClean="0"/>
              <a:t> </a:t>
            </a:r>
            <a:r>
              <a:rPr lang="en-GB" sz="2600" dirty="0" err="1" smtClean="0"/>
              <a:t>mewn</a:t>
            </a:r>
            <a:r>
              <a:rPr lang="en-GB" sz="2600" dirty="0" smtClean="0"/>
              <a:t> </a:t>
            </a:r>
            <a:r>
              <a:rPr lang="en-GB" sz="2600" dirty="0" err="1" smtClean="0"/>
              <a:t>cynghrair</a:t>
            </a:r>
            <a:endParaRPr lang="en-GB" sz="2600" dirty="0" smtClean="0"/>
          </a:p>
          <a:p>
            <a:pPr marL="0" indent="0">
              <a:buNone/>
            </a:pPr>
            <a:endParaRPr lang="en-GB" sz="2600" dirty="0" smtClean="0"/>
          </a:p>
          <a:p>
            <a:r>
              <a:rPr lang="en-GB" sz="2600" dirty="0" err="1" smtClean="0"/>
              <a:t>Llawer</a:t>
            </a:r>
            <a:r>
              <a:rPr lang="en-GB" sz="2600" dirty="0" smtClean="0"/>
              <a:t> o </a:t>
            </a:r>
            <a:r>
              <a:rPr lang="en-GB" sz="2600" dirty="0" err="1" smtClean="0"/>
              <a:t>leoliadau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cyfuno</a:t>
            </a:r>
            <a:r>
              <a:rPr lang="en-GB" sz="2600" dirty="0" smtClean="0"/>
              <a:t> </a:t>
            </a:r>
            <a:r>
              <a:rPr lang="en-GB" sz="2600" dirty="0" err="1" smtClean="0"/>
              <a:t>addysg</a:t>
            </a:r>
            <a:r>
              <a:rPr lang="en-GB" sz="2600" dirty="0" smtClean="0"/>
              <a:t> </a:t>
            </a:r>
            <a:r>
              <a:rPr lang="en-GB" sz="2600" dirty="0" err="1" smtClean="0"/>
              <a:t>cynradd</a:t>
            </a:r>
            <a:r>
              <a:rPr lang="en-GB" sz="2600" dirty="0" smtClean="0"/>
              <a:t> ac </a:t>
            </a:r>
            <a:r>
              <a:rPr lang="en-GB" sz="2600" dirty="0" err="1" smtClean="0"/>
              <a:t>uwchradd</a:t>
            </a:r>
            <a:r>
              <a:rPr lang="en-GB" sz="2600" dirty="0" smtClean="0"/>
              <a:t> </a:t>
            </a:r>
            <a:r>
              <a:rPr lang="en-GB" sz="2600" dirty="0" err="1" smtClean="0"/>
              <a:t>gan</a:t>
            </a:r>
            <a:r>
              <a:rPr lang="en-GB" sz="2600" dirty="0" smtClean="0"/>
              <a:t> </a:t>
            </a:r>
            <a:r>
              <a:rPr lang="en-GB" sz="2600" dirty="0" err="1" smtClean="0"/>
              <a:t>osgoi</a:t>
            </a:r>
            <a:r>
              <a:rPr lang="en-GB" sz="2600" dirty="0" smtClean="0"/>
              <a:t> </a:t>
            </a:r>
            <a:r>
              <a:rPr lang="en-GB" sz="2600" dirty="0" err="1" smtClean="0"/>
              <a:t>camau</a:t>
            </a:r>
            <a:r>
              <a:rPr lang="en-GB" sz="2600" dirty="0" smtClean="0"/>
              <a:t> </a:t>
            </a:r>
            <a:r>
              <a:rPr lang="en-GB" sz="2600" dirty="0" err="1" smtClean="0"/>
              <a:t>trosglwyddo</a:t>
            </a:r>
            <a:r>
              <a:rPr lang="en-GB" sz="2600" dirty="0" smtClean="0"/>
              <a:t> </a:t>
            </a:r>
            <a:r>
              <a:rPr lang="en-GB" sz="2600" dirty="0" err="1" smtClean="0"/>
              <a:t>ansefydlog</a:t>
            </a:r>
            <a:endParaRPr lang="en-GB" sz="2600" dirty="0" smtClean="0"/>
          </a:p>
          <a:p>
            <a:endParaRPr lang="en-GB" sz="2600" dirty="0" smtClean="0"/>
          </a:p>
          <a:p>
            <a:r>
              <a:rPr lang="en-GB" sz="2600" dirty="0" err="1" smtClean="0"/>
              <a:t>Canllawiau</a:t>
            </a:r>
            <a:r>
              <a:rPr lang="en-GB" sz="2600" dirty="0" smtClean="0"/>
              <a:t> bras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unig</a:t>
            </a:r>
            <a:r>
              <a:rPr lang="en-GB" sz="2600" dirty="0" smtClean="0"/>
              <a:t> </a:t>
            </a:r>
            <a:r>
              <a:rPr lang="en-GB" sz="2600" dirty="0" err="1" smtClean="0"/>
              <a:t>yw’r</a:t>
            </a:r>
            <a:r>
              <a:rPr lang="en-GB" sz="2600" dirty="0" smtClean="0"/>
              <a:t> </a:t>
            </a:r>
            <a:r>
              <a:rPr lang="en-GB" sz="2600" dirty="0" err="1" smtClean="0"/>
              <a:t>Cwricwlwm</a:t>
            </a:r>
            <a:r>
              <a:rPr lang="en-GB" sz="2600" dirty="0" smtClean="0"/>
              <a:t> </a:t>
            </a:r>
            <a:r>
              <a:rPr lang="en-GB" sz="2600" dirty="0" err="1" smtClean="0"/>
              <a:t>cenedlaethol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220852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98113"/>
            <a:ext cx="7740352" cy="1280890"/>
          </a:xfrm>
        </p:spPr>
        <p:txBody>
          <a:bodyPr>
            <a:normAutofit/>
          </a:bodyPr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 smtClean="0"/>
              <a:t>Ffindir</a:t>
            </a:r>
            <a:r>
              <a:rPr lang="en-GB" dirty="0" smtClean="0"/>
              <a:t> (</a:t>
            </a:r>
            <a:r>
              <a:rPr lang="en-GB" dirty="0" err="1" smtClean="0"/>
              <a:t>parhad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Curriculum in Finland(continued)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576" y="1379003"/>
            <a:ext cx="4248472" cy="4351338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Reform 2016 – increased participation and school as a </a:t>
            </a:r>
            <a:r>
              <a:rPr lang="en-GB" sz="2400" dirty="0" smtClean="0">
                <a:solidFill>
                  <a:schemeClr val="tx2"/>
                </a:solidFill>
              </a:rPr>
              <a:t>community</a:t>
            </a:r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Individual plan drawn up for every child (child and family needs) and this forms the base of the education provided</a:t>
            </a:r>
            <a:r>
              <a:rPr lang="en-GB" sz="2400" dirty="0" smtClean="0">
                <a:solidFill>
                  <a:schemeClr val="tx2"/>
                </a:solidFill>
              </a:rPr>
              <a:t>.</a:t>
            </a:r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Finnish curriculum is far less 'academic' than you would expect of such a high achieving </a:t>
            </a:r>
            <a:r>
              <a:rPr lang="en-GB" sz="2400" dirty="0" smtClean="0">
                <a:solidFill>
                  <a:schemeClr val="tx2"/>
                </a:solidFill>
              </a:rPr>
              <a:t>nation</a:t>
            </a:r>
            <a:endParaRPr lang="en-GB" sz="2400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1379004"/>
            <a:ext cx="4464495" cy="5434372"/>
          </a:xfrm>
        </p:spPr>
        <p:txBody>
          <a:bodyPr>
            <a:normAutofit fontScale="32500" lnSpcReduction="20000"/>
          </a:bodyPr>
          <a:lstStyle/>
          <a:p>
            <a:r>
              <a:rPr lang="cy-GB" altLang="en-US" sz="7400" dirty="0" smtClean="0">
                <a:solidFill>
                  <a:srgbClr val="222222"/>
                </a:solidFill>
              </a:rPr>
              <a:t>Diwygio </a:t>
            </a:r>
            <a:r>
              <a:rPr lang="cy-GB" altLang="en-US" sz="7400" dirty="0">
                <a:solidFill>
                  <a:srgbClr val="222222"/>
                </a:solidFill>
              </a:rPr>
              <a:t>2016 - mwy o gyfranogiad a'r ysgol fel </a:t>
            </a:r>
            <a:r>
              <a:rPr lang="cy-GB" altLang="en-US" sz="7400" dirty="0" smtClean="0">
                <a:solidFill>
                  <a:srgbClr val="222222"/>
                </a:solidFill>
              </a:rPr>
              <a:t>cymuned</a:t>
            </a:r>
            <a:endParaRPr lang="en-GB" sz="7400" dirty="0">
              <a:solidFill>
                <a:schemeClr val="tx2"/>
              </a:solidFill>
            </a:endParaRPr>
          </a:p>
          <a:p>
            <a:r>
              <a:rPr lang="cy-GB" altLang="en-US" sz="7400" dirty="0">
                <a:solidFill>
                  <a:srgbClr val="222222"/>
                </a:solidFill>
              </a:rPr>
              <a:t>Cynllun unigol a luniwyd ar gyfer pob plentyn (anghenion plentyn a theulu) ac mae hwn </a:t>
            </a:r>
            <a:r>
              <a:rPr lang="cy-GB" altLang="en-US" sz="7400" dirty="0" smtClean="0">
                <a:solidFill>
                  <a:srgbClr val="222222"/>
                </a:solidFill>
              </a:rPr>
              <a:t>yn </a:t>
            </a:r>
            <a:r>
              <a:rPr lang="cy-GB" altLang="en-US" sz="7400" dirty="0">
                <a:solidFill>
                  <a:srgbClr val="222222"/>
                </a:solidFill>
              </a:rPr>
              <a:t>sylfaen i'r addysg a ddarperir</a:t>
            </a:r>
            <a:r>
              <a:rPr lang="cy-GB" altLang="en-US" sz="7400" dirty="0" smtClean="0">
                <a:solidFill>
                  <a:srgbClr val="222222"/>
                </a:solidFill>
              </a:rPr>
              <a:t>.</a:t>
            </a:r>
            <a:endParaRPr lang="en-GB" sz="7400" dirty="0">
              <a:solidFill>
                <a:schemeClr val="tx2"/>
              </a:solidFill>
            </a:endParaRPr>
          </a:p>
          <a:p>
            <a:r>
              <a:rPr lang="cy-GB" altLang="en-US" sz="7400" dirty="0">
                <a:solidFill>
                  <a:srgbClr val="222222"/>
                </a:solidFill>
              </a:rPr>
              <a:t>Mae cwricwlwm y Ffindir yn llawer llai 'academaidd' nag y byddech chi'n ei ddisgwyl gan genedl mor uchel ei </a:t>
            </a:r>
            <a:r>
              <a:rPr lang="cy-GB" altLang="en-US" sz="7400" dirty="0" smtClean="0">
                <a:solidFill>
                  <a:srgbClr val="222222"/>
                </a:solidFill>
              </a:rPr>
              <a:t>chyflawniad</a:t>
            </a:r>
            <a:endParaRPr lang="en-GB" sz="74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502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98113"/>
            <a:ext cx="7740352" cy="1280890"/>
          </a:xfrm>
        </p:spPr>
        <p:txBody>
          <a:bodyPr>
            <a:normAutofit/>
          </a:bodyPr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 smtClean="0"/>
              <a:t>Ffindir</a:t>
            </a:r>
            <a:r>
              <a:rPr lang="en-GB" dirty="0" smtClean="0"/>
              <a:t> (</a:t>
            </a:r>
            <a:r>
              <a:rPr lang="en-GB" dirty="0" err="1" smtClean="0"/>
              <a:t>parhad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Curriculum in Finland(continued)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379002"/>
            <a:ext cx="4248472" cy="5478997"/>
          </a:xfrm>
        </p:spPr>
        <p:txBody>
          <a:bodyPr>
            <a:normAutofit fontScale="32500" lnSpcReduction="20000"/>
          </a:bodyPr>
          <a:lstStyle/>
          <a:p>
            <a:r>
              <a:rPr lang="en-GB" sz="7200" dirty="0" smtClean="0">
                <a:solidFill>
                  <a:schemeClr val="tx2"/>
                </a:solidFill>
              </a:rPr>
              <a:t>Outdoor</a:t>
            </a:r>
            <a:r>
              <a:rPr lang="en-GB" sz="7200" dirty="0">
                <a:solidFill>
                  <a:schemeClr val="tx2"/>
                </a:solidFill>
              </a:rPr>
              <a:t>, practical learning opportunities and healthy related physical activity sessions are a regular feature in the curriculum: helping to maintain a healthy body and mind. </a:t>
            </a:r>
            <a:endParaRPr lang="en-GB" sz="7200" dirty="0" smtClean="0">
              <a:solidFill>
                <a:schemeClr val="tx2"/>
              </a:solidFill>
            </a:endParaRPr>
          </a:p>
          <a:p>
            <a:endParaRPr lang="en-GB" sz="7200" dirty="0">
              <a:solidFill>
                <a:schemeClr val="tx2"/>
              </a:solidFill>
            </a:endParaRPr>
          </a:p>
          <a:p>
            <a:r>
              <a:rPr lang="en-GB" sz="7200" dirty="0">
                <a:solidFill>
                  <a:schemeClr val="tx2"/>
                </a:solidFill>
              </a:rPr>
              <a:t>All children integrated in same classroom regardless of ability </a:t>
            </a:r>
            <a:endParaRPr lang="en-GB" sz="7200" dirty="0" smtClean="0">
              <a:solidFill>
                <a:schemeClr val="tx2"/>
              </a:solidFill>
            </a:endParaRPr>
          </a:p>
          <a:p>
            <a:endParaRPr lang="en-GB" sz="7200" dirty="0">
              <a:solidFill>
                <a:schemeClr val="tx2"/>
              </a:solidFill>
            </a:endParaRPr>
          </a:p>
          <a:p>
            <a:r>
              <a:rPr lang="en-GB" sz="7200" dirty="0">
                <a:solidFill>
                  <a:schemeClr val="tx2"/>
                </a:solidFill>
              </a:rPr>
              <a:t>Children not measured for first six years of education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423628"/>
            <a:ext cx="4536503" cy="5434372"/>
          </a:xfrm>
        </p:spPr>
        <p:txBody>
          <a:bodyPr>
            <a:normAutofit fontScale="32500" lnSpcReduction="20000"/>
          </a:bodyPr>
          <a:lstStyle/>
          <a:p>
            <a:r>
              <a:rPr lang="cy-GB" altLang="en-US" sz="6400" dirty="0" smtClean="0">
                <a:solidFill>
                  <a:srgbClr val="222222"/>
                </a:solidFill>
              </a:rPr>
              <a:t>Mae </a:t>
            </a:r>
            <a:r>
              <a:rPr lang="cy-GB" altLang="en-US" sz="6400" dirty="0">
                <a:solidFill>
                  <a:srgbClr val="222222"/>
                </a:solidFill>
              </a:rPr>
              <a:t>cyfleoedd dysgu awyr agored, ymarferol a sesiynau gweithgaredd corfforol </a:t>
            </a:r>
            <a:r>
              <a:rPr lang="cy-GB" altLang="en-US" sz="6400" dirty="0" smtClean="0">
                <a:solidFill>
                  <a:srgbClr val="222222"/>
                </a:solidFill>
              </a:rPr>
              <a:t>cysylltiedig </a:t>
            </a:r>
            <a:r>
              <a:rPr lang="cy-GB" altLang="en-US" sz="6400" dirty="0">
                <a:solidFill>
                  <a:srgbClr val="222222"/>
                </a:solidFill>
              </a:rPr>
              <a:t>ag iach yn nodwedd reolaidd yn y cwricwlwm: helpu i gynnal corff a meddwl iach. </a:t>
            </a:r>
            <a:endParaRPr lang="cy-GB" altLang="en-US" sz="6400" dirty="0" smtClean="0">
              <a:solidFill>
                <a:srgbClr val="222222"/>
              </a:solidFill>
            </a:endParaRPr>
          </a:p>
          <a:p>
            <a:endParaRPr lang="cy-GB" altLang="en-US" sz="6400" dirty="0" smtClean="0">
              <a:solidFill>
                <a:srgbClr val="222222"/>
              </a:solidFill>
            </a:endParaRPr>
          </a:p>
          <a:p>
            <a:r>
              <a:rPr lang="cy-GB" altLang="en-US" sz="6400" dirty="0" smtClean="0">
                <a:solidFill>
                  <a:srgbClr val="222222"/>
                </a:solidFill>
              </a:rPr>
              <a:t>Pob </a:t>
            </a:r>
            <a:r>
              <a:rPr lang="cy-GB" altLang="en-US" sz="6400" dirty="0">
                <a:solidFill>
                  <a:srgbClr val="222222"/>
                </a:solidFill>
              </a:rPr>
              <a:t>plentyn wedi'i integreiddio yn yr un ystafell ddosbarth waeth beth fo'u gallu </a:t>
            </a:r>
            <a:endParaRPr lang="en-GB" sz="6400" dirty="0">
              <a:solidFill>
                <a:schemeClr val="tx2"/>
              </a:solidFill>
            </a:endParaRPr>
          </a:p>
          <a:p>
            <a:endParaRPr lang="en-GB" sz="6400" dirty="0">
              <a:solidFill>
                <a:schemeClr val="tx2"/>
              </a:solidFill>
            </a:endParaRPr>
          </a:p>
          <a:p>
            <a:r>
              <a:rPr lang="cy-GB" altLang="en-US" sz="6400" dirty="0">
                <a:solidFill>
                  <a:srgbClr val="222222"/>
                </a:solidFill>
              </a:rPr>
              <a:t>Plant heb eu mesur ar gyfer chwe blynedd gyntaf eu haddysg</a:t>
            </a:r>
            <a:r>
              <a:rPr lang="cy-GB" altLang="en-US" sz="6400" dirty="0"/>
              <a:t> </a:t>
            </a:r>
          </a:p>
          <a:p>
            <a:endParaRPr lang="en-GB" dirty="0"/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505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/>
              <a:t>What are the differences between the curriculum in Finland and the National Curriculum in the UK?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Beth </a:t>
            </a:r>
            <a:r>
              <a:rPr lang="en-GB" sz="2400" dirty="0" err="1" smtClean="0"/>
              <a:t>yw’r</a:t>
            </a:r>
            <a:r>
              <a:rPr lang="en-GB" sz="2400" dirty="0" smtClean="0"/>
              <a:t> </a:t>
            </a:r>
            <a:r>
              <a:rPr lang="en-GB" sz="2400" dirty="0" err="1" smtClean="0"/>
              <a:t>gwahaniaeth</a:t>
            </a:r>
            <a:r>
              <a:rPr lang="en-GB" sz="2400" dirty="0" smtClean="0"/>
              <a:t> </a:t>
            </a:r>
            <a:r>
              <a:rPr lang="en-GB" sz="2400" dirty="0" err="1" smtClean="0"/>
              <a:t>rhwng</a:t>
            </a:r>
            <a:r>
              <a:rPr lang="en-GB" sz="2400" dirty="0" smtClean="0"/>
              <a:t> y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</a:t>
            </a:r>
            <a:r>
              <a:rPr lang="en-GB" sz="2400" dirty="0" err="1" smtClean="0"/>
              <a:t>Ffindir</a:t>
            </a:r>
            <a:r>
              <a:rPr lang="en-GB" sz="2400" dirty="0" smtClean="0"/>
              <a:t> </a:t>
            </a:r>
            <a:r>
              <a:rPr lang="en-GB" sz="2400" dirty="0" err="1" smtClean="0"/>
              <a:t>a’r</a:t>
            </a:r>
            <a:r>
              <a:rPr lang="en-GB" sz="2400" dirty="0" smtClean="0"/>
              <a:t>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 </a:t>
            </a:r>
            <a:r>
              <a:rPr lang="en-GB" sz="2400" dirty="0" err="1" smtClean="0"/>
              <a:t>Cenedlaethol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DU?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71110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Reading </a:t>
            </a:r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3608" y="1700808"/>
            <a:ext cx="3886200" cy="4351338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>
                <a:hlinkClick r:id="rId3"/>
              </a:rPr>
              <a:t>https://journals.sagepub.com/doi/full/10.30926/ecnuroe2018010107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READ the article and summarise the key findings in relation to the school success in China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Additional material on the Finnish curriculum :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https://www.youtube.com/watch?v=N4Zp3N2y-1w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https://www.youtube.com/watch?v=2kK6u7AsJF8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988840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Darllenwch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erthygl</a:t>
            </a:r>
            <a:r>
              <a:rPr lang="en-GB" dirty="0" smtClean="0"/>
              <a:t> a </a:t>
            </a:r>
            <a:r>
              <a:rPr lang="en-GB" dirty="0" err="1" smtClean="0"/>
              <a:t>chasglu</a:t>
            </a:r>
            <a:r>
              <a:rPr lang="en-GB" dirty="0" smtClean="0"/>
              <a:t> y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bwyntiau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a </a:t>
            </a:r>
            <a:r>
              <a:rPr lang="en-GB" dirty="0" err="1" smtClean="0"/>
              <a:t>llwyddiant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China</a:t>
            </a:r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journals.sagepub.com/doi/full/10.30926/ecnuroe2018010107</a:t>
            </a:r>
            <a:endParaRPr lang="en-GB" dirty="0"/>
          </a:p>
          <a:p>
            <a:r>
              <a:rPr lang="en-GB" dirty="0" err="1" smtClean="0"/>
              <a:t>Deunydd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Ffindir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https://www.youtube.com/watch?v=N4Zp3N2y-1w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https://www.youtube.com/watch?v=2kK6u7AsJF8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4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56543-ABBB-4A13-9228-0F9F68F6F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Gyfeirnodi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References: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357EC-0A71-4B3C-986B-EEC153FAD0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Moyles, J. &amp; Hargreaves, L. (Eds.) (2002). </a:t>
            </a:r>
            <a:r>
              <a:rPr lang="en-GB" i="1" dirty="0"/>
              <a:t>The Primary Curriculum: Learning from international perspectives</a:t>
            </a:r>
            <a:r>
              <a:rPr lang="en-GB" dirty="0"/>
              <a:t>. London: Routledge. </a:t>
            </a: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https://doi.org/10.4324/9780203058022</a:t>
            </a:r>
            <a:endParaRPr lang="en-GB" u="sng" dirty="0"/>
          </a:p>
          <a:p>
            <a:r>
              <a:rPr lang="en-GB" dirty="0"/>
              <a:t>Walker, A. &amp; Haiyan, Q. (2018) Exploring the Mysteries of School Success in Shanghai. </a:t>
            </a:r>
            <a:r>
              <a:rPr lang="en-GB" i="1" dirty="0"/>
              <a:t>ECNU Review Of Education</a:t>
            </a:r>
            <a:r>
              <a:rPr lang="en-GB" dirty="0"/>
              <a:t>, 2018 Vol. 1 No.1, 119–134 DOI 10.30926/Ecnuroe2018010107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55920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2" ma:contentTypeDescription="Create a new document." ma:contentTypeScope="" ma:versionID="c55a21dc7b97ee4d5f191d2176059690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dfd112bc098c7219d28fee628c57057d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41F39D9-2D02-44F0-BDC6-B4C5EC2AEF8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B6BF048-9953-4C99-8B5A-92E97D3D0477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87976339-b2f2-475f-bce4-3bdd3c5bdf03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AD752346-41C9-489C-BDCE-46F7BAFEB0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976339-b2f2-475f-bce4-3bdd3c5bdf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155</TotalTime>
  <Words>1141</Words>
  <Application>Microsoft Office PowerPoint</Application>
  <PresentationFormat>On-screen Show (4:3)</PresentationFormat>
  <Paragraphs>154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inherit</vt:lpstr>
      <vt:lpstr>Wingdings 3</vt:lpstr>
      <vt:lpstr>Wisp</vt:lpstr>
      <vt:lpstr>Astudiaethau Cwricwlwm Curriculum Studies</vt:lpstr>
      <vt:lpstr>Yn y ddarlith hon fyddwn yn: In this lecture we will:</vt:lpstr>
      <vt:lpstr> Safbwyntiau byd-eang o'r cwricwlwm Global perspectives of curriculum</vt:lpstr>
      <vt:lpstr>Tablau Cynghrair League Tables</vt:lpstr>
      <vt:lpstr>Cwricwlwm Korea Curriculum  in Korea </vt:lpstr>
      <vt:lpstr>Cwricwlwm Korea (parhad) Curriculum  in Korea (Continued) </vt:lpstr>
      <vt:lpstr>Tasg Task</vt:lpstr>
      <vt:lpstr>Cwricwlwm Ffindir Curriculum in Finland</vt:lpstr>
      <vt:lpstr>Cwricwlwm Ffindir (parhad) Curriculum in Finland(continued)</vt:lpstr>
      <vt:lpstr>Cwricwlwm Ffindir (parhad) Curriculum in Finland(continued)</vt:lpstr>
      <vt:lpstr>Tasg Task</vt:lpstr>
      <vt:lpstr>Tasg Darllen Reading Task</vt:lpstr>
      <vt:lpstr>Rhestr Gyfeirnodi: 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Studies</dc:title>
  <dc:creator>Alison Murphy</dc:creator>
  <cp:lastModifiedBy>Alison Baggott</cp:lastModifiedBy>
  <cp:revision>12</cp:revision>
  <dcterms:created xsi:type="dcterms:W3CDTF">2020-09-03T14:56:05Z</dcterms:created>
  <dcterms:modified xsi:type="dcterms:W3CDTF">2020-09-08T12:06:40Z</dcterms:modified>
</cp:coreProperties>
</file>