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6" r:id="rId9"/>
    <p:sldId id="264" r:id="rId10"/>
    <p:sldId id="260" r:id="rId11"/>
    <p:sldId id="265" r:id="rId12"/>
    <p:sldId id="261" r:id="rId13"/>
    <p:sldId id="262" r:id="rId14"/>
    <p:sldId id="267" r:id="rId15"/>
    <p:sldId id="263" r:id="rId16"/>
    <p:sldId id="268" r:id="rId17"/>
    <p:sldId id="269"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2" d="100"/>
          <a:sy n="72" d="100"/>
        </p:scale>
        <p:origin x="4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8E755-2988-944E-E54A-7AB7BE69F67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ED578453-231D-57AC-07F9-C4EADBF3FC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825C20F-A474-6C92-4568-93C581A3BD99}"/>
              </a:ext>
            </a:extLst>
          </p:cNvPr>
          <p:cNvSpPr>
            <a:spLocks noGrp="1"/>
          </p:cNvSpPr>
          <p:nvPr>
            <p:ph type="dt" sz="half" idx="10"/>
          </p:nvPr>
        </p:nvSpPr>
        <p:spPr/>
        <p:txBody>
          <a:bodyPr/>
          <a:lstStyle/>
          <a:p>
            <a:fld id="{C7A2C14D-73F8-4D64-9836-32314210EBA0}" type="datetimeFigureOut">
              <a:rPr lang="en-GB" smtClean="0"/>
              <a:t>14/02/2026</a:t>
            </a:fld>
            <a:endParaRPr lang="en-GB"/>
          </a:p>
        </p:txBody>
      </p:sp>
      <p:sp>
        <p:nvSpPr>
          <p:cNvPr id="5" name="Footer Placeholder 4">
            <a:extLst>
              <a:ext uri="{FF2B5EF4-FFF2-40B4-BE49-F238E27FC236}">
                <a16:creationId xmlns:a16="http://schemas.microsoft.com/office/drawing/2014/main" id="{42853FBA-BACC-0FE9-88EF-A0A1D299D5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16E29A-C41B-73A2-E8E1-26E14C3829C7}"/>
              </a:ext>
            </a:extLst>
          </p:cNvPr>
          <p:cNvSpPr>
            <a:spLocks noGrp="1"/>
          </p:cNvSpPr>
          <p:nvPr>
            <p:ph type="sldNum" sz="quarter" idx="12"/>
          </p:nvPr>
        </p:nvSpPr>
        <p:spPr/>
        <p:txBody>
          <a:bodyPr/>
          <a:lstStyle/>
          <a:p>
            <a:fld id="{01A917CA-4A95-4EE9-97F0-986CCC81C3C0}" type="slidenum">
              <a:rPr lang="en-GB" smtClean="0"/>
              <a:t>‹#›</a:t>
            </a:fld>
            <a:endParaRPr lang="en-GB"/>
          </a:p>
        </p:txBody>
      </p:sp>
    </p:spTree>
    <p:extLst>
      <p:ext uri="{BB962C8B-B14F-4D97-AF65-F5344CB8AC3E}">
        <p14:creationId xmlns:p14="http://schemas.microsoft.com/office/powerpoint/2010/main" val="3807407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C84FA-063C-B5AE-D6AA-800B4C3D7DE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9CC4C6D-73A1-870B-9843-E4E8A022422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5230BEF-144D-967B-6908-B8357B6DA233}"/>
              </a:ext>
            </a:extLst>
          </p:cNvPr>
          <p:cNvSpPr>
            <a:spLocks noGrp="1"/>
          </p:cNvSpPr>
          <p:nvPr>
            <p:ph type="dt" sz="half" idx="10"/>
          </p:nvPr>
        </p:nvSpPr>
        <p:spPr/>
        <p:txBody>
          <a:bodyPr/>
          <a:lstStyle/>
          <a:p>
            <a:fld id="{C7A2C14D-73F8-4D64-9836-32314210EBA0}" type="datetimeFigureOut">
              <a:rPr lang="en-GB" smtClean="0"/>
              <a:t>14/02/2026</a:t>
            </a:fld>
            <a:endParaRPr lang="en-GB"/>
          </a:p>
        </p:txBody>
      </p:sp>
      <p:sp>
        <p:nvSpPr>
          <p:cNvPr id="5" name="Footer Placeholder 4">
            <a:extLst>
              <a:ext uri="{FF2B5EF4-FFF2-40B4-BE49-F238E27FC236}">
                <a16:creationId xmlns:a16="http://schemas.microsoft.com/office/drawing/2014/main" id="{D2534D16-E9C1-DFEE-1356-CEA7B2B70D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642FFE-8AC2-CF03-F991-201CCE53A27A}"/>
              </a:ext>
            </a:extLst>
          </p:cNvPr>
          <p:cNvSpPr>
            <a:spLocks noGrp="1"/>
          </p:cNvSpPr>
          <p:nvPr>
            <p:ph type="sldNum" sz="quarter" idx="12"/>
          </p:nvPr>
        </p:nvSpPr>
        <p:spPr/>
        <p:txBody>
          <a:bodyPr/>
          <a:lstStyle/>
          <a:p>
            <a:fld id="{01A917CA-4A95-4EE9-97F0-986CCC81C3C0}" type="slidenum">
              <a:rPr lang="en-GB" smtClean="0"/>
              <a:t>‹#›</a:t>
            </a:fld>
            <a:endParaRPr lang="en-GB"/>
          </a:p>
        </p:txBody>
      </p:sp>
    </p:spTree>
    <p:extLst>
      <p:ext uri="{BB962C8B-B14F-4D97-AF65-F5344CB8AC3E}">
        <p14:creationId xmlns:p14="http://schemas.microsoft.com/office/powerpoint/2010/main" val="3343090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C6C2D-D81F-AD9B-F4F4-9897C50935B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FAD8CD3E-B338-E4E8-92E5-34C8AC5F633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DED0652-4875-41A3-CD6C-DA16188B1EC3}"/>
              </a:ext>
            </a:extLst>
          </p:cNvPr>
          <p:cNvSpPr>
            <a:spLocks noGrp="1"/>
          </p:cNvSpPr>
          <p:nvPr>
            <p:ph type="dt" sz="half" idx="10"/>
          </p:nvPr>
        </p:nvSpPr>
        <p:spPr/>
        <p:txBody>
          <a:bodyPr/>
          <a:lstStyle/>
          <a:p>
            <a:fld id="{C7A2C14D-73F8-4D64-9836-32314210EBA0}" type="datetimeFigureOut">
              <a:rPr lang="en-GB" smtClean="0"/>
              <a:t>14/02/2026</a:t>
            </a:fld>
            <a:endParaRPr lang="en-GB"/>
          </a:p>
        </p:txBody>
      </p:sp>
      <p:sp>
        <p:nvSpPr>
          <p:cNvPr id="5" name="Footer Placeholder 4">
            <a:extLst>
              <a:ext uri="{FF2B5EF4-FFF2-40B4-BE49-F238E27FC236}">
                <a16:creationId xmlns:a16="http://schemas.microsoft.com/office/drawing/2014/main" id="{64CB6373-E657-7ED9-565F-3DADDB9624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518BC1-40FE-6E5B-7E2D-1123463C8435}"/>
              </a:ext>
            </a:extLst>
          </p:cNvPr>
          <p:cNvSpPr>
            <a:spLocks noGrp="1"/>
          </p:cNvSpPr>
          <p:nvPr>
            <p:ph type="sldNum" sz="quarter" idx="12"/>
          </p:nvPr>
        </p:nvSpPr>
        <p:spPr/>
        <p:txBody>
          <a:bodyPr/>
          <a:lstStyle/>
          <a:p>
            <a:fld id="{01A917CA-4A95-4EE9-97F0-986CCC81C3C0}" type="slidenum">
              <a:rPr lang="en-GB" smtClean="0"/>
              <a:t>‹#›</a:t>
            </a:fld>
            <a:endParaRPr lang="en-GB"/>
          </a:p>
        </p:txBody>
      </p:sp>
    </p:spTree>
    <p:extLst>
      <p:ext uri="{BB962C8B-B14F-4D97-AF65-F5344CB8AC3E}">
        <p14:creationId xmlns:p14="http://schemas.microsoft.com/office/powerpoint/2010/main" val="37986611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ADE94-50CC-81C2-A8E7-321A92F3141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7EC511D-43BC-5EA3-40B8-2423254C154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B4B2FEBF-EE24-3A4A-21EC-0AFE28EEE76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86BD236B-1EB1-D237-6E69-F173D536BCEF}"/>
              </a:ext>
            </a:extLst>
          </p:cNvPr>
          <p:cNvSpPr>
            <a:spLocks noGrp="1"/>
          </p:cNvSpPr>
          <p:nvPr>
            <p:ph type="dt" sz="half" idx="10"/>
          </p:nvPr>
        </p:nvSpPr>
        <p:spPr/>
        <p:txBody>
          <a:bodyPr/>
          <a:lstStyle/>
          <a:p>
            <a:fld id="{C7A2C14D-73F8-4D64-9836-32314210EBA0}" type="datetimeFigureOut">
              <a:rPr lang="en-GB" smtClean="0"/>
              <a:t>14/02/2026</a:t>
            </a:fld>
            <a:endParaRPr lang="en-GB"/>
          </a:p>
        </p:txBody>
      </p:sp>
      <p:sp>
        <p:nvSpPr>
          <p:cNvPr id="6" name="Footer Placeholder 5">
            <a:extLst>
              <a:ext uri="{FF2B5EF4-FFF2-40B4-BE49-F238E27FC236}">
                <a16:creationId xmlns:a16="http://schemas.microsoft.com/office/drawing/2014/main" id="{36D06D7B-1C14-EC5E-CEC9-DCBB7D0B50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72473F-B80C-6295-7DFB-5C1F24F28659}"/>
              </a:ext>
            </a:extLst>
          </p:cNvPr>
          <p:cNvSpPr>
            <a:spLocks noGrp="1"/>
          </p:cNvSpPr>
          <p:nvPr>
            <p:ph type="sldNum" sz="quarter" idx="12"/>
          </p:nvPr>
        </p:nvSpPr>
        <p:spPr/>
        <p:txBody>
          <a:bodyPr/>
          <a:lstStyle/>
          <a:p>
            <a:fld id="{01A917CA-4A95-4EE9-97F0-986CCC81C3C0}" type="slidenum">
              <a:rPr lang="en-GB" smtClean="0"/>
              <a:t>‹#›</a:t>
            </a:fld>
            <a:endParaRPr lang="en-GB"/>
          </a:p>
        </p:txBody>
      </p:sp>
    </p:spTree>
    <p:extLst>
      <p:ext uri="{BB962C8B-B14F-4D97-AF65-F5344CB8AC3E}">
        <p14:creationId xmlns:p14="http://schemas.microsoft.com/office/powerpoint/2010/main" val="505515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C450-FA7C-8A2B-59AF-EF7EF5D7828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B8D557B-766C-3E46-D638-A3EC6FA874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2165E72-BCEC-D064-FE92-863705B8470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EF5F8AB-BE43-18B8-843F-8A79BCEBB3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F20CF99-FD38-0348-DAFE-9440E3057C3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B8298FCE-05D3-4DC9-3970-849DFC09E24F}"/>
              </a:ext>
            </a:extLst>
          </p:cNvPr>
          <p:cNvSpPr>
            <a:spLocks noGrp="1"/>
          </p:cNvSpPr>
          <p:nvPr>
            <p:ph type="dt" sz="half" idx="10"/>
          </p:nvPr>
        </p:nvSpPr>
        <p:spPr/>
        <p:txBody>
          <a:bodyPr/>
          <a:lstStyle/>
          <a:p>
            <a:fld id="{C7A2C14D-73F8-4D64-9836-32314210EBA0}" type="datetimeFigureOut">
              <a:rPr lang="en-GB" smtClean="0"/>
              <a:t>14/02/2026</a:t>
            </a:fld>
            <a:endParaRPr lang="en-GB"/>
          </a:p>
        </p:txBody>
      </p:sp>
      <p:sp>
        <p:nvSpPr>
          <p:cNvPr id="8" name="Footer Placeholder 7">
            <a:extLst>
              <a:ext uri="{FF2B5EF4-FFF2-40B4-BE49-F238E27FC236}">
                <a16:creationId xmlns:a16="http://schemas.microsoft.com/office/drawing/2014/main" id="{E7A5E9DC-029C-346B-A3BF-BD05AC6340B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AE52366-2B90-4D6D-D62B-7A3AB8311397}"/>
              </a:ext>
            </a:extLst>
          </p:cNvPr>
          <p:cNvSpPr>
            <a:spLocks noGrp="1"/>
          </p:cNvSpPr>
          <p:nvPr>
            <p:ph type="sldNum" sz="quarter" idx="12"/>
          </p:nvPr>
        </p:nvSpPr>
        <p:spPr/>
        <p:txBody>
          <a:bodyPr/>
          <a:lstStyle/>
          <a:p>
            <a:fld id="{01A917CA-4A95-4EE9-97F0-986CCC81C3C0}" type="slidenum">
              <a:rPr lang="en-GB" smtClean="0"/>
              <a:t>‹#›</a:t>
            </a:fld>
            <a:endParaRPr lang="en-GB"/>
          </a:p>
        </p:txBody>
      </p:sp>
    </p:spTree>
    <p:extLst>
      <p:ext uri="{BB962C8B-B14F-4D97-AF65-F5344CB8AC3E}">
        <p14:creationId xmlns:p14="http://schemas.microsoft.com/office/powerpoint/2010/main" val="40385022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0B829-9FFB-BFD4-A27C-1886454ED8EE}"/>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115B7BA3-1441-1E65-C87C-ECE161770B03}"/>
              </a:ext>
            </a:extLst>
          </p:cNvPr>
          <p:cNvSpPr>
            <a:spLocks noGrp="1"/>
          </p:cNvSpPr>
          <p:nvPr>
            <p:ph type="dt" sz="half" idx="10"/>
          </p:nvPr>
        </p:nvSpPr>
        <p:spPr/>
        <p:txBody>
          <a:bodyPr/>
          <a:lstStyle/>
          <a:p>
            <a:fld id="{C7A2C14D-73F8-4D64-9836-32314210EBA0}" type="datetimeFigureOut">
              <a:rPr lang="en-GB" smtClean="0"/>
              <a:t>14/02/2026</a:t>
            </a:fld>
            <a:endParaRPr lang="en-GB"/>
          </a:p>
        </p:txBody>
      </p:sp>
      <p:sp>
        <p:nvSpPr>
          <p:cNvPr id="4" name="Footer Placeholder 3">
            <a:extLst>
              <a:ext uri="{FF2B5EF4-FFF2-40B4-BE49-F238E27FC236}">
                <a16:creationId xmlns:a16="http://schemas.microsoft.com/office/drawing/2014/main" id="{7935A8A5-0FD8-4884-4805-707B253E316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C44AC32-1505-2C7F-5507-96BB51767D3E}"/>
              </a:ext>
            </a:extLst>
          </p:cNvPr>
          <p:cNvSpPr>
            <a:spLocks noGrp="1"/>
          </p:cNvSpPr>
          <p:nvPr>
            <p:ph type="sldNum" sz="quarter" idx="12"/>
          </p:nvPr>
        </p:nvSpPr>
        <p:spPr/>
        <p:txBody>
          <a:bodyPr/>
          <a:lstStyle/>
          <a:p>
            <a:fld id="{01A917CA-4A95-4EE9-97F0-986CCC81C3C0}" type="slidenum">
              <a:rPr lang="en-GB" smtClean="0"/>
              <a:t>‹#›</a:t>
            </a:fld>
            <a:endParaRPr lang="en-GB"/>
          </a:p>
        </p:txBody>
      </p:sp>
    </p:spTree>
    <p:extLst>
      <p:ext uri="{BB962C8B-B14F-4D97-AF65-F5344CB8AC3E}">
        <p14:creationId xmlns:p14="http://schemas.microsoft.com/office/powerpoint/2010/main" val="2145747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B38F6D-EED9-EA37-41AC-9FC7DB723FBD}"/>
              </a:ext>
            </a:extLst>
          </p:cNvPr>
          <p:cNvSpPr>
            <a:spLocks noGrp="1"/>
          </p:cNvSpPr>
          <p:nvPr>
            <p:ph type="dt" sz="half" idx="10"/>
          </p:nvPr>
        </p:nvSpPr>
        <p:spPr/>
        <p:txBody>
          <a:bodyPr/>
          <a:lstStyle/>
          <a:p>
            <a:fld id="{C7A2C14D-73F8-4D64-9836-32314210EBA0}" type="datetimeFigureOut">
              <a:rPr lang="en-GB" smtClean="0"/>
              <a:t>14/02/2026</a:t>
            </a:fld>
            <a:endParaRPr lang="en-GB"/>
          </a:p>
        </p:txBody>
      </p:sp>
      <p:sp>
        <p:nvSpPr>
          <p:cNvPr id="3" name="Footer Placeholder 2">
            <a:extLst>
              <a:ext uri="{FF2B5EF4-FFF2-40B4-BE49-F238E27FC236}">
                <a16:creationId xmlns:a16="http://schemas.microsoft.com/office/drawing/2014/main" id="{9727E033-0C6C-8C15-3140-B16E82F3819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4E9E7AB-4DD7-2310-625E-3B8C55700996}"/>
              </a:ext>
            </a:extLst>
          </p:cNvPr>
          <p:cNvSpPr>
            <a:spLocks noGrp="1"/>
          </p:cNvSpPr>
          <p:nvPr>
            <p:ph type="sldNum" sz="quarter" idx="12"/>
          </p:nvPr>
        </p:nvSpPr>
        <p:spPr/>
        <p:txBody>
          <a:bodyPr/>
          <a:lstStyle/>
          <a:p>
            <a:fld id="{01A917CA-4A95-4EE9-97F0-986CCC81C3C0}" type="slidenum">
              <a:rPr lang="en-GB" smtClean="0"/>
              <a:t>‹#›</a:t>
            </a:fld>
            <a:endParaRPr lang="en-GB"/>
          </a:p>
        </p:txBody>
      </p:sp>
    </p:spTree>
    <p:extLst>
      <p:ext uri="{BB962C8B-B14F-4D97-AF65-F5344CB8AC3E}">
        <p14:creationId xmlns:p14="http://schemas.microsoft.com/office/powerpoint/2010/main" val="1931321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5A593-C7E4-E5A3-D59F-7F2DB672AF8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311E6D6-F54D-46A9-2E30-A5B3ABF33FC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96CBAC0-2F28-7FF9-0AA6-F293BB8585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5B28615-EF5D-8482-5D6E-77C867BC6459}"/>
              </a:ext>
            </a:extLst>
          </p:cNvPr>
          <p:cNvSpPr>
            <a:spLocks noGrp="1"/>
          </p:cNvSpPr>
          <p:nvPr>
            <p:ph type="dt" sz="half" idx="10"/>
          </p:nvPr>
        </p:nvSpPr>
        <p:spPr/>
        <p:txBody>
          <a:bodyPr/>
          <a:lstStyle/>
          <a:p>
            <a:fld id="{C7A2C14D-73F8-4D64-9836-32314210EBA0}" type="datetimeFigureOut">
              <a:rPr lang="en-GB" smtClean="0"/>
              <a:t>14/02/2026</a:t>
            </a:fld>
            <a:endParaRPr lang="en-GB"/>
          </a:p>
        </p:txBody>
      </p:sp>
      <p:sp>
        <p:nvSpPr>
          <p:cNvPr id="6" name="Footer Placeholder 5">
            <a:extLst>
              <a:ext uri="{FF2B5EF4-FFF2-40B4-BE49-F238E27FC236}">
                <a16:creationId xmlns:a16="http://schemas.microsoft.com/office/drawing/2014/main" id="{EF103224-5DFA-8591-BED4-80937CCA9D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D19690-FCDE-230A-F59F-CC4309A18E6D}"/>
              </a:ext>
            </a:extLst>
          </p:cNvPr>
          <p:cNvSpPr>
            <a:spLocks noGrp="1"/>
          </p:cNvSpPr>
          <p:nvPr>
            <p:ph type="sldNum" sz="quarter" idx="12"/>
          </p:nvPr>
        </p:nvSpPr>
        <p:spPr/>
        <p:txBody>
          <a:bodyPr/>
          <a:lstStyle/>
          <a:p>
            <a:fld id="{01A917CA-4A95-4EE9-97F0-986CCC81C3C0}" type="slidenum">
              <a:rPr lang="en-GB" smtClean="0"/>
              <a:t>‹#›</a:t>
            </a:fld>
            <a:endParaRPr lang="en-GB"/>
          </a:p>
        </p:txBody>
      </p:sp>
    </p:spTree>
    <p:extLst>
      <p:ext uri="{BB962C8B-B14F-4D97-AF65-F5344CB8AC3E}">
        <p14:creationId xmlns:p14="http://schemas.microsoft.com/office/powerpoint/2010/main" val="3172218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C36C6-AE3C-CBEC-AE85-49DEAF04DCB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50B4EA1-3493-DFCA-D221-9E0AB0B855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4688CB7-464A-CDD3-90AC-DB5F1A40CE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BF942EC-88F4-15E3-532C-5059055B126A}"/>
              </a:ext>
            </a:extLst>
          </p:cNvPr>
          <p:cNvSpPr>
            <a:spLocks noGrp="1"/>
          </p:cNvSpPr>
          <p:nvPr>
            <p:ph type="dt" sz="half" idx="10"/>
          </p:nvPr>
        </p:nvSpPr>
        <p:spPr/>
        <p:txBody>
          <a:bodyPr/>
          <a:lstStyle/>
          <a:p>
            <a:fld id="{C7A2C14D-73F8-4D64-9836-32314210EBA0}" type="datetimeFigureOut">
              <a:rPr lang="en-GB" smtClean="0"/>
              <a:t>14/02/2026</a:t>
            </a:fld>
            <a:endParaRPr lang="en-GB"/>
          </a:p>
        </p:txBody>
      </p:sp>
      <p:sp>
        <p:nvSpPr>
          <p:cNvPr id="6" name="Footer Placeholder 5">
            <a:extLst>
              <a:ext uri="{FF2B5EF4-FFF2-40B4-BE49-F238E27FC236}">
                <a16:creationId xmlns:a16="http://schemas.microsoft.com/office/drawing/2014/main" id="{289F0019-9B09-4AEB-D6F6-217C37937C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646F22-BF87-BF75-1238-C5E949B9F01A}"/>
              </a:ext>
            </a:extLst>
          </p:cNvPr>
          <p:cNvSpPr>
            <a:spLocks noGrp="1"/>
          </p:cNvSpPr>
          <p:nvPr>
            <p:ph type="sldNum" sz="quarter" idx="12"/>
          </p:nvPr>
        </p:nvSpPr>
        <p:spPr/>
        <p:txBody>
          <a:bodyPr/>
          <a:lstStyle/>
          <a:p>
            <a:fld id="{01A917CA-4A95-4EE9-97F0-986CCC81C3C0}" type="slidenum">
              <a:rPr lang="en-GB" smtClean="0"/>
              <a:t>‹#›</a:t>
            </a:fld>
            <a:endParaRPr lang="en-GB"/>
          </a:p>
        </p:txBody>
      </p:sp>
    </p:spTree>
    <p:extLst>
      <p:ext uri="{BB962C8B-B14F-4D97-AF65-F5344CB8AC3E}">
        <p14:creationId xmlns:p14="http://schemas.microsoft.com/office/powerpoint/2010/main" val="34643585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D7CD9-1374-61A1-05D3-EDC87A7950A5}"/>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217BC5E-912C-D70F-C56A-7B24F8EF055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28F97B4-AE65-8DE9-2F8E-3A45A6E8C2FA}"/>
              </a:ext>
            </a:extLst>
          </p:cNvPr>
          <p:cNvSpPr>
            <a:spLocks noGrp="1"/>
          </p:cNvSpPr>
          <p:nvPr>
            <p:ph type="dt" sz="half" idx="10"/>
          </p:nvPr>
        </p:nvSpPr>
        <p:spPr/>
        <p:txBody>
          <a:bodyPr/>
          <a:lstStyle/>
          <a:p>
            <a:fld id="{C7A2C14D-73F8-4D64-9836-32314210EBA0}" type="datetimeFigureOut">
              <a:rPr lang="en-GB" smtClean="0"/>
              <a:t>14/02/2026</a:t>
            </a:fld>
            <a:endParaRPr lang="en-GB"/>
          </a:p>
        </p:txBody>
      </p:sp>
      <p:sp>
        <p:nvSpPr>
          <p:cNvPr id="5" name="Footer Placeholder 4">
            <a:extLst>
              <a:ext uri="{FF2B5EF4-FFF2-40B4-BE49-F238E27FC236}">
                <a16:creationId xmlns:a16="http://schemas.microsoft.com/office/drawing/2014/main" id="{A14EC283-972A-9243-B62C-64A187A146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A8CD06-E52B-ABE1-1468-38FC621591C0}"/>
              </a:ext>
            </a:extLst>
          </p:cNvPr>
          <p:cNvSpPr>
            <a:spLocks noGrp="1"/>
          </p:cNvSpPr>
          <p:nvPr>
            <p:ph type="sldNum" sz="quarter" idx="12"/>
          </p:nvPr>
        </p:nvSpPr>
        <p:spPr/>
        <p:txBody>
          <a:bodyPr/>
          <a:lstStyle/>
          <a:p>
            <a:fld id="{01A917CA-4A95-4EE9-97F0-986CCC81C3C0}" type="slidenum">
              <a:rPr lang="en-GB" smtClean="0"/>
              <a:t>‹#›</a:t>
            </a:fld>
            <a:endParaRPr lang="en-GB"/>
          </a:p>
        </p:txBody>
      </p:sp>
    </p:spTree>
    <p:extLst>
      <p:ext uri="{BB962C8B-B14F-4D97-AF65-F5344CB8AC3E}">
        <p14:creationId xmlns:p14="http://schemas.microsoft.com/office/powerpoint/2010/main" val="372873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0DD787-C3BB-D128-458C-9C24933C6B2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92807DAA-F6A4-7EE0-F506-B7E79F8C27D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D8ED450-9DEA-FF8A-F0A4-F4A30FF2F6C6}"/>
              </a:ext>
            </a:extLst>
          </p:cNvPr>
          <p:cNvSpPr>
            <a:spLocks noGrp="1"/>
          </p:cNvSpPr>
          <p:nvPr>
            <p:ph type="dt" sz="half" idx="10"/>
          </p:nvPr>
        </p:nvSpPr>
        <p:spPr/>
        <p:txBody>
          <a:bodyPr/>
          <a:lstStyle/>
          <a:p>
            <a:fld id="{C7A2C14D-73F8-4D64-9836-32314210EBA0}" type="datetimeFigureOut">
              <a:rPr lang="en-GB" smtClean="0"/>
              <a:t>14/02/2026</a:t>
            </a:fld>
            <a:endParaRPr lang="en-GB"/>
          </a:p>
        </p:txBody>
      </p:sp>
      <p:sp>
        <p:nvSpPr>
          <p:cNvPr id="5" name="Footer Placeholder 4">
            <a:extLst>
              <a:ext uri="{FF2B5EF4-FFF2-40B4-BE49-F238E27FC236}">
                <a16:creationId xmlns:a16="http://schemas.microsoft.com/office/drawing/2014/main" id="{719F310A-5E95-AED9-EA5B-B1AAA0862F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343A05-013C-2FC3-5A55-FB7E29C6C576}"/>
              </a:ext>
            </a:extLst>
          </p:cNvPr>
          <p:cNvSpPr>
            <a:spLocks noGrp="1"/>
          </p:cNvSpPr>
          <p:nvPr>
            <p:ph type="sldNum" sz="quarter" idx="12"/>
          </p:nvPr>
        </p:nvSpPr>
        <p:spPr/>
        <p:txBody>
          <a:bodyPr/>
          <a:lstStyle/>
          <a:p>
            <a:fld id="{01A917CA-4A95-4EE9-97F0-986CCC81C3C0}" type="slidenum">
              <a:rPr lang="en-GB" smtClean="0"/>
              <a:t>‹#›</a:t>
            </a:fld>
            <a:endParaRPr lang="en-GB"/>
          </a:p>
        </p:txBody>
      </p:sp>
    </p:spTree>
    <p:extLst>
      <p:ext uri="{BB962C8B-B14F-4D97-AF65-F5344CB8AC3E}">
        <p14:creationId xmlns:p14="http://schemas.microsoft.com/office/powerpoint/2010/main" val="2569874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B057EB-94F8-8964-53D8-C388F8226F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D2E01F8-0A0B-9231-6BD5-5CF1FCA5F7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9EAAED5-4EAD-B7CE-003D-E2E581223A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A2C14D-73F8-4D64-9836-32314210EBA0}" type="datetimeFigureOut">
              <a:rPr lang="en-GB" smtClean="0"/>
              <a:t>14/02/2026</a:t>
            </a:fld>
            <a:endParaRPr lang="en-GB"/>
          </a:p>
        </p:txBody>
      </p:sp>
      <p:sp>
        <p:nvSpPr>
          <p:cNvPr id="5" name="Footer Placeholder 4">
            <a:extLst>
              <a:ext uri="{FF2B5EF4-FFF2-40B4-BE49-F238E27FC236}">
                <a16:creationId xmlns:a16="http://schemas.microsoft.com/office/drawing/2014/main" id="{B02EDE70-ADB5-997D-8EFB-3BB758B9E8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E7FE3DD-38E9-35D0-7AF6-24AE184A0F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1A917CA-4A95-4EE9-97F0-986CCC81C3C0}" type="slidenum">
              <a:rPr lang="en-GB" smtClean="0"/>
              <a:t>‹#›</a:t>
            </a:fld>
            <a:endParaRPr lang="en-GB"/>
          </a:p>
        </p:txBody>
      </p:sp>
    </p:spTree>
    <p:extLst>
      <p:ext uri="{BB962C8B-B14F-4D97-AF65-F5344CB8AC3E}">
        <p14:creationId xmlns:p14="http://schemas.microsoft.com/office/powerpoint/2010/main" val="38044429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png"/><Relationship Id="rId7" Type="http://schemas.openxmlformats.org/officeDocument/2006/relationships/image" Target="../media/image3.png"/><Relationship Id="rId12" Type="http://schemas.openxmlformats.org/officeDocument/2006/relationships/image" Target="../media/image5.png"/><Relationship Id="rId2" Type="http://schemas.openxmlformats.org/officeDocument/2006/relationships/hyperlink" Target="https://www.google.com/url?sa=i&amp;url=https%3A%2F%2Fwww.isglobal.org%2Fen%2F-%2Fsdgs-and-global-health&amp;psig=AOvVaw2T0YGoOPjfJykKAxD6861A&amp;ust=1770149365337000&amp;source=images&amp;cd=vfe&amp;opi=89978449&amp;ved=2ahUKEwiB2p2yzruSAxUlTUEAHamoJu0QjRx6BAgAEBk" TargetMode="External"/><Relationship Id="rId1" Type="http://schemas.openxmlformats.org/officeDocument/2006/relationships/slideLayout" Target="../slideLayouts/slideLayout1.xml"/><Relationship Id="rId6" Type="http://schemas.openxmlformats.org/officeDocument/2006/relationships/hyperlink" Target="https://www.google.com/url?sa=i&amp;url=https%3A%2F%2Fwww.unglobalcompact.org.uk%2Fsdg-tools-and-reports%2F&amp;psig=AOvVaw3fKBcRjeXs0nyUsU1dfIhY&amp;ust=1770151049392000&amp;source=images&amp;cd=vfe&amp;opi=89978449&amp;ved=2ahUKEwjioaDV1LuSAxWCckEAHQgAEvUQjRx6BAgAEBk" TargetMode="External"/><Relationship Id="rId11" Type="http://schemas.openxmlformats.org/officeDocument/2006/relationships/hyperlink" Target="https://www.google.com/url?sa=i&amp;url=https%3A%2F%2Fwww.who.int%2Fabout%2Fpolicies%2Fpublishing%2Flogo&amp;psig=AOvVaw2LMZTdloSaKpR1I-rxEhZ3&amp;ust=1770152647394000&amp;source=images&amp;cd=vfe&amp;opi=89978449&amp;ved=2ahUKEwiDyp7P2ruSAxUJakEAHZ7DGwkQjRx6BAgAEBk" TargetMode="External"/><Relationship Id="rId5" Type="http://schemas.openxmlformats.org/officeDocument/2006/relationships/image" Target="../media/image2.png"/><Relationship Id="rId10" Type="http://schemas.openxmlformats.org/officeDocument/2006/relationships/image" Target="../media/image4.png"/><Relationship Id="rId4" Type="http://schemas.openxmlformats.org/officeDocument/2006/relationships/hyperlink" Target="https://www.google.com/url?sa=i&amp;url=http%3A%2F%2Fsocisdg.com%2Fen%2Fblog%2Fsustainable-development-goal-3-ensure-healthy-lives-and-promote-well-being-for-all-at-all-ages%2F&amp;psig=AOvVaw1a0ivBJvYc0IvA6GqVgP1w&amp;ust=1770149900055000&amp;source=images&amp;cd=vfe&amp;opi=89978449&amp;ved=2ahUKEwjUpJqx0LuSAxWISEEAHS8pGSQQjRx6BAgAEBk" TargetMode="External"/><Relationship Id="rId9" Type="http://schemas.openxmlformats.org/officeDocument/2006/relationships/hyperlink" Target="https://www.google.com/url?sa=i&amp;url=https%3A%2F%2Foxfordhealth.nhs.uk%2F&amp;psig=AOvVaw3BNSqwb0nuHDqEiw9G_LnY&amp;ust=1770152401313000&amp;source=images&amp;cd=vfe&amp;opi=89978449&amp;ved=2ahUKEwjT__LZ2buSAxVpdkEAHQp5Nv0QjRx6BAgAEB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24.sv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27.sv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8" Type="http://schemas.openxmlformats.org/officeDocument/2006/relationships/hyperlink" Target="https://doi.org/10.1186/s12889-024-19531-5" TargetMode="External"/><Relationship Id="rId3" Type="http://schemas.openxmlformats.org/officeDocument/2006/relationships/hyperlink" Target="https://doi.org/10.1136/bmjopen-2023-081954" TargetMode="External"/><Relationship Id="rId7" Type="http://schemas.openxmlformats.org/officeDocument/2006/relationships/hyperlink" Target="https://doi.org/10.1136/jech-2022-219654" TargetMode="Externa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hyperlink" Target="https://doi.org/10.1111/hex.12856" TargetMode="External"/><Relationship Id="rId5" Type="http://schemas.openxmlformats.org/officeDocument/2006/relationships/hyperlink" Target="https://doi.org/10.3399/bjgp23X731841" TargetMode="External"/><Relationship Id="rId10" Type="http://schemas.openxmlformats.org/officeDocument/2006/relationships/hyperlink" Target="https://doi.org/10.1111/hex.70199" TargetMode="External"/><Relationship Id="rId4" Type="http://schemas.openxmlformats.org/officeDocument/2006/relationships/hyperlink" Target="https://doi.org/10.1016/S0140-6736(21)00231-2" TargetMode="External"/><Relationship Id="rId9" Type="http://schemas.openxmlformats.org/officeDocument/2006/relationships/hyperlink" Target="https://doi.org/10.1371/journal.pone.0239795"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doi.org/10.1186/s12889-019-6540-8" TargetMode="External"/><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hyperlink" Target="https://doi.org/10.3310/nihrevidence_52026" TargetMode="External"/><Relationship Id="rId4" Type="http://schemas.openxmlformats.org/officeDocument/2006/relationships/hyperlink" Target="https://doi.org/10.1136/bmj.d4163"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doi.org/10.1111/hsc.13791" TargetMode="External"/><Relationship Id="rId7" Type="http://schemas.openxmlformats.org/officeDocument/2006/relationships/hyperlink" Target="https://doi.org/10.1093/pubmed/fdz063" TargetMode="Externa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hyperlink" Target="https://doi.org/10.1371/journal.pmed.1004177" TargetMode="External"/><Relationship Id="rId5" Type="http://schemas.openxmlformats.org/officeDocument/2006/relationships/hyperlink" Target="https://doi.org/10.1155/2024/7513374" TargetMode="External"/><Relationship Id="rId4" Type="http://schemas.openxmlformats.org/officeDocument/2006/relationships/hyperlink" Target="https://doi.org/10.3389/fpsyg.2021.616637"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7" name="Trapezium 6">
            <a:extLst>
              <a:ext uri="{FF2B5EF4-FFF2-40B4-BE49-F238E27FC236}">
                <a16:creationId xmlns:a16="http://schemas.microsoft.com/office/drawing/2014/main" id="{08CAD74E-75D9-2C25-70D6-C513C994C47E}"/>
              </a:ext>
            </a:extLst>
          </p:cNvPr>
          <p:cNvSpPr/>
          <p:nvPr/>
        </p:nvSpPr>
        <p:spPr>
          <a:xfrm rot="16200000">
            <a:off x="3482264" y="2062639"/>
            <a:ext cx="872776" cy="959644"/>
          </a:xfrm>
          <a:custGeom>
            <a:avLst/>
            <a:gdLst>
              <a:gd name="connsiteX0" fmla="*/ 0 w 1339702"/>
              <a:gd name="connsiteY0" fmla="*/ 988827 h 988827"/>
              <a:gd name="connsiteX1" fmla="*/ 470939 w 1339702"/>
              <a:gd name="connsiteY1" fmla="*/ 0 h 988827"/>
              <a:gd name="connsiteX2" fmla="*/ 868763 w 1339702"/>
              <a:gd name="connsiteY2" fmla="*/ 0 h 988827"/>
              <a:gd name="connsiteX3" fmla="*/ 1339702 w 1339702"/>
              <a:gd name="connsiteY3" fmla="*/ 988827 h 988827"/>
              <a:gd name="connsiteX4" fmla="*/ 0 w 1339702"/>
              <a:gd name="connsiteY4" fmla="*/ 988827 h 988827"/>
              <a:gd name="connsiteX0" fmla="*/ 0 w 1067326"/>
              <a:gd name="connsiteY0" fmla="*/ 988827 h 988827"/>
              <a:gd name="connsiteX1" fmla="*/ 470939 w 1067326"/>
              <a:gd name="connsiteY1" fmla="*/ 0 h 988827"/>
              <a:gd name="connsiteX2" fmla="*/ 868763 w 1067326"/>
              <a:gd name="connsiteY2" fmla="*/ 0 h 988827"/>
              <a:gd name="connsiteX3" fmla="*/ 1067326 w 1067326"/>
              <a:gd name="connsiteY3" fmla="*/ 940192 h 988827"/>
              <a:gd name="connsiteX4" fmla="*/ 0 w 1067326"/>
              <a:gd name="connsiteY4" fmla="*/ 988827 h 988827"/>
              <a:gd name="connsiteX0" fmla="*/ 0 w 872776"/>
              <a:gd name="connsiteY0" fmla="*/ 949916 h 949916"/>
              <a:gd name="connsiteX1" fmla="*/ 276389 w 872776"/>
              <a:gd name="connsiteY1" fmla="*/ 0 h 949916"/>
              <a:gd name="connsiteX2" fmla="*/ 674213 w 872776"/>
              <a:gd name="connsiteY2" fmla="*/ 0 h 949916"/>
              <a:gd name="connsiteX3" fmla="*/ 872776 w 872776"/>
              <a:gd name="connsiteY3" fmla="*/ 940192 h 949916"/>
              <a:gd name="connsiteX4" fmla="*/ 0 w 872776"/>
              <a:gd name="connsiteY4" fmla="*/ 949916 h 949916"/>
              <a:gd name="connsiteX0" fmla="*/ 0 w 872776"/>
              <a:gd name="connsiteY0" fmla="*/ 959644 h 959644"/>
              <a:gd name="connsiteX1" fmla="*/ 276389 w 872776"/>
              <a:gd name="connsiteY1" fmla="*/ 9728 h 959644"/>
              <a:gd name="connsiteX2" fmla="*/ 557481 w 872776"/>
              <a:gd name="connsiteY2" fmla="*/ 0 h 959644"/>
              <a:gd name="connsiteX3" fmla="*/ 872776 w 872776"/>
              <a:gd name="connsiteY3" fmla="*/ 949920 h 959644"/>
              <a:gd name="connsiteX4" fmla="*/ 0 w 872776"/>
              <a:gd name="connsiteY4" fmla="*/ 959644 h 959644"/>
              <a:gd name="connsiteX0" fmla="*/ 0 w 872776"/>
              <a:gd name="connsiteY0" fmla="*/ 959644 h 959644"/>
              <a:gd name="connsiteX1" fmla="*/ 354210 w 872776"/>
              <a:gd name="connsiteY1" fmla="*/ 9728 h 959644"/>
              <a:gd name="connsiteX2" fmla="*/ 557481 w 872776"/>
              <a:gd name="connsiteY2" fmla="*/ 0 h 959644"/>
              <a:gd name="connsiteX3" fmla="*/ 872776 w 872776"/>
              <a:gd name="connsiteY3" fmla="*/ 949920 h 959644"/>
              <a:gd name="connsiteX4" fmla="*/ 0 w 872776"/>
              <a:gd name="connsiteY4" fmla="*/ 959644 h 959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776" h="959644">
                <a:moveTo>
                  <a:pt x="0" y="959644"/>
                </a:moveTo>
                <a:lnTo>
                  <a:pt x="354210" y="9728"/>
                </a:lnTo>
                <a:lnTo>
                  <a:pt x="557481" y="0"/>
                </a:lnTo>
                <a:lnTo>
                  <a:pt x="872776" y="949920"/>
                </a:lnTo>
                <a:lnTo>
                  <a:pt x="0" y="959644"/>
                </a:lnTo>
                <a:close/>
              </a:path>
            </a:pathLst>
          </a:cu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descr="A circular diagram with colorful squares&#10;&#10;AI-generated content may be incorrect.">
            <a:hlinkClick r:id="rId2"/>
            <a:extLst>
              <a:ext uri="{FF2B5EF4-FFF2-40B4-BE49-F238E27FC236}">
                <a16:creationId xmlns:a16="http://schemas.microsoft.com/office/drawing/2014/main" id="{161AA8A3-AD33-CF9B-905A-7F4571695CAF}"/>
              </a:ext>
            </a:extLst>
          </p:cNvPr>
          <p:cNvPicPr>
            <a:picLocks noChangeAspect="1"/>
          </p:cNvPicPr>
          <p:nvPr/>
        </p:nvPicPr>
        <p:blipFill>
          <a:blip r:embed="rId3">
            <a:extLst>
              <a:ext uri="{28A0092B-C50C-407E-A947-70E740481C1C}">
                <a14:useLocalDpi xmlns:a14="http://schemas.microsoft.com/office/drawing/2010/main" val="0"/>
              </a:ext>
            </a:extLst>
          </a:blip>
          <a:srcRect r="24960"/>
          <a:stretch>
            <a:fillRect/>
          </a:stretch>
        </p:blipFill>
        <p:spPr>
          <a:xfrm>
            <a:off x="-2172111" y="1629882"/>
            <a:ext cx="6179908" cy="3891280"/>
          </a:xfrm>
          <a:prstGeom prst="rect">
            <a:avLst/>
          </a:prstGeom>
        </p:spPr>
      </p:pic>
      <p:sp>
        <p:nvSpPr>
          <p:cNvPr id="2" name="Title 1">
            <a:extLst>
              <a:ext uri="{FF2B5EF4-FFF2-40B4-BE49-F238E27FC236}">
                <a16:creationId xmlns:a16="http://schemas.microsoft.com/office/drawing/2014/main" id="{EAA9CF05-01B0-EE78-B0A4-368258EDAE56}"/>
              </a:ext>
            </a:extLst>
          </p:cNvPr>
          <p:cNvSpPr>
            <a:spLocks noGrp="1"/>
          </p:cNvSpPr>
          <p:nvPr>
            <p:ph type="ctrTitle"/>
          </p:nvPr>
        </p:nvSpPr>
        <p:spPr>
          <a:xfrm>
            <a:off x="95459" y="-753850"/>
            <a:ext cx="12001081" cy="2387600"/>
          </a:xfrm>
        </p:spPr>
        <p:txBody>
          <a:bodyPr>
            <a:normAutofit fontScale="90000"/>
          </a:bodyPr>
          <a:lstStyle/>
          <a:p>
            <a:r>
              <a:rPr lang="en-GB" dirty="0">
                <a:solidFill>
                  <a:schemeClr val="accent6">
                    <a:lumMod val="50000"/>
                  </a:schemeClr>
                </a:solidFill>
                <a:latin typeface="Avenir Next LT Pro Demi" panose="020F0502020204030204" pitchFamily="34" charset="0"/>
              </a:rPr>
              <a:t>Health, Wellbeing and Sustainable Development – SDGs in UK</a:t>
            </a:r>
          </a:p>
        </p:txBody>
      </p:sp>
      <p:sp>
        <p:nvSpPr>
          <p:cNvPr id="3" name="Subtitle 2">
            <a:extLst>
              <a:ext uri="{FF2B5EF4-FFF2-40B4-BE49-F238E27FC236}">
                <a16:creationId xmlns:a16="http://schemas.microsoft.com/office/drawing/2014/main" id="{DD0701C9-D367-8D3C-63B1-F6FF7A60DF2C}"/>
              </a:ext>
            </a:extLst>
          </p:cNvPr>
          <p:cNvSpPr>
            <a:spLocks noGrp="1"/>
          </p:cNvSpPr>
          <p:nvPr>
            <p:ph type="subTitle" idx="1"/>
          </p:nvPr>
        </p:nvSpPr>
        <p:spPr>
          <a:xfrm>
            <a:off x="1524000" y="5196724"/>
            <a:ext cx="9144000" cy="1655762"/>
          </a:xfrm>
        </p:spPr>
        <p:txBody>
          <a:bodyPr>
            <a:normAutofit fontScale="77500" lnSpcReduction="20000"/>
          </a:bodyPr>
          <a:lstStyle/>
          <a:p>
            <a:r>
              <a:rPr lang="en-GB" dirty="0">
                <a:solidFill>
                  <a:schemeClr val="accent6">
                    <a:lumMod val="50000"/>
                  </a:schemeClr>
                </a:solidFill>
                <a:latin typeface="Avenir Next LT Pro" panose="020B0504020202020204" pitchFamily="34" charset="0"/>
              </a:rPr>
              <a:t>Component 1: </a:t>
            </a:r>
            <a:r>
              <a:rPr lang="en-GB" b="1" dirty="0">
                <a:solidFill>
                  <a:schemeClr val="accent6">
                    <a:lumMod val="50000"/>
                  </a:schemeClr>
                </a:solidFill>
                <a:latin typeface="Avenir Next LT Pro" panose="020B0504020202020204" pitchFamily="34" charset="0"/>
              </a:rPr>
              <a:t>Presentation</a:t>
            </a:r>
          </a:p>
          <a:p>
            <a:r>
              <a:rPr lang="en-GB" dirty="0">
                <a:solidFill>
                  <a:schemeClr val="accent6">
                    <a:lumMod val="50000"/>
                  </a:schemeClr>
                </a:solidFill>
                <a:latin typeface="Avenir Next LT Pro" panose="020B0504020202020204" pitchFamily="34" charset="0"/>
              </a:rPr>
              <a:t>Module: BMHP6030 – </a:t>
            </a:r>
            <a:r>
              <a:rPr lang="en-GB" b="1" dirty="0">
                <a:solidFill>
                  <a:schemeClr val="accent6">
                    <a:lumMod val="50000"/>
                  </a:schemeClr>
                </a:solidFill>
                <a:latin typeface="Avenir Next LT Pro" panose="020B0504020202020204" pitchFamily="34" charset="0"/>
              </a:rPr>
              <a:t>Health, Wellbeing and Sustainable Development</a:t>
            </a:r>
          </a:p>
          <a:p>
            <a:r>
              <a:rPr lang="en-GB" dirty="0">
                <a:solidFill>
                  <a:schemeClr val="accent6">
                    <a:lumMod val="50000"/>
                  </a:schemeClr>
                </a:solidFill>
                <a:latin typeface="Avenir Next LT Pro" panose="020B0504020202020204" pitchFamily="34" charset="0"/>
              </a:rPr>
              <a:t>Student Name: </a:t>
            </a:r>
            <a:r>
              <a:rPr lang="en-GB" b="1" dirty="0">
                <a:solidFill>
                  <a:schemeClr val="accent6">
                    <a:lumMod val="50000"/>
                  </a:schemeClr>
                </a:solidFill>
                <a:latin typeface="Avenir Next LT Pro" panose="020B0504020202020204" pitchFamily="34" charset="0"/>
              </a:rPr>
              <a:t>Mariana Cristina Tudor</a:t>
            </a:r>
          </a:p>
          <a:p>
            <a:r>
              <a:rPr lang="en-GB" dirty="0">
                <a:solidFill>
                  <a:schemeClr val="accent6">
                    <a:lumMod val="50000"/>
                  </a:schemeClr>
                </a:solidFill>
                <a:latin typeface="Avenir Next LT Pro" panose="020B0504020202020204" pitchFamily="34" charset="0"/>
              </a:rPr>
              <a:t>Student ID: </a:t>
            </a:r>
            <a:r>
              <a:rPr lang="en-GB" b="1" dirty="0">
                <a:solidFill>
                  <a:schemeClr val="accent6">
                    <a:lumMod val="50000"/>
                  </a:schemeClr>
                </a:solidFill>
                <a:latin typeface="Avenir Next LT Pro" panose="020B0504020202020204" pitchFamily="34" charset="0"/>
              </a:rPr>
              <a:t>2242927</a:t>
            </a:r>
          </a:p>
          <a:p>
            <a:r>
              <a:rPr lang="en-GB" dirty="0">
                <a:solidFill>
                  <a:schemeClr val="accent6">
                    <a:lumMod val="50000"/>
                  </a:schemeClr>
                </a:solidFill>
                <a:latin typeface="Avenir Next LT Pro" panose="020B0504020202020204" pitchFamily="34" charset="0"/>
              </a:rPr>
              <a:t>Lecturer Name: </a:t>
            </a:r>
            <a:r>
              <a:rPr lang="en-GB" b="1" dirty="0">
                <a:solidFill>
                  <a:schemeClr val="accent6">
                    <a:lumMod val="50000"/>
                  </a:schemeClr>
                </a:solidFill>
                <a:latin typeface="Avenir Next LT Pro" panose="020B0504020202020204" pitchFamily="34" charset="0"/>
              </a:rPr>
              <a:t>Zakiyyah Ahmed</a:t>
            </a:r>
          </a:p>
          <a:p>
            <a:endParaRPr lang="en-GB" dirty="0"/>
          </a:p>
        </p:txBody>
      </p:sp>
      <p:pic>
        <p:nvPicPr>
          <p:cNvPr id="6" name="Picture 5">
            <a:hlinkClick r:id="rId4"/>
            <a:extLst>
              <a:ext uri="{FF2B5EF4-FFF2-40B4-BE49-F238E27FC236}">
                <a16:creationId xmlns:a16="http://schemas.microsoft.com/office/drawing/2014/main" id="{89FDD19F-8D62-FF48-14B0-BBC71F8001FF}"/>
              </a:ext>
            </a:extLst>
          </p:cNvPr>
          <p:cNvPicPr>
            <a:picLocks noChangeAspect="1"/>
          </p:cNvPicPr>
          <p:nvPr/>
        </p:nvPicPr>
        <p:blipFill>
          <a:blip r:embed="rId5"/>
          <a:srcRect l="16215" t="24687" r="13880" b="23521"/>
          <a:stretch>
            <a:fillRect/>
          </a:stretch>
        </p:blipFill>
        <p:spPr>
          <a:xfrm>
            <a:off x="4231530" y="1809345"/>
            <a:ext cx="3409154" cy="204228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Picture 8" descr="A map of the united kingdom&#10;&#10;AI-generated content may be incorrect.">
            <a:hlinkClick r:id="rId6"/>
            <a:extLst>
              <a:ext uri="{FF2B5EF4-FFF2-40B4-BE49-F238E27FC236}">
                <a16:creationId xmlns:a16="http://schemas.microsoft.com/office/drawing/2014/main" id="{2876818B-B8D2-1BA6-D2FD-B5D257CA7394}"/>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3796" b="89167" l="50741" r="94630">
                        <a14:foregroundMark x1="63241" y1="81019" x2="55463" y2="91667"/>
                        <a14:foregroundMark x1="55463" y1="91667" x2="78056" y2="86667"/>
                        <a14:foregroundMark x1="78056" y1="86667" x2="74444" y2="80278"/>
                        <a14:foregroundMark x1="74444" y1="80278" x2="59167" y2="84815"/>
                        <a14:foregroundMark x1="59167" y1="84815" x2="74815" y2="85741"/>
                        <a14:foregroundMark x1="74815" y1="85741" x2="86204" y2="90278"/>
                        <a14:foregroundMark x1="86204" y1="90278" x2="81759" y2="81204"/>
                        <a14:foregroundMark x1="81759" y1="81204" x2="88148" y2="73241"/>
                        <a14:foregroundMark x1="88148" y1="73241" x2="96019" y2="71759"/>
                        <a14:foregroundMark x1="96019" y1="71759" x2="97500" y2="63889"/>
                        <a14:foregroundMark x1="97500" y1="63889" x2="88611" y2="68056"/>
                        <a14:foregroundMark x1="88611" y1="68056" x2="89537" y2="85370"/>
                        <a14:foregroundMark x1="89537" y1="85370" x2="98704" y2="78148"/>
                        <a14:foregroundMark x1="98704" y1="78148" x2="97963" y2="67315"/>
                        <a14:foregroundMark x1="97963" y1="67315" x2="91389" y2="62500"/>
                        <a14:foregroundMark x1="91389" y1="62500" x2="91111" y2="83426"/>
                        <a14:foregroundMark x1="91111" y1="83426" x2="94167" y2="75278"/>
                        <a14:foregroundMark x1="94167" y1="75278" x2="94074" y2="67778"/>
                        <a14:foregroundMark x1="94074" y1="67778" x2="60833" y2="60463"/>
                        <a14:foregroundMark x1="60833" y1="60463" x2="52407" y2="56019"/>
                        <a14:foregroundMark x1="52407" y1="56019" x2="46852" y2="45926"/>
                        <a14:foregroundMark x1="46852" y1="45926" x2="56296" y2="42130"/>
                        <a14:foregroundMark x1="56296" y1="42130" x2="63333" y2="52685"/>
                        <a14:foregroundMark x1="63333" y1="52685" x2="55185" y2="55648"/>
                        <a14:foregroundMark x1="55185" y1="55648" x2="51667" y2="47685"/>
                        <a14:foregroundMark x1="51667" y1="47685" x2="60556" y2="48704"/>
                        <a14:foregroundMark x1="60556" y1="48704" x2="52778" y2="52685"/>
                        <a14:foregroundMark x1="52778" y1="52685" x2="60000" y2="51111"/>
                        <a14:foregroundMark x1="60000" y1="51111" x2="47407" y2="39907"/>
                        <a14:foregroundMark x1="47407" y1="39907" x2="50000" y2="28241"/>
                        <a14:foregroundMark x1="50000" y1="28241" x2="56759" y2="32778"/>
                        <a14:foregroundMark x1="56759" y1="32778" x2="54352" y2="41389"/>
                        <a14:foregroundMark x1="54352" y1="41389" x2="50278" y2="28796"/>
                        <a14:foregroundMark x1="50278" y1="28796" x2="63611" y2="40370"/>
                        <a14:foregroundMark x1="63611" y1="40370" x2="79537" y2="23611"/>
                        <a14:foregroundMark x1="79537" y1="23611" x2="77778" y2="14907"/>
                        <a14:foregroundMark x1="77778" y1="14907" x2="67500" y2="13241"/>
                        <a14:foregroundMark x1="67500" y1="13241" x2="64537" y2="19907"/>
                        <a14:foregroundMark x1="64537" y1="19907" x2="72130" y2="21852"/>
                        <a14:foregroundMark x1="72130" y1="21852" x2="72222" y2="17500"/>
                        <a14:foregroundMark x1="50926" y1="47037" x2="47130" y2="55648"/>
                        <a14:foregroundMark x1="47130" y1="55648" x2="51574" y2="49259"/>
                        <a14:foregroundMark x1="51574" y1="49259" x2="50741" y2="45556"/>
                        <a14:foregroundMark x1="64537" y1="83796" x2="57222" y2="92593"/>
                        <a14:foregroundMark x1="57222" y1="92593" x2="68426" y2="89167"/>
                        <a14:foregroundMark x1="68426" y1="89167" x2="62778" y2="82685"/>
                        <a14:foregroundMark x1="62778" y1="82685" x2="60833" y2="82963"/>
                        <a14:foregroundMark x1="69444" y1="15185" x2="79352" y2="14907"/>
                        <a14:foregroundMark x1="79352" y1="14907" x2="68056" y2="11019"/>
                        <a14:foregroundMark x1="68056" y1="11019" x2="68519" y2="14352"/>
                        <a14:foregroundMark x1="75926" y1="3796" x2="75926" y2="3796"/>
                      </a14:backgroundRemoval>
                    </a14:imgEffect>
                  </a14:imgLayer>
                </a14:imgProps>
              </a:ext>
              <a:ext uri="{28A0092B-C50C-407E-A947-70E740481C1C}">
                <a14:useLocalDpi xmlns:a14="http://schemas.microsoft.com/office/drawing/2010/main" val="0"/>
              </a:ext>
            </a:extLst>
          </a:blip>
          <a:srcRect l="47453" t="11220" b="8780"/>
          <a:stretch>
            <a:fillRect/>
          </a:stretch>
        </p:blipFill>
        <p:spPr>
          <a:xfrm>
            <a:off x="8053984" y="1583181"/>
            <a:ext cx="2555171" cy="3890080"/>
          </a:xfrm>
          <a:prstGeom prst="rect">
            <a:avLst/>
          </a:prstGeom>
        </p:spPr>
      </p:pic>
      <p:pic>
        <p:nvPicPr>
          <p:cNvPr id="13" name="Picture 12">
            <a:hlinkClick r:id="rId9"/>
            <a:extLst>
              <a:ext uri="{FF2B5EF4-FFF2-40B4-BE49-F238E27FC236}">
                <a16:creationId xmlns:a16="http://schemas.microsoft.com/office/drawing/2014/main" id="{B9967F62-05AA-319C-52B7-F3D7C0534566}"/>
              </a:ext>
            </a:extLst>
          </p:cNvPr>
          <p:cNvPicPr>
            <a:picLocks noChangeAspect="1"/>
          </p:cNvPicPr>
          <p:nvPr/>
        </p:nvPicPr>
        <p:blipFill>
          <a:blip r:embed="rId10"/>
          <a:stretch>
            <a:fillRect/>
          </a:stretch>
        </p:blipFill>
        <p:spPr>
          <a:xfrm>
            <a:off x="10767687" y="4192309"/>
            <a:ext cx="1328853" cy="1328853"/>
          </a:xfrm>
          <a:prstGeom prst="rect">
            <a:avLst/>
          </a:prstGeom>
        </p:spPr>
      </p:pic>
      <p:pic>
        <p:nvPicPr>
          <p:cNvPr id="14" name="Picture 13">
            <a:hlinkClick r:id="rId11"/>
            <a:extLst>
              <a:ext uri="{FF2B5EF4-FFF2-40B4-BE49-F238E27FC236}">
                <a16:creationId xmlns:a16="http://schemas.microsoft.com/office/drawing/2014/main" id="{242CE140-80A2-9FF1-19A7-55314BA5C0DA}"/>
              </a:ext>
            </a:extLst>
          </p:cNvPr>
          <p:cNvPicPr>
            <a:picLocks noChangeAspect="1"/>
          </p:cNvPicPr>
          <p:nvPr/>
        </p:nvPicPr>
        <p:blipFill>
          <a:blip r:embed="rId12"/>
          <a:stretch>
            <a:fillRect/>
          </a:stretch>
        </p:blipFill>
        <p:spPr>
          <a:xfrm>
            <a:off x="10819118" y="1831360"/>
            <a:ext cx="1225989" cy="1081669"/>
          </a:xfrm>
          <a:prstGeom prst="rect">
            <a:avLst/>
          </a:prstGeom>
        </p:spPr>
      </p:pic>
    </p:spTree>
    <p:extLst>
      <p:ext uri="{BB962C8B-B14F-4D97-AF65-F5344CB8AC3E}">
        <p14:creationId xmlns:p14="http://schemas.microsoft.com/office/powerpoint/2010/main" val="11249535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E21F4A-D4A4-5B88-07F9-EEEF9B6B6CAF}"/>
              </a:ext>
            </a:extLst>
          </p:cNvPr>
          <p:cNvSpPr>
            <a:spLocks noGrp="1"/>
          </p:cNvSpPr>
          <p:nvPr>
            <p:ph idx="1"/>
          </p:nvPr>
        </p:nvSpPr>
        <p:spPr>
          <a:xfrm>
            <a:off x="236033" y="1067345"/>
            <a:ext cx="8116230" cy="5065829"/>
          </a:xfrm>
        </p:spPr>
        <p:txBody>
          <a:bodyPr>
            <a:noAutofit/>
          </a:bodyPr>
          <a:lstStyle/>
          <a:p>
            <a:pPr>
              <a:lnSpc>
                <a:spcPct val="170000"/>
              </a:lnSpc>
              <a:buFont typeface="Wingdings" panose="05000000000000000000" pitchFamily="2" charset="2"/>
              <a:buChar char="v"/>
            </a:pPr>
            <a:r>
              <a:rPr lang="en-GB" sz="1600" dirty="0">
                <a:latin typeface="Avenir Next LT Pro" panose="020B0504020202020204" pitchFamily="34" charset="0"/>
              </a:rPr>
              <a:t>Health, wellbeing and sustainable development are central priorities within UK health and social care policy, particularly through SDG 3 and its emphasis on prevention and population health (UK Government, 2019; United Nations, 2026).</a:t>
            </a:r>
          </a:p>
          <a:p>
            <a:pPr>
              <a:lnSpc>
                <a:spcPct val="170000"/>
              </a:lnSpc>
              <a:buFont typeface="Wingdings" panose="05000000000000000000" pitchFamily="2" charset="2"/>
              <a:buChar char="v"/>
            </a:pPr>
            <a:r>
              <a:rPr lang="en-GB" sz="1600" dirty="0">
                <a:latin typeface="Avenir Next LT Pro" panose="020B0504020202020204" pitchFamily="34" charset="0"/>
              </a:rPr>
              <a:t>However, despite policy commitment, a clear gap exists between these ambitions and the consistent integration of health, wellbeing and sustainability into service delivery (</a:t>
            </a:r>
            <a:r>
              <a:rPr lang="en-GB" sz="1600" dirty="0" err="1">
                <a:latin typeface="Avenir Next LT Pro" panose="020B0504020202020204" pitchFamily="34" charset="0"/>
              </a:rPr>
              <a:t>Alderwick</a:t>
            </a:r>
            <a:r>
              <a:rPr lang="en-GB" sz="1600" dirty="0">
                <a:latin typeface="Avenir Next LT Pro" panose="020B0504020202020204" pitchFamily="34" charset="0"/>
              </a:rPr>
              <a:t>, Hutchings and Mays, 2024; Oliviera et al., 2022; Reed et al., 2021).</a:t>
            </a:r>
          </a:p>
          <a:p>
            <a:pPr>
              <a:lnSpc>
                <a:spcPct val="170000"/>
              </a:lnSpc>
              <a:buFont typeface="Wingdings" panose="05000000000000000000" pitchFamily="2" charset="2"/>
              <a:buChar char="v"/>
            </a:pPr>
            <a:r>
              <a:rPr lang="en-GB" sz="1600" dirty="0">
                <a:latin typeface="Avenir Next LT Pro" panose="020B0504020202020204" pitchFamily="34" charset="0"/>
              </a:rPr>
              <a:t>In the absence of meaningful progress on SDG 10, this gap is experienced unequally, with disadvantaged groups disproportionately affected by reactive, uneven and inequitable outcomes across areas such as mental health, cancer prevention and long-term conditions (Oliviera et al, 2022; Clark et al., 2024).	</a:t>
            </a:r>
          </a:p>
          <a:p>
            <a:pPr>
              <a:lnSpc>
                <a:spcPct val="170000"/>
              </a:lnSpc>
              <a:buFont typeface="Wingdings" panose="05000000000000000000" pitchFamily="2" charset="2"/>
              <a:buChar char="v"/>
            </a:pPr>
            <a:r>
              <a:rPr lang="en-GB" sz="1600" dirty="0">
                <a:latin typeface="Avenir Next LT Pro" panose="020B0504020202020204" pitchFamily="34" charset="0"/>
              </a:rPr>
              <a:t>This presentation critically evaluates this gap using theory, policy and UK-based case studies.</a:t>
            </a:r>
          </a:p>
        </p:txBody>
      </p:sp>
      <p:sp>
        <p:nvSpPr>
          <p:cNvPr id="4" name="Arrow: Chevron 3">
            <a:extLst>
              <a:ext uri="{FF2B5EF4-FFF2-40B4-BE49-F238E27FC236}">
                <a16:creationId xmlns:a16="http://schemas.microsoft.com/office/drawing/2014/main" id="{784F0411-1143-AB69-A7C8-DD8164D0E41E}"/>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 name="Rectangle 4">
            <a:extLst>
              <a:ext uri="{FF2B5EF4-FFF2-40B4-BE49-F238E27FC236}">
                <a16:creationId xmlns:a16="http://schemas.microsoft.com/office/drawing/2014/main" id="{7D4D038B-6524-2E4E-A269-AD2D35B83CF3}"/>
              </a:ext>
            </a:extLst>
          </p:cNvPr>
          <p:cNvSpPr/>
          <p:nvPr/>
        </p:nvSpPr>
        <p:spPr>
          <a:xfrm>
            <a:off x="390296" y="190681"/>
            <a:ext cx="4091120" cy="923330"/>
          </a:xfrm>
          <a:prstGeom prst="rect">
            <a:avLst/>
          </a:prstGeom>
          <a:noFill/>
        </p:spPr>
        <p:txBody>
          <a:bodyPr wrap="none" lIns="91440" tIns="45720" rIns="91440" bIns="45720">
            <a:spAutoFit/>
          </a:bodyPr>
          <a:lstStyle/>
          <a:p>
            <a:pPr algn="ctr"/>
            <a:r>
              <a:rPr lang="en-GB" sz="5400" b="1" cap="none" spc="0">
                <a:ln w="19050" cap="flat">
                  <a:solidFill>
                    <a:schemeClr val="accent3">
                      <a:lumMod val="50000"/>
                    </a:schemeClr>
                  </a:solidFill>
                  <a:prstDash val="solid"/>
                  <a:round/>
                </a:ln>
                <a:pattFill prst="pct60">
                  <a:fgClr>
                    <a:schemeClr val="accent3"/>
                  </a:fgClr>
                  <a:bgClr>
                    <a:schemeClr val="accent3">
                      <a:lumMod val="40000"/>
                      <a:lumOff val="60000"/>
                    </a:schemeClr>
                  </a:bgClr>
                </a:pattFill>
                <a:effectLst>
                  <a:outerShdw blurRad="38100" dist="38100" dir="2700000" algn="tl">
                    <a:srgbClr val="000000">
                      <a:alpha val="43137"/>
                    </a:srgbClr>
                  </a:outerShdw>
                </a:effectLst>
                <a:latin typeface="Avenir Next LT Pro Demi" panose="020B0704020202020204" pitchFamily="34" charset="0"/>
              </a:rPr>
              <a:t>Introduction</a:t>
            </a:r>
            <a:endParaRPr lang="en-GB" sz="5400" b="1" cap="none" spc="0">
              <a:ln w="19050" cap="flat">
                <a:solidFill>
                  <a:schemeClr val="accent3">
                    <a:lumMod val="50000"/>
                  </a:schemeClr>
                </a:solidFill>
                <a:prstDash val="solid"/>
                <a:round/>
              </a:ln>
              <a:pattFill prst="pct60">
                <a:fgClr>
                  <a:schemeClr val="accent3"/>
                </a:fgClr>
                <a:bgClr>
                  <a:schemeClr val="accent3">
                    <a:lumMod val="40000"/>
                    <a:lumOff val="60000"/>
                  </a:schemeClr>
                </a:bgClr>
              </a:pattFill>
              <a:effectLst>
                <a:outerShdw blurRad="38100" dist="38100" dir="2700000" algn="tl">
                  <a:srgbClr val="000000">
                    <a:alpha val="43137"/>
                  </a:srgbClr>
                </a:outerShdw>
              </a:effectLst>
            </a:endParaRPr>
          </a:p>
        </p:txBody>
      </p:sp>
      <p:pic>
        <p:nvPicPr>
          <p:cNvPr id="7" name="Picture 6">
            <a:extLst>
              <a:ext uri="{FF2B5EF4-FFF2-40B4-BE49-F238E27FC236}">
                <a16:creationId xmlns:a16="http://schemas.microsoft.com/office/drawing/2014/main" id="{85412620-35E8-C6E4-C51C-3FABA4DB69D9}"/>
              </a:ext>
            </a:extLst>
          </p:cNvPr>
          <p:cNvPicPr>
            <a:picLocks noChangeAspect="1"/>
          </p:cNvPicPr>
          <p:nvPr/>
        </p:nvPicPr>
        <p:blipFill>
          <a:blip r:embed="rId3"/>
          <a:stretch>
            <a:fillRect/>
          </a:stretch>
        </p:blipFill>
        <p:spPr>
          <a:xfrm>
            <a:off x="8692378" y="971099"/>
            <a:ext cx="1364714" cy="1364714"/>
          </a:xfrm>
          <a:prstGeom prst="rect">
            <a:avLst/>
          </a:prstGeom>
        </p:spPr>
      </p:pic>
      <p:pic>
        <p:nvPicPr>
          <p:cNvPr id="8" name="Picture 7">
            <a:extLst>
              <a:ext uri="{FF2B5EF4-FFF2-40B4-BE49-F238E27FC236}">
                <a16:creationId xmlns:a16="http://schemas.microsoft.com/office/drawing/2014/main" id="{B29E6108-091C-B879-B205-7B71DEE105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64886" y="971099"/>
            <a:ext cx="1364714" cy="1364714"/>
          </a:xfrm>
          <a:prstGeom prst="rect">
            <a:avLst/>
          </a:prstGeom>
        </p:spPr>
      </p:pic>
      <p:sp>
        <p:nvSpPr>
          <p:cNvPr id="9" name="TextBox 8">
            <a:extLst>
              <a:ext uri="{FF2B5EF4-FFF2-40B4-BE49-F238E27FC236}">
                <a16:creationId xmlns:a16="http://schemas.microsoft.com/office/drawing/2014/main" id="{548EDF07-46D6-F541-4033-50BD79832453}"/>
              </a:ext>
            </a:extLst>
          </p:cNvPr>
          <p:cNvSpPr txBox="1"/>
          <p:nvPr/>
        </p:nvSpPr>
        <p:spPr>
          <a:xfrm>
            <a:off x="9823058" y="2335813"/>
            <a:ext cx="5480333" cy="369332"/>
          </a:xfrm>
          <a:prstGeom prst="rect">
            <a:avLst/>
          </a:prstGeom>
          <a:noFill/>
        </p:spPr>
        <p:txBody>
          <a:bodyPr wrap="square" rtlCol="0">
            <a:spAutoFit/>
          </a:bodyPr>
          <a:lstStyle/>
          <a:p>
            <a:pPr algn="l"/>
            <a:r>
              <a:rPr lang="en-GB" dirty="0"/>
              <a:t>(</a:t>
            </a:r>
            <a:r>
              <a:rPr lang="en-GB" dirty="0">
                <a:latin typeface="Avenir Next LT Pro" panose="020B0504020202020204" pitchFamily="34" charset="0"/>
              </a:rPr>
              <a:t>UN, 2026)</a:t>
            </a:r>
            <a:endParaRPr lang="en-US" dirty="0">
              <a:latin typeface="Avenir Next LT Pro" panose="020B0504020202020204" pitchFamily="34" charset="0"/>
            </a:endParaRPr>
          </a:p>
        </p:txBody>
      </p:sp>
      <p:pic>
        <p:nvPicPr>
          <p:cNvPr id="10" name="Picture 9">
            <a:extLst>
              <a:ext uri="{FF2B5EF4-FFF2-40B4-BE49-F238E27FC236}">
                <a16:creationId xmlns:a16="http://schemas.microsoft.com/office/drawing/2014/main" id="{BE69279A-933E-221D-0CC1-0AC46B4FCB41}"/>
              </a:ext>
            </a:extLst>
          </p:cNvPr>
          <p:cNvPicPr>
            <a:picLocks noChangeAspect="1"/>
          </p:cNvPicPr>
          <p:nvPr/>
        </p:nvPicPr>
        <p:blipFill>
          <a:blip r:embed="rId5">
            <a:extLst>
              <a:ext uri="{28A0092B-C50C-407E-A947-70E740481C1C}">
                <a14:useLocalDpi xmlns:a14="http://schemas.microsoft.com/office/drawing/2010/main" val="0"/>
              </a:ext>
            </a:extLst>
          </a:blip>
          <a:srcRect l="5331" t="20907" r="3415" b="27405"/>
          <a:stretch>
            <a:fillRect/>
          </a:stretch>
        </p:blipFill>
        <p:spPr>
          <a:xfrm>
            <a:off x="8831036" y="2705138"/>
            <a:ext cx="3084291" cy="3783530"/>
          </a:xfrm>
          <a:prstGeom prst="rect">
            <a:avLst/>
          </a:prstGeom>
        </p:spPr>
      </p:pic>
      <p:sp>
        <p:nvSpPr>
          <p:cNvPr id="11" name="TextBox 10">
            <a:extLst>
              <a:ext uri="{FF2B5EF4-FFF2-40B4-BE49-F238E27FC236}">
                <a16:creationId xmlns:a16="http://schemas.microsoft.com/office/drawing/2014/main" id="{84640F55-0A7F-E4E7-E5BC-448AE17FD131}"/>
              </a:ext>
            </a:extLst>
          </p:cNvPr>
          <p:cNvSpPr txBox="1"/>
          <p:nvPr/>
        </p:nvSpPr>
        <p:spPr>
          <a:xfrm>
            <a:off x="9109190" y="6488668"/>
            <a:ext cx="3111391" cy="369332"/>
          </a:xfrm>
          <a:prstGeom prst="rect">
            <a:avLst/>
          </a:prstGeom>
          <a:noFill/>
        </p:spPr>
        <p:txBody>
          <a:bodyPr wrap="square" rtlCol="0">
            <a:spAutoFit/>
          </a:bodyPr>
          <a:lstStyle/>
          <a:p>
            <a:pPr algn="l"/>
            <a:r>
              <a:rPr lang="en-GB" dirty="0">
                <a:latin typeface="Avenir Next LT Pro" panose="020B0504020202020204" pitchFamily="34" charset="0"/>
              </a:rPr>
              <a:t>(UK Government, 2025)</a:t>
            </a:r>
            <a:endParaRPr lang="en-US" dirty="0">
              <a:latin typeface="Avenir Next LT Pro" panose="020B0504020202020204" pitchFamily="34" charset="0"/>
            </a:endParaRPr>
          </a:p>
        </p:txBody>
      </p:sp>
    </p:spTree>
    <p:extLst>
      <p:ext uri="{BB962C8B-B14F-4D97-AF65-F5344CB8AC3E}">
        <p14:creationId xmlns:p14="http://schemas.microsoft.com/office/powerpoint/2010/main" val="40148960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C40964-141B-1464-9889-4DA3049096B0}"/>
              </a:ext>
            </a:extLst>
          </p:cNvPr>
          <p:cNvSpPr>
            <a:spLocks noGrp="1"/>
          </p:cNvSpPr>
          <p:nvPr>
            <p:ph idx="1"/>
          </p:nvPr>
        </p:nvSpPr>
        <p:spPr>
          <a:xfrm>
            <a:off x="35316" y="1636054"/>
            <a:ext cx="3510776" cy="3374770"/>
          </a:xfrm>
          <a:custGeom>
            <a:avLst/>
            <a:gdLst>
              <a:gd name="connsiteX0" fmla="*/ 0 w 3510776"/>
              <a:gd name="connsiteY0" fmla="*/ 0 h 3374770"/>
              <a:gd name="connsiteX1" fmla="*/ 620237 w 3510776"/>
              <a:gd name="connsiteY1" fmla="*/ 0 h 3374770"/>
              <a:gd name="connsiteX2" fmla="*/ 1170259 w 3510776"/>
              <a:gd name="connsiteY2" fmla="*/ 0 h 3374770"/>
              <a:gd name="connsiteX3" fmla="*/ 1685172 w 3510776"/>
              <a:gd name="connsiteY3" fmla="*/ 0 h 3374770"/>
              <a:gd name="connsiteX4" fmla="*/ 2340517 w 3510776"/>
              <a:gd name="connsiteY4" fmla="*/ 0 h 3374770"/>
              <a:gd name="connsiteX5" fmla="*/ 2925647 w 3510776"/>
              <a:gd name="connsiteY5" fmla="*/ 0 h 3374770"/>
              <a:gd name="connsiteX6" fmla="*/ 3510776 w 3510776"/>
              <a:gd name="connsiteY6" fmla="*/ 0 h 3374770"/>
              <a:gd name="connsiteX7" fmla="*/ 3510776 w 3510776"/>
              <a:gd name="connsiteY7" fmla="*/ 461219 h 3374770"/>
              <a:gd name="connsiteX8" fmla="*/ 3510776 w 3510776"/>
              <a:gd name="connsiteY8" fmla="*/ 922437 h 3374770"/>
              <a:gd name="connsiteX9" fmla="*/ 3510776 w 3510776"/>
              <a:gd name="connsiteY9" fmla="*/ 1518646 h 3374770"/>
              <a:gd name="connsiteX10" fmla="*/ 3510776 w 3510776"/>
              <a:gd name="connsiteY10" fmla="*/ 2081108 h 3374770"/>
              <a:gd name="connsiteX11" fmla="*/ 3510776 w 3510776"/>
              <a:gd name="connsiteY11" fmla="*/ 2711065 h 3374770"/>
              <a:gd name="connsiteX12" fmla="*/ 3510776 w 3510776"/>
              <a:gd name="connsiteY12" fmla="*/ 3374770 h 3374770"/>
              <a:gd name="connsiteX13" fmla="*/ 2995862 w 3510776"/>
              <a:gd name="connsiteY13" fmla="*/ 3374770 h 3374770"/>
              <a:gd name="connsiteX14" fmla="*/ 2410733 w 3510776"/>
              <a:gd name="connsiteY14" fmla="*/ 3374770 h 3374770"/>
              <a:gd name="connsiteX15" fmla="*/ 1930927 w 3510776"/>
              <a:gd name="connsiteY15" fmla="*/ 3374770 h 3374770"/>
              <a:gd name="connsiteX16" fmla="*/ 1275582 w 3510776"/>
              <a:gd name="connsiteY16" fmla="*/ 3374770 h 3374770"/>
              <a:gd name="connsiteX17" fmla="*/ 725560 w 3510776"/>
              <a:gd name="connsiteY17" fmla="*/ 3374770 h 3374770"/>
              <a:gd name="connsiteX18" fmla="*/ 0 w 3510776"/>
              <a:gd name="connsiteY18" fmla="*/ 3374770 h 3374770"/>
              <a:gd name="connsiteX19" fmla="*/ 0 w 3510776"/>
              <a:gd name="connsiteY19" fmla="*/ 2778561 h 3374770"/>
              <a:gd name="connsiteX20" fmla="*/ 0 w 3510776"/>
              <a:gd name="connsiteY20" fmla="*/ 2216099 h 3374770"/>
              <a:gd name="connsiteX21" fmla="*/ 0 w 3510776"/>
              <a:gd name="connsiteY21" fmla="*/ 1653637 h 3374770"/>
              <a:gd name="connsiteX22" fmla="*/ 0 w 3510776"/>
              <a:gd name="connsiteY22" fmla="*/ 1124923 h 3374770"/>
              <a:gd name="connsiteX23" fmla="*/ 0 w 3510776"/>
              <a:gd name="connsiteY23" fmla="*/ 562462 h 3374770"/>
              <a:gd name="connsiteX24" fmla="*/ 0 w 3510776"/>
              <a:gd name="connsiteY24" fmla="*/ 0 h 3374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510776" h="3374770" fill="none" extrusionOk="0">
                <a:moveTo>
                  <a:pt x="0" y="0"/>
                </a:moveTo>
                <a:cubicBezTo>
                  <a:pt x="201301" y="-8983"/>
                  <a:pt x="353610" y="21323"/>
                  <a:pt x="620237" y="0"/>
                </a:cubicBezTo>
                <a:cubicBezTo>
                  <a:pt x="886864" y="-21323"/>
                  <a:pt x="1030974" y="8433"/>
                  <a:pt x="1170259" y="0"/>
                </a:cubicBezTo>
                <a:cubicBezTo>
                  <a:pt x="1309544" y="-8433"/>
                  <a:pt x="1451603" y="9408"/>
                  <a:pt x="1685172" y="0"/>
                </a:cubicBezTo>
                <a:cubicBezTo>
                  <a:pt x="1918741" y="-9408"/>
                  <a:pt x="2066773" y="68876"/>
                  <a:pt x="2340517" y="0"/>
                </a:cubicBezTo>
                <a:cubicBezTo>
                  <a:pt x="2614261" y="-68876"/>
                  <a:pt x="2746865" y="14844"/>
                  <a:pt x="2925647" y="0"/>
                </a:cubicBezTo>
                <a:cubicBezTo>
                  <a:pt x="3104429" y="-14844"/>
                  <a:pt x="3228665" y="29936"/>
                  <a:pt x="3510776" y="0"/>
                </a:cubicBezTo>
                <a:cubicBezTo>
                  <a:pt x="3520747" y="206773"/>
                  <a:pt x="3476537" y="233484"/>
                  <a:pt x="3510776" y="461219"/>
                </a:cubicBezTo>
                <a:cubicBezTo>
                  <a:pt x="3545015" y="688954"/>
                  <a:pt x="3508336" y="723652"/>
                  <a:pt x="3510776" y="922437"/>
                </a:cubicBezTo>
                <a:cubicBezTo>
                  <a:pt x="3513216" y="1121222"/>
                  <a:pt x="3450524" y="1338825"/>
                  <a:pt x="3510776" y="1518646"/>
                </a:cubicBezTo>
                <a:cubicBezTo>
                  <a:pt x="3571028" y="1698467"/>
                  <a:pt x="3490837" y="1910122"/>
                  <a:pt x="3510776" y="2081108"/>
                </a:cubicBezTo>
                <a:cubicBezTo>
                  <a:pt x="3530715" y="2252094"/>
                  <a:pt x="3443605" y="2577707"/>
                  <a:pt x="3510776" y="2711065"/>
                </a:cubicBezTo>
                <a:cubicBezTo>
                  <a:pt x="3577947" y="2844423"/>
                  <a:pt x="3452576" y="3206926"/>
                  <a:pt x="3510776" y="3374770"/>
                </a:cubicBezTo>
                <a:cubicBezTo>
                  <a:pt x="3326200" y="3408550"/>
                  <a:pt x="3228886" y="3329314"/>
                  <a:pt x="2995862" y="3374770"/>
                </a:cubicBezTo>
                <a:cubicBezTo>
                  <a:pt x="2762838" y="3420226"/>
                  <a:pt x="2538974" y="3311151"/>
                  <a:pt x="2410733" y="3374770"/>
                </a:cubicBezTo>
                <a:cubicBezTo>
                  <a:pt x="2282492" y="3438389"/>
                  <a:pt x="2070140" y="3356128"/>
                  <a:pt x="1930927" y="3374770"/>
                </a:cubicBezTo>
                <a:cubicBezTo>
                  <a:pt x="1791714" y="3393412"/>
                  <a:pt x="1420231" y="3343435"/>
                  <a:pt x="1275582" y="3374770"/>
                </a:cubicBezTo>
                <a:cubicBezTo>
                  <a:pt x="1130933" y="3406105"/>
                  <a:pt x="996303" y="3318735"/>
                  <a:pt x="725560" y="3374770"/>
                </a:cubicBezTo>
                <a:cubicBezTo>
                  <a:pt x="454817" y="3430805"/>
                  <a:pt x="302381" y="3345687"/>
                  <a:pt x="0" y="3374770"/>
                </a:cubicBezTo>
                <a:cubicBezTo>
                  <a:pt x="-27204" y="3218595"/>
                  <a:pt x="50827" y="2917180"/>
                  <a:pt x="0" y="2778561"/>
                </a:cubicBezTo>
                <a:cubicBezTo>
                  <a:pt x="-50827" y="2639942"/>
                  <a:pt x="36095" y="2339237"/>
                  <a:pt x="0" y="2216099"/>
                </a:cubicBezTo>
                <a:cubicBezTo>
                  <a:pt x="-36095" y="2092961"/>
                  <a:pt x="2779" y="1807439"/>
                  <a:pt x="0" y="1653637"/>
                </a:cubicBezTo>
                <a:cubicBezTo>
                  <a:pt x="-2779" y="1499835"/>
                  <a:pt x="27759" y="1371084"/>
                  <a:pt x="0" y="1124923"/>
                </a:cubicBezTo>
                <a:cubicBezTo>
                  <a:pt x="-27759" y="878762"/>
                  <a:pt x="52857" y="675095"/>
                  <a:pt x="0" y="562462"/>
                </a:cubicBezTo>
                <a:cubicBezTo>
                  <a:pt x="-52857" y="449829"/>
                  <a:pt x="25240" y="220237"/>
                  <a:pt x="0" y="0"/>
                </a:cubicBezTo>
                <a:close/>
              </a:path>
              <a:path w="3510776" h="3374770" stroke="0" extrusionOk="0">
                <a:moveTo>
                  <a:pt x="0" y="0"/>
                </a:moveTo>
                <a:cubicBezTo>
                  <a:pt x="229136" y="-48575"/>
                  <a:pt x="301144" y="16658"/>
                  <a:pt x="514914" y="0"/>
                </a:cubicBezTo>
                <a:cubicBezTo>
                  <a:pt x="728684" y="-16658"/>
                  <a:pt x="808508" y="55258"/>
                  <a:pt x="1064935" y="0"/>
                </a:cubicBezTo>
                <a:cubicBezTo>
                  <a:pt x="1321362" y="-55258"/>
                  <a:pt x="1519326" y="71637"/>
                  <a:pt x="1720280" y="0"/>
                </a:cubicBezTo>
                <a:cubicBezTo>
                  <a:pt x="1921235" y="-71637"/>
                  <a:pt x="2093954" y="27951"/>
                  <a:pt x="2375625" y="0"/>
                </a:cubicBezTo>
                <a:cubicBezTo>
                  <a:pt x="2657296" y="-27951"/>
                  <a:pt x="2652708" y="11785"/>
                  <a:pt x="2925647" y="0"/>
                </a:cubicBezTo>
                <a:cubicBezTo>
                  <a:pt x="3198586" y="-11785"/>
                  <a:pt x="3312158" y="51169"/>
                  <a:pt x="3510776" y="0"/>
                </a:cubicBezTo>
                <a:cubicBezTo>
                  <a:pt x="3516558" y="108009"/>
                  <a:pt x="3483430" y="290619"/>
                  <a:pt x="3510776" y="461219"/>
                </a:cubicBezTo>
                <a:cubicBezTo>
                  <a:pt x="3538122" y="631819"/>
                  <a:pt x="3444975" y="863249"/>
                  <a:pt x="3510776" y="1023680"/>
                </a:cubicBezTo>
                <a:cubicBezTo>
                  <a:pt x="3576577" y="1184111"/>
                  <a:pt x="3473196" y="1441691"/>
                  <a:pt x="3510776" y="1586142"/>
                </a:cubicBezTo>
                <a:cubicBezTo>
                  <a:pt x="3548356" y="1730593"/>
                  <a:pt x="3498065" y="1910381"/>
                  <a:pt x="3510776" y="2047360"/>
                </a:cubicBezTo>
                <a:cubicBezTo>
                  <a:pt x="3523487" y="2184339"/>
                  <a:pt x="3506741" y="2344683"/>
                  <a:pt x="3510776" y="2609822"/>
                </a:cubicBezTo>
                <a:cubicBezTo>
                  <a:pt x="3514811" y="2874961"/>
                  <a:pt x="3436588" y="3198213"/>
                  <a:pt x="3510776" y="3374770"/>
                </a:cubicBezTo>
                <a:cubicBezTo>
                  <a:pt x="3367712" y="3407014"/>
                  <a:pt x="3175637" y="3314092"/>
                  <a:pt x="2995862" y="3374770"/>
                </a:cubicBezTo>
                <a:cubicBezTo>
                  <a:pt x="2816087" y="3435448"/>
                  <a:pt x="2540977" y="3366371"/>
                  <a:pt x="2410733" y="3374770"/>
                </a:cubicBezTo>
                <a:cubicBezTo>
                  <a:pt x="2280489" y="3383169"/>
                  <a:pt x="2002536" y="3348294"/>
                  <a:pt x="1895819" y="3374770"/>
                </a:cubicBezTo>
                <a:cubicBezTo>
                  <a:pt x="1789102" y="3401246"/>
                  <a:pt x="1653870" y="3322258"/>
                  <a:pt x="1416013" y="3374770"/>
                </a:cubicBezTo>
                <a:cubicBezTo>
                  <a:pt x="1178156" y="3427282"/>
                  <a:pt x="1130883" y="3347102"/>
                  <a:pt x="865991" y="3374770"/>
                </a:cubicBezTo>
                <a:cubicBezTo>
                  <a:pt x="601099" y="3402438"/>
                  <a:pt x="332789" y="3311460"/>
                  <a:pt x="0" y="3374770"/>
                </a:cubicBezTo>
                <a:cubicBezTo>
                  <a:pt x="-21850" y="3237433"/>
                  <a:pt x="32209" y="2996738"/>
                  <a:pt x="0" y="2778561"/>
                </a:cubicBezTo>
                <a:cubicBezTo>
                  <a:pt x="-32209" y="2560384"/>
                  <a:pt x="10273" y="2482674"/>
                  <a:pt x="0" y="2317342"/>
                </a:cubicBezTo>
                <a:cubicBezTo>
                  <a:pt x="-10273" y="2152010"/>
                  <a:pt x="29504" y="2039144"/>
                  <a:pt x="0" y="1788628"/>
                </a:cubicBezTo>
                <a:cubicBezTo>
                  <a:pt x="-29504" y="1538112"/>
                  <a:pt x="5468" y="1361568"/>
                  <a:pt x="0" y="1226166"/>
                </a:cubicBezTo>
                <a:cubicBezTo>
                  <a:pt x="-5468" y="1090764"/>
                  <a:pt x="20017" y="928140"/>
                  <a:pt x="0" y="697452"/>
                </a:cubicBezTo>
                <a:cubicBezTo>
                  <a:pt x="-20017" y="466764"/>
                  <a:pt x="20652" y="289916"/>
                  <a:pt x="0" y="0"/>
                </a:cubicBezTo>
                <a:close/>
              </a:path>
            </a:pathLst>
          </a:custGeom>
          <a:ln w="19050">
            <a:solidFill>
              <a:schemeClr val="accent6">
                <a:lumMod val="75000"/>
              </a:schemeClr>
            </a:solidFill>
            <a:extLst>
              <a:ext uri="{C807C97D-BFC1-408E-A445-0C87EB9F89A2}">
                <ask:lineSketchStyleProps xmlns:ask="http://schemas.microsoft.com/office/drawing/2018/sketchyshapes" sd="3455169935">
                  <ask:type>
                    <ask:lineSketchScribble/>
                  </ask:type>
                </ask:lineSketchStyleProps>
              </a:ext>
            </a:extLst>
          </a:ln>
        </p:spPr>
        <p:txBody>
          <a:bodyPr>
            <a:normAutofit fontScale="92500" lnSpcReduction="10000"/>
          </a:bodyPr>
          <a:lstStyle/>
          <a:p>
            <a:pPr>
              <a:lnSpc>
                <a:spcPct val="150000"/>
              </a:lnSpc>
              <a:buFont typeface="Courier New" panose="02070309020205020404" pitchFamily="49" charset="0"/>
              <a:buChar char="o"/>
            </a:pPr>
            <a:r>
              <a:rPr lang="en-GB" sz="1600" b="1" dirty="0">
                <a:latin typeface="Avenir Next LT Pro" panose="020B0504020202020204" pitchFamily="34" charset="0"/>
              </a:rPr>
              <a:t>Health</a:t>
            </a:r>
            <a:r>
              <a:rPr lang="en-GB" sz="1600" dirty="0">
                <a:latin typeface="Avenir Next LT Pro" panose="020B0504020202020204" pitchFamily="34" charset="0"/>
              </a:rPr>
              <a:t> is commonly defined as encompassing physical, mental and social functioning (World Health Organization, 2026); however, alternative perspectives conceptualise health more narrowly as the absence of disease, leading to differing priorities in service delivery (Armitage, 2023; Huber et al, 2011).</a:t>
            </a:r>
          </a:p>
        </p:txBody>
      </p:sp>
      <p:sp>
        <p:nvSpPr>
          <p:cNvPr id="4" name="Arrow: Chevron 3">
            <a:extLst>
              <a:ext uri="{FF2B5EF4-FFF2-40B4-BE49-F238E27FC236}">
                <a16:creationId xmlns:a16="http://schemas.microsoft.com/office/drawing/2014/main" id="{13CDFF2A-E781-923D-ED15-A831BF1130D7}"/>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 name="Rectangle 4">
            <a:extLst>
              <a:ext uri="{FF2B5EF4-FFF2-40B4-BE49-F238E27FC236}">
                <a16:creationId xmlns:a16="http://schemas.microsoft.com/office/drawing/2014/main" id="{14F1AD59-3455-A22E-3DAC-84067B0180BB}"/>
              </a:ext>
            </a:extLst>
          </p:cNvPr>
          <p:cNvSpPr/>
          <p:nvPr/>
        </p:nvSpPr>
        <p:spPr>
          <a:xfrm>
            <a:off x="421887" y="190680"/>
            <a:ext cx="3651962" cy="923330"/>
          </a:xfrm>
          <a:prstGeom prst="rect">
            <a:avLst/>
          </a:prstGeom>
          <a:noFill/>
        </p:spPr>
        <p:txBody>
          <a:bodyPr wrap="none" lIns="91440" tIns="45720" rIns="91440" bIns="45720">
            <a:spAutoFit/>
          </a:bodyPr>
          <a:lstStyle/>
          <a:p>
            <a:pPr algn="ctr"/>
            <a:r>
              <a:rPr lang="en-GB" sz="5400" b="1" cap="none" spc="0">
                <a:ln w="19050">
                  <a:solidFill>
                    <a:schemeClr val="accent3">
                      <a:lumMod val="50000"/>
                    </a:schemeClr>
                  </a:solidFill>
                  <a:prstDash val="solid"/>
                </a:ln>
                <a:pattFill prst="pct60">
                  <a:fgClr>
                    <a:schemeClr val="accent3"/>
                  </a:fgClr>
                  <a:bgClr>
                    <a:schemeClr val="accent3">
                      <a:lumMod val="40000"/>
                      <a:lumOff val="60000"/>
                    </a:schemeClr>
                  </a:bgClr>
                </a:pattFill>
                <a:effectLst>
                  <a:innerShdw blurRad="177800">
                    <a:schemeClr val="accent3">
                      <a:lumMod val="50000"/>
                    </a:schemeClr>
                  </a:innerShdw>
                </a:effectLst>
                <a:latin typeface="Avenir Next LT Pro Demi" panose="020B0704020202020204" pitchFamily="34" charset="0"/>
              </a:rPr>
              <a:t>Definitions</a:t>
            </a:r>
          </a:p>
        </p:txBody>
      </p:sp>
      <p:sp>
        <p:nvSpPr>
          <p:cNvPr id="9" name="TextBox 8">
            <a:extLst>
              <a:ext uri="{FF2B5EF4-FFF2-40B4-BE49-F238E27FC236}">
                <a16:creationId xmlns:a16="http://schemas.microsoft.com/office/drawing/2014/main" id="{9E0CDBE7-D0E8-BC90-82D6-5B399111D64F}"/>
              </a:ext>
            </a:extLst>
          </p:cNvPr>
          <p:cNvSpPr txBox="1"/>
          <p:nvPr/>
        </p:nvSpPr>
        <p:spPr>
          <a:xfrm>
            <a:off x="3546092" y="1076559"/>
            <a:ext cx="4536767" cy="4900829"/>
          </a:xfrm>
          <a:custGeom>
            <a:avLst/>
            <a:gdLst>
              <a:gd name="connsiteX0" fmla="*/ 0 w 4536767"/>
              <a:gd name="connsiteY0" fmla="*/ 0 h 4900829"/>
              <a:gd name="connsiteX1" fmla="*/ 567096 w 4536767"/>
              <a:gd name="connsiteY1" fmla="*/ 0 h 4900829"/>
              <a:gd name="connsiteX2" fmla="*/ 1088824 w 4536767"/>
              <a:gd name="connsiteY2" fmla="*/ 0 h 4900829"/>
              <a:gd name="connsiteX3" fmla="*/ 1610552 w 4536767"/>
              <a:gd name="connsiteY3" fmla="*/ 0 h 4900829"/>
              <a:gd name="connsiteX4" fmla="*/ 2268384 w 4536767"/>
              <a:gd name="connsiteY4" fmla="*/ 0 h 4900829"/>
              <a:gd name="connsiteX5" fmla="*/ 2699376 w 4536767"/>
              <a:gd name="connsiteY5" fmla="*/ 0 h 4900829"/>
              <a:gd name="connsiteX6" fmla="*/ 3175737 w 4536767"/>
              <a:gd name="connsiteY6" fmla="*/ 0 h 4900829"/>
              <a:gd name="connsiteX7" fmla="*/ 3833568 w 4536767"/>
              <a:gd name="connsiteY7" fmla="*/ 0 h 4900829"/>
              <a:gd name="connsiteX8" fmla="*/ 4536767 w 4536767"/>
              <a:gd name="connsiteY8" fmla="*/ 0 h 4900829"/>
              <a:gd name="connsiteX9" fmla="*/ 4536767 w 4536767"/>
              <a:gd name="connsiteY9" fmla="*/ 397512 h 4900829"/>
              <a:gd name="connsiteX10" fmla="*/ 4536767 w 4536767"/>
              <a:gd name="connsiteY10" fmla="*/ 1040065 h 4900829"/>
              <a:gd name="connsiteX11" fmla="*/ 4536767 w 4536767"/>
              <a:gd name="connsiteY11" fmla="*/ 1535593 h 4900829"/>
              <a:gd name="connsiteX12" fmla="*/ 4536767 w 4536767"/>
              <a:gd name="connsiteY12" fmla="*/ 1933105 h 4900829"/>
              <a:gd name="connsiteX13" fmla="*/ 4536767 w 4536767"/>
              <a:gd name="connsiteY13" fmla="*/ 2428633 h 4900829"/>
              <a:gd name="connsiteX14" fmla="*/ 4536767 w 4536767"/>
              <a:gd name="connsiteY14" fmla="*/ 2973170 h 4900829"/>
              <a:gd name="connsiteX15" fmla="*/ 4536767 w 4536767"/>
              <a:gd name="connsiteY15" fmla="*/ 3468698 h 4900829"/>
              <a:gd name="connsiteX16" fmla="*/ 4536767 w 4536767"/>
              <a:gd name="connsiteY16" fmla="*/ 4013234 h 4900829"/>
              <a:gd name="connsiteX17" fmla="*/ 4536767 w 4536767"/>
              <a:gd name="connsiteY17" fmla="*/ 4900829 h 4900829"/>
              <a:gd name="connsiteX18" fmla="*/ 4060406 w 4536767"/>
              <a:gd name="connsiteY18" fmla="*/ 4900829 h 4900829"/>
              <a:gd name="connsiteX19" fmla="*/ 3584046 w 4536767"/>
              <a:gd name="connsiteY19" fmla="*/ 4900829 h 4900829"/>
              <a:gd name="connsiteX20" fmla="*/ 3153053 w 4536767"/>
              <a:gd name="connsiteY20" fmla="*/ 4900829 h 4900829"/>
              <a:gd name="connsiteX21" fmla="*/ 2676693 w 4536767"/>
              <a:gd name="connsiteY21" fmla="*/ 4900829 h 4900829"/>
              <a:gd name="connsiteX22" fmla="*/ 2018861 w 4536767"/>
              <a:gd name="connsiteY22" fmla="*/ 4900829 h 4900829"/>
              <a:gd name="connsiteX23" fmla="*/ 1361030 w 4536767"/>
              <a:gd name="connsiteY23" fmla="*/ 4900829 h 4900829"/>
              <a:gd name="connsiteX24" fmla="*/ 748567 w 4536767"/>
              <a:gd name="connsiteY24" fmla="*/ 4900829 h 4900829"/>
              <a:gd name="connsiteX25" fmla="*/ 0 w 4536767"/>
              <a:gd name="connsiteY25" fmla="*/ 4900829 h 4900829"/>
              <a:gd name="connsiteX26" fmla="*/ 0 w 4536767"/>
              <a:gd name="connsiteY26" fmla="*/ 4454309 h 4900829"/>
              <a:gd name="connsiteX27" fmla="*/ 0 w 4536767"/>
              <a:gd name="connsiteY27" fmla="*/ 4056797 h 4900829"/>
              <a:gd name="connsiteX28" fmla="*/ 0 w 4536767"/>
              <a:gd name="connsiteY28" fmla="*/ 3512261 h 4900829"/>
              <a:gd name="connsiteX29" fmla="*/ 0 w 4536767"/>
              <a:gd name="connsiteY29" fmla="*/ 2869708 h 4900829"/>
              <a:gd name="connsiteX30" fmla="*/ 0 w 4536767"/>
              <a:gd name="connsiteY30" fmla="*/ 2472196 h 4900829"/>
              <a:gd name="connsiteX31" fmla="*/ 0 w 4536767"/>
              <a:gd name="connsiteY31" fmla="*/ 2025676 h 4900829"/>
              <a:gd name="connsiteX32" fmla="*/ 0 w 4536767"/>
              <a:gd name="connsiteY32" fmla="*/ 1432131 h 4900829"/>
              <a:gd name="connsiteX33" fmla="*/ 0 w 4536767"/>
              <a:gd name="connsiteY33" fmla="*/ 789578 h 4900829"/>
              <a:gd name="connsiteX34" fmla="*/ 0 w 4536767"/>
              <a:gd name="connsiteY34" fmla="*/ 0 h 4900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536767" h="4900829" extrusionOk="0">
                <a:moveTo>
                  <a:pt x="0" y="0"/>
                </a:moveTo>
                <a:cubicBezTo>
                  <a:pt x="125983" y="-42668"/>
                  <a:pt x="317457" y="45590"/>
                  <a:pt x="567096" y="0"/>
                </a:cubicBezTo>
                <a:cubicBezTo>
                  <a:pt x="816735" y="-45590"/>
                  <a:pt x="912258" y="61830"/>
                  <a:pt x="1088824" y="0"/>
                </a:cubicBezTo>
                <a:cubicBezTo>
                  <a:pt x="1265390" y="-61830"/>
                  <a:pt x="1495952" y="59824"/>
                  <a:pt x="1610552" y="0"/>
                </a:cubicBezTo>
                <a:cubicBezTo>
                  <a:pt x="1725152" y="-59824"/>
                  <a:pt x="2004044" y="65754"/>
                  <a:pt x="2268384" y="0"/>
                </a:cubicBezTo>
                <a:cubicBezTo>
                  <a:pt x="2532724" y="-65754"/>
                  <a:pt x="2527011" y="13864"/>
                  <a:pt x="2699376" y="0"/>
                </a:cubicBezTo>
                <a:cubicBezTo>
                  <a:pt x="2871741" y="-13864"/>
                  <a:pt x="3021344" y="44915"/>
                  <a:pt x="3175737" y="0"/>
                </a:cubicBezTo>
                <a:cubicBezTo>
                  <a:pt x="3330130" y="-44915"/>
                  <a:pt x="3625073" y="21189"/>
                  <a:pt x="3833568" y="0"/>
                </a:cubicBezTo>
                <a:cubicBezTo>
                  <a:pt x="4042063" y="-21189"/>
                  <a:pt x="4241316" y="75466"/>
                  <a:pt x="4536767" y="0"/>
                </a:cubicBezTo>
                <a:cubicBezTo>
                  <a:pt x="4571072" y="171703"/>
                  <a:pt x="4496905" y="216270"/>
                  <a:pt x="4536767" y="397512"/>
                </a:cubicBezTo>
                <a:cubicBezTo>
                  <a:pt x="4576629" y="578754"/>
                  <a:pt x="4465389" y="771475"/>
                  <a:pt x="4536767" y="1040065"/>
                </a:cubicBezTo>
                <a:cubicBezTo>
                  <a:pt x="4608145" y="1308655"/>
                  <a:pt x="4485118" y="1431056"/>
                  <a:pt x="4536767" y="1535593"/>
                </a:cubicBezTo>
                <a:cubicBezTo>
                  <a:pt x="4588416" y="1640130"/>
                  <a:pt x="4512386" y="1810394"/>
                  <a:pt x="4536767" y="1933105"/>
                </a:cubicBezTo>
                <a:cubicBezTo>
                  <a:pt x="4561148" y="2055816"/>
                  <a:pt x="4499054" y="2200227"/>
                  <a:pt x="4536767" y="2428633"/>
                </a:cubicBezTo>
                <a:cubicBezTo>
                  <a:pt x="4574480" y="2657039"/>
                  <a:pt x="4510119" y="2760636"/>
                  <a:pt x="4536767" y="2973170"/>
                </a:cubicBezTo>
                <a:cubicBezTo>
                  <a:pt x="4563415" y="3185704"/>
                  <a:pt x="4492837" y="3337721"/>
                  <a:pt x="4536767" y="3468698"/>
                </a:cubicBezTo>
                <a:cubicBezTo>
                  <a:pt x="4580697" y="3599675"/>
                  <a:pt x="4479523" y="3741723"/>
                  <a:pt x="4536767" y="4013234"/>
                </a:cubicBezTo>
                <a:cubicBezTo>
                  <a:pt x="4594011" y="4284745"/>
                  <a:pt x="4529114" y="4702624"/>
                  <a:pt x="4536767" y="4900829"/>
                </a:cubicBezTo>
                <a:cubicBezTo>
                  <a:pt x="4382280" y="4935247"/>
                  <a:pt x="4206011" y="4854002"/>
                  <a:pt x="4060406" y="4900829"/>
                </a:cubicBezTo>
                <a:cubicBezTo>
                  <a:pt x="3914801" y="4947656"/>
                  <a:pt x="3769632" y="4855699"/>
                  <a:pt x="3584046" y="4900829"/>
                </a:cubicBezTo>
                <a:cubicBezTo>
                  <a:pt x="3398460" y="4945959"/>
                  <a:pt x="3314854" y="4863506"/>
                  <a:pt x="3153053" y="4900829"/>
                </a:cubicBezTo>
                <a:cubicBezTo>
                  <a:pt x="2991252" y="4938152"/>
                  <a:pt x="2819436" y="4880042"/>
                  <a:pt x="2676693" y="4900829"/>
                </a:cubicBezTo>
                <a:cubicBezTo>
                  <a:pt x="2533950" y="4921616"/>
                  <a:pt x="2201164" y="4869797"/>
                  <a:pt x="2018861" y="4900829"/>
                </a:cubicBezTo>
                <a:cubicBezTo>
                  <a:pt x="1836558" y="4931861"/>
                  <a:pt x="1627463" y="4860268"/>
                  <a:pt x="1361030" y="4900829"/>
                </a:cubicBezTo>
                <a:cubicBezTo>
                  <a:pt x="1094597" y="4941390"/>
                  <a:pt x="920532" y="4853917"/>
                  <a:pt x="748567" y="4900829"/>
                </a:cubicBezTo>
                <a:cubicBezTo>
                  <a:pt x="576602" y="4947741"/>
                  <a:pt x="233472" y="4842406"/>
                  <a:pt x="0" y="4900829"/>
                </a:cubicBezTo>
                <a:cubicBezTo>
                  <a:pt x="-27084" y="4733750"/>
                  <a:pt x="5864" y="4543946"/>
                  <a:pt x="0" y="4454309"/>
                </a:cubicBezTo>
                <a:cubicBezTo>
                  <a:pt x="-5864" y="4364672"/>
                  <a:pt x="10783" y="4221493"/>
                  <a:pt x="0" y="4056797"/>
                </a:cubicBezTo>
                <a:cubicBezTo>
                  <a:pt x="-10783" y="3892101"/>
                  <a:pt x="36866" y="3693559"/>
                  <a:pt x="0" y="3512261"/>
                </a:cubicBezTo>
                <a:cubicBezTo>
                  <a:pt x="-36866" y="3330963"/>
                  <a:pt x="55977" y="3031331"/>
                  <a:pt x="0" y="2869708"/>
                </a:cubicBezTo>
                <a:cubicBezTo>
                  <a:pt x="-55977" y="2708085"/>
                  <a:pt x="24593" y="2571640"/>
                  <a:pt x="0" y="2472196"/>
                </a:cubicBezTo>
                <a:cubicBezTo>
                  <a:pt x="-24593" y="2372752"/>
                  <a:pt x="31449" y="2179219"/>
                  <a:pt x="0" y="2025676"/>
                </a:cubicBezTo>
                <a:cubicBezTo>
                  <a:pt x="-31449" y="1872133"/>
                  <a:pt x="69401" y="1610275"/>
                  <a:pt x="0" y="1432131"/>
                </a:cubicBezTo>
                <a:cubicBezTo>
                  <a:pt x="-69401" y="1253987"/>
                  <a:pt x="38419" y="943797"/>
                  <a:pt x="0" y="789578"/>
                </a:cubicBezTo>
                <a:cubicBezTo>
                  <a:pt x="-38419" y="635359"/>
                  <a:pt x="34464" y="192059"/>
                  <a:pt x="0" y="0"/>
                </a:cubicBezTo>
                <a:close/>
              </a:path>
            </a:pathLst>
          </a:custGeom>
          <a:noFill/>
          <a:ln w="19050">
            <a:solidFill>
              <a:schemeClr val="accent6">
                <a:lumMod val="75000"/>
              </a:schemeClr>
            </a:solidFill>
            <a:extLst>
              <a:ext uri="{C807C97D-BFC1-408E-A445-0C87EB9F89A2}">
                <ask:lineSketchStyleProps xmlns:ask="http://schemas.microsoft.com/office/drawing/2018/sketchyshapes" sd="176368329">
                  <a:prstGeom prst="rect">
                    <a:avLst/>
                  </a:prstGeom>
                  <ask:type>
                    <ask:lineSketchScribble/>
                  </ask:type>
                </ask:lineSketchStyleProps>
              </a:ext>
            </a:extLst>
          </a:ln>
        </p:spPr>
        <p:txBody>
          <a:bodyPr wrap="square">
            <a:spAutoFit/>
          </a:bodyPr>
          <a:lstStyle/>
          <a:p>
            <a:pPr marL="285750" indent="-285750" algn="ctr">
              <a:lnSpc>
                <a:spcPct val="150000"/>
              </a:lnSpc>
              <a:buFont typeface="Courier New" panose="02070309020205020404" pitchFamily="49" charset="0"/>
              <a:buChar char="o"/>
            </a:pPr>
            <a:r>
              <a:rPr lang="en-GB" sz="1500" b="1" dirty="0">
                <a:latin typeface="Avenir Next LT Pro" panose="020B0504020202020204" pitchFamily="34" charset="0"/>
              </a:rPr>
              <a:t>Wellbeing</a:t>
            </a:r>
            <a:r>
              <a:rPr lang="en-GB" sz="1500" dirty="0">
                <a:latin typeface="Avenir Next LT Pro" panose="020B0504020202020204" pitchFamily="34" charset="0"/>
              </a:rPr>
              <a:t> is defined as more than the absence of ill health, but acknowledge no single agreed definition, instead using indicators such as anxiety, loneliness and perceived fairness. (NHS Digital, 2022; ONS, 2025).</a:t>
            </a:r>
          </a:p>
          <a:p>
            <a:pPr marL="285750" indent="-285750" algn="ctr">
              <a:lnSpc>
                <a:spcPct val="150000"/>
              </a:lnSpc>
              <a:buFont typeface="Courier New" panose="02070309020205020404" pitchFamily="49" charset="0"/>
              <a:buChar char="o"/>
            </a:pPr>
            <a:r>
              <a:rPr lang="en-GB" sz="1500" dirty="0">
                <a:latin typeface="Avenir Next LT Pro" panose="020B0504020202020204" pitchFamily="34" charset="0"/>
              </a:rPr>
              <a:t>Wellbeing measurement is scale-dependent and incomplete, with wide variation across tools, meaning some context-specific dimensions are overlooked. (Ong et al., 2021).</a:t>
            </a:r>
          </a:p>
          <a:p>
            <a:pPr marL="285750" indent="-285750" algn="ctr">
              <a:lnSpc>
                <a:spcPct val="150000"/>
              </a:lnSpc>
              <a:buFont typeface="Courier New" panose="02070309020205020404" pitchFamily="49" charset="0"/>
              <a:buChar char="o"/>
            </a:pPr>
            <a:r>
              <a:rPr lang="en-GB" sz="1500" dirty="0">
                <a:latin typeface="Avenir Next LT Pro" panose="020B0504020202020204" pitchFamily="34" charset="0"/>
              </a:rPr>
              <a:t>ONS data indicates no mainly no progress (e.g. loneliness 7.7% in 2025 vs 6.9% in 2023; unfair treatment 19.2% in 2025 vs 12.6% in 2023). (ONS, 2025).</a:t>
            </a:r>
          </a:p>
        </p:txBody>
      </p:sp>
      <p:sp>
        <p:nvSpPr>
          <p:cNvPr id="11" name="TextBox 10">
            <a:extLst>
              <a:ext uri="{FF2B5EF4-FFF2-40B4-BE49-F238E27FC236}">
                <a16:creationId xmlns:a16="http://schemas.microsoft.com/office/drawing/2014/main" id="{0EB681E6-D518-2DB5-5C62-E0C120CBF25E}"/>
              </a:ext>
            </a:extLst>
          </p:cNvPr>
          <p:cNvSpPr txBox="1"/>
          <p:nvPr/>
        </p:nvSpPr>
        <p:spPr>
          <a:xfrm>
            <a:off x="8082859" y="384465"/>
            <a:ext cx="4040458" cy="6285823"/>
          </a:xfrm>
          <a:custGeom>
            <a:avLst/>
            <a:gdLst>
              <a:gd name="connsiteX0" fmla="*/ 0 w 4040458"/>
              <a:gd name="connsiteY0" fmla="*/ 0 h 6285823"/>
              <a:gd name="connsiteX1" fmla="*/ 577208 w 4040458"/>
              <a:gd name="connsiteY1" fmla="*/ 0 h 6285823"/>
              <a:gd name="connsiteX2" fmla="*/ 1033203 w 4040458"/>
              <a:gd name="connsiteY2" fmla="*/ 0 h 6285823"/>
              <a:gd name="connsiteX3" fmla="*/ 1489197 w 4040458"/>
              <a:gd name="connsiteY3" fmla="*/ 0 h 6285823"/>
              <a:gd name="connsiteX4" fmla="*/ 2106810 w 4040458"/>
              <a:gd name="connsiteY4" fmla="*/ 0 h 6285823"/>
              <a:gd name="connsiteX5" fmla="*/ 2724423 w 4040458"/>
              <a:gd name="connsiteY5" fmla="*/ 0 h 6285823"/>
              <a:gd name="connsiteX6" fmla="*/ 3382441 w 4040458"/>
              <a:gd name="connsiteY6" fmla="*/ 0 h 6285823"/>
              <a:gd name="connsiteX7" fmla="*/ 4040458 w 4040458"/>
              <a:gd name="connsiteY7" fmla="*/ 0 h 6285823"/>
              <a:gd name="connsiteX8" fmla="*/ 4040458 w 4040458"/>
              <a:gd name="connsiteY8" fmla="*/ 697155 h 6285823"/>
              <a:gd name="connsiteX9" fmla="*/ 4040458 w 4040458"/>
              <a:gd name="connsiteY9" fmla="*/ 1080019 h 6285823"/>
              <a:gd name="connsiteX10" fmla="*/ 4040458 w 4040458"/>
              <a:gd name="connsiteY10" fmla="*/ 1525741 h 6285823"/>
              <a:gd name="connsiteX11" fmla="*/ 4040458 w 4040458"/>
              <a:gd name="connsiteY11" fmla="*/ 1971463 h 6285823"/>
              <a:gd name="connsiteX12" fmla="*/ 4040458 w 4040458"/>
              <a:gd name="connsiteY12" fmla="*/ 2605759 h 6285823"/>
              <a:gd name="connsiteX13" fmla="*/ 4040458 w 4040458"/>
              <a:gd name="connsiteY13" fmla="*/ 2988623 h 6285823"/>
              <a:gd name="connsiteX14" fmla="*/ 4040458 w 4040458"/>
              <a:gd name="connsiteY14" fmla="*/ 3560062 h 6285823"/>
              <a:gd name="connsiteX15" fmla="*/ 4040458 w 4040458"/>
              <a:gd name="connsiteY15" fmla="*/ 4005784 h 6285823"/>
              <a:gd name="connsiteX16" fmla="*/ 4040458 w 4040458"/>
              <a:gd name="connsiteY16" fmla="*/ 4702938 h 6285823"/>
              <a:gd name="connsiteX17" fmla="*/ 4040458 w 4040458"/>
              <a:gd name="connsiteY17" fmla="*/ 5148660 h 6285823"/>
              <a:gd name="connsiteX18" fmla="*/ 4040458 w 4040458"/>
              <a:gd name="connsiteY18" fmla="*/ 6285823 h 6285823"/>
              <a:gd name="connsiteX19" fmla="*/ 3422845 w 4040458"/>
              <a:gd name="connsiteY19" fmla="*/ 6285823 h 6285823"/>
              <a:gd name="connsiteX20" fmla="*/ 2845637 w 4040458"/>
              <a:gd name="connsiteY20" fmla="*/ 6285823 h 6285823"/>
              <a:gd name="connsiteX21" fmla="*/ 2349238 w 4040458"/>
              <a:gd name="connsiteY21" fmla="*/ 6285823 h 6285823"/>
              <a:gd name="connsiteX22" fmla="*/ 1691220 w 4040458"/>
              <a:gd name="connsiteY22" fmla="*/ 6285823 h 6285823"/>
              <a:gd name="connsiteX23" fmla="*/ 1033203 w 4040458"/>
              <a:gd name="connsiteY23" fmla="*/ 6285823 h 6285823"/>
              <a:gd name="connsiteX24" fmla="*/ 577208 w 4040458"/>
              <a:gd name="connsiteY24" fmla="*/ 6285823 h 6285823"/>
              <a:gd name="connsiteX25" fmla="*/ 0 w 4040458"/>
              <a:gd name="connsiteY25" fmla="*/ 6285823 h 6285823"/>
              <a:gd name="connsiteX26" fmla="*/ 0 w 4040458"/>
              <a:gd name="connsiteY26" fmla="*/ 5714385 h 6285823"/>
              <a:gd name="connsiteX27" fmla="*/ 0 w 4040458"/>
              <a:gd name="connsiteY27" fmla="*/ 5080088 h 6285823"/>
              <a:gd name="connsiteX28" fmla="*/ 0 w 4040458"/>
              <a:gd name="connsiteY28" fmla="*/ 4697224 h 6285823"/>
              <a:gd name="connsiteX29" fmla="*/ 0 w 4040458"/>
              <a:gd name="connsiteY29" fmla="*/ 4251502 h 6285823"/>
              <a:gd name="connsiteX30" fmla="*/ 0 w 4040458"/>
              <a:gd name="connsiteY30" fmla="*/ 3617205 h 6285823"/>
              <a:gd name="connsiteX31" fmla="*/ 0 w 4040458"/>
              <a:gd name="connsiteY31" fmla="*/ 2982909 h 6285823"/>
              <a:gd name="connsiteX32" fmla="*/ 0 w 4040458"/>
              <a:gd name="connsiteY32" fmla="*/ 2600045 h 6285823"/>
              <a:gd name="connsiteX33" fmla="*/ 0 w 4040458"/>
              <a:gd name="connsiteY33" fmla="*/ 2217181 h 6285823"/>
              <a:gd name="connsiteX34" fmla="*/ 0 w 4040458"/>
              <a:gd name="connsiteY34" fmla="*/ 1645743 h 6285823"/>
              <a:gd name="connsiteX35" fmla="*/ 0 w 4040458"/>
              <a:gd name="connsiteY35" fmla="*/ 948588 h 6285823"/>
              <a:gd name="connsiteX36" fmla="*/ 0 w 4040458"/>
              <a:gd name="connsiteY36" fmla="*/ 0 h 6285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040458" h="6285823" extrusionOk="0">
                <a:moveTo>
                  <a:pt x="0" y="0"/>
                </a:moveTo>
                <a:cubicBezTo>
                  <a:pt x="151215" y="-59476"/>
                  <a:pt x="359398" y="24966"/>
                  <a:pt x="577208" y="0"/>
                </a:cubicBezTo>
                <a:cubicBezTo>
                  <a:pt x="795018" y="-24966"/>
                  <a:pt x="904211" y="42348"/>
                  <a:pt x="1033203" y="0"/>
                </a:cubicBezTo>
                <a:cubicBezTo>
                  <a:pt x="1162196" y="-42348"/>
                  <a:pt x="1311105" y="9574"/>
                  <a:pt x="1489197" y="0"/>
                </a:cubicBezTo>
                <a:cubicBezTo>
                  <a:pt x="1667289" y="-9574"/>
                  <a:pt x="1864428" y="45267"/>
                  <a:pt x="2106810" y="0"/>
                </a:cubicBezTo>
                <a:cubicBezTo>
                  <a:pt x="2349192" y="-45267"/>
                  <a:pt x="2418815" y="6980"/>
                  <a:pt x="2724423" y="0"/>
                </a:cubicBezTo>
                <a:cubicBezTo>
                  <a:pt x="3030031" y="-6980"/>
                  <a:pt x="3060070" y="16767"/>
                  <a:pt x="3382441" y="0"/>
                </a:cubicBezTo>
                <a:cubicBezTo>
                  <a:pt x="3704812" y="-16767"/>
                  <a:pt x="3815970" y="12080"/>
                  <a:pt x="4040458" y="0"/>
                </a:cubicBezTo>
                <a:cubicBezTo>
                  <a:pt x="4083184" y="297826"/>
                  <a:pt x="3975401" y="375714"/>
                  <a:pt x="4040458" y="697155"/>
                </a:cubicBezTo>
                <a:cubicBezTo>
                  <a:pt x="4105515" y="1018596"/>
                  <a:pt x="4033089" y="913407"/>
                  <a:pt x="4040458" y="1080019"/>
                </a:cubicBezTo>
                <a:cubicBezTo>
                  <a:pt x="4047827" y="1246631"/>
                  <a:pt x="4016863" y="1431030"/>
                  <a:pt x="4040458" y="1525741"/>
                </a:cubicBezTo>
                <a:cubicBezTo>
                  <a:pt x="4064053" y="1620452"/>
                  <a:pt x="3999504" y="1832173"/>
                  <a:pt x="4040458" y="1971463"/>
                </a:cubicBezTo>
                <a:cubicBezTo>
                  <a:pt x="4081412" y="2110753"/>
                  <a:pt x="3993538" y="2433652"/>
                  <a:pt x="4040458" y="2605759"/>
                </a:cubicBezTo>
                <a:cubicBezTo>
                  <a:pt x="4087378" y="2777866"/>
                  <a:pt x="4001740" y="2903256"/>
                  <a:pt x="4040458" y="2988623"/>
                </a:cubicBezTo>
                <a:cubicBezTo>
                  <a:pt x="4079176" y="3073990"/>
                  <a:pt x="4026816" y="3433938"/>
                  <a:pt x="4040458" y="3560062"/>
                </a:cubicBezTo>
                <a:cubicBezTo>
                  <a:pt x="4054100" y="3686186"/>
                  <a:pt x="4038079" y="3829620"/>
                  <a:pt x="4040458" y="4005784"/>
                </a:cubicBezTo>
                <a:cubicBezTo>
                  <a:pt x="4042837" y="4181948"/>
                  <a:pt x="4036732" y="4418723"/>
                  <a:pt x="4040458" y="4702938"/>
                </a:cubicBezTo>
                <a:cubicBezTo>
                  <a:pt x="4044184" y="4987153"/>
                  <a:pt x="4035411" y="4996001"/>
                  <a:pt x="4040458" y="5148660"/>
                </a:cubicBezTo>
                <a:cubicBezTo>
                  <a:pt x="4045505" y="5301319"/>
                  <a:pt x="3946950" y="5830273"/>
                  <a:pt x="4040458" y="6285823"/>
                </a:cubicBezTo>
                <a:cubicBezTo>
                  <a:pt x="3884011" y="6287332"/>
                  <a:pt x="3624087" y="6243550"/>
                  <a:pt x="3422845" y="6285823"/>
                </a:cubicBezTo>
                <a:cubicBezTo>
                  <a:pt x="3221603" y="6328096"/>
                  <a:pt x="3032530" y="6241738"/>
                  <a:pt x="2845637" y="6285823"/>
                </a:cubicBezTo>
                <a:cubicBezTo>
                  <a:pt x="2658744" y="6329908"/>
                  <a:pt x="2529399" y="6265603"/>
                  <a:pt x="2349238" y="6285823"/>
                </a:cubicBezTo>
                <a:cubicBezTo>
                  <a:pt x="2169077" y="6306043"/>
                  <a:pt x="1925742" y="6280221"/>
                  <a:pt x="1691220" y="6285823"/>
                </a:cubicBezTo>
                <a:cubicBezTo>
                  <a:pt x="1456698" y="6291425"/>
                  <a:pt x="1261723" y="6240648"/>
                  <a:pt x="1033203" y="6285823"/>
                </a:cubicBezTo>
                <a:cubicBezTo>
                  <a:pt x="804683" y="6330998"/>
                  <a:pt x="760277" y="6279481"/>
                  <a:pt x="577208" y="6285823"/>
                </a:cubicBezTo>
                <a:cubicBezTo>
                  <a:pt x="394139" y="6292165"/>
                  <a:pt x="149315" y="6260946"/>
                  <a:pt x="0" y="6285823"/>
                </a:cubicBezTo>
                <a:cubicBezTo>
                  <a:pt x="-50291" y="6035574"/>
                  <a:pt x="15068" y="5986197"/>
                  <a:pt x="0" y="5714385"/>
                </a:cubicBezTo>
                <a:cubicBezTo>
                  <a:pt x="-15068" y="5442573"/>
                  <a:pt x="49396" y="5237790"/>
                  <a:pt x="0" y="5080088"/>
                </a:cubicBezTo>
                <a:cubicBezTo>
                  <a:pt x="-49396" y="4922386"/>
                  <a:pt x="607" y="4828855"/>
                  <a:pt x="0" y="4697224"/>
                </a:cubicBezTo>
                <a:cubicBezTo>
                  <a:pt x="-607" y="4565593"/>
                  <a:pt x="27748" y="4464015"/>
                  <a:pt x="0" y="4251502"/>
                </a:cubicBezTo>
                <a:cubicBezTo>
                  <a:pt x="-27748" y="4038989"/>
                  <a:pt x="16255" y="3856418"/>
                  <a:pt x="0" y="3617205"/>
                </a:cubicBezTo>
                <a:cubicBezTo>
                  <a:pt x="-16255" y="3377992"/>
                  <a:pt x="53083" y="3258247"/>
                  <a:pt x="0" y="2982909"/>
                </a:cubicBezTo>
                <a:cubicBezTo>
                  <a:pt x="-53083" y="2707571"/>
                  <a:pt x="25707" y="2751860"/>
                  <a:pt x="0" y="2600045"/>
                </a:cubicBezTo>
                <a:cubicBezTo>
                  <a:pt x="-25707" y="2448230"/>
                  <a:pt x="6270" y="2355416"/>
                  <a:pt x="0" y="2217181"/>
                </a:cubicBezTo>
                <a:cubicBezTo>
                  <a:pt x="-6270" y="2078946"/>
                  <a:pt x="33969" y="1839206"/>
                  <a:pt x="0" y="1645743"/>
                </a:cubicBezTo>
                <a:cubicBezTo>
                  <a:pt x="-33969" y="1452280"/>
                  <a:pt x="80203" y="1102234"/>
                  <a:pt x="0" y="948588"/>
                </a:cubicBezTo>
                <a:cubicBezTo>
                  <a:pt x="-80203" y="794942"/>
                  <a:pt x="34849" y="317605"/>
                  <a:pt x="0" y="0"/>
                </a:cubicBezTo>
                <a:close/>
              </a:path>
            </a:pathLst>
          </a:custGeom>
          <a:noFill/>
          <a:ln w="19050">
            <a:solidFill>
              <a:schemeClr val="accent6">
                <a:lumMod val="75000"/>
              </a:schemeClr>
            </a:solidFill>
            <a:extLst>
              <a:ext uri="{C807C97D-BFC1-408E-A445-0C87EB9F89A2}">
                <ask:lineSketchStyleProps xmlns:ask="http://schemas.microsoft.com/office/drawing/2018/sketchyshapes" sd="370847785">
                  <a:prstGeom prst="rect">
                    <a:avLst/>
                  </a:prstGeom>
                  <ask:type>
                    <ask:lineSketchScribble/>
                  </ask:type>
                </ask:lineSketchStyleProps>
              </a:ext>
            </a:extLst>
          </a:ln>
        </p:spPr>
        <p:txBody>
          <a:bodyPr wrap="square">
            <a:spAutoFit/>
          </a:bodyPr>
          <a:lstStyle/>
          <a:p>
            <a:pPr marL="285750" indent="-285750">
              <a:lnSpc>
                <a:spcPct val="150000"/>
              </a:lnSpc>
              <a:buFont typeface="Courier New" panose="02070309020205020404" pitchFamily="49" charset="0"/>
              <a:buChar char="o"/>
            </a:pPr>
            <a:r>
              <a:rPr lang="en-GB" sz="1500" b="1" dirty="0">
                <a:latin typeface="Avenir Next LT Pro" panose="020B0504020202020204" pitchFamily="34" charset="0"/>
              </a:rPr>
              <a:t>Sustainable development</a:t>
            </a:r>
            <a:r>
              <a:rPr lang="en-GB" sz="1500" dirty="0">
                <a:latin typeface="Avenir Next LT Pro" panose="020B0504020202020204" pitchFamily="34" charset="0"/>
              </a:rPr>
              <a:t> refers to progress that addresses current societal needs while safeguarding the capacity of future generations to fulfil their own, incorporating long-term social, economic and health priorities (UN, 2023).</a:t>
            </a:r>
          </a:p>
          <a:p>
            <a:pPr marL="285750" indent="-285750">
              <a:lnSpc>
                <a:spcPct val="150000"/>
              </a:lnSpc>
              <a:buFont typeface="Courier New" panose="02070309020205020404" pitchFamily="49" charset="0"/>
              <a:buChar char="o"/>
            </a:pPr>
            <a:r>
              <a:rPr lang="en-GB" sz="1500" dirty="0">
                <a:latin typeface="Avenir Next LT Pro" panose="020B0504020202020204" pitchFamily="34" charset="0"/>
              </a:rPr>
              <a:t>In health systems, sustainability extends beyond environmental concerns to include a fit-for-purpose workforce, adequate funding and system capacity (Anderson et al., 2021).	</a:t>
            </a:r>
          </a:p>
          <a:p>
            <a:pPr marL="285750" indent="-285750">
              <a:lnSpc>
                <a:spcPct val="150000"/>
              </a:lnSpc>
              <a:buFont typeface="Courier New" panose="02070309020205020404" pitchFamily="49" charset="0"/>
              <a:buChar char="o"/>
            </a:pPr>
            <a:r>
              <a:rPr lang="en-GB" sz="1500" dirty="0">
                <a:latin typeface="Avenir Next LT Pro" panose="020B0504020202020204" pitchFamily="34" charset="0"/>
              </a:rPr>
              <a:t>Short-term planning, workforce shortages and reliance on temporary solutions undermine sustainability, limiting the system’s ability to deliver prevention-focused care over time. (Anderson et al., 2021).</a:t>
            </a:r>
          </a:p>
        </p:txBody>
      </p:sp>
    </p:spTree>
    <p:extLst>
      <p:ext uri="{BB962C8B-B14F-4D97-AF65-F5344CB8AC3E}">
        <p14:creationId xmlns:p14="http://schemas.microsoft.com/office/powerpoint/2010/main" val="8208736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EDF811-61F7-1C95-87B6-5FCF26DB2808}"/>
              </a:ext>
            </a:extLst>
          </p:cNvPr>
          <p:cNvSpPr>
            <a:spLocks noGrp="1"/>
          </p:cNvSpPr>
          <p:nvPr>
            <p:ph idx="1"/>
          </p:nvPr>
        </p:nvSpPr>
        <p:spPr>
          <a:xfrm>
            <a:off x="262984" y="1220061"/>
            <a:ext cx="3983896" cy="4351338"/>
          </a:xfrm>
        </p:spPr>
        <p:txBody>
          <a:bodyPr>
            <a:normAutofit/>
          </a:bodyPr>
          <a:lstStyle/>
          <a:p>
            <a:pPr marL="0" indent="0">
              <a:lnSpc>
                <a:spcPct val="150000"/>
              </a:lnSpc>
              <a:buNone/>
            </a:pPr>
            <a:r>
              <a:rPr lang="en-GB" sz="1600" b="1" dirty="0">
                <a:latin typeface="Avenir Next LT Pro" panose="020B0504020202020204" pitchFamily="34" charset="0"/>
              </a:rPr>
              <a:t>The Biopsychosocial Model </a:t>
            </a:r>
            <a:r>
              <a:rPr lang="en-GB" sz="1600" dirty="0">
                <a:latin typeface="Avenir Next LT Pro" panose="020B0504020202020204" pitchFamily="34" charset="0"/>
              </a:rPr>
              <a:t>recognises that health impacts are influenced by biological, psychological and social factors (Engel, 2012), supporting prevention-focused and holistic care aligned with SDG 3 (UN, 2026).</a:t>
            </a:r>
          </a:p>
        </p:txBody>
      </p:sp>
      <p:sp>
        <p:nvSpPr>
          <p:cNvPr id="5" name="TextBox 4">
            <a:extLst>
              <a:ext uri="{FF2B5EF4-FFF2-40B4-BE49-F238E27FC236}">
                <a16:creationId xmlns:a16="http://schemas.microsoft.com/office/drawing/2014/main" id="{99CFD9B1-FEF6-0600-93D2-52F7C243E429}"/>
              </a:ext>
            </a:extLst>
          </p:cNvPr>
          <p:cNvSpPr txBox="1"/>
          <p:nvPr/>
        </p:nvSpPr>
        <p:spPr>
          <a:xfrm>
            <a:off x="7679475" y="1220061"/>
            <a:ext cx="4512525" cy="2266774"/>
          </a:xfrm>
          <a:prstGeom prst="rect">
            <a:avLst/>
          </a:prstGeom>
          <a:noFill/>
        </p:spPr>
        <p:txBody>
          <a:bodyPr wrap="square">
            <a:spAutoFit/>
          </a:bodyPr>
          <a:lstStyle/>
          <a:p>
            <a:pPr>
              <a:lnSpc>
                <a:spcPct val="150000"/>
              </a:lnSpc>
            </a:pPr>
            <a:r>
              <a:rPr lang="en-GB" sz="1600" b="1" dirty="0">
                <a:latin typeface="Avenir Next LT Pro" panose="020B0504020202020204" pitchFamily="34" charset="0"/>
              </a:rPr>
              <a:t>The Socio-Ecological Model </a:t>
            </a:r>
            <a:r>
              <a:rPr lang="en-GB" sz="1600" dirty="0">
                <a:latin typeface="Avenir Next LT Pro" panose="020B0504020202020204" pitchFamily="34" charset="0"/>
              </a:rPr>
              <a:t>emphasises multiple levels of influence on health, including individual, community and structural determinants (McLeroy et al., 1988) , highlighting the relevance of SDG 10 in addressing health inequalities (UN, 2026).</a:t>
            </a:r>
          </a:p>
        </p:txBody>
      </p:sp>
      <p:sp>
        <p:nvSpPr>
          <p:cNvPr id="7" name="TextBox 6">
            <a:extLst>
              <a:ext uri="{FF2B5EF4-FFF2-40B4-BE49-F238E27FC236}">
                <a16:creationId xmlns:a16="http://schemas.microsoft.com/office/drawing/2014/main" id="{ECD1FB78-1E8C-987C-A329-44B8307E7DDB}"/>
              </a:ext>
            </a:extLst>
          </p:cNvPr>
          <p:cNvSpPr txBox="1"/>
          <p:nvPr/>
        </p:nvSpPr>
        <p:spPr>
          <a:xfrm>
            <a:off x="3942148" y="3938780"/>
            <a:ext cx="4064620" cy="2636106"/>
          </a:xfrm>
          <a:prstGeom prst="rect">
            <a:avLst/>
          </a:prstGeom>
          <a:noFill/>
        </p:spPr>
        <p:txBody>
          <a:bodyPr wrap="square">
            <a:spAutoFit/>
          </a:bodyPr>
          <a:lstStyle/>
          <a:p>
            <a:pPr algn="ctr">
              <a:lnSpc>
                <a:spcPct val="150000"/>
              </a:lnSpc>
            </a:pPr>
            <a:r>
              <a:rPr lang="en-GB" sz="1600" dirty="0">
                <a:latin typeface="Avenir Next LT Pro" panose="020B0504020202020204" pitchFamily="34" charset="0"/>
              </a:rPr>
              <a:t>In practice, while these models underpin UK health policy, service delivery often prioritises individual-level interventions, limiting full integration of prevention and equity resulting in uneven prevention outcomes and continued health inequalities (Oliviera et al., 2022).</a:t>
            </a:r>
          </a:p>
        </p:txBody>
      </p:sp>
      <p:sp>
        <p:nvSpPr>
          <p:cNvPr id="8" name="Arrow: Chevron 7">
            <a:extLst>
              <a:ext uri="{FF2B5EF4-FFF2-40B4-BE49-F238E27FC236}">
                <a16:creationId xmlns:a16="http://schemas.microsoft.com/office/drawing/2014/main" id="{60F36E41-6976-A8B4-8BF5-379CC9A00B33}"/>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 name="Rectangle 9">
            <a:extLst>
              <a:ext uri="{FF2B5EF4-FFF2-40B4-BE49-F238E27FC236}">
                <a16:creationId xmlns:a16="http://schemas.microsoft.com/office/drawing/2014/main" id="{9A9EC453-018A-68B6-39C6-BA3717A961ED}"/>
              </a:ext>
            </a:extLst>
          </p:cNvPr>
          <p:cNvSpPr/>
          <p:nvPr/>
        </p:nvSpPr>
        <p:spPr>
          <a:xfrm>
            <a:off x="421887" y="190680"/>
            <a:ext cx="6841746" cy="923330"/>
          </a:xfrm>
          <a:prstGeom prst="rect">
            <a:avLst/>
          </a:prstGeom>
          <a:noFill/>
        </p:spPr>
        <p:txBody>
          <a:bodyPr wrap="none" lIns="91440" tIns="45720" rIns="91440" bIns="45720">
            <a:spAutoFit/>
          </a:bodyPr>
          <a:lstStyle/>
          <a:p>
            <a:pPr algn="ctr"/>
            <a:r>
              <a:rPr lang="en-GB" sz="5400" b="1" cap="none" spc="0">
                <a:ln w="19050">
                  <a:solidFill>
                    <a:schemeClr val="accent3">
                      <a:lumMod val="50000"/>
                    </a:schemeClr>
                  </a:solidFill>
                  <a:prstDash val="solid"/>
                </a:ln>
                <a:pattFill prst="pct60">
                  <a:fgClr>
                    <a:schemeClr val="accent3"/>
                  </a:fgClr>
                  <a:bgClr>
                    <a:schemeClr val="accent3">
                      <a:lumMod val="40000"/>
                      <a:lumOff val="60000"/>
                    </a:schemeClr>
                  </a:bgClr>
                </a:pattFill>
                <a:effectLst>
                  <a:innerShdw blurRad="177800">
                    <a:schemeClr val="accent3">
                      <a:lumMod val="50000"/>
                    </a:schemeClr>
                  </a:innerShdw>
                </a:effectLst>
                <a:latin typeface="Avenir Next LT Pro Demi" panose="020B0704020202020204" pitchFamily="34" charset="0"/>
              </a:rPr>
              <a:t>Models and Theories</a:t>
            </a:r>
            <a:endParaRPr lang="en-GB" sz="5400" b="1" cap="none" spc="0">
              <a:ln w="19050">
                <a:solidFill>
                  <a:schemeClr val="accent3">
                    <a:lumMod val="50000"/>
                  </a:schemeClr>
                </a:solidFill>
                <a:prstDash val="solid"/>
              </a:ln>
              <a:pattFill prst="pct60">
                <a:fgClr>
                  <a:schemeClr val="accent3"/>
                </a:fgClr>
                <a:bgClr>
                  <a:schemeClr val="accent3">
                    <a:lumMod val="40000"/>
                    <a:lumOff val="60000"/>
                  </a:schemeClr>
                </a:bgClr>
              </a:pattFill>
              <a:effectLst>
                <a:innerShdw blurRad="177800">
                  <a:schemeClr val="accent3">
                    <a:lumMod val="50000"/>
                  </a:schemeClr>
                </a:innerShdw>
              </a:effectLst>
            </a:endParaRPr>
          </a:p>
        </p:txBody>
      </p:sp>
      <p:pic>
        <p:nvPicPr>
          <p:cNvPr id="6" name="Picture 5">
            <a:extLst>
              <a:ext uri="{FF2B5EF4-FFF2-40B4-BE49-F238E27FC236}">
                <a16:creationId xmlns:a16="http://schemas.microsoft.com/office/drawing/2014/main" id="{47D58EEF-E4D6-E4C9-B1FC-29C6B9B0A364}"/>
              </a:ext>
            </a:extLst>
          </p:cNvPr>
          <p:cNvPicPr>
            <a:picLocks noChangeAspect="1"/>
          </p:cNvPicPr>
          <p:nvPr/>
        </p:nvPicPr>
        <p:blipFill>
          <a:blip r:embed="rId3">
            <a:extLst>
              <a:ext uri="{28A0092B-C50C-407E-A947-70E740481C1C}">
                <a14:useLocalDpi xmlns:a14="http://schemas.microsoft.com/office/drawing/2010/main" val="0"/>
              </a:ext>
            </a:extLst>
          </a:blip>
          <a:srcRect b="9816"/>
          <a:stretch>
            <a:fillRect/>
          </a:stretch>
        </p:blipFill>
        <p:spPr>
          <a:xfrm>
            <a:off x="421887" y="3486836"/>
            <a:ext cx="3182587" cy="2818914"/>
          </a:xfrm>
          <a:prstGeom prst="rect">
            <a:avLst/>
          </a:prstGeom>
        </p:spPr>
      </p:pic>
      <p:sp>
        <p:nvSpPr>
          <p:cNvPr id="9" name="TextBox 8">
            <a:extLst>
              <a:ext uri="{FF2B5EF4-FFF2-40B4-BE49-F238E27FC236}">
                <a16:creationId xmlns:a16="http://schemas.microsoft.com/office/drawing/2014/main" id="{7FCC4BDE-802F-6FB7-3FB1-1A26F28DE506}"/>
              </a:ext>
            </a:extLst>
          </p:cNvPr>
          <p:cNvSpPr txBox="1"/>
          <p:nvPr/>
        </p:nvSpPr>
        <p:spPr>
          <a:xfrm>
            <a:off x="873050" y="6316037"/>
            <a:ext cx="2280259" cy="369332"/>
          </a:xfrm>
          <a:prstGeom prst="rect">
            <a:avLst/>
          </a:prstGeom>
          <a:noFill/>
        </p:spPr>
        <p:txBody>
          <a:bodyPr wrap="square" rtlCol="0">
            <a:spAutoFit/>
          </a:bodyPr>
          <a:lstStyle/>
          <a:p>
            <a:pPr algn="l"/>
            <a:r>
              <a:rPr lang="en-GB" dirty="0"/>
              <a:t>(NHS England, 2023)</a:t>
            </a:r>
            <a:endParaRPr lang="en-US" dirty="0"/>
          </a:p>
        </p:txBody>
      </p:sp>
      <p:pic>
        <p:nvPicPr>
          <p:cNvPr id="11" name="Picture 10">
            <a:extLst>
              <a:ext uri="{FF2B5EF4-FFF2-40B4-BE49-F238E27FC236}">
                <a16:creationId xmlns:a16="http://schemas.microsoft.com/office/drawing/2014/main" id="{BF2EFFA3-A0B1-CE1C-5A85-E3958BFAFA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4443" y="3587731"/>
            <a:ext cx="3182587" cy="2794026"/>
          </a:xfrm>
          <a:prstGeom prst="rect">
            <a:avLst/>
          </a:prstGeom>
        </p:spPr>
      </p:pic>
      <p:sp>
        <p:nvSpPr>
          <p:cNvPr id="12" name="TextBox 11">
            <a:extLst>
              <a:ext uri="{FF2B5EF4-FFF2-40B4-BE49-F238E27FC236}">
                <a16:creationId xmlns:a16="http://schemas.microsoft.com/office/drawing/2014/main" id="{076E62CB-AAA8-6747-0ACE-AF7C589ACAE3}"/>
              </a:ext>
            </a:extLst>
          </p:cNvPr>
          <p:cNvSpPr txBox="1"/>
          <p:nvPr/>
        </p:nvSpPr>
        <p:spPr>
          <a:xfrm>
            <a:off x="8695662" y="6390220"/>
            <a:ext cx="2480148" cy="369332"/>
          </a:xfrm>
          <a:prstGeom prst="rect">
            <a:avLst/>
          </a:prstGeom>
          <a:noFill/>
        </p:spPr>
        <p:txBody>
          <a:bodyPr wrap="square" rtlCol="0">
            <a:spAutoFit/>
          </a:bodyPr>
          <a:lstStyle/>
          <a:p>
            <a:pPr algn="l"/>
            <a:r>
              <a:rPr lang="en-GB" dirty="0"/>
              <a:t>(</a:t>
            </a:r>
            <a:r>
              <a:rPr lang="en-GB" dirty="0" err="1"/>
              <a:t>Coroiu</a:t>
            </a:r>
            <a:r>
              <a:rPr lang="en-GB" dirty="0"/>
              <a:t> et al., 2020)</a:t>
            </a:r>
            <a:endParaRPr lang="en-US" dirty="0"/>
          </a:p>
        </p:txBody>
      </p:sp>
    </p:spTree>
    <p:extLst>
      <p:ext uri="{BB962C8B-B14F-4D97-AF65-F5344CB8AC3E}">
        <p14:creationId xmlns:p14="http://schemas.microsoft.com/office/powerpoint/2010/main" val="34671402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22D08-0193-9DCB-0B28-89B03E40D108}"/>
              </a:ext>
            </a:extLst>
          </p:cNvPr>
          <p:cNvSpPr>
            <a:spLocks noGrp="1"/>
          </p:cNvSpPr>
          <p:nvPr>
            <p:ph type="title"/>
          </p:nvPr>
        </p:nvSpPr>
        <p:spPr>
          <a:xfrm>
            <a:off x="421887" y="-10437"/>
            <a:ext cx="10515600" cy="1325563"/>
          </a:xfrm>
        </p:spPr>
        <p:txBody>
          <a:bodyPr/>
          <a:lstStyle/>
          <a:p>
            <a:r>
              <a:rPr lang="en-GB" b="1">
                <a:ln w="12700">
                  <a:solidFill>
                    <a:schemeClr val="accent3">
                      <a:lumMod val="50000"/>
                    </a:schemeClr>
                  </a:solidFill>
                  <a:prstDash val="solid"/>
                </a:ln>
                <a:pattFill prst="pct60">
                  <a:fgClr>
                    <a:schemeClr val="accent3"/>
                  </a:fgClr>
                  <a:bgClr>
                    <a:schemeClr val="accent3">
                      <a:lumMod val="40000"/>
                      <a:lumOff val="60000"/>
                    </a:schemeClr>
                  </a:bgClr>
                </a:pattFill>
                <a:effectLst>
                  <a:innerShdw blurRad="177800">
                    <a:schemeClr val="accent3">
                      <a:lumMod val="50000"/>
                    </a:schemeClr>
                  </a:innerShdw>
                </a:effectLst>
                <a:latin typeface="Avenir Next LT Pro Demi" panose="020B0704020202020204" pitchFamily="34" charset="0"/>
              </a:rPr>
              <a:t>Sustainable Development Goals</a:t>
            </a:r>
          </a:p>
        </p:txBody>
      </p:sp>
      <p:sp>
        <p:nvSpPr>
          <p:cNvPr id="3" name="Content Placeholder 2">
            <a:extLst>
              <a:ext uri="{FF2B5EF4-FFF2-40B4-BE49-F238E27FC236}">
                <a16:creationId xmlns:a16="http://schemas.microsoft.com/office/drawing/2014/main" id="{D8FCA3D6-D5B0-46D2-254A-B8197498818D}"/>
              </a:ext>
            </a:extLst>
          </p:cNvPr>
          <p:cNvSpPr>
            <a:spLocks noGrp="1"/>
          </p:cNvSpPr>
          <p:nvPr>
            <p:ph idx="1"/>
          </p:nvPr>
        </p:nvSpPr>
        <p:spPr>
          <a:xfrm>
            <a:off x="236034" y="1059366"/>
            <a:ext cx="7296673" cy="5798634"/>
          </a:xfrm>
        </p:spPr>
        <p:txBody>
          <a:bodyPr>
            <a:normAutofit fontScale="47500" lnSpcReduction="20000"/>
          </a:bodyPr>
          <a:lstStyle/>
          <a:p>
            <a:pPr>
              <a:lnSpc>
                <a:spcPct val="170000"/>
              </a:lnSpc>
              <a:buFont typeface="Courier New" panose="02070309020205020404" pitchFamily="49" charset="0"/>
              <a:buChar char="o"/>
            </a:pPr>
            <a:r>
              <a:rPr lang="en-GB" dirty="0">
                <a:latin typeface="Avenir Next LT Pro" panose="020B0504020202020204" pitchFamily="34" charset="0"/>
              </a:rPr>
              <a:t>The Sustainable Development Goals (SDGs) consist of 17 internationally agreed objectives established by the United Nations to advance sustainable social, economic and environmental development (UN, 2026).</a:t>
            </a:r>
          </a:p>
          <a:p>
            <a:pPr>
              <a:lnSpc>
                <a:spcPct val="170000"/>
              </a:lnSpc>
              <a:buFont typeface="Courier New" panose="02070309020205020404" pitchFamily="49" charset="0"/>
              <a:buChar char="o"/>
            </a:pPr>
            <a:r>
              <a:rPr lang="en-GB" dirty="0">
                <a:latin typeface="Avenir Next LT Pro" panose="020B0504020202020204" pitchFamily="34" charset="0"/>
              </a:rPr>
              <a:t>They provide a shared framework for integrating health, wellbeing and sustainability into national policies, emphasising long-term outcomes rather than short-term gains (UN, 2026).</a:t>
            </a:r>
          </a:p>
          <a:p>
            <a:pPr>
              <a:lnSpc>
                <a:spcPct val="170000"/>
              </a:lnSpc>
              <a:buFont typeface="Courier New" panose="02070309020205020404" pitchFamily="49" charset="0"/>
              <a:buChar char="o"/>
            </a:pPr>
            <a:r>
              <a:rPr lang="en-GB" dirty="0">
                <a:latin typeface="Avenir Next LT Pro" panose="020B0504020202020204" pitchFamily="34" charset="0"/>
              </a:rPr>
              <a:t>SDG 3 (Good Health and Wellbeing) prioritises prevention, early intervention and population health, aiming to reduce avoidable illness and pressure on health systems (UN, 2026).</a:t>
            </a:r>
          </a:p>
          <a:p>
            <a:pPr>
              <a:lnSpc>
                <a:spcPct val="170000"/>
              </a:lnSpc>
              <a:buFont typeface="Courier New" panose="02070309020205020404" pitchFamily="49" charset="0"/>
              <a:buChar char="o"/>
            </a:pPr>
            <a:r>
              <a:rPr lang="en-GB" dirty="0">
                <a:latin typeface="Avenir Next LT Pro" panose="020B0504020202020204" pitchFamily="34" charset="0"/>
              </a:rPr>
              <a:t>In the UK, SDG 3 is reflected in prevention-led initiatives such as the NHS Diabetes Prevention Programme, Antimicrobial Resistance National, and Digital Weight Management Programme (NHS England, 2026a).</a:t>
            </a:r>
          </a:p>
          <a:p>
            <a:pPr>
              <a:lnSpc>
                <a:spcPct val="170000"/>
              </a:lnSpc>
              <a:buFont typeface="Courier New" panose="02070309020205020404" pitchFamily="49" charset="0"/>
              <a:buChar char="o"/>
            </a:pPr>
            <a:r>
              <a:rPr lang="en-GB" dirty="0">
                <a:latin typeface="Avenir Next LT Pro" panose="020B0504020202020204" pitchFamily="34" charset="0"/>
              </a:rPr>
              <a:t>SDG 10 (Reduced Inequalities) complements SDG 3 by recognising that health outcomes are socially patterned, informing targeted approaches such as Core20PLUS5 and NHS Long Term Plan to address unequal access and outcomes (NHS England, 2026a).	</a:t>
            </a:r>
          </a:p>
          <a:p>
            <a:pPr>
              <a:lnSpc>
                <a:spcPct val="170000"/>
              </a:lnSpc>
              <a:buFont typeface="Courier New" panose="02070309020205020404" pitchFamily="49" charset="0"/>
              <a:buChar char="o"/>
            </a:pPr>
            <a:r>
              <a:rPr lang="en-GB" dirty="0">
                <a:latin typeface="Avenir Next LT Pro" panose="020B0504020202020204" pitchFamily="34" charset="0"/>
              </a:rPr>
              <a:t>Together, SDG 3 and SDG 10 frame UK health and social care around preventative, equitable and sustainable service delivery, though progress remains uneven across regions and populations (Parkinson et al., 2024; NHS England, 2026b).</a:t>
            </a:r>
          </a:p>
        </p:txBody>
      </p:sp>
      <p:sp>
        <p:nvSpPr>
          <p:cNvPr id="5" name="Arrow: Chevron 4">
            <a:extLst>
              <a:ext uri="{FF2B5EF4-FFF2-40B4-BE49-F238E27FC236}">
                <a16:creationId xmlns:a16="http://schemas.microsoft.com/office/drawing/2014/main" id="{503C0BCF-2B55-3755-B432-3FD3E097F867}"/>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4" name="Picture 3">
            <a:extLst>
              <a:ext uri="{FF2B5EF4-FFF2-40B4-BE49-F238E27FC236}">
                <a16:creationId xmlns:a16="http://schemas.microsoft.com/office/drawing/2014/main" id="{24E02C6C-29B6-E895-ED02-F39609BF3126}"/>
              </a:ext>
            </a:extLst>
          </p:cNvPr>
          <p:cNvPicPr>
            <a:picLocks noChangeAspect="1"/>
          </p:cNvPicPr>
          <p:nvPr/>
        </p:nvPicPr>
        <p:blipFill>
          <a:blip r:embed="rId3">
            <a:extLst>
              <a:ext uri="{28A0092B-C50C-407E-A947-70E740481C1C}">
                <a14:useLocalDpi xmlns:a14="http://schemas.microsoft.com/office/drawing/2010/main" val="0"/>
              </a:ext>
            </a:extLst>
          </a:blip>
          <a:srcRect l="9554" t="19540" r="7686" b="9097"/>
          <a:stretch>
            <a:fillRect/>
          </a:stretch>
        </p:blipFill>
        <p:spPr>
          <a:xfrm>
            <a:off x="7532707" y="975232"/>
            <a:ext cx="4651049" cy="2253601"/>
          </a:xfrm>
          <a:prstGeom prst="rect">
            <a:avLst/>
          </a:prstGeom>
        </p:spPr>
      </p:pic>
      <p:sp>
        <p:nvSpPr>
          <p:cNvPr id="6" name="TextBox 5">
            <a:extLst>
              <a:ext uri="{FF2B5EF4-FFF2-40B4-BE49-F238E27FC236}">
                <a16:creationId xmlns:a16="http://schemas.microsoft.com/office/drawing/2014/main" id="{0AC8A863-3E50-107B-83B1-E99F90606F87}"/>
              </a:ext>
            </a:extLst>
          </p:cNvPr>
          <p:cNvSpPr txBox="1"/>
          <p:nvPr/>
        </p:nvSpPr>
        <p:spPr>
          <a:xfrm>
            <a:off x="9476997" y="3148952"/>
            <a:ext cx="1828800" cy="307777"/>
          </a:xfrm>
          <a:prstGeom prst="rect">
            <a:avLst/>
          </a:prstGeom>
          <a:noFill/>
        </p:spPr>
        <p:txBody>
          <a:bodyPr wrap="square" rtlCol="0">
            <a:spAutoFit/>
          </a:bodyPr>
          <a:lstStyle/>
          <a:p>
            <a:pPr algn="l"/>
            <a:r>
              <a:rPr lang="en-GB" sz="1400" dirty="0"/>
              <a:t>(UN, 2026)</a:t>
            </a:r>
            <a:endParaRPr lang="en-US" sz="1400" dirty="0"/>
          </a:p>
        </p:txBody>
      </p:sp>
      <p:pic>
        <p:nvPicPr>
          <p:cNvPr id="7" name="Picture 6">
            <a:extLst>
              <a:ext uri="{FF2B5EF4-FFF2-40B4-BE49-F238E27FC236}">
                <a16:creationId xmlns:a16="http://schemas.microsoft.com/office/drawing/2014/main" id="{30EBF2CA-387F-A74B-C1FC-5134158E80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53297" y="3467285"/>
            <a:ext cx="4385766" cy="1793385"/>
          </a:xfrm>
          <a:prstGeom prst="rect">
            <a:avLst/>
          </a:prstGeom>
        </p:spPr>
      </p:pic>
      <p:sp>
        <p:nvSpPr>
          <p:cNvPr id="8" name="TextBox 7">
            <a:extLst>
              <a:ext uri="{FF2B5EF4-FFF2-40B4-BE49-F238E27FC236}">
                <a16:creationId xmlns:a16="http://schemas.microsoft.com/office/drawing/2014/main" id="{6DD62920-B4D5-781A-35D2-48784C6FE58C}"/>
              </a:ext>
            </a:extLst>
          </p:cNvPr>
          <p:cNvSpPr txBox="1"/>
          <p:nvPr/>
        </p:nvSpPr>
        <p:spPr>
          <a:xfrm>
            <a:off x="8943512" y="5264676"/>
            <a:ext cx="4571054" cy="307777"/>
          </a:xfrm>
          <a:prstGeom prst="rect">
            <a:avLst/>
          </a:prstGeom>
          <a:noFill/>
        </p:spPr>
        <p:txBody>
          <a:bodyPr wrap="square" rtlCol="0">
            <a:spAutoFit/>
          </a:bodyPr>
          <a:lstStyle/>
          <a:p>
            <a:pPr algn="l"/>
            <a:r>
              <a:rPr lang="en-GB" sz="1400" dirty="0"/>
              <a:t>(Sustainable Development Report, 2026)</a:t>
            </a:r>
            <a:endParaRPr lang="en-US" sz="1400" dirty="0"/>
          </a:p>
        </p:txBody>
      </p:sp>
      <p:pic>
        <p:nvPicPr>
          <p:cNvPr id="9" name="Picture 8">
            <a:extLst>
              <a:ext uri="{FF2B5EF4-FFF2-40B4-BE49-F238E27FC236}">
                <a16:creationId xmlns:a16="http://schemas.microsoft.com/office/drawing/2014/main" id="{07598E1F-3DFD-910D-9D74-D75B19356080}"/>
              </a:ext>
            </a:extLst>
          </p:cNvPr>
          <p:cNvPicPr>
            <a:picLocks noChangeAspect="1"/>
          </p:cNvPicPr>
          <p:nvPr/>
        </p:nvPicPr>
        <p:blipFill>
          <a:blip r:embed="rId5">
            <a:extLst>
              <a:ext uri="{28A0092B-C50C-407E-A947-70E740481C1C}">
                <a14:useLocalDpi xmlns:a14="http://schemas.microsoft.com/office/drawing/2010/main" val="0"/>
              </a:ext>
            </a:extLst>
          </a:blip>
          <a:srcRect t="14580" b="43390"/>
          <a:stretch>
            <a:fillRect/>
          </a:stretch>
        </p:blipFill>
        <p:spPr>
          <a:xfrm>
            <a:off x="7753297" y="5299770"/>
            <a:ext cx="1280965" cy="1165996"/>
          </a:xfrm>
          <a:prstGeom prst="rect">
            <a:avLst/>
          </a:prstGeom>
        </p:spPr>
      </p:pic>
      <p:sp>
        <p:nvSpPr>
          <p:cNvPr id="13" name="TextBox 12">
            <a:extLst>
              <a:ext uri="{FF2B5EF4-FFF2-40B4-BE49-F238E27FC236}">
                <a16:creationId xmlns:a16="http://schemas.microsoft.com/office/drawing/2014/main" id="{BE7DADD9-5647-D12C-C21D-761C950BCF27}"/>
              </a:ext>
            </a:extLst>
          </p:cNvPr>
          <p:cNvSpPr txBox="1"/>
          <p:nvPr/>
        </p:nvSpPr>
        <p:spPr>
          <a:xfrm>
            <a:off x="7708605" y="6488367"/>
            <a:ext cx="6756400"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ptos" panose="02110004020202020204"/>
                <a:ea typeface="+mn-ea"/>
                <a:cs typeface="+mn-cs"/>
              </a:rPr>
              <a:t>(Sustainable Development Report, 2026)</a:t>
            </a:r>
            <a:endParaRPr kumimoji="0" lang="en-US" sz="14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70200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92D3A-0155-40E6-ECA8-D210156A4A72}"/>
              </a:ext>
            </a:extLst>
          </p:cNvPr>
          <p:cNvSpPr>
            <a:spLocks noGrp="1"/>
          </p:cNvSpPr>
          <p:nvPr>
            <p:ph type="title"/>
          </p:nvPr>
        </p:nvSpPr>
        <p:spPr>
          <a:xfrm>
            <a:off x="421887" y="0"/>
            <a:ext cx="10515600" cy="1325563"/>
          </a:xfrm>
        </p:spPr>
        <p:txBody>
          <a:bodyPr>
            <a:normAutofit/>
          </a:bodyPr>
          <a:lstStyle/>
          <a:p>
            <a:r>
              <a:rPr lang="en-GB" sz="5400" b="1">
                <a:ln w="19050">
                  <a:solidFill>
                    <a:schemeClr val="accent3">
                      <a:lumMod val="50000"/>
                    </a:schemeClr>
                  </a:solidFill>
                  <a:prstDash val="solid"/>
                </a:ln>
                <a:pattFill prst="pct60">
                  <a:fgClr>
                    <a:schemeClr val="accent3"/>
                  </a:fgClr>
                  <a:bgClr>
                    <a:schemeClr val="accent3">
                      <a:lumMod val="40000"/>
                      <a:lumOff val="60000"/>
                    </a:schemeClr>
                  </a:bgClr>
                </a:pattFill>
                <a:effectLst>
                  <a:outerShdw blurRad="38100" dist="38100" dir="2700000" algn="tl">
                    <a:srgbClr val="000000">
                      <a:alpha val="43137"/>
                    </a:srgbClr>
                  </a:outerShdw>
                </a:effectLst>
                <a:latin typeface="Avenir Next LT Pro Demi" panose="020B0704020202020204" pitchFamily="34" charset="0"/>
              </a:rPr>
              <a:t>Policy &amp; Governance</a:t>
            </a:r>
          </a:p>
        </p:txBody>
      </p:sp>
      <p:sp>
        <p:nvSpPr>
          <p:cNvPr id="3" name="Content Placeholder 2">
            <a:extLst>
              <a:ext uri="{FF2B5EF4-FFF2-40B4-BE49-F238E27FC236}">
                <a16:creationId xmlns:a16="http://schemas.microsoft.com/office/drawing/2014/main" id="{28C99763-873B-63DF-8527-281048365A26}"/>
              </a:ext>
            </a:extLst>
          </p:cNvPr>
          <p:cNvSpPr>
            <a:spLocks noGrp="1"/>
          </p:cNvSpPr>
          <p:nvPr>
            <p:ph idx="1"/>
          </p:nvPr>
        </p:nvSpPr>
        <p:spPr>
          <a:xfrm>
            <a:off x="236034" y="1445678"/>
            <a:ext cx="3689195" cy="4351338"/>
          </a:xfrm>
        </p:spPr>
        <p:txBody>
          <a:bodyPr>
            <a:normAutofit/>
          </a:bodyPr>
          <a:lstStyle/>
          <a:p>
            <a:pPr marL="0" indent="0">
              <a:lnSpc>
                <a:spcPct val="150000"/>
              </a:lnSpc>
              <a:buNone/>
            </a:pPr>
            <a:r>
              <a:rPr lang="en-GB" sz="1600" b="1" dirty="0">
                <a:latin typeface="Avenir Next LT Pro" panose="020B0504020202020204" pitchFamily="34" charset="0"/>
              </a:rPr>
              <a:t>The NHS Long Term Plan </a:t>
            </a:r>
            <a:r>
              <a:rPr lang="en-GB" sz="1600" dirty="0">
                <a:latin typeface="Avenir Next LT Pro" panose="020B0504020202020204" pitchFamily="34" charset="0"/>
              </a:rPr>
              <a:t>prioritises prevention, population health and reducing health inequalities (UK Government, 2019), aligning closely with SDG 3 (UN, 2026); however, delivery remains constrained by acute service pressures and workforce capacity, resulting in limited progress towards prevention-led service redesign (Parkinson et al., 2024).</a:t>
            </a:r>
          </a:p>
        </p:txBody>
      </p:sp>
      <p:sp>
        <p:nvSpPr>
          <p:cNvPr id="5" name="TextBox 4">
            <a:extLst>
              <a:ext uri="{FF2B5EF4-FFF2-40B4-BE49-F238E27FC236}">
                <a16:creationId xmlns:a16="http://schemas.microsoft.com/office/drawing/2014/main" id="{C50A69AF-A751-C948-CE2B-C5C3C2A50B0C}"/>
              </a:ext>
            </a:extLst>
          </p:cNvPr>
          <p:cNvSpPr txBox="1"/>
          <p:nvPr/>
        </p:nvSpPr>
        <p:spPr>
          <a:xfrm>
            <a:off x="4251402" y="1445678"/>
            <a:ext cx="3689195" cy="3744102"/>
          </a:xfrm>
          <a:prstGeom prst="rect">
            <a:avLst/>
          </a:prstGeom>
          <a:noFill/>
        </p:spPr>
        <p:txBody>
          <a:bodyPr wrap="square">
            <a:spAutoFit/>
          </a:bodyPr>
          <a:lstStyle/>
          <a:p>
            <a:pPr>
              <a:lnSpc>
                <a:spcPct val="150000"/>
              </a:lnSpc>
            </a:pPr>
            <a:r>
              <a:rPr lang="en-GB" sz="1600" b="1" dirty="0">
                <a:latin typeface="Avenir Next LT Pro" panose="020B0504020202020204" pitchFamily="34" charset="0"/>
              </a:rPr>
              <a:t>Core20PLUS5</a:t>
            </a:r>
            <a:r>
              <a:rPr lang="en-GB" sz="1600" dirty="0">
                <a:latin typeface="Avenir Next LT Pro" panose="020B0504020202020204" pitchFamily="34" charset="0"/>
              </a:rPr>
              <a:t> provides a targeted national strategy to address health inequalities (NHS England, 2026c),  in line with SDG 10 (UN, 2026) though its effectiveness depends on consistent local implementation and adequate resourcing, resulting in variable impact and persistent inequality between regions (Elliot et al., 2025).</a:t>
            </a:r>
          </a:p>
        </p:txBody>
      </p:sp>
      <p:sp>
        <p:nvSpPr>
          <p:cNvPr id="7" name="TextBox 6">
            <a:extLst>
              <a:ext uri="{FF2B5EF4-FFF2-40B4-BE49-F238E27FC236}">
                <a16:creationId xmlns:a16="http://schemas.microsoft.com/office/drawing/2014/main" id="{E08AC091-D2B9-98C6-C19A-BFDB6416DA86}"/>
              </a:ext>
            </a:extLst>
          </p:cNvPr>
          <p:cNvSpPr txBox="1"/>
          <p:nvPr/>
        </p:nvSpPr>
        <p:spPr>
          <a:xfrm>
            <a:off x="7940597" y="1445678"/>
            <a:ext cx="4251403" cy="4113434"/>
          </a:xfrm>
          <a:prstGeom prst="rect">
            <a:avLst/>
          </a:prstGeom>
          <a:noFill/>
        </p:spPr>
        <p:txBody>
          <a:bodyPr wrap="square">
            <a:spAutoFit/>
          </a:bodyPr>
          <a:lstStyle/>
          <a:p>
            <a:pPr>
              <a:lnSpc>
                <a:spcPct val="150000"/>
              </a:lnSpc>
            </a:pPr>
            <a:r>
              <a:rPr lang="en-GB" sz="1600" b="1" dirty="0">
                <a:latin typeface="Avenir Next LT Pro" panose="020B0504020202020204" pitchFamily="34" charset="0"/>
              </a:rPr>
              <a:t>The Health and Care Act 2022 </a:t>
            </a:r>
            <a:r>
              <a:rPr lang="en-GB" sz="1600" dirty="0">
                <a:latin typeface="Avenir Next LT Pro" panose="020B0504020202020204" pitchFamily="34" charset="0"/>
              </a:rPr>
              <a:t>implemented Integrated Care Systems to support collaboration, population health management and reduced health inequalities (UK Government, 2022), aligning with SDG 3 and SDG 10 (UN, 2026); however, while statutory integration has been strengthened, progress remains limited by variable local capacity, unclear accountability and continued pressures on acute services (Elliot et al., 2025).</a:t>
            </a:r>
          </a:p>
        </p:txBody>
      </p:sp>
      <p:sp>
        <p:nvSpPr>
          <p:cNvPr id="10" name="Arrow: Chevron 9">
            <a:extLst>
              <a:ext uri="{FF2B5EF4-FFF2-40B4-BE49-F238E27FC236}">
                <a16:creationId xmlns:a16="http://schemas.microsoft.com/office/drawing/2014/main" id="{BDD16A2B-5798-283A-D304-DEFFC25D2FFF}"/>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12" name="Straight Connector 11">
            <a:extLst>
              <a:ext uri="{FF2B5EF4-FFF2-40B4-BE49-F238E27FC236}">
                <a16:creationId xmlns:a16="http://schemas.microsoft.com/office/drawing/2014/main" id="{A9E9F92E-7A16-72EA-67DB-C82BFC619EA2}"/>
              </a:ext>
            </a:extLst>
          </p:cNvPr>
          <p:cNvCxnSpPr/>
          <p:nvPr/>
        </p:nvCxnSpPr>
        <p:spPr>
          <a:xfrm>
            <a:off x="3958682" y="1534886"/>
            <a:ext cx="0" cy="3960000"/>
          </a:xfrm>
          <a:prstGeom prst="line">
            <a:avLst/>
          </a:prstGeom>
          <a:ln w="31750">
            <a:solidFill>
              <a:schemeClr val="accent6">
                <a:lumMod val="5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52839FCB-2C74-88CC-5755-9979551DBCA7}"/>
              </a:ext>
            </a:extLst>
          </p:cNvPr>
          <p:cNvCxnSpPr/>
          <p:nvPr/>
        </p:nvCxnSpPr>
        <p:spPr>
          <a:xfrm>
            <a:off x="7902489" y="1534886"/>
            <a:ext cx="0" cy="3960000"/>
          </a:xfrm>
          <a:prstGeom prst="line">
            <a:avLst/>
          </a:prstGeom>
          <a:ln w="31750">
            <a:solidFill>
              <a:schemeClr val="accent6">
                <a:lumMod val="5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FF72C78E-4705-AB3E-EE2A-237D53E20DA0}"/>
              </a:ext>
            </a:extLst>
          </p:cNvPr>
          <p:cNvCxnSpPr/>
          <p:nvPr/>
        </p:nvCxnSpPr>
        <p:spPr>
          <a:xfrm flipV="1">
            <a:off x="0" y="5494886"/>
            <a:ext cx="12192000" cy="0"/>
          </a:xfrm>
          <a:prstGeom prst="line">
            <a:avLst/>
          </a:prstGeom>
        </p:spPr>
        <p:style>
          <a:lnRef idx="1">
            <a:schemeClr val="accent6"/>
          </a:lnRef>
          <a:fillRef idx="0">
            <a:schemeClr val="accent6"/>
          </a:fillRef>
          <a:effectRef idx="0">
            <a:schemeClr val="accent6"/>
          </a:effectRef>
          <a:fontRef idx="minor">
            <a:schemeClr val="tx1"/>
          </a:fontRef>
        </p:style>
      </p:cxnSp>
      <p:sp>
        <p:nvSpPr>
          <p:cNvPr id="25" name="TextBox 24">
            <a:extLst>
              <a:ext uri="{FF2B5EF4-FFF2-40B4-BE49-F238E27FC236}">
                <a16:creationId xmlns:a16="http://schemas.microsoft.com/office/drawing/2014/main" id="{29E18804-C39E-A19A-D165-C4CA250621C4}"/>
              </a:ext>
            </a:extLst>
          </p:cNvPr>
          <p:cNvSpPr txBox="1"/>
          <p:nvPr/>
        </p:nvSpPr>
        <p:spPr>
          <a:xfrm>
            <a:off x="118016" y="5594867"/>
            <a:ext cx="11955965" cy="876587"/>
          </a:xfrm>
          <a:prstGeom prst="rect">
            <a:avLst/>
          </a:prstGeom>
          <a:noFill/>
        </p:spPr>
        <p:txBody>
          <a:bodyPr wrap="square">
            <a:spAutoFit/>
          </a:bodyPr>
          <a:lstStyle/>
          <a:p>
            <a:pPr marL="285750" indent="-285750" algn="ctr">
              <a:lnSpc>
                <a:spcPct val="150000"/>
              </a:lnSpc>
              <a:buFont typeface="Courier New" panose="02070309020205020404" pitchFamily="49" charset="0"/>
              <a:buChar char="o"/>
            </a:pPr>
            <a:r>
              <a:rPr lang="en-GB" dirty="0">
                <a:latin typeface="Avenir Next LT Pro" panose="020B0504020202020204" pitchFamily="34" charset="0"/>
              </a:rPr>
              <a:t>NHS service delivery has improved in productivity and activity levels, but rising demand and system pressures mean access and waiting time targets remain largely unmet (NHS England, 2026d).</a:t>
            </a:r>
          </a:p>
        </p:txBody>
      </p:sp>
    </p:spTree>
    <p:extLst>
      <p:ext uri="{BB962C8B-B14F-4D97-AF65-F5344CB8AC3E}">
        <p14:creationId xmlns:p14="http://schemas.microsoft.com/office/powerpoint/2010/main" val="18782927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93CB4-FD77-DE5B-95A1-B3547A94CCAC}"/>
              </a:ext>
            </a:extLst>
          </p:cNvPr>
          <p:cNvSpPr>
            <a:spLocks noGrp="1"/>
          </p:cNvSpPr>
          <p:nvPr>
            <p:ph type="title"/>
          </p:nvPr>
        </p:nvSpPr>
        <p:spPr>
          <a:xfrm>
            <a:off x="421887" y="-22302"/>
            <a:ext cx="10515600" cy="1325563"/>
          </a:xfrm>
        </p:spPr>
        <p:txBody>
          <a:bodyPr>
            <a:normAutofit/>
          </a:bodyPr>
          <a:lstStyle/>
          <a:p>
            <a:r>
              <a:rPr lang="en-GB" sz="5400" b="1" dirty="0">
                <a:ln w="19050">
                  <a:solidFill>
                    <a:schemeClr val="accent3">
                      <a:lumMod val="50000"/>
                    </a:schemeClr>
                  </a:solidFill>
                  <a:prstDash val="solid"/>
                </a:ln>
                <a:pattFill prst="pct60">
                  <a:fgClr>
                    <a:schemeClr val="accent3"/>
                  </a:fgClr>
                  <a:bgClr>
                    <a:schemeClr val="accent3">
                      <a:lumMod val="40000"/>
                      <a:lumOff val="60000"/>
                    </a:schemeClr>
                  </a:bgClr>
                </a:pattFill>
                <a:effectLst>
                  <a:innerShdw blurRad="177800">
                    <a:schemeClr val="accent3">
                      <a:lumMod val="50000"/>
                    </a:schemeClr>
                  </a:innerShdw>
                </a:effectLst>
                <a:latin typeface="Avenir Next LT Pro Demi" panose="020B0704020202020204" pitchFamily="34" charset="0"/>
              </a:rPr>
              <a:t>Case studies</a:t>
            </a:r>
          </a:p>
        </p:txBody>
      </p:sp>
      <p:sp>
        <p:nvSpPr>
          <p:cNvPr id="3" name="Content Placeholder 2">
            <a:extLst>
              <a:ext uri="{FF2B5EF4-FFF2-40B4-BE49-F238E27FC236}">
                <a16:creationId xmlns:a16="http://schemas.microsoft.com/office/drawing/2014/main" id="{C383F1F9-883E-F98A-282D-3456DDFE3172}"/>
              </a:ext>
            </a:extLst>
          </p:cNvPr>
          <p:cNvSpPr>
            <a:spLocks noGrp="1"/>
          </p:cNvSpPr>
          <p:nvPr>
            <p:ph idx="1"/>
          </p:nvPr>
        </p:nvSpPr>
        <p:spPr>
          <a:xfrm>
            <a:off x="7051040" y="86360"/>
            <a:ext cx="5140960" cy="6685280"/>
          </a:xfrm>
        </p:spPr>
        <p:txBody>
          <a:bodyPr>
            <a:noAutofit/>
          </a:bodyPr>
          <a:lstStyle/>
          <a:p>
            <a:pPr>
              <a:lnSpc>
                <a:spcPct val="150000"/>
              </a:lnSpc>
              <a:buFont typeface="Courier New" panose="02070309020205020404" pitchFamily="49" charset="0"/>
              <a:buChar char="o"/>
            </a:pPr>
            <a:r>
              <a:rPr lang="en-GB" sz="1400" dirty="0">
                <a:latin typeface="Avenir Next LT Pro" panose="020B0504020202020204" pitchFamily="34" charset="0"/>
              </a:rPr>
              <a:t>However, evidence of lower uptake among deprived, region and some ethnic minority groups (Chatzi et al., 2023) demonstrates challenges in achieving SDG 10 (UN, 2026), which Core20PLUS5 seeks to address through targeted inequality-focused delivery (NHS England, 2026c).</a:t>
            </a:r>
          </a:p>
          <a:p>
            <a:pPr>
              <a:lnSpc>
                <a:spcPct val="150000"/>
              </a:lnSpc>
              <a:buFont typeface="Courier New" panose="02070309020205020404" pitchFamily="49" charset="0"/>
              <a:buChar char="o"/>
            </a:pPr>
            <a:r>
              <a:rPr lang="en-GB" sz="1400" dirty="0">
                <a:solidFill>
                  <a:srgbClr val="111111"/>
                </a:solidFill>
                <a:effectLst/>
                <a:latin typeface="Avenir Next LT Pro" panose="020B0504020202020204" pitchFamily="34" charset="0"/>
              </a:rPr>
              <a:t>Although the NHS DPP over-represents ethnic minority groups at the identification stage (35% vs 13% in the general population), participation drops at completion (19%), and individuals living in the most deprived areas are progressively under-represented (20% in the general population vs 13% at completion), suggesting a risk of widening socioeconomic inequalities (Chatzi et al., 2023).</a:t>
            </a:r>
            <a:endParaRPr lang="en-GB" sz="1400" dirty="0">
              <a:latin typeface="Avenir Next LT Pro" panose="020B0504020202020204" pitchFamily="34" charset="0"/>
            </a:endParaRPr>
          </a:p>
          <a:p>
            <a:pPr>
              <a:lnSpc>
                <a:spcPct val="150000"/>
              </a:lnSpc>
              <a:buFont typeface="Courier New" panose="02070309020205020404" pitchFamily="49" charset="0"/>
              <a:buChar char="o"/>
            </a:pPr>
            <a:r>
              <a:rPr lang="en-GB" sz="1400" dirty="0">
                <a:latin typeface="Avenir Next LT Pro" panose="020B0504020202020204" pitchFamily="34" charset="0"/>
              </a:rPr>
              <a:t>Referral to the NHS Diabetes Prevention Programme was associated with a 20% lower 3-year risk of developing Type 2 diabetes (127 vs 154 per 1,000) (</a:t>
            </a:r>
            <a:r>
              <a:rPr lang="en-GB" sz="1400" dirty="0" err="1">
                <a:latin typeface="Avenir Next LT Pro" panose="020B0504020202020204" pitchFamily="34" charset="0"/>
              </a:rPr>
              <a:t>Ravindrarajah</a:t>
            </a:r>
            <a:r>
              <a:rPr lang="en-GB" sz="1400" dirty="0">
                <a:latin typeface="Avenir Next LT Pro" panose="020B0504020202020204" pitchFamily="34" charset="0"/>
              </a:rPr>
              <a:t> et al., 2023).</a:t>
            </a:r>
          </a:p>
          <a:p>
            <a:pPr>
              <a:lnSpc>
                <a:spcPct val="150000"/>
              </a:lnSpc>
              <a:buFont typeface="Courier New" panose="02070309020205020404" pitchFamily="49" charset="0"/>
              <a:buChar char="o"/>
            </a:pPr>
            <a:r>
              <a:rPr lang="en-GB" sz="1400" dirty="0">
                <a:latin typeface="Avenir Next LT Pro" panose="020B0504020202020204" pitchFamily="34" charset="0"/>
              </a:rPr>
              <a:t>Programme design evidence suggests a 26% reduction in progression compared to usual care (</a:t>
            </a:r>
            <a:r>
              <a:rPr lang="en-GB" sz="1400" dirty="0" err="1">
                <a:latin typeface="Avenir Next LT Pro" panose="020B0504020202020204" pitchFamily="34" charset="0"/>
              </a:rPr>
              <a:t>Ravindrarajah</a:t>
            </a:r>
            <a:r>
              <a:rPr lang="en-GB" sz="1400" dirty="0">
                <a:latin typeface="Avenir Next LT Pro" panose="020B0504020202020204" pitchFamily="34" charset="0"/>
              </a:rPr>
              <a:t> et al., 2023).</a:t>
            </a:r>
          </a:p>
        </p:txBody>
      </p:sp>
      <p:sp>
        <p:nvSpPr>
          <p:cNvPr id="4" name="Arrow: Chevron 3">
            <a:extLst>
              <a:ext uri="{FF2B5EF4-FFF2-40B4-BE49-F238E27FC236}">
                <a16:creationId xmlns:a16="http://schemas.microsoft.com/office/drawing/2014/main" id="{91491585-6850-6A6B-01DF-272CFBAD7052}"/>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5" name="Picture 4">
            <a:extLst>
              <a:ext uri="{FF2B5EF4-FFF2-40B4-BE49-F238E27FC236}">
                <a16:creationId xmlns:a16="http://schemas.microsoft.com/office/drawing/2014/main" id="{DD9D8A46-3540-C16B-60CA-3CDB61C179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41461" y="1088531"/>
            <a:ext cx="3021437" cy="1695167"/>
          </a:xfrm>
          <a:prstGeom prst="rect">
            <a:avLst/>
          </a:prstGeom>
        </p:spPr>
      </p:pic>
      <p:sp>
        <p:nvSpPr>
          <p:cNvPr id="6" name="TextBox 5">
            <a:extLst>
              <a:ext uri="{FF2B5EF4-FFF2-40B4-BE49-F238E27FC236}">
                <a16:creationId xmlns:a16="http://schemas.microsoft.com/office/drawing/2014/main" id="{A90EFFC4-6723-86B5-CA9C-89FE79A90956}"/>
              </a:ext>
            </a:extLst>
          </p:cNvPr>
          <p:cNvSpPr txBox="1"/>
          <p:nvPr/>
        </p:nvSpPr>
        <p:spPr>
          <a:xfrm>
            <a:off x="4765287" y="2740694"/>
            <a:ext cx="1828800" cy="307777"/>
          </a:xfrm>
          <a:prstGeom prst="rect">
            <a:avLst/>
          </a:prstGeom>
          <a:noFill/>
        </p:spPr>
        <p:txBody>
          <a:bodyPr wrap="square" rtlCol="0">
            <a:spAutoFit/>
          </a:bodyPr>
          <a:lstStyle/>
          <a:p>
            <a:pPr algn="l"/>
            <a:r>
              <a:rPr lang="en-GB" sz="1400" dirty="0">
                <a:latin typeface="Avenir Next LT Pro" panose="020B0504020202020204" pitchFamily="34" charset="0"/>
              </a:rPr>
              <a:t>(Kwint, 2022)</a:t>
            </a:r>
            <a:endParaRPr lang="en-US" sz="1400" dirty="0">
              <a:latin typeface="Avenir Next LT Pro" panose="020B0504020202020204" pitchFamily="34" charset="0"/>
            </a:endParaRPr>
          </a:p>
        </p:txBody>
      </p:sp>
      <p:sp>
        <p:nvSpPr>
          <p:cNvPr id="8" name="TextBox 7">
            <a:extLst>
              <a:ext uri="{FF2B5EF4-FFF2-40B4-BE49-F238E27FC236}">
                <a16:creationId xmlns:a16="http://schemas.microsoft.com/office/drawing/2014/main" id="{AD510B0D-A6A5-5DA8-BBD5-801E05A2D82F}"/>
              </a:ext>
            </a:extLst>
          </p:cNvPr>
          <p:cNvSpPr txBox="1"/>
          <p:nvPr/>
        </p:nvSpPr>
        <p:spPr>
          <a:xfrm>
            <a:off x="50181" y="1088531"/>
            <a:ext cx="3891280" cy="5678029"/>
          </a:xfrm>
          <a:prstGeom prst="rect">
            <a:avLst/>
          </a:prstGeom>
          <a:noFill/>
        </p:spPr>
        <p:txBody>
          <a:bodyPr wrap="square">
            <a:spAutoFit/>
          </a:bodyPr>
          <a:lstStyle/>
          <a:p>
            <a:pPr marL="228600" marR="0" lvl="0" indent="-228600" algn="l" defTabSz="914400" rtl="0" eaLnBrk="1" fontAlgn="auto" latinLnBrk="0" hangingPunct="1">
              <a:lnSpc>
                <a:spcPct val="150000"/>
              </a:lnSpc>
              <a:spcBef>
                <a:spcPts val="1000"/>
              </a:spcBef>
              <a:spcAft>
                <a:spcPts val="0"/>
              </a:spcAft>
              <a:buClrTx/>
              <a:buSzTx/>
              <a:buFont typeface="Courier New" panose="02070309020205020404" pitchFamily="49" charset="0"/>
              <a:buChar char="o"/>
              <a:tabLst/>
              <a:defRPr/>
            </a:pPr>
            <a:r>
              <a:rPr kumimoji="0" lang="en-GB" sz="1400" b="1" i="0" u="none" strike="noStrike" kern="1200" cap="none" spc="0" normalizeH="0" baseline="0" noProof="0" dirty="0">
                <a:ln>
                  <a:noFill/>
                </a:ln>
                <a:solidFill>
                  <a:prstClr val="black"/>
                </a:solidFill>
                <a:effectLst/>
                <a:uLnTx/>
                <a:uFillTx/>
                <a:latin typeface="Avenir Next LT Pro" panose="020B0504020202020204" pitchFamily="34" charset="0"/>
                <a:ea typeface="+mn-ea"/>
                <a:cs typeface="+mn-cs"/>
              </a:rPr>
              <a:t>The NHS Diabetes Prevention Programme </a:t>
            </a:r>
            <a:r>
              <a:rPr kumimoji="0" lang="en-GB" sz="1400" b="0" i="0" u="none" strike="noStrike" kern="1200" cap="none" spc="0" normalizeH="0" baseline="0" noProof="0" dirty="0">
                <a:ln>
                  <a:noFill/>
                </a:ln>
                <a:solidFill>
                  <a:prstClr val="black"/>
                </a:solidFill>
                <a:effectLst/>
                <a:uLnTx/>
                <a:uFillTx/>
                <a:latin typeface="Avenir Next LT Pro" panose="020B0504020202020204" pitchFamily="34" charset="0"/>
                <a:ea typeface="+mn-ea"/>
                <a:cs typeface="+mn-cs"/>
              </a:rPr>
              <a:t>is prioritised within the NHS Long Term Plan, aiming to reduce Type 2 diabetes risk through lifestyle intervention (NHS England, 2026b), directly supporting SDG 3 through prevention and population health (UN, 2026).	</a:t>
            </a:r>
          </a:p>
          <a:p>
            <a:pPr marL="228600" marR="0" lvl="0" indent="-228600" algn="l" defTabSz="914400" rtl="0" eaLnBrk="1" fontAlgn="auto" latinLnBrk="0" hangingPunct="1">
              <a:lnSpc>
                <a:spcPct val="150000"/>
              </a:lnSpc>
              <a:spcBef>
                <a:spcPts val="1000"/>
              </a:spcBef>
              <a:spcAft>
                <a:spcPts val="0"/>
              </a:spcAft>
              <a:buClrTx/>
              <a:buSzTx/>
              <a:buFont typeface="Courier New" panose="02070309020205020404" pitchFamily="49" charset="0"/>
              <a:buChar char="o"/>
              <a:tabLst/>
              <a:defRPr/>
            </a:pPr>
            <a:r>
              <a:rPr kumimoji="0" lang="en-GB" sz="1400" b="0" i="0" u="none" strike="noStrike" kern="1200" cap="none" spc="0" normalizeH="0" baseline="0" noProof="0" dirty="0">
                <a:ln>
                  <a:noFill/>
                </a:ln>
                <a:solidFill>
                  <a:prstClr val="black"/>
                </a:solidFill>
                <a:effectLst/>
                <a:uLnTx/>
                <a:uFillTx/>
                <a:latin typeface="Avenir Next LT Pro" panose="020B0504020202020204" pitchFamily="34" charset="0"/>
                <a:ea typeface="+mn-ea"/>
                <a:cs typeface="+mn-cs"/>
              </a:rPr>
              <a:t>The programme reflects the Biopsychosocial Model by addressing behavioural, psychological and social risk factors (Engel, 2012), aligning with the NHS Long Term Plan’s focus on prevention and population health (</a:t>
            </a:r>
            <a:r>
              <a:rPr lang="en-GB" sz="1400" dirty="0">
                <a:solidFill>
                  <a:prstClr val="black"/>
                </a:solidFill>
                <a:latin typeface="Avenir Next LT Pro" panose="020B0504020202020204" pitchFamily="34" charset="0"/>
              </a:rPr>
              <a:t>UK Government</a:t>
            </a:r>
            <a:r>
              <a:rPr kumimoji="0" lang="en-GB" sz="1400" b="0" i="0" u="none" strike="noStrike" kern="1200" cap="none" spc="0" normalizeH="0" baseline="0" noProof="0" dirty="0">
                <a:ln>
                  <a:noFill/>
                </a:ln>
                <a:solidFill>
                  <a:prstClr val="black"/>
                </a:solidFill>
                <a:effectLst/>
                <a:uLnTx/>
                <a:uFillTx/>
                <a:latin typeface="Avenir Next LT Pro" panose="020B0504020202020204" pitchFamily="34" charset="0"/>
                <a:ea typeface="+mn-ea"/>
                <a:cs typeface="+mn-cs"/>
              </a:rPr>
              <a:t>, 2019) , Core20PLUS5’s emphasis on health inequalities (NHS England, 2026c), and the Health and Care Act 2022’s shift towards integrated care (UK Government, 2022).	</a:t>
            </a:r>
          </a:p>
        </p:txBody>
      </p:sp>
      <p:pic>
        <p:nvPicPr>
          <p:cNvPr id="9" name="Picture 8">
            <a:extLst>
              <a:ext uri="{FF2B5EF4-FFF2-40B4-BE49-F238E27FC236}">
                <a16:creationId xmlns:a16="http://schemas.microsoft.com/office/drawing/2014/main" id="{9020ACE2-C12B-F29E-0201-55F526C538E1}"/>
              </a:ext>
            </a:extLst>
          </p:cNvPr>
          <p:cNvPicPr>
            <a:picLocks noChangeAspect="1"/>
          </p:cNvPicPr>
          <p:nvPr/>
        </p:nvPicPr>
        <p:blipFill>
          <a:blip r:embed="rId4"/>
          <a:stretch>
            <a:fillRect/>
          </a:stretch>
        </p:blipFill>
        <p:spPr>
          <a:xfrm>
            <a:off x="4141540" y="3214252"/>
            <a:ext cx="2865429" cy="673336"/>
          </a:xfrm>
          <a:prstGeom prst="rect">
            <a:avLst/>
          </a:prstGeom>
        </p:spPr>
      </p:pic>
      <p:sp>
        <p:nvSpPr>
          <p:cNvPr id="10" name="TextBox 9">
            <a:extLst>
              <a:ext uri="{FF2B5EF4-FFF2-40B4-BE49-F238E27FC236}">
                <a16:creationId xmlns:a16="http://schemas.microsoft.com/office/drawing/2014/main" id="{3004A595-80A3-407B-5F7D-116A31D025D8}"/>
              </a:ext>
            </a:extLst>
          </p:cNvPr>
          <p:cNvSpPr txBox="1"/>
          <p:nvPr/>
        </p:nvSpPr>
        <p:spPr>
          <a:xfrm>
            <a:off x="4612887" y="3911129"/>
            <a:ext cx="2427993" cy="307777"/>
          </a:xfrm>
          <a:prstGeom prst="rect">
            <a:avLst/>
          </a:prstGeom>
          <a:noFill/>
        </p:spPr>
        <p:txBody>
          <a:bodyPr wrap="square" rtlCol="0">
            <a:spAutoFit/>
          </a:bodyPr>
          <a:lstStyle/>
          <a:p>
            <a:r>
              <a:rPr lang="en-GB" sz="1400" dirty="0">
                <a:latin typeface="Avenir Next LT Pro" panose="020B0504020202020204" pitchFamily="34" charset="0"/>
              </a:rPr>
              <a:t>(Healthier You, 2026)</a:t>
            </a:r>
          </a:p>
        </p:txBody>
      </p:sp>
      <p:pic>
        <p:nvPicPr>
          <p:cNvPr id="11" name="Picture 10">
            <a:extLst>
              <a:ext uri="{FF2B5EF4-FFF2-40B4-BE49-F238E27FC236}">
                <a16:creationId xmlns:a16="http://schemas.microsoft.com/office/drawing/2014/main" id="{C896EB99-A532-3A6F-CE83-A6D83BE836DA}"/>
              </a:ext>
            </a:extLst>
          </p:cNvPr>
          <p:cNvPicPr>
            <a:picLocks noChangeAspect="1"/>
          </p:cNvPicPr>
          <p:nvPr/>
        </p:nvPicPr>
        <p:blipFill>
          <a:blip r:embed="rId5"/>
          <a:stretch>
            <a:fillRect/>
          </a:stretch>
        </p:blipFill>
        <p:spPr>
          <a:xfrm>
            <a:off x="4007567" y="4325205"/>
            <a:ext cx="3021437" cy="2136936"/>
          </a:xfrm>
          <a:prstGeom prst="rect">
            <a:avLst/>
          </a:prstGeom>
        </p:spPr>
      </p:pic>
      <p:sp>
        <p:nvSpPr>
          <p:cNvPr id="12" name="TextBox 11">
            <a:extLst>
              <a:ext uri="{FF2B5EF4-FFF2-40B4-BE49-F238E27FC236}">
                <a16:creationId xmlns:a16="http://schemas.microsoft.com/office/drawing/2014/main" id="{5DB9FCE2-4BB4-B1F9-2BD0-0A816AEA83F1}"/>
              </a:ext>
            </a:extLst>
          </p:cNvPr>
          <p:cNvSpPr txBox="1"/>
          <p:nvPr/>
        </p:nvSpPr>
        <p:spPr>
          <a:xfrm>
            <a:off x="4655110" y="6462141"/>
            <a:ext cx="2351859" cy="307777"/>
          </a:xfrm>
          <a:prstGeom prst="rect">
            <a:avLst/>
          </a:prstGeom>
          <a:noFill/>
        </p:spPr>
        <p:txBody>
          <a:bodyPr wrap="square" rtlCol="0">
            <a:spAutoFit/>
          </a:bodyPr>
          <a:lstStyle/>
          <a:p>
            <a:r>
              <a:rPr lang="en-GB" sz="1400" dirty="0">
                <a:latin typeface="Avenir Next LT Pro" panose="020B0504020202020204" pitchFamily="34" charset="0"/>
              </a:rPr>
              <a:t>(Diabetes UK, 2026)</a:t>
            </a:r>
          </a:p>
        </p:txBody>
      </p:sp>
    </p:spTree>
    <p:extLst>
      <p:ext uri="{BB962C8B-B14F-4D97-AF65-F5344CB8AC3E}">
        <p14:creationId xmlns:p14="http://schemas.microsoft.com/office/powerpoint/2010/main" val="16562085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a:extLst>
            <a:ext uri="{FF2B5EF4-FFF2-40B4-BE49-F238E27FC236}">
              <a16:creationId xmlns:a16="http://schemas.microsoft.com/office/drawing/2014/main" id="{934E5252-E1BF-0D8B-80EC-41239E2A98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BD6DEE-E006-FE63-074A-CD0EBBC47FB7}"/>
              </a:ext>
            </a:extLst>
          </p:cNvPr>
          <p:cNvSpPr>
            <a:spLocks noGrp="1"/>
          </p:cNvSpPr>
          <p:nvPr>
            <p:ph type="title"/>
          </p:nvPr>
        </p:nvSpPr>
        <p:spPr>
          <a:xfrm>
            <a:off x="421887" y="-10437"/>
            <a:ext cx="10515600" cy="1325563"/>
          </a:xfrm>
        </p:spPr>
        <p:txBody>
          <a:bodyPr>
            <a:normAutofit/>
          </a:bodyPr>
          <a:lstStyle/>
          <a:p>
            <a:r>
              <a:rPr lang="en-GB" sz="5400" b="1" dirty="0">
                <a:ln w="19050">
                  <a:solidFill>
                    <a:schemeClr val="accent3">
                      <a:lumMod val="50000"/>
                    </a:schemeClr>
                  </a:solidFill>
                  <a:prstDash val="solid"/>
                </a:ln>
                <a:pattFill prst="pct60">
                  <a:fgClr>
                    <a:schemeClr val="accent3"/>
                  </a:fgClr>
                  <a:bgClr>
                    <a:schemeClr val="accent3">
                      <a:lumMod val="40000"/>
                      <a:lumOff val="60000"/>
                    </a:schemeClr>
                  </a:bgClr>
                </a:pattFill>
                <a:effectLst>
                  <a:innerShdw blurRad="177800">
                    <a:schemeClr val="accent3">
                      <a:lumMod val="50000"/>
                    </a:schemeClr>
                  </a:innerShdw>
                </a:effectLst>
                <a:latin typeface="Avenir Next LT Pro Demi" panose="020B0704020202020204" pitchFamily="34" charset="0"/>
              </a:rPr>
              <a:t>Case studies</a:t>
            </a:r>
          </a:p>
        </p:txBody>
      </p:sp>
      <p:sp>
        <p:nvSpPr>
          <p:cNvPr id="3" name="Content Placeholder 2">
            <a:extLst>
              <a:ext uri="{FF2B5EF4-FFF2-40B4-BE49-F238E27FC236}">
                <a16:creationId xmlns:a16="http://schemas.microsoft.com/office/drawing/2014/main" id="{FBCCA871-BDEC-C187-33B3-EBA6DC00F9B7}"/>
              </a:ext>
            </a:extLst>
          </p:cNvPr>
          <p:cNvSpPr>
            <a:spLocks noGrp="1"/>
          </p:cNvSpPr>
          <p:nvPr>
            <p:ph idx="1"/>
          </p:nvPr>
        </p:nvSpPr>
        <p:spPr>
          <a:xfrm>
            <a:off x="6817360" y="34597"/>
            <a:ext cx="5446906" cy="4056353"/>
          </a:xfrm>
        </p:spPr>
        <p:txBody>
          <a:bodyPr>
            <a:normAutofit fontScale="85000" lnSpcReduction="10000"/>
          </a:bodyPr>
          <a:lstStyle/>
          <a:p>
            <a:pPr>
              <a:lnSpc>
                <a:spcPct val="170000"/>
              </a:lnSpc>
              <a:buFont typeface="Courier New" panose="02070309020205020404" pitchFamily="49" charset="0"/>
              <a:buChar char="o"/>
            </a:pPr>
            <a:r>
              <a:rPr lang="en-GB" sz="1600" dirty="0">
                <a:latin typeface="Avenir Next LT Pro" panose="020B0504020202020204" pitchFamily="34" charset="0"/>
              </a:rPr>
              <a:t>Between 2015–2020, 41% of eligible people completed an NHS Health Check (15.7 million eligible; 88% invited; 47% uptake). Completion varied widely across local authorities (10%–80%). People in the most deprived areas have lower attendance rate, yet are more likely to have a &gt;20% 10-year CVD risk detected (UK Government, 2021).</a:t>
            </a:r>
          </a:p>
          <a:p>
            <a:pPr>
              <a:lnSpc>
                <a:spcPct val="170000"/>
              </a:lnSpc>
              <a:buFont typeface="Courier New" panose="02070309020205020404" pitchFamily="49" charset="0"/>
              <a:buChar char="o"/>
            </a:pPr>
            <a:r>
              <a:rPr lang="en-GB" sz="1600" dirty="0">
                <a:solidFill>
                  <a:srgbClr val="111111"/>
                </a:solidFill>
                <a:effectLst/>
                <a:latin typeface="Avenir Next LT Pro" panose="020B0504020202020204" pitchFamily="34" charset="0"/>
              </a:rPr>
              <a:t>Long-term follow-up shows NHS Health Check recipients had a 23% lower risk of cardiovascular and all-cause mortality, a 15% lower risk of myocardial infarction, a 19% lower risk of dementia, and a 44% lower risk of liver cirrhosis compared to non-attenders (McCracken et al., 2024).</a:t>
            </a:r>
          </a:p>
          <a:p>
            <a:pPr>
              <a:lnSpc>
                <a:spcPct val="150000"/>
              </a:lnSpc>
              <a:buFont typeface="Courier New" panose="02070309020205020404" pitchFamily="49" charset="0"/>
              <a:buChar char="o"/>
            </a:pPr>
            <a:endParaRPr lang="en-GB" sz="1600" dirty="0">
              <a:latin typeface="Avenir Next LT Pro" panose="020B0504020202020204" pitchFamily="34" charset="0"/>
            </a:endParaRPr>
          </a:p>
        </p:txBody>
      </p:sp>
      <p:sp>
        <p:nvSpPr>
          <p:cNvPr id="4" name="Arrow: Chevron 3">
            <a:extLst>
              <a:ext uri="{FF2B5EF4-FFF2-40B4-BE49-F238E27FC236}">
                <a16:creationId xmlns:a16="http://schemas.microsoft.com/office/drawing/2014/main" id="{8D23E64D-EDB3-BAA1-AF0E-DED629785044}"/>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5" name="Picture 4">
            <a:extLst>
              <a:ext uri="{FF2B5EF4-FFF2-40B4-BE49-F238E27FC236}">
                <a16:creationId xmlns:a16="http://schemas.microsoft.com/office/drawing/2014/main" id="{70F8503F-1921-7EE9-468C-039A929C10BB}"/>
              </a:ext>
            </a:extLst>
          </p:cNvPr>
          <p:cNvPicPr>
            <a:picLocks noChangeAspect="1"/>
          </p:cNvPicPr>
          <p:nvPr/>
        </p:nvPicPr>
        <p:blipFill>
          <a:blip r:embed="rId3">
            <a:extLst>
              <a:ext uri="{28A0092B-C50C-407E-A947-70E740481C1C}">
                <a14:useLocalDpi xmlns:a14="http://schemas.microsoft.com/office/drawing/2010/main" val="0"/>
              </a:ext>
            </a:extLst>
          </a:blip>
          <a:srcRect t="23859" b="1"/>
          <a:stretch>
            <a:fillRect/>
          </a:stretch>
        </p:blipFill>
        <p:spPr>
          <a:xfrm>
            <a:off x="7195428" y="4226904"/>
            <a:ext cx="5003445" cy="2360397"/>
          </a:xfrm>
          <a:prstGeom prst="rect">
            <a:avLst/>
          </a:prstGeom>
        </p:spPr>
      </p:pic>
      <p:sp>
        <p:nvSpPr>
          <p:cNvPr id="6" name="TextBox 5">
            <a:extLst>
              <a:ext uri="{FF2B5EF4-FFF2-40B4-BE49-F238E27FC236}">
                <a16:creationId xmlns:a16="http://schemas.microsoft.com/office/drawing/2014/main" id="{05410D3C-C1CD-A5FA-F057-605CF80FEB9E}"/>
              </a:ext>
            </a:extLst>
          </p:cNvPr>
          <p:cNvSpPr txBox="1"/>
          <p:nvPr/>
        </p:nvSpPr>
        <p:spPr>
          <a:xfrm>
            <a:off x="8535474" y="6529308"/>
            <a:ext cx="2196469" cy="307777"/>
          </a:xfrm>
          <a:prstGeom prst="rect">
            <a:avLst/>
          </a:prstGeom>
          <a:noFill/>
        </p:spPr>
        <p:txBody>
          <a:bodyPr wrap="square" rtlCol="0">
            <a:spAutoFit/>
          </a:bodyPr>
          <a:lstStyle/>
          <a:p>
            <a:pPr algn="l"/>
            <a:r>
              <a:rPr lang="en-GB" sz="1400" dirty="0">
                <a:latin typeface="Avenir Next LT Pro" panose="020B0504020202020204" pitchFamily="34" charset="0"/>
              </a:rPr>
              <a:t>(UK Government, 2018)</a:t>
            </a:r>
            <a:endParaRPr lang="en-US" sz="1400" dirty="0">
              <a:latin typeface="Avenir Next LT Pro" panose="020B0504020202020204" pitchFamily="34" charset="0"/>
            </a:endParaRPr>
          </a:p>
        </p:txBody>
      </p:sp>
      <p:pic>
        <p:nvPicPr>
          <p:cNvPr id="7" name="Picture 6">
            <a:extLst>
              <a:ext uri="{FF2B5EF4-FFF2-40B4-BE49-F238E27FC236}">
                <a16:creationId xmlns:a16="http://schemas.microsoft.com/office/drawing/2014/main" id="{A89F1EFE-DE01-A989-D35D-2635C821C2A9}"/>
              </a:ext>
            </a:extLst>
          </p:cNvPr>
          <p:cNvPicPr>
            <a:picLocks noChangeAspect="1"/>
          </p:cNvPicPr>
          <p:nvPr/>
        </p:nvPicPr>
        <p:blipFill>
          <a:blip r:embed="rId4">
            <a:extLst>
              <a:ext uri="{28A0092B-C50C-407E-A947-70E740481C1C}">
                <a14:useLocalDpi xmlns:a14="http://schemas.microsoft.com/office/drawing/2010/main" val="0"/>
              </a:ext>
            </a:extLst>
          </a:blip>
          <a:srcRect t="42649" b="42368"/>
          <a:stretch>
            <a:fillRect/>
          </a:stretch>
        </p:blipFill>
        <p:spPr>
          <a:xfrm>
            <a:off x="0" y="5388330"/>
            <a:ext cx="3658913" cy="1187319"/>
          </a:xfrm>
          <a:prstGeom prst="rect">
            <a:avLst/>
          </a:prstGeom>
        </p:spPr>
      </p:pic>
      <p:pic>
        <p:nvPicPr>
          <p:cNvPr id="9" name="Picture 8">
            <a:extLst>
              <a:ext uri="{FF2B5EF4-FFF2-40B4-BE49-F238E27FC236}">
                <a16:creationId xmlns:a16="http://schemas.microsoft.com/office/drawing/2014/main" id="{B59B7724-78E2-35E8-6FD3-CD8A410F301D}"/>
              </a:ext>
            </a:extLst>
          </p:cNvPr>
          <p:cNvPicPr>
            <a:picLocks noChangeAspect="1"/>
          </p:cNvPicPr>
          <p:nvPr/>
        </p:nvPicPr>
        <p:blipFill>
          <a:blip r:embed="rId5">
            <a:extLst>
              <a:ext uri="{28A0092B-C50C-407E-A947-70E740481C1C}">
                <a14:useLocalDpi xmlns:a14="http://schemas.microsoft.com/office/drawing/2010/main" val="0"/>
              </a:ext>
            </a:extLst>
          </a:blip>
          <a:srcRect t="39309" b="44236"/>
          <a:stretch>
            <a:fillRect/>
          </a:stretch>
        </p:blipFill>
        <p:spPr>
          <a:xfrm>
            <a:off x="3664993" y="5388329"/>
            <a:ext cx="3530436" cy="1187319"/>
          </a:xfrm>
          <a:prstGeom prst="rect">
            <a:avLst/>
          </a:prstGeom>
        </p:spPr>
      </p:pic>
      <p:sp>
        <p:nvSpPr>
          <p:cNvPr id="11" name="TextBox 10">
            <a:extLst>
              <a:ext uri="{FF2B5EF4-FFF2-40B4-BE49-F238E27FC236}">
                <a16:creationId xmlns:a16="http://schemas.microsoft.com/office/drawing/2014/main" id="{3508E741-79E0-3CCF-9B33-5419506087FB}"/>
              </a:ext>
            </a:extLst>
          </p:cNvPr>
          <p:cNvSpPr txBox="1"/>
          <p:nvPr/>
        </p:nvSpPr>
        <p:spPr>
          <a:xfrm>
            <a:off x="2067636" y="6519148"/>
            <a:ext cx="3060157" cy="307777"/>
          </a:xfrm>
          <a:prstGeom prst="rect">
            <a:avLst/>
          </a:prstGeom>
          <a:noFill/>
        </p:spPr>
        <p:txBody>
          <a:bodyPr wrap="square" rtlCol="0">
            <a:spAutoFit/>
          </a:bodyPr>
          <a:lstStyle/>
          <a:p>
            <a:pPr algn="l"/>
            <a:r>
              <a:rPr lang="en-GB" sz="1400" dirty="0">
                <a:latin typeface="Avenir Next LT Pro" panose="020B0504020202020204" pitchFamily="34" charset="0"/>
              </a:rPr>
              <a:t>(NHS England Digital, 2021)</a:t>
            </a:r>
            <a:endParaRPr lang="en-US" sz="1400" dirty="0">
              <a:latin typeface="Avenir Next LT Pro" panose="020B0504020202020204" pitchFamily="34" charset="0"/>
            </a:endParaRPr>
          </a:p>
        </p:txBody>
      </p:sp>
      <p:sp>
        <p:nvSpPr>
          <p:cNvPr id="13" name="TextBox 12">
            <a:extLst>
              <a:ext uri="{FF2B5EF4-FFF2-40B4-BE49-F238E27FC236}">
                <a16:creationId xmlns:a16="http://schemas.microsoft.com/office/drawing/2014/main" id="{1A5FBB45-2587-0E97-6B5C-16047D9BF83D}"/>
              </a:ext>
            </a:extLst>
          </p:cNvPr>
          <p:cNvSpPr txBox="1"/>
          <p:nvPr/>
        </p:nvSpPr>
        <p:spPr>
          <a:xfrm>
            <a:off x="64246" y="919992"/>
            <a:ext cx="6824234" cy="4257127"/>
          </a:xfrm>
          <a:prstGeom prst="rect">
            <a:avLst/>
          </a:prstGeom>
          <a:noFill/>
        </p:spPr>
        <p:txBody>
          <a:bodyPr wrap="square">
            <a:spAutoFit/>
          </a:bodyPr>
          <a:lstStyle/>
          <a:p>
            <a:pPr marL="285750" indent="-285750">
              <a:lnSpc>
                <a:spcPct val="150000"/>
              </a:lnSpc>
              <a:buFont typeface="Courier New" panose="02070309020205020404" pitchFamily="49" charset="0"/>
              <a:buChar char="o"/>
            </a:pPr>
            <a:r>
              <a:rPr lang="en-GB" sz="1400" b="1" dirty="0">
                <a:latin typeface="Avenir Next LT Pro" panose="020B0504020202020204" pitchFamily="34" charset="0"/>
              </a:rPr>
              <a:t>The NHS Health Check </a:t>
            </a:r>
            <a:r>
              <a:rPr lang="en-GB" sz="1400" dirty="0">
                <a:latin typeface="Avenir Next LT Pro" panose="020B0504020202020204" pitchFamily="34" charset="0"/>
              </a:rPr>
              <a:t>is a national prevention programme targeting adults aged 40–74 or at risk of health conditions, aligning with SDG 3 through early detection and risk reduction (NHS, 2023).</a:t>
            </a:r>
          </a:p>
          <a:p>
            <a:pPr marL="285750" indent="-285750">
              <a:lnSpc>
                <a:spcPct val="150000"/>
              </a:lnSpc>
              <a:buFont typeface="Courier New" panose="02070309020205020404" pitchFamily="49" charset="0"/>
              <a:buChar char="o"/>
            </a:pPr>
            <a:r>
              <a:rPr lang="en-GB" sz="1400" i="0" dirty="0">
                <a:effectLst/>
                <a:latin typeface="Avenir Next LT Pro" panose="020B0504020202020204" pitchFamily="34" charset="0"/>
              </a:rPr>
              <a:t>The NHS Health Check programme (NHS, 2023) operationalises the NHS Long Term Plan’s prevention and population health agenda (</a:t>
            </a:r>
            <a:r>
              <a:rPr lang="en-GB" sz="1400" dirty="0">
                <a:latin typeface="Avenir Next LT Pro" panose="020B0504020202020204" pitchFamily="34" charset="0"/>
              </a:rPr>
              <a:t>UK Government</a:t>
            </a:r>
            <a:r>
              <a:rPr lang="en-GB" sz="1400" i="0" dirty="0">
                <a:effectLst/>
                <a:latin typeface="Avenir Next LT Pro" panose="020B0504020202020204" pitchFamily="34" charset="0"/>
              </a:rPr>
              <a:t>, 2019) and supports Core20PLUS5 priorities, enabled by the Health and Care Act 2022, by shifting focus from acute treatment towards early identification and risk reduction in high-risk populations (NHS England, 2026c; UK Government, 2022)</a:t>
            </a:r>
            <a:endParaRPr lang="en-GB" sz="1400" dirty="0">
              <a:latin typeface="Avenir Next LT Pro" panose="020B0504020202020204" pitchFamily="34" charset="0"/>
            </a:endParaRPr>
          </a:p>
          <a:p>
            <a:pPr marL="285750" indent="-285750">
              <a:lnSpc>
                <a:spcPct val="150000"/>
              </a:lnSpc>
              <a:buFont typeface="Courier New" panose="02070309020205020404" pitchFamily="49" charset="0"/>
              <a:buChar char="o"/>
            </a:pPr>
            <a:r>
              <a:rPr lang="en-GB" sz="1400" dirty="0">
                <a:latin typeface="Avenir Next LT Pro" panose="020B0504020202020204" pitchFamily="34" charset="0"/>
              </a:rPr>
              <a:t>However, uptake is lower among men and varies significantly by region and level of deprivation (Eberhardt et al., 2025; UK Government, 2021), highlighting persistent challenges in achieving SDG 10, despite alignment with Core20PLUS5 inequality priorities (UN, 2026; NHS England, 2026c).</a:t>
            </a:r>
          </a:p>
        </p:txBody>
      </p:sp>
    </p:spTree>
    <p:extLst>
      <p:ext uri="{BB962C8B-B14F-4D97-AF65-F5344CB8AC3E}">
        <p14:creationId xmlns:p14="http://schemas.microsoft.com/office/powerpoint/2010/main" val="39325691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4DEA-62EB-B038-9E59-64DFD5F5BD97}"/>
              </a:ext>
            </a:extLst>
          </p:cNvPr>
          <p:cNvSpPr>
            <a:spLocks noGrp="1"/>
          </p:cNvSpPr>
          <p:nvPr>
            <p:ph type="title"/>
          </p:nvPr>
        </p:nvSpPr>
        <p:spPr>
          <a:xfrm>
            <a:off x="514815" y="-10437"/>
            <a:ext cx="10515600" cy="1325563"/>
          </a:xfrm>
        </p:spPr>
        <p:txBody>
          <a:bodyPr>
            <a:normAutofit/>
          </a:bodyPr>
          <a:lstStyle/>
          <a:p>
            <a:r>
              <a:rPr lang="en-GB" sz="5400" b="1">
                <a:ln w="19050">
                  <a:solidFill>
                    <a:schemeClr val="accent3">
                      <a:lumMod val="50000"/>
                    </a:schemeClr>
                  </a:solidFill>
                  <a:prstDash val="solid"/>
                </a:ln>
                <a:pattFill prst="pct60">
                  <a:fgClr>
                    <a:schemeClr val="accent3"/>
                  </a:fgClr>
                  <a:bgClr>
                    <a:schemeClr val="accent3">
                      <a:lumMod val="40000"/>
                      <a:lumOff val="60000"/>
                    </a:schemeClr>
                  </a:bgClr>
                </a:pattFill>
                <a:effectLst>
                  <a:innerShdw blurRad="177800">
                    <a:schemeClr val="accent3">
                      <a:lumMod val="50000"/>
                    </a:schemeClr>
                  </a:innerShdw>
                </a:effectLst>
                <a:latin typeface="Avenir Next LT Pro Demi" panose="020B0704020202020204" pitchFamily="34" charset="0"/>
              </a:rPr>
              <a:t>Access and Equity</a:t>
            </a:r>
          </a:p>
        </p:txBody>
      </p:sp>
      <p:sp>
        <p:nvSpPr>
          <p:cNvPr id="3" name="Content Placeholder 2">
            <a:extLst>
              <a:ext uri="{FF2B5EF4-FFF2-40B4-BE49-F238E27FC236}">
                <a16:creationId xmlns:a16="http://schemas.microsoft.com/office/drawing/2014/main" id="{B3B824C9-E57E-76EC-DFE3-083DBF381080}"/>
              </a:ext>
            </a:extLst>
          </p:cNvPr>
          <p:cNvSpPr>
            <a:spLocks noGrp="1"/>
          </p:cNvSpPr>
          <p:nvPr>
            <p:ph idx="1"/>
          </p:nvPr>
        </p:nvSpPr>
        <p:spPr>
          <a:xfrm>
            <a:off x="107285" y="987684"/>
            <a:ext cx="5440075" cy="5392796"/>
          </a:xfrm>
        </p:spPr>
        <p:txBody>
          <a:bodyPr>
            <a:noAutofit/>
          </a:bodyPr>
          <a:lstStyle/>
          <a:p>
            <a:pPr>
              <a:lnSpc>
                <a:spcPct val="150000"/>
              </a:lnSpc>
              <a:buFont typeface="Courier New" panose="02070309020205020404" pitchFamily="49" charset="0"/>
              <a:buChar char="o"/>
            </a:pPr>
            <a:r>
              <a:rPr lang="en-GB" sz="1500" dirty="0">
                <a:latin typeface="Avenir Next LT Pro" panose="020B0504020202020204" pitchFamily="34" charset="0"/>
              </a:rPr>
              <a:t>Prevention uptake is socially patterned, shaped by deprivation, ethnicity, gender and awareness (Eberhardt et al., 2025; UK Government, 2021; Chatzi et al., 2023) </a:t>
            </a:r>
          </a:p>
          <a:p>
            <a:pPr>
              <a:lnSpc>
                <a:spcPct val="150000"/>
              </a:lnSpc>
              <a:buFont typeface="Courier New" panose="02070309020205020404" pitchFamily="49" charset="0"/>
              <a:buChar char="o"/>
            </a:pPr>
            <a:r>
              <a:rPr lang="en-GB" sz="1500" dirty="0">
                <a:latin typeface="Avenir Next LT Pro" panose="020B0504020202020204" pitchFamily="34" charset="0"/>
              </a:rPr>
              <a:t>Evidence from the NHS Diabetes Prevention Programme and NHS Health Check demonstrates lower uptake among disadvantaged groups, limiting progress towards SDG 10 despite alignment with SDG 3 Eberhardt et al., 2025; UK Government, 2021; Chatzi et al., 2023).</a:t>
            </a:r>
          </a:p>
          <a:p>
            <a:pPr>
              <a:lnSpc>
                <a:spcPct val="150000"/>
              </a:lnSpc>
              <a:buFont typeface="Courier New" panose="02070309020205020404" pitchFamily="49" charset="0"/>
              <a:buChar char="o"/>
            </a:pPr>
            <a:r>
              <a:rPr lang="en-GB" sz="1500" dirty="0">
                <a:latin typeface="Avenir Next LT Pro" panose="020B0504020202020204" pitchFamily="34" charset="0"/>
              </a:rPr>
              <a:t>Core20PLUS5 seeks to address these disparities; however, variable local implementation and resource constraints continue to shape unequal access (Anderson et al., 2021).</a:t>
            </a:r>
          </a:p>
          <a:p>
            <a:pPr>
              <a:lnSpc>
                <a:spcPct val="150000"/>
              </a:lnSpc>
              <a:buFont typeface="Courier New" panose="02070309020205020404" pitchFamily="49" charset="0"/>
              <a:buChar char="o"/>
            </a:pPr>
            <a:r>
              <a:rPr lang="en-GB" sz="1500" dirty="0">
                <a:latin typeface="Avenir Next LT Pro" panose="020B0504020202020204" pitchFamily="34" charset="0"/>
              </a:rPr>
              <a:t>Without addressing structural barriers, prevention initiatives risk improving overall population health while widening relative inequalities (Anderson et al., 2021; Chatzi et al., 2023; Eberhardt et al., 2025).</a:t>
            </a:r>
          </a:p>
        </p:txBody>
      </p:sp>
      <p:sp>
        <p:nvSpPr>
          <p:cNvPr id="4" name="Arrow: Chevron 3">
            <a:extLst>
              <a:ext uri="{FF2B5EF4-FFF2-40B4-BE49-F238E27FC236}">
                <a16:creationId xmlns:a16="http://schemas.microsoft.com/office/drawing/2014/main" id="{D92B8B8B-F2B0-097A-5871-AE4F6ED7524D}"/>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9" name="Picture 8">
            <a:extLst>
              <a:ext uri="{FF2B5EF4-FFF2-40B4-BE49-F238E27FC236}">
                <a16:creationId xmlns:a16="http://schemas.microsoft.com/office/drawing/2014/main" id="{0BDCC16A-7C5B-9058-337A-11BBAAB7DF14}"/>
              </a:ext>
            </a:extLst>
          </p:cNvPr>
          <p:cNvPicPr>
            <a:picLocks noChangeAspect="1"/>
          </p:cNvPicPr>
          <p:nvPr/>
        </p:nvPicPr>
        <p:blipFill>
          <a:blip r:embed="rId3"/>
          <a:srcRect t="28147" b="16149"/>
          <a:stretch>
            <a:fillRect/>
          </a:stretch>
        </p:blipFill>
        <p:spPr>
          <a:xfrm>
            <a:off x="5801696" y="1057586"/>
            <a:ext cx="3163253" cy="3820160"/>
          </a:xfrm>
          <a:prstGeom prst="rect">
            <a:avLst/>
          </a:prstGeom>
        </p:spPr>
      </p:pic>
      <p:pic>
        <p:nvPicPr>
          <p:cNvPr id="10" name="Picture 9">
            <a:extLst>
              <a:ext uri="{FF2B5EF4-FFF2-40B4-BE49-F238E27FC236}">
                <a16:creationId xmlns:a16="http://schemas.microsoft.com/office/drawing/2014/main" id="{04F774C3-0402-D168-6BFA-7B2E6D679A22}"/>
              </a:ext>
            </a:extLst>
          </p:cNvPr>
          <p:cNvPicPr>
            <a:picLocks noChangeAspect="1"/>
          </p:cNvPicPr>
          <p:nvPr/>
        </p:nvPicPr>
        <p:blipFill>
          <a:blip r:embed="rId4"/>
          <a:srcRect t="28147" b="17186"/>
          <a:stretch>
            <a:fillRect/>
          </a:stretch>
        </p:blipFill>
        <p:spPr>
          <a:xfrm>
            <a:off x="9028747" y="3095262"/>
            <a:ext cx="3163253" cy="3749040"/>
          </a:xfrm>
          <a:prstGeom prst="rect">
            <a:avLst/>
          </a:prstGeom>
        </p:spPr>
      </p:pic>
      <p:sp>
        <p:nvSpPr>
          <p:cNvPr id="11" name="TextBox 10">
            <a:extLst>
              <a:ext uri="{FF2B5EF4-FFF2-40B4-BE49-F238E27FC236}">
                <a16:creationId xmlns:a16="http://schemas.microsoft.com/office/drawing/2014/main" id="{9EE93C07-D5F6-F6FF-AE57-744220D57EE4}"/>
              </a:ext>
            </a:extLst>
          </p:cNvPr>
          <p:cNvSpPr txBox="1"/>
          <p:nvPr/>
        </p:nvSpPr>
        <p:spPr>
          <a:xfrm>
            <a:off x="7276904" y="4548703"/>
            <a:ext cx="2023967" cy="307777"/>
          </a:xfrm>
          <a:prstGeom prst="rect">
            <a:avLst/>
          </a:prstGeom>
          <a:noFill/>
        </p:spPr>
        <p:txBody>
          <a:bodyPr wrap="square" rtlCol="0">
            <a:spAutoFit/>
          </a:bodyPr>
          <a:lstStyle/>
          <a:p>
            <a:r>
              <a:rPr lang="en-GB" sz="1400" dirty="0">
                <a:latin typeface="Avenir Next LT Pro" panose="020B0504020202020204" pitchFamily="34" charset="0"/>
              </a:rPr>
              <a:t>(King’s Fund, 2025)</a:t>
            </a:r>
          </a:p>
        </p:txBody>
      </p:sp>
      <p:sp>
        <p:nvSpPr>
          <p:cNvPr id="13" name="TextBox 12">
            <a:extLst>
              <a:ext uri="{FF2B5EF4-FFF2-40B4-BE49-F238E27FC236}">
                <a16:creationId xmlns:a16="http://schemas.microsoft.com/office/drawing/2014/main" id="{C75E573B-6AD0-19BE-C4C2-2201943744B7}"/>
              </a:ext>
            </a:extLst>
          </p:cNvPr>
          <p:cNvSpPr txBox="1"/>
          <p:nvPr/>
        </p:nvSpPr>
        <p:spPr>
          <a:xfrm>
            <a:off x="10503078" y="6525891"/>
            <a:ext cx="6096000"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venir Next LT Pro" panose="020B0504020202020204" pitchFamily="34" charset="0"/>
                <a:ea typeface="+mn-ea"/>
                <a:cs typeface="+mn-cs"/>
              </a:rPr>
              <a:t>(King’s Fund, 202</a:t>
            </a:r>
            <a:r>
              <a:rPr lang="en-GB" sz="1400" dirty="0">
                <a:solidFill>
                  <a:prstClr val="black"/>
                </a:solidFill>
                <a:latin typeface="Avenir Next LT Pro" panose="020B0504020202020204" pitchFamily="34" charset="0"/>
              </a:rPr>
              <a:t>4</a:t>
            </a:r>
            <a:r>
              <a:rPr kumimoji="0" lang="en-GB" sz="1400" b="0" i="0" u="none" strike="noStrike" kern="1200" cap="none" spc="0" normalizeH="0" baseline="0" noProof="0" dirty="0">
                <a:ln>
                  <a:noFill/>
                </a:ln>
                <a:solidFill>
                  <a:prstClr val="black"/>
                </a:solidFill>
                <a:effectLst/>
                <a:uLnTx/>
                <a:uFillTx/>
                <a:latin typeface="Avenir Next LT Pro" panose="020B0504020202020204" pitchFamily="34" charset="0"/>
                <a:ea typeface="+mn-ea"/>
                <a:cs typeface="+mn-cs"/>
              </a:rPr>
              <a:t>)</a:t>
            </a:r>
          </a:p>
        </p:txBody>
      </p:sp>
    </p:spTree>
    <p:extLst>
      <p:ext uri="{BB962C8B-B14F-4D97-AF65-F5344CB8AC3E}">
        <p14:creationId xmlns:p14="http://schemas.microsoft.com/office/powerpoint/2010/main" val="36495794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DBB61-EFBB-58EA-9781-37997E9DF09B}"/>
              </a:ext>
            </a:extLst>
          </p:cNvPr>
          <p:cNvSpPr>
            <a:spLocks noGrp="1"/>
          </p:cNvSpPr>
          <p:nvPr>
            <p:ph type="title"/>
          </p:nvPr>
        </p:nvSpPr>
        <p:spPr>
          <a:xfrm>
            <a:off x="421887" y="-10437"/>
            <a:ext cx="10515600" cy="1325563"/>
          </a:xfrm>
        </p:spPr>
        <p:txBody>
          <a:bodyPr>
            <a:normAutofit/>
          </a:bodyPr>
          <a:lstStyle/>
          <a:p>
            <a:r>
              <a:rPr lang="en-GB" sz="5400" b="1">
                <a:ln w="19050">
                  <a:solidFill>
                    <a:schemeClr val="accent3">
                      <a:lumMod val="50000"/>
                    </a:schemeClr>
                  </a:solidFill>
                  <a:prstDash val="solid"/>
                </a:ln>
                <a:pattFill prst="pct60">
                  <a:fgClr>
                    <a:schemeClr val="accent3"/>
                  </a:fgClr>
                  <a:bgClr>
                    <a:schemeClr val="accent3">
                      <a:lumMod val="40000"/>
                      <a:lumOff val="60000"/>
                    </a:schemeClr>
                  </a:bgClr>
                </a:pattFill>
                <a:effectLst>
                  <a:innerShdw blurRad="177800">
                    <a:schemeClr val="accent3">
                      <a:lumMod val="50000"/>
                    </a:schemeClr>
                  </a:innerShdw>
                </a:effectLst>
                <a:latin typeface="Avenir Next LT Pro Demi" panose="020B0704020202020204" pitchFamily="34" charset="0"/>
              </a:rPr>
              <a:t>Conclusion</a:t>
            </a:r>
          </a:p>
        </p:txBody>
      </p:sp>
      <p:sp>
        <p:nvSpPr>
          <p:cNvPr id="3" name="Content Placeholder 2">
            <a:extLst>
              <a:ext uri="{FF2B5EF4-FFF2-40B4-BE49-F238E27FC236}">
                <a16:creationId xmlns:a16="http://schemas.microsoft.com/office/drawing/2014/main" id="{ACA5385E-D624-9CF9-272A-C35CD40BCB65}"/>
              </a:ext>
            </a:extLst>
          </p:cNvPr>
          <p:cNvSpPr>
            <a:spLocks noGrp="1"/>
          </p:cNvSpPr>
          <p:nvPr>
            <p:ph idx="1"/>
          </p:nvPr>
        </p:nvSpPr>
        <p:spPr>
          <a:xfrm>
            <a:off x="154754" y="1488961"/>
            <a:ext cx="9818399" cy="5724639"/>
          </a:xfrm>
        </p:spPr>
        <p:txBody>
          <a:bodyPr>
            <a:noAutofit/>
          </a:bodyPr>
          <a:lstStyle/>
          <a:p>
            <a:pPr>
              <a:lnSpc>
                <a:spcPct val="170000"/>
              </a:lnSpc>
              <a:buFont typeface="Courier New" panose="02070309020205020404" pitchFamily="49" charset="0"/>
              <a:buChar char="o"/>
            </a:pPr>
            <a:r>
              <a:rPr lang="en-GB" sz="1400" dirty="0">
                <a:latin typeface="Avenir Next LT Pro" panose="020B0504020202020204" pitchFamily="34" charset="0"/>
              </a:rPr>
              <a:t>This presentation has demonstrated that UK health and social care policy aligns with SDG 3 through prevention-focused programmes such as the NHS Health Check and the NHS Diabetes Prevention Programme (UK Government, 2019; NHS England, 2026e; United Nations, 2026).</a:t>
            </a:r>
          </a:p>
          <a:p>
            <a:pPr>
              <a:lnSpc>
                <a:spcPct val="170000"/>
              </a:lnSpc>
              <a:buFont typeface="Courier New" panose="02070309020205020404" pitchFamily="49" charset="0"/>
              <a:buChar char="o"/>
            </a:pPr>
            <a:r>
              <a:rPr lang="en-GB" sz="1400" dirty="0">
                <a:latin typeface="Avenir Next LT Pro" panose="020B0504020202020204" pitchFamily="34" charset="0"/>
              </a:rPr>
              <a:t>However, evidence suggests that prevention initiatives can risk widening inequalities if structural determinants are not fully addressed (Chatzi et al., 2023; </a:t>
            </a:r>
            <a:r>
              <a:rPr lang="en-GB" sz="1400" dirty="0" err="1">
                <a:latin typeface="Avenir Next LT Pro" panose="020B0504020202020204" pitchFamily="34" charset="0"/>
              </a:rPr>
              <a:t>Ravindrarajah</a:t>
            </a:r>
            <a:r>
              <a:rPr lang="en-GB" sz="1400" dirty="0">
                <a:latin typeface="Avenir Next LT Pro" panose="020B0504020202020204" pitchFamily="34" charset="0"/>
              </a:rPr>
              <a:t> et al., 2023). Persistent socioeconomic and regional disparities remain evident in deprivation data and health inequality analyses (UK Government, 2025; King’s Fund, 2024).</a:t>
            </a:r>
          </a:p>
          <a:p>
            <a:pPr>
              <a:lnSpc>
                <a:spcPct val="170000"/>
              </a:lnSpc>
              <a:buFont typeface="Courier New" panose="02070309020205020404" pitchFamily="49" charset="0"/>
              <a:buChar char="o"/>
            </a:pPr>
            <a:r>
              <a:rPr lang="en-GB" sz="1400" dirty="0">
                <a:latin typeface="Avenir Next LT Pro" panose="020B0504020202020204" pitchFamily="34" charset="0"/>
              </a:rPr>
              <a:t>Research highlights that uptake of NHS Health Checks and prevention services varies by deprivation and ethnicity (Eberhardt et al., 2025; Stone et al., 2019; Gidlow et al., 2019), despite evidence that attendance is associated with improved health outcomes (McCracken et al., 2024).</a:t>
            </a:r>
          </a:p>
          <a:p>
            <a:pPr>
              <a:lnSpc>
                <a:spcPct val="170000"/>
              </a:lnSpc>
              <a:buFont typeface="Courier New" panose="02070309020205020404" pitchFamily="49" charset="0"/>
              <a:buChar char="o"/>
            </a:pPr>
            <a:r>
              <a:rPr lang="en-GB" sz="1400" dirty="0">
                <a:latin typeface="Avenir Next LT Pro" panose="020B0504020202020204" pitchFamily="34" charset="0"/>
              </a:rPr>
              <a:t>Theoretical models indicate that health is shaped by both individual behavioural factors and wider social and ecological determinants (Engel, 2012; McLeroy et al., 1988). Therefore, reducing inequalities requires system-level approaches embedded within policy implementation (</a:t>
            </a:r>
            <a:r>
              <a:rPr lang="en-GB" sz="1400" dirty="0" err="1">
                <a:latin typeface="Avenir Next LT Pro" panose="020B0504020202020204" pitchFamily="34" charset="0"/>
              </a:rPr>
              <a:t>Alderwick</a:t>
            </a:r>
            <a:r>
              <a:rPr lang="en-GB" sz="1400" dirty="0">
                <a:latin typeface="Avenir Next LT Pro" panose="020B0504020202020204" pitchFamily="34" charset="0"/>
              </a:rPr>
              <a:t>, Hutchings and Mays, 2024; Clark et al., 2024).</a:t>
            </a:r>
          </a:p>
        </p:txBody>
      </p:sp>
      <p:sp>
        <p:nvSpPr>
          <p:cNvPr id="4" name="Arrow: Chevron 3">
            <a:extLst>
              <a:ext uri="{FF2B5EF4-FFF2-40B4-BE49-F238E27FC236}">
                <a16:creationId xmlns:a16="http://schemas.microsoft.com/office/drawing/2014/main" id="{B92F1B6C-3EEE-242F-D930-4E67911C0FF1}"/>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6" name="Graphic 5" descr="Clipboard with solid fill">
            <a:extLst>
              <a:ext uri="{FF2B5EF4-FFF2-40B4-BE49-F238E27FC236}">
                <a16:creationId xmlns:a16="http://schemas.microsoft.com/office/drawing/2014/main" id="{9B4F1966-685B-5B13-13DD-ADD4A9BD8A1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54993" y="2140758"/>
            <a:ext cx="3192721" cy="3192721"/>
          </a:xfrm>
          <a:prstGeom prst="rect">
            <a:avLst/>
          </a:prstGeom>
        </p:spPr>
      </p:pic>
    </p:spTree>
    <p:extLst>
      <p:ext uri="{BB962C8B-B14F-4D97-AF65-F5344CB8AC3E}">
        <p14:creationId xmlns:p14="http://schemas.microsoft.com/office/powerpoint/2010/main" val="35897366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DBB61-EFBB-58EA-9781-37997E9DF09B}"/>
              </a:ext>
            </a:extLst>
          </p:cNvPr>
          <p:cNvSpPr>
            <a:spLocks noGrp="1"/>
          </p:cNvSpPr>
          <p:nvPr>
            <p:ph type="title"/>
          </p:nvPr>
        </p:nvSpPr>
        <p:spPr>
          <a:xfrm>
            <a:off x="421887" y="-10437"/>
            <a:ext cx="10515600" cy="1325563"/>
          </a:xfrm>
        </p:spPr>
        <p:txBody>
          <a:bodyPr>
            <a:normAutofit/>
          </a:bodyPr>
          <a:lstStyle/>
          <a:p>
            <a:r>
              <a:rPr lang="en-GB" sz="5400" b="1" dirty="0">
                <a:ln w="19050">
                  <a:solidFill>
                    <a:schemeClr val="accent3">
                      <a:lumMod val="50000"/>
                    </a:schemeClr>
                  </a:solidFill>
                  <a:prstDash val="solid"/>
                </a:ln>
                <a:pattFill prst="pct60">
                  <a:fgClr>
                    <a:schemeClr val="accent3"/>
                  </a:fgClr>
                  <a:bgClr>
                    <a:schemeClr val="accent3">
                      <a:lumMod val="40000"/>
                      <a:lumOff val="60000"/>
                    </a:schemeClr>
                  </a:bgClr>
                </a:pattFill>
                <a:effectLst>
                  <a:innerShdw blurRad="177800">
                    <a:schemeClr val="accent3">
                      <a:lumMod val="50000"/>
                    </a:schemeClr>
                  </a:innerShdw>
                </a:effectLst>
                <a:latin typeface="Avenir Next LT Pro Demi" panose="020B0704020202020204" pitchFamily="34" charset="0"/>
              </a:rPr>
              <a:t>Recommendations</a:t>
            </a:r>
          </a:p>
        </p:txBody>
      </p:sp>
      <p:sp>
        <p:nvSpPr>
          <p:cNvPr id="3" name="Content Placeholder 2">
            <a:extLst>
              <a:ext uri="{FF2B5EF4-FFF2-40B4-BE49-F238E27FC236}">
                <a16:creationId xmlns:a16="http://schemas.microsoft.com/office/drawing/2014/main" id="{ACA5385E-D624-9CF9-272A-C35CD40BCB65}"/>
              </a:ext>
            </a:extLst>
          </p:cNvPr>
          <p:cNvSpPr>
            <a:spLocks noGrp="1"/>
          </p:cNvSpPr>
          <p:nvPr>
            <p:ph idx="1"/>
          </p:nvPr>
        </p:nvSpPr>
        <p:spPr>
          <a:xfrm>
            <a:off x="50181" y="1041921"/>
            <a:ext cx="7122779" cy="5420211"/>
          </a:xfrm>
        </p:spPr>
        <p:txBody>
          <a:bodyPr>
            <a:normAutofit lnSpcReduction="10000"/>
          </a:bodyPr>
          <a:lstStyle/>
          <a:p>
            <a:pPr>
              <a:lnSpc>
                <a:spcPct val="150000"/>
              </a:lnSpc>
              <a:buFont typeface="Courier New" panose="02070309020205020404" pitchFamily="49" charset="0"/>
              <a:buChar char="o"/>
            </a:pPr>
            <a:r>
              <a:rPr lang="en-GB" sz="1500" dirty="0">
                <a:latin typeface="Avenir Next LT Pro" panose="020B0504020202020204" pitchFamily="34" charset="0"/>
              </a:rPr>
              <a:t>Telephone invitations significantly increase NHS Health Check uptake compared with standard letters (</a:t>
            </a:r>
            <a:r>
              <a:rPr lang="en-GB" sz="1500" dirty="0" err="1">
                <a:latin typeface="Avenir Next LT Pro" panose="020B0504020202020204" pitchFamily="34" charset="0"/>
              </a:rPr>
              <a:t>Gidlow</a:t>
            </a:r>
            <a:r>
              <a:rPr lang="en-GB" sz="1500" dirty="0">
                <a:latin typeface="Avenir Next LT Pro" panose="020B0504020202020204" pitchFamily="34" charset="0"/>
              </a:rPr>
              <a:t> et al., 2019).</a:t>
            </a:r>
          </a:p>
          <a:p>
            <a:pPr>
              <a:lnSpc>
                <a:spcPct val="150000"/>
              </a:lnSpc>
              <a:buFont typeface="Courier New" panose="02070309020205020404" pitchFamily="49" charset="0"/>
              <a:buChar char="o"/>
            </a:pPr>
            <a:r>
              <a:rPr lang="en-GB" sz="1500" dirty="0">
                <a:latin typeface="Avenir Next LT Pro" panose="020B0504020202020204" pitchFamily="34" charset="0"/>
              </a:rPr>
              <a:t>Telephone outreach can improve engagement in deprived and minority ethnic communities (Stone et al., 2019; </a:t>
            </a:r>
            <a:r>
              <a:rPr lang="en-GB" sz="1500" dirty="0" err="1">
                <a:latin typeface="Avenir Next LT Pro" panose="020B0504020202020204" pitchFamily="34" charset="0"/>
              </a:rPr>
              <a:t>Brangan</a:t>
            </a:r>
            <a:r>
              <a:rPr lang="en-GB" sz="1500" dirty="0">
                <a:latin typeface="Avenir Next LT Pro" panose="020B0504020202020204" pitchFamily="34" charset="0"/>
              </a:rPr>
              <a:t> et al., 2018).</a:t>
            </a:r>
          </a:p>
          <a:p>
            <a:pPr>
              <a:lnSpc>
                <a:spcPct val="150000"/>
              </a:lnSpc>
              <a:buFont typeface="Courier New" panose="02070309020205020404" pitchFamily="49" charset="0"/>
              <a:buChar char="o"/>
            </a:pPr>
            <a:r>
              <a:rPr lang="en-GB" sz="1500" dirty="0">
                <a:latin typeface="Avenir Next LT Pro" panose="020B0504020202020204" pitchFamily="34" charset="0"/>
              </a:rPr>
              <a:t>Cultural and language matching between outreach workers and patients enhances trust and communication (</a:t>
            </a:r>
            <a:r>
              <a:rPr lang="en-GB" sz="1500" dirty="0" err="1">
                <a:latin typeface="Avenir Next LT Pro" panose="020B0504020202020204" pitchFamily="34" charset="0"/>
              </a:rPr>
              <a:t>Brangan</a:t>
            </a:r>
            <a:r>
              <a:rPr lang="en-GB" sz="1500" dirty="0">
                <a:latin typeface="Avenir Next LT Pro" panose="020B0504020202020204" pitchFamily="34" charset="0"/>
              </a:rPr>
              <a:t> et al., 2018; Stone et al., 2019).</a:t>
            </a:r>
          </a:p>
          <a:p>
            <a:pPr>
              <a:lnSpc>
                <a:spcPct val="150000"/>
              </a:lnSpc>
              <a:buFont typeface="Courier New" panose="02070309020205020404" pitchFamily="49" charset="0"/>
              <a:buChar char="o"/>
            </a:pPr>
            <a:r>
              <a:rPr lang="en-GB" sz="1500" dirty="0">
                <a:latin typeface="Avenir Next LT Pro" panose="020B0504020202020204" pitchFamily="34" charset="0"/>
              </a:rPr>
              <a:t>Targeted outreach supports more equitable access to prevention services (Stone et al., 2019).</a:t>
            </a:r>
          </a:p>
          <a:p>
            <a:pPr>
              <a:lnSpc>
                <a:spcPct val="150000"/>
              </a:lnSpc>
              <a:buFont typeface="Courier New" panose="02070309020205020404" pitchFamily="49" charset="0"/>
              <a:buChar char="o"/>
            </a:pPr>
            <a:r>
              <a:rPr lang="en-GB" sz="1500" dirty="0">
                <a:latin typeface="Avenir Next LT Pro" panose="020B0504020202020204" pitchFamily="34" charset="0"/>
              </a:rPr>
              <a:t>Risk-personalised letters provide modest improvements over standard letters (</a:t>
            </a:r>
            <a:r>
              <a:rPr lang="en-GB" sz="1500" dirty="0" err="1">
                <a:latin typeface="Avenir Next LT Pro" panose="020B0504020202020204" pitchFamily="34" charset="0"/>
              </a:rPr>
              <a:t>Gidlow</a:t>
            </a:r>
            <a:r>
              <a:rPr lang="en-GB" sz="1500" dirty="0">
                <a:latin typeface="Avenir Next LT Pro" panose="020B0504020202020204" pitchFamily="34" charset="0"/>
              </a:rPr>
              <a:t> et al., 2019).</a:t>
            </a:r>
          </a:p>
          <a:p>
            <a:pPr>
              <a:lnSpc>
                <a:spcPct val="150000"/>
              </a:lnSpc>
              <a:buFont typeface="Courier New" panose="02070309020205020404" pitchFamily="49" charset="0"/>
              <a:buChar char="o"/>
            </a:pPr>
            <a:r>
              <a:rPr lang="en-GB" sz="1500" dirty="0">
                <a:latin typeface="Avenir Next LT Pro" panose="020B0504020202020204" pitchFamily="34" charset="0"/>
              </a:rPr>
              <a:t>Effective implementation requires integration within primary care systems and clear role definition (Stone et al., 2019).</a:t>
            </a:r>
          </a:p>
          <a:p>
            <a:pPr>
              <a:lnSpc>
                <a:spcPct val="150000"/>
              </a:lnSpc>
              <a:buFont typeface="Courier New" panose="02070309020205020404" pitchFamily="49" charset="0"/>
              <a:buChar char="o"/>
            </a:pPr>
            <a:r>
              <a:rPr lang="en-GB" sz="1500" dirty="0">
                <a:latin typeface="Avenir Next LT Pro" panose="020B0504020202020204" pitchFamily="34" charset="0"/>
              </a:rPr>
              <a:t>Adequate funding, workforce capacity and long-term planning are essential for sustainable prevention delivery (Anderson et al., 2021).</a:t>
            </a:r>
          </a:p>
        </p:txBody>
      </p:sp>
      <p:sp>
        <p:nvSpPr>
          <p:cNvPr id="4" name="Arrow: Chevron 3">
            <a:extLst>
              <a:ext uri="{FF2B5EF4-FFF2-40B4-BE49-F238E27FC236}">
                <a16:creationId xmlns:a16="http://schemas.microsoft.com/office/drawing/2014/main" id="{B92F1B6C-3EEE-242F-D930-4E67911C0FF1}"/>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5" name="Picture 4">
            <a:extLst>
              <a:ext uri="{FF2B5EF4-FFF2-40B4-BE49-F238E27FC236}">
                <a16:creationId xmlns:a16="http://schemas.microsoft.com/office/drawing/2014/main" id="{F4A0F2EC-40BF-C5FE-DCD6-27CDD109CA42}"/>
              </a:ext>
            </a:extLst>
          </p:cNvPr>
          <p:cNvPicPr>
            <a:picLocks noChangeAspect="1"/>
          </p:cNvPicPr>
          <p:nvPr/>
        </p:nvPicPr>
        <p:blipFill>
          <a:blip r:embed="rId3"/>
          <a:srcRect t="36592" b="45482"/>
          <a:stretch>
            <a:fillRect/>
          </a:stretch>
        </p:blipFill>
        <p:spPr>
          <a:xfrm>
            <a:off x="7054600" y="908823"/>
            <a:ext cx="5087219" cy="1977086"/>
          </a:xfrm>
          <a:prstGeom prst="rect">
            <a:avLst/>
          </a:prstGeom>
        </p:spPr>
      </p:pic>
      <p:sp>
        <p:nvSpPr>
          <p:cNvPr id="6" name="TextBox 5">
            <a:extLst>
              <a:ext uri="{FF2B5EF4-FFF2-40B4-BE49-F238E27FC236}">
                <a16:creationId xmlns:a16="http://schemas.microsoft.com/office/drawing/2014/main" id="{FC773F8D-ED21-212A-FE2F-307585E742AD}"/>
              </a:ext>
            </a:extLst>
          </p:cNvPr>
          <p:cNvSpPr txBox="1"/>
          <p:nvPr/>
        </p:nvSpPr>
        <p:spPr>
          <a:xfrm>
            <a:off x="8506047" y="2901858"/>
            <a:ext cx="2806995" cy="307777"/>
          </a:xfrm>
          <a:prstGeom prst="rect">
            <a:avLst/>
          </a:prstGeom>
          <a:noFill/>
        </p:spPr>
        <p:txBody>
          <a:bodyPr wrap="square" rtlCol="0">
            <a:spAutoFit/>
          </a:bodyPr>
          <a:lstStyle/>
          <a:p>
            <a:r>
              <a:rPr lang="en-GB" sz="1400" dirty="0">
                <a:latin typeface="Avenir Next LT Pro" panose="020B0504020202020204" pitchFamily="34" charset="0"/>
              </a:rPr>
              <a:t>(NHS Health Check, 2025)</a:t>
            </a:r>
          </a:p>
        </p:txBody>
      </p:sp>
      <p:pic>
        <p:nvPicPr>
          <p:cNvPr id="8" name="Graphic 7" descr="Brainstorm with solid fill">
            <a:extLst>
              <a:ext uri="{FF2B5EF4-FFF2-40B4-BE49-F238E27FC236}">
                <a16:creationId xmlns:a16="http://schemas.microsoft.com/office/drawing/2014/main" id="{044E3DB7-CF43-92C9-0C7C-9096F8B1BBD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160608" y="3429000"/>
            <a:ext cx="3370992" cy="3370992"/>
          </a:xfrm>
          <a:prstGeom prst="rect">
            <a:avLst/>
          </a:prstGeom>
        </p:spPr>
      </p:pic>
    </p:spTree>
    <p:extLst>
      <p:ext uri="{BB962C8B-B14F-4D97-AF65-F5344CB8AC3E}">
        <p14:creationId xmlns:p14="http://schemas.microsoft.com/office/powerpoint/2010/main" val="13039394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1728C-FCDA-3806-95FC-870F5AC920A2}"/>
              </a:ext>
            </a:extLst>
          </p:cNvPr>
          <p:cNvSpPr>
            <a:spLocks noGrp="1"/>
          </p:cNvSpPr>
          <p:nvPr>
            <p:ph type="title"/>
          </p:nvPr>
        </p:nvSpPr>
        <p:spPr>
          <a:xfrm>
            <a:off x="421887" y="-10437"/>
            <a:ext cx="10515600" cy="1325563"/>
          </a:xfrm>
        </p:spPr>
        <p:txBody>
          <a:bodyPr>
            <a:normAutofit/>
          </a:bodyPr>
          <a:lstStyle/>
          <a:p>
            <a:r>
              <a:rPr lang="en-GB" sz="5400" b="1">
                <a:ln w="12700">
                  <a:solidFill>
                    <a:schemeClr val="accent3">
                      <a:lumMod val="50000"/>
                    </a:schemeClr>
                  </a:solidFill>
                  <a:prstDash val="solid"/>
                </a:ln>
                <a:pattFill prst="pct60">
                  <a:fgClr>
                    <a:schemeClr val="accent3"/>
                  </a:fgClr>
                  <a:bgClr>
                    <a:schemeClr val="accent3">
                      <a:lumMod val="40000"/>
                      <a:lumOff val="60000"/>
                    </a:schemeClr>
                  </a:bgClr>
                </a:pattFill>
                <a:effectLst>
                  <a:innerShdw blurRad="177800">
                    <a:schemeClr val="accent3">
                      <a:lumMod val="50000"/>
                    </a:schemeClr>
                  </a:innerShdw>
                </a:effectLst>
                <a:latin typeface="Avenir Next LT Pro Demi" panose="020B0704020202020204" pitchFamily="34" charset="0"/>
              </a:rPr>
              <a:t>References</a:t>
            </a:r>
          </a:p>
        </p:txBody>
      </p:sp>
      <p:sp>
        <p:nvSpPr>
          <p:cNvPr id="4" name="Arrow: Chevron 3">
            <a:extLst>
              <a:ext uri="{FF2B5EF4-FFF2-40B4-BE49-F238E27FC236}">
                <a16:creationId xmlns:a16="http://schemas.microsoft.com/office/drawing/2014/main" id="{BD8A138E-B36E-20F2-B165-7229584CE4EB}"/>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TextBox 7">
            <a:extLst>
              <a:ext uri="{FF2B5EF4-FFF2-40B4-BE49-F238E27FC236}">
                <a16:creationId xmlns:a16="http://schemas.microsoft.com/office/drawing/2014/main" id="{10FBA078-DD61-409D-CB41-198BDB9D7ADB}"/>
              </a:ext>
            </a:extLst>
          </p:cNvPr>
          <p:cNvSpPr txBox="1"/>
          <p:nvPr/>
        </p:nvSpPr>
        <p:spPr>
          <a:xfrm>
            <a:off x="236034" y="652344"/>
            <a:ext cx="11719931" cy="6334619"/>
          </a:xfrm>
          <a:prstGeom prst="rect">
            <a:avLst/>
          </a:prstGeom>
          <a:noFill/>
        </p:spPr>
        <p:txBody>
          <a:bodyPr wrap="square">
            <a:spAutoFit/>
          </a:bodyPr>
          <a:lstStyle/>
          <a:p>
            <a:pPr>
              <a:lnSpc>
                <a:spcPct val="150000"/>
              </a:lnSpc>
            </a:pPr>
            <a:r>
              <a:rPr lang="en-GB" dirty="0"/>
              <a:t> </a:t>
            </a:r>
            <a:endParaRPr lang="en-GB" sz="1200" dirty="0">
              <a:latin typeface="Arial" panose="020B0604020202020204" pitchFamily="34" charset="0"/>
              <a:cs typeface="Arial" panose="020B0604020202020204" pitchFamily="34" charset="0"/>
            </a:endParaRPr>
          </a:p>
          <a:p>
            <a:pPr>
              <a:lnSpc>
                <a:spcPct val="150000"/>
              </a:lnSpc>
            </a:pPr>
            <a:r>
              <a:rPr lang="en-GB" sz="1200" dirty="0" err="1">
                <a:latin typeface="Arial" panose="020B0604020202020204" pitchFamily="34" charset="0"/>
                <a:cs typeface="Arial" panose="020B0604020202020204" pitchFamily="34" charset="0"/>
              </a:rPr>
              <a:t>Alderwick</a:t>
            </a:r>
            <a:r>
              <a:rPr lang="en-GB" sz="1200" dirty="0">
                <a:latin typeface="Arial" panose="020B0604020202020204" pitchFamily="34" charset="0"/>
                <a:cs typeface="Arial" panose="020B0604020202020204" pitchFamily="34" charset="0"/>
              </a:rPr>
              <a:t>, H., Hutchings, A. and Mays, N. (2024) ‘Solving poverty or tackling healthcare inequalities? Qualitative study exploring local interpretations of national policy on health inequalities under new NHS reforms in England’, </a:t>
            </a:r>
            <a:r>
              <a:rPr lang="en-GB" sz="1200" i="1" dirty="0">
                <a:latin typeface="Arial" panose="020B0604020202020204" pitchFamily="34" charset="0"/>
                <a:cs typeface="Arial" panose="020B0604020202020204" pitchFamily="34" charset="0"/>
              </a:rPr>
              <a:t>BMJ Open</a:t>
            </a:r>
            <a:r>
              <a:rPr lang="en-GB" sz="1200" dirty="0">
                <a:latin typeface="Arial" panose="020B0604020202020204" pitchFamily="34" charset="0"/>
                <a:cs typeface="Arial" panose="020B0604020202020204" pitchFamily="34" charset="0"/>
              </a:rPr>
              <a:t>, 14(4). Available at: </a:t>
            </a:r>
            <a:r>
              <a:rPr lang="en-GB" sz="1200" u="sng" dirty="0">
                <a:latin typeface="Arial" panose="020B0604020202020204" pitchFamily="34" charset="0"/>
                <a:cs typeface="Arial" panose="020B0604020202020204" pitchFamily="34" charset="0"/>
                <a:hlinkClick r:id="rId3"/>
              </a:rPr>
              <a:t>https://doi.org/10.1136/bmjopen-2023-081954</a:t>
            </a:r>
            <a:r>
              <a:rPr lang="en-GB" sz="1200" dirty="0">
                <a:latin typeface="Arial" panose="020B0604020202020204" pitchFamily="34" charset="0"/>
                <a:cs typeface="Arial" panose="020B0604020202020204" pitchFamily="34" charset="0"/>
              </a:rPr>
              <a:t>.</a:t>
            </a:r>
          </a:p>
          <a:p>
            <a:pPr>
              <a:lnSpc>
                <a:spcPct val="150000"/>
              </a:lnSpc>
            </a:pPr>
            <a:r>
              <a:rPr lang="en-GB" sz="1200" dirty="0">
                <a:latin typeface="Arial" panose="020B0604020202020204" pitchFamily="34" charset="0"/>
                <a:cs typeface="Arial" panose="020B0604020202020204" pitchFamily="34" charset="0"/>
              </a:rPr>
              <a:t>Anderson, M., O’Neill, C., Macleod Clark, J., Street, A., Woods, M., Johnston-Webber, C., Charlesworth, A., Whyte, M., Foster, M., Majeed, A., Pitchforth, E., </a:t>
            </a:r>
            <a:r>
              <a:rPr lang="en-GB" sz="1200" dirty="0" err="1">
                <a:latin typeface="Arial" panose="020B0604020202020204" pitchFamily="34" charset="0"/>
                <a:cs typeface="Arial" panose="020B0604020202020204" pitchFamily="34" charset="0"/>
              </a:rPr>
              <a:t>Mossialos</a:t>
            </a:r>
            <a:r>
              <a:rPr lang="en-GB" sz="1200" dirty="0">
                <a:latin typeface="Arial" panose="020B0604020202020204" pitchFamily="34" charset="0"/>
                <a:cs typeface="Arial" panose="020B0604020202020204" pitchFamily="34" charset="0"/>
              </a:rPr>
              <a:t>, E., Asaria, M. and McGuire, A. (2021) ‘Securing a sustainable and fit-for-purpose UK health and care workforce’, </a:t>
            </a:r>
            <a:r>
              <a:rPr lang="en-GB" sz="1200" i="1" dirty="0">
                <a:latin typeface="Arial" panose="020B0604020202020204" pitchFamily="34" charset="0"/>
                <a:cs typeface="Arial" panose="020B0604020202020204" pitchFamily="34" charset="0"/>
              </a:rPr>
              <a:t>The Lancet</a:t>
            </a:r>
            <a:r>
              <a:rPr lang="en-GB" sz="1200" dirty="0">
                <a:latin typeface="Arial" panose="020B0604020202020204" pitchFamily="34" charset="0"/>
                <a:cs typeface="Arial" panose="020B0604020202020204" pitchFamily="34" charset="0"/>
              </a:rPr>
              <a:t>, 397(10288), pp. 1992–2011. Available at: </a:t>
            </a:r>
            <a:r>
              <a:rPr lang="en-GB" sz="1200" u="sng" dirty="0">
                <a:latin typeface="Arial" panose="020B0604020202020204" pitchFamily="34" charset="0"/>
                <a:cs typeface="Arial" panose="020B0604020202020204" pitchFamily="34" charset="0"/>
                <a:hlinkClick r:id="rId4"/>
              </a:rPr>
              <a:t>https://doi.org/10.1016/S0140-6736(21)00231-2</a:t>
            </a:r>
            <a:r>
              <a:rPr lang="en-GB" sz="1200" dirty="0">
                <a:latin typeface="Arial" panose="020B0604020202020204" pitchFamily="34" charset="0"/>
                <a:cs typeface="Arial" panose="020B0604020202020204" pitchFamily="34" charset="0"/>
              </a:rPr>
              <a:t> </a:t>
            </a:r>
          </a:p>
          <a:p>
            <a:pPr>
              <a:lnSpc>
                <a:spcPct val="150000"/>
              </a:lnSpc>
            </a:pPr>
            <a:r>
              <a:rPr lang="en-GB" sz="1200" dirty="0">
                <a:latin typeface="Arial" panose="020B0604020202020204" pitchFamily="34" charset="0"/>
                <a:cs typeface="Arial" panose="020B0604020202020204" pitchFamily="34" charset="0"/>
              </a:rPr>
              <a:t>Armitage, R. (2023) ‘The WHO’s definition of health: a baby to be retrieved from the bathwater?’, </a:t>
            </a:r>
            <a:r>
              <a:rPr lang="en-GB" sz="1200" i="1" dirty="0">
                <a:latin typeface="Arial" panose="020B0604020202020204" pitchFamily="34" charset="0"/>
                <a:cs typeface="Arial" panose="020B0604020202020204" pitchFamily="34" charset="0"/>
              </a:rPr>
              <a:t>British Journal of General Practice</a:t>
            </a:r>
            <a:r>
              <a:rPr lang="en-GB" sz="1200" dirty="0">
                <a:latin typeface="Arial" panose="020B0604020202020204" pitchFamily="34" charset="0"/>
                <a:cs typeface="Arial" panose="020B0604020202020204" pitchFamily="34" charset="0"/>
              </a:rPr>
              <a:t>, 73(727), pp. 70–71. Available at: </a:t>
            </a:r>
            <a:r>
              <a:rPr lang="en-GB" sz="1200" u="sng" dirty="0">
                <a:latin typeface="Arial" panose="020B0604020202020204" pitchFamily="34" charset="0"/>
                <a:cs typeface="Arial" panose="020B0604020202020204" pitchFamily="34" charset="0"/>
                <a:hlinkClick r:id="rId5"/>
              </a:rPr>
              <a:t>https://doi.org/10.3399/bjgp23X731841</a:t>
            </a:r>
            <a:r>
              <a:rPr lang="en-GB" sz="1200" dirty="0">
                <a:latin typeface="Arial" panose="020B0604020202020204" pitchFamily="34" charset="0"/>
                <a:cs typeface="Arial" panose="020B0604020202020204" pitchFamily="34" charset="0"/>
              </a:rPr>
              <a:t>.</a:t>
            </a:r>
          </a:p>
          <a:p>
            <a:pPr>
              <a:lnSpc>
                <a:spcPct val="150000"/>
              </a:lnSpc>
            </a:pPr>
            <a:r>
              <a:rPr lang="en-GB" sz="1200" dirty="0">
                <a:latin typeface="Arial" panose="020B0604020202020204" pitchFamily="34" charset="0"/>
                <a:cs typeface="Arial" panose="020B0604020202020204" pitchFamily="34" charset="0"/>
              </a:rPr>
              <a:t>Brangan, E., Stone, T.J., Chappell, A., Harrison, V. and Horwood, J. (2019) ‘Patient experiences of telephone outreach to enhance uptake of NHS Health Checks in more deprived communities and minority ethnic groups: A qualitative interview study’, </a:t>
            </a:r>
            <a:r>
              <a:rPr lang="en-GB" sz="1200" i="1" dirty="0">
                <a:latin typeface="Arial" panose="020B0604020202020204" pitchFamily="34" charset="0"/>
                <a:cs typeface="Arial" panose="020B0604020202020204" pitchFamily="34" charset="0"/>
              </a:rPr>
              <a:t>Health Expectations</a:t>
            </a:r>
            <a:r>
              <a:rPr lang="en-GB" sz="1200" dirty="0">
                <a:latin typeface="Arial" panose="020B0604020202020204" pitchFamily="34" charset="0"/>
                <a:cs typeface="Arial" panose="020B0604020202020204" pitchFamily="34" charset="0"/>
              </a:rPr>
              <a:t>, 22(3), pp. 364–372. Available at: </a:t>
            </a:r>
            <a:r>
              <a:rPr lang="en-GB" sz="1200" u="sng" dirty="0">
                <a:latin typeface="Arial" panose="020B0604020202020204" pitchFamily="34" charset="0"/>
                <a:cs typeface="Arial" panose="020B0604020202020204" pitchFamily="34" charset="0"/>
                <a:hlinkClick r:id="rId6"/>
              </a:rPr>
              <a:t>https://doi.org/10.1111/hex.12856</a:t>
            </a:r>
            <a:endParaRPr lang="en-GB" sz="1200" dirty="0">
              <a:latin typeface="Arial" panose="020B0604020202020204" pitchFamily="34" charset="0"/>
              <a:cs typeface="Arial" panose="020B0604020202020204" pitchFamily="34" charset="0"/>
            </a:endParaRPr>
          </a:p>
          <a:p>
            <a:pPr>
              <a:lnSpc>
                <a:spcPct val="150000"/>
              </a:lnSpc>
            </a:pPr>
            <a:r>
              <a:rPr lang="en-GB" sz="1200" dirty="0">
                <a:latin typeface="Arial" panose="020B0604020202020204" pitchFamily="34" charset="0"/>
                <a:cs typeface="Arial" panose="020B0604020202020204" pitchFamily="34" charset="0"/>
              </a:rPr>
              <a:t>Chatzi, G., Whittaker, W., Chandola, T., Mason, T., </a:t>
            </a:r>
            <a:r>
              <a:rPr lang="en-GB" sz="1200" dirty="0" err="1">
                <a:latin typeface="Arial" panose="020B0604020202020204" pitchFamily="34" charset="0"/>
                <a:cs typeface="Arial" panose="020B0604020202020204" pitchFamily="34" charset="0"/>
              </a:rPr>
              <a:t>Soiland</a:t>
            </a:r>
            <a:r>
              <a:rPr lang="en-GB" sz="1200" dirty="0">
                <a:latin typeface="Arial" panose="020B0604020202020204" pitchFamily="34" charset="0"/>
                <a:cs typeface="Arial" panose="020B0604020202020204" pitchFamily="34" charset="0"/>
              </a:rPr>
              <a:t>-Reyes, C., Sutton, M. and Bower, P. (2023) ‘Could diabetes prevention programmes result in the widening of sociodemographic inequalities in type 2 diabetes? Comparison of survey and administrative data for England’, </a:t>
            </a:r>
            <a:r>
              <a:rPr lang="en-GB" sz="1200" i="1" dirty="0">
                <a:latin typeface="Arial" panose="020B0604020202020204" pitchFamily="34" charset="0"/>
                <a:cs typeface="Arial" panose="020B0604020202020204" pitchFamily="34" charset="0"/>
              </a:rPr>
              <a:t>Journal of Epidemiology &amp; Community Health</a:t>
            </a:r>
            <a:r>
              <a:rPr lang="en-GB" sz="1200" dirty="0">
                <a:latin typeface="Arial" panose="020B0604020202020204" pitchFamily="34" charset="0"/>
                <a:cs typeface="Arial" panose="020B0604020202020204" pitchFamily="34" charset="0"/>
              </a:rPr>
              <a:t>, 77(9), pp. 565–570. Available at: </a:t>
            </a:r>
            <a:r>
              <a:rPr lang="en-GB" sz="1200" u="sng" dirty="0">
                <a:latin typeface="Arial" panose="020B0604020202020204" pitchFamily="34" charset="0"/>
                <a:cs typeface="Arial" panose="020B0604020202020204" pitchFamily="34" charset="0"/>
                <a:hlinkClick r:id="rId7"/>
              </a:rPr>
              <a:t>https://doi.org/10.1136/jech-2022-219654</a:t>
            </a:r>
            <a:r>
              <a:rPr lang="en-GB" sz="1200" dirty="0">
                <a:latin typeface="Arial" panose="020B0604020202020204" pitchFamily="34" charset="0"/>
                <a:cs typeface="Arial" panose="020B0604020202020204" pitchFamily="34" charset="0"/>
              </a:rPr>
              <a:t>.</a:t>
            </a:r>
          </a:p>
          <a:p>
            <a:pPr>
              <a:lnSpc>
                <a:spcPct val="150000"/>
              </a:lnSpc>
            </a:pPr>
            <a:r>
              <a:rPr lang="en-GB" sz="1200" dirty="0">
                <a:latin typeface="Arial" panose="020B0604020202020204" pitchFamily="34" charset="0"/>
                <a:cs typeface="Arial" panose="020B0604020202020204" pitchFamily="34" charset="0"/>
              </a:rPr>
              <a:t>Clark, C., McSweeney, L., Lally, J. and Sowden, S. (2024) ‘How can health systems approach reducing health inequalities? An in-depth qualitative case study in the UK’, </a:t>
            </a:r>
            <a:r>
              <a:rPr lang="en-GB" sz="1200" i="1" dirty="0">
                <a:latin typeface="Arial" panose="020B0604020202020204" pitchFamily="34" charset="0"/>
                <a:cs typeface="Arial" panose="020B0604020202020204" pitchFamily="34" charset="0"/>
              </a:rPr>
              <a:t>BMC Public Health</a:t>
            </a:r>
            <a:r>
              <a:rPr lang="en-GB" sz="1200" dirty="0">
                <a:latin typeface="Arial" panose="020B0604020202020204" pitchFamily="34" charset="0"/>
                <a:cs typeface="Arial" panose="020B0604020202020204" pitchFamily="34" charset="0"/>
              </a:rPr>
              <a:t>, 24(2168). Available at: </a:t>
            </a:r>
            <a:r>
              <a:rPr lang="en-GB" sz="1200" u="sng" dirty="0">
                <a:latin typeface="Arial" panose="020B0604020202020204" pitchFamily="34" charset="0"/>
                <a:cs typeface="Arial" panose="020B0604020202020204" pitchFamily="34" charset="0"/>
                <a:hlinkClick r:id="rId8"/>
              </a:rPr>
              <a:t>https://doi.org/10.1186/s12889-024-19531-5</a:t>
            </a:r>
            <a:r>
              <a:rPr lang="en-GB" sz="1200" dirty="0">
                <a:latin typeface="Arial" panose="020B0604020202020204" pitchFamily="34" charset="0"/>
                <a:cs typeface="Arial" panose="020B0604020202020204" pitchFamily="34" charset="0"/>
              </a:rPr>
              <a:t>.</a:t>
            </a:r>
          </a:p>
          <a:p>
            <a:pPr>
              <a:lnSpc>
                <a:spcPct val="150000"/>
              </a:lnSpc>
            </a:pPr>
            <a:r>
              <a:rPr lang="en-GB" sz="1200" dirty="0" err="1">
                <a:latin typeface="Arial" panose="020B0604020202020204" pitchFamily="34" charset="0"/>
                <a:cs typeface="Arial" panose="020B0604020202020204" pitchFamily="34" charset="0"/>
              </a:rPr>
              <a:t>Coroiu</a:t>
            </a:r>
            <a:r>
              <a:rPr lang="en-GB" sz="1200" dirty="0">
                <a:latin typeface="Arial" panose="020B0604020202020204" pitchFamily="34" charset="0"/>
                <a:cs typeface="Arial" panose="020B0604020202020204" pitchFamily="34" charset="0"/>
              </a:rPr>
              <a:t>, A., Moran, C., Campbell, T. and Geller, A.C. (2020) ‘Barriers and facilitators of adherence to social distancing recommendations during COVID-19 among a large international sample of adults’, </a:t>
            </a:r>
            <a:r>
              <a:rPr lang="en-GB" sz="1200" i="1" dirty="0" err="1">
                <a:latin typeface="Arial" panose="020B0604020202020204" pitchFamily="34" charset="0"/>
                <a:cs typeface="Arial" panose="020B0604020202020204" pitchFamily="34" charset="0"/>
              </a:rPr>
              <a:t>PLoS</a:t>
            </a:r>
            <a:r>
              <a:rPr lang="en-GB" sz="1200" i="1" dirty="0">
                <a:latin typeface="Arial" panose="020B0604020202020204" pitchFamily="34" charset="0"/>
                <a:cs typeface="Arial" panose="020B0604020202020204" pitchFamily="34" charset="0"/>
              </a:rPr>
              <a:t> ONE</a:t>
            </a:r>
            <a:r>
              <a:rPr lang="en-GB" sz="1200" dirty="0">
                <a:latin typeface="Arial" panose="020B0604020202020204" pitchFamily="34" charset="0"/>
                <a:cs typeface="Arial" panose="020B0604020202020204" pitchFamily="34" charset="0"/>
              </a:rPr>
              <a:t>, 15(10). Available at: </a:t>
            </a:r>
            <a:r>
              <a:rPr lang="en-GB" sz="1200" u="sng" dirty="0">
                <a:latin typeface="Arial" panose="020B0604020202020204" pitchFamily="34" charset="0"/>
                <a:cs typeface="Arial" panose="020B0604020202020204" pitchFamily="34" charset="0"/>
                <a:hlinkClick r:id="rId9"/>
              </a:rPr>
              <a:t>https://doi.org/10.1371/journal.pone.0239795</a:t>
            </a:r>
            <a:r>
              <a:rPr lang="en-GB" sz="1200" dirty="0">
                <a:latin typeface="Arial" panose="020B0604020202020204" pitchFamily="34" charset="0"/>
                <a:cs typeface="Arial" panose="020B0604020202020204" pitchFamily="34" charset="0"/>
              </a:rPr>
              <a:t>.</a:t>
            </a:r>
          </a:p>
          <a:p>
            <a:pPr>
              <a:lnSpc>
                <a:spcPct val="150000"/>
              </a:lnSpc>
            </a:pPr>
            <a:r>
              <a:rPr lang="en-GB" sz="1200" dirty="0">
                <a:latin typeface="Arial" panose="020B0604020202020204" pitchFamily="34" charset="0"/>
                <a:cs typeface="Arial" panose="020B0604020202020204" pitchFamily="34" charset="0"/>
              </a:rPr>
              <a:t>Diabetes UK (2026) </a:t>
            </a:r>
            <a:r>
              <a:rPr lang="en-GB" sz="1200" i="1" dirty="0">
                <a:latin typeface="Arial" panose="020B0604020202020204" pitchFamily="34" charset="0"/>
                <a:cs typeface="Arial" panose="020B0604020202020204" pitchFamily="34" charset="0"/>
              </a:rPr>
              <a:t>Tackling inequity strategy</a:t>
            </a:r>
            <a:r>
              <a:rPr lang="en-GB" sz="1200" dirty="0">
                <a:latin typeface="Arial" panose="020B0604020202020204" pitchFamily="34" charset="0"/>
                <a:cs typeface="Arial" panose="020B0604020202020204" pitchFamily="34" charset="0"/>
              </a:rPr>
              <a:t>. Available at: https://www.diabetes.org.uk/about-us/our-impact/tackling-inequity-strategy (Accessed: 14 February 2026).</a:t>
            </a:r>
          </a:p>
          <a:p>
            <a:pPr>
              <a:lnSpc>
                <a:spcPct val="150000"/>
              </a:lnSpc>
            </a:pPr>
            <a:r>
              <a:rPr lang="en-GB" sz="1200" dirty="0">
                <a:latin typeface="Arial" panose="020B0604020202020204" pitchFamily="34" charset="0"/>
                <a:cs typeface="Arial" panose="020B0604020202020204" pitchFamily="34" charset="0"/>
              </a:rPr>
              <a:t>Eberhardt, J., Kane, L., Portman, R., Ling, J., Goddard, T., Johnston, M., Robinson, C., Reay, A., Divers, A. and Newbury-Birch, D. (2025) ‘Barriers and facilitators of NHS Health Checks in socioeconomically deprived communities in the North East of England: A qualitative study with peer researchers’, </a:t>
            </a:r>
            <a:r>
              <a:rPr lang="en-GB" sz="1200" i="1" dirty="0">
                <a:latin typeface="Arial" panose="020B0604020202020204" pitchFamily="34" charset="0"/>
                <a:cs typeface="Arial" panose="020B0604020202020204" pitchFamily="34" charset="0"/>
              </a:rPr>
              <a:t>Health Expectations</a:t>
            </a:r>
            <a:r>
              <a:rPr lang="en-GB" sz="1200" dirty="0">
                <a:latin typeface="Arial" panose="020B0604020202020204" pitchFamily="34" charset="0"/>
                <a:cs typeface="Arial" panose="020B0604020202020204" pitchFamily="34" charset="0"/>
              </a:rPr>
              <a:t>, 28(2). Available at: </a:t>
            </a:r>
            <a:r>
              <a:rPr lang="en-GB" sz="1200" u="sng" dirty="0">
                <a:latin typeface="Arial" panose="020B0604020202020204" pitchFamily="34" charset="0"/>
                <a:cs typeface="Arial" panose="020B0604020202020204" pitchFamily="34" charset="0"/>
                <a:hlinkClick r:id="rId10"/>
              </a:rPr>
              <a:t>https://doi.org/10.1111/hex.70199</a:t>
            </a:r>
            <a:r>
              <a:rPr lang="en-GB" sz="1200" dirty="0">
                <a:latin typeface="Arial" panose="020B0604020202020204" pitchFamily="34" charset="0"/>
                <a:cs typeface="Arial" panose="020B0604020202020204" pitchFamily="34" charset="0"/>
              </a:rPr>
              <a:t>.</a:t>
            </a:r>
          </a:p>
          <a:p>
            <a:pPr>
              <a:lnSpc>
                <a:spcPct val="150000"/>
              </a:lnSpc>
            </a:pPr>
            <a:endParaRPr lang="en-GB" sz="1400" dirty="0">
              <a:latin typeface="Avenir Next LT Pro" panose="020B0504020202020204" pitchFamily="34" charset="0"/>
            </a:endParaRPr>
          </a:p>
        </p:txBody>
      </p:sp>
    </p:spTree>
    <p:extLst>
      <p:ext uri="{BB962C8B-B14F-4D97-AF65-F5344CB8AC3E}">
        <p14:creationId xmlns:p14="http://schemas.microsoft.com/office/powerpoint/2010/main" val="15764669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a:extLst>
            <a:ext uri="{FF2B5EF4-FFF2-40B4-BE49-F238E27FC236}">
              <a16:creationId xmlns:a16="http://schemas.microsoft.com/office/drawing/2014/main" id="{697523C8-6945-4672-63D3-411A8EE405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62E54E-5244-EE24-C280-83267E3E8D80}"/>
              </a:ext>
            </a:extLst>
          </p:cNvPr>
          <p:cNvSpPr>
            <a:spLocks noGrp="1"/>
          </p:cNvSpPr>
          <p:nvPr>
            <p:ph type="title"/>
          </p:nvPr>
        </p:nvSpPr>
        <p:spPr>
          <a:xfrm>
            <a:off x="421887" y="-10437"/>
            <a:ext cx="10515600" cy="1325563"/>
          </a:xfrm>
        </p:spPr>
        <p:txBody>
          <a:bodyPr>
            <a:normAutofit/>
          </a:bodyPr>
          <a:lstStyle/>
          <a:p>
            <a:r>
              <a:rPr lang="en-GB" sz="5400" b="1">
                <a:ln w="12700">
                  <a:solidFill>
                    <a:schemeClr val="accent3">
                      <a:lumMod val="50000"/>
                    </a:schemeClr>
                  </a:solidFill>
                  <a:prstDash val="solid"/>
                </a:ln>
                <a:pattFill prst="pct60">
                  <a:fgClr>
                    <a:schemeClr val="accent3"/>
                  </a:fgClr>
                  <a:bgClr>
                    <a:schemeClr val="accent3">
                      <a:lumMod val="40000"/>
                      <a:lumOff val="60000"/>
                    </a:schemeClr>
                  </a:bgClr>
                </a:pattFill>
                <a:effectLst>
                  <a:innerShdw blurRad="177800">
                    <a:schemeClr val="accent3">
                      <a:lumMod val="50000"/>
                    </a:schemeClr>
                  </a:innerShdw>
                </a:effectLst>
                <a:latin typeface="Avenir Next LT Pro Demi" panose="020B0704020202020204" pitchFamily="34" charset="0"/>
              </a:rPr>
              <a:t>References</a:t>
            </a:r>
          </a:p>
        </p:txBody>
      </p:sp>
      <p:sp>
        <p:nvSpPr>
          <p:cNvPr id="4" name="Arrow: Chevron 3">
            <a:extLst>
              <a:ext uri="{FF2B5EF4-FFF2-40B4-BE49-F238E27FC236}">
                <a16:creationId xmlns:a16="http://schemas.microsoft.com/office/drawing/2014/main" id="{2480E2BA-707A-AF79-5886-B8E0F6ADABE6}"/>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TextBox 7">
            <a:extLst>
              <a:ext uri="{FF2B5EF4-FFF2-40B4-BE49-F238E27FC236}">
                <a16:creationId xmlns:a16="http://schemas.microsoft.com/office/drawing/2014/main" id="{2361F001-9F1F-E199-925F-9C29ED0B4BD9}"/>
              </a:ext>
            </a:extLst>
          </p:cNvPr>
          <p:cNvSpPr txBox="1"/>
          <p:nvPr/>
        </p:nvSpPr>
        <p:spPr>
          <a:xfrm>
            <a:off x="236034" y="1048270"/>
            <a:ext cx="11719931" cy="5598136"/>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Elliott, H., Tozer, C., Fenton, A., Powers, C., Lines, C., Hill, M., Owolabi, B. and Ford, J.A. (2025) ‘From policy to action: a document content analysis reviewing the adoption of the healthcare inequalities programme in local health system plans in England’,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BMJ Open</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15(10). Available at: https://doi.org/10.1136/bmjopen-2025-102163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Engel, G.L. (2012) ‘The Need for a New Medical Model: A Challenge for Biomedicine’,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Psychodynamic Psychiatry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40(3), pp. 377–396. Available at: https://www.proquest.com/docview/1041810547?accountid=130472&amp;parentSessionId=BXynSiCY4TcgNkc%2FqqLSnmEqoI%2FLh0tWTmyIF0EMmt8%3D&amp;pq-origsite=primo&amp;sourcetype=Scholarly%20Journals (Accessed: 12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Gidlow, C.J., Ellis, N.J., Riley, V., Chadborn, T., Bunten, A., Iqbal, Z., Ahmed, A., Fisher, A., Sugden, D. and Clark-Carter, D. (2019) ‘Randomised controlled trial comparing uptake of NHS Health Check in response to standard letters, risk-personalised letters and telephone invitations’,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BMC Public Health</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19(224). Available at: </a:t>
            </a: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3"/>
              </a:rPr>
              <a:t>https://doi.org/10.1186/s12889-019-6540-8</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Healthier You (2026)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Healthier You: NHS Diabetes Prevention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https://healthieryou.org.uk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Huber, M., </a:t>
            </a: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Knottnerus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J.A., Green, L., van der Horst, H., Jadad, A.R., Kromhout, D., Leonard, B., Lorig, K., Loureiro, M.I., van der Meer, J.W.M., Schnabel, P., Smith, R., van </a:t>
            </a: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Weel</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C. and Smid, H. (2011) ‘How should we define health?’,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BMJ</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343. Available at: </a:t>
            </a: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https://doi.org/10.1136/bmj.d4163</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King’s Fund (2024)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 inequalities in a nutshell</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https://www.kingsfund.org.uk/insight-and-analysis/data-and-charts/health-inequalities-nutshell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King’s Fund (2025)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What are health inequalities?.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Available at: https://www.kingsfund.org.uk/insight-and-analysis/long-reads/what-are-health-inequalities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Kwint, J. (2022) ‘Diabetes: putting people at the heart of services’,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Diabetes, </a:t>
            </a:r>
            <a:r>
              <a:rPr kumimoji="0" lang="en-GB" sz="12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Metabolics</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and Hormones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https://doi.org/10.3310/nihrevidence_52026</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McCracken, C., Raisi-</a:t>
            </a: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Estabragh</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Z., Szabo, L., Robson, J., Raman, B., Topiwala, A., Roca-Fernández, A., Husain, M., Petersen, S.E., Neubauer, S. and Nichols, T.E. (2024) ‘NHS Health Check attendance is associated with reduced multiorgan disease risk: a matched cohort study in the UK Biobank’,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BMC Medicine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22(1). Available at: https://doi.org/10.1186/s12916-023-03187-w. </a:t>
            </a:r>
          </a:p>
        </p:txBody>
      </p:sp>
    </p:spTree>
    <p:extLst>
      <p:ext uri="{BB962C8B-B14F-4D97-AF65-F5344CB8AC3E}">
        <p14:creationId xmlns:p14="http://schemas.microsoft.com/office/powerpoint/2010/main" val="30051431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a:extLst>
            <a:ext uri="{FF2B5EF4-FFF2-40B4-BE49-F238E27FC236}">
              <a16:creationId xmlns:a16="http://schemas.microsoft.com/office/drawing/2014/main" id="{19A9D4CF-E14E-5DDB-FFD5-1160016EA9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8B241A-6FF9-6A25-6B7B-3B3C7A7EE7AB}"/>
              </a:ext>
            </a:extLst>
          </p:cNvPr>
          <p:cNvSpPr>
            <a:spLocks noGrp="1"/>
          </p:cNvSpPr>
          <p:nvPr>
            <p:ph type="title"/>
          </p:nvPr>
        </p:nvSpPr>
        <p:spPr>
          <a:xfrm>
            <a:off x="421887" y="-10437"/>
            <a:ext cx="10515600" cy="1325563"/>
          </a:xfrm>
        </p:spPr>
        <p:txBody>
          <a:bodyPr>
            <a:normAutofit/>
          </a:bodyPr>
          <a:lstStyle/>
          <a:p>
            <a:r>
              <a:rPr lang="en-GB" sz="5400" b="1" dirty="0">
                <a:ln w="12700">
                  <a:solidFill>
                    <a:schemeClr val="accent3">
                      <a:lumMod val="50000"/>
                    </a:schemeClr>
                  </a:solidFill>
                  <a:prstDash val="solid"/>
                </a:ln>
                <a:pattFill prst="pct60">
                  <a:fgClr>
                    <a:schemeClr val="accent3"/>
                  </a:fgClr>
                  <a:bgClr>
                    <a:schemeClr val="accent3">
                      <a:lumMod val="40000"/>
                      <a:lumOff val="60000"/>
                    </a:schemeClr>
                  </a:bgClr>
                </a:pattFill>
                <a:effectLst>
                  <a:innerShdw blurRad="177800">
                    <a:schemeClr val="accent3">
                      <a:lumMod val="50000"/>
                    </a:schemeClr>
                  </a:innerShdw>
                </a:effectLst>
                <a:latin typeface="Avenir Next LT Pro Demi" panose="020B0704020202020204" pitchFamily="34" charset="0"/>
              </a:rPr>
              <a:t>References</a:t>
            </a:r>
          </a:p>
        </p:txBody>
      </p:sp>
      <p:sp>
        <p:nvSpPr>
          <p:cNvPr id="4" name="Arrow: Chevron 3">
            <a:extLst>
              <a:ext uri="{FF2B5EF4-FFF2-40B4-BE49-F238E27FC236}">
                <a16:creationId xmlns:a16="http://schemas.microsoft.com/office/drawing/2014/main" id="{64D41F2D-47AB-CB22-063B-A0F63AB198A6}"/>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TextBox 7">
            <a:extLst>
              <a:ext uri="{FF2B5EF4-FFF2-40B4-BE49-F238E27FC236}">
                <a16:creationId xmlns:a16="http://schemas.microsoft.com/office/drawing/2014/main" id="{5857C292-18F7-BFC5-BD50-9971BFAFD009}"/>
              </a:ext>
            </a:extLst>
          </p:cNvPr>
          <p:cNvSpPr txBox="1"/>
          <p:nvPr/>
        </p:nvSpPr>
        <p:spPr>
          <a:xfrm>
            <a:off x="236034" y="1019989"/>
            <a:ext cx="11719931" cy="5875134"/>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McLeroy, K.R., Bibeau, D., Steckler, A. and Glanz, K. (1988) ‘An Ecological Perspective on Health Promotion Programs’,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 Education Quarterly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15(4), pp. 351–377. Available at: https://www.jstor.org/stable/45049276 (Accessed: 12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(2023)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Health Check</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https://www.nhs.uk/tests-and-treatments/nhs-health-check/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Digital (2022) Health Survey England Additional Analyses, Ethnicity and Health, 2011–2019: Experimental statistics. Available at: https://digital.nhs.uk/data-and-information/publications/statistical/health-survey-england-additional-analyses/ethnicity-and-health-2011-2019-experimental-statistics/wellbeing-copy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England (2023)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Supported self-management: peer support guide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https://www.england.nhs.uk/long-read/peer-support/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England (2026a)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About the prevention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https://www.england.nhs.uk/ourwork/prevention/about-prevention-programme/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England (2026b)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Consultant-led Referral to Treatment Waiting Times Data 2024-25</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https://www.england.nhs.uk/statistics/statistical-work-areas/rtt-waiting-times/rtt-data-2024-25/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England (2026c)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Core20PLUS5 (adults) – an approach to reducing healthcare inequalities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https://www.england.nhs.uk/about/equality/equality-hub/national-healthcare-inequalities-improvement-programme/core20plus5/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England (2026d)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Performance report</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https://www.england.nhs.uk/long-read/performance-report-24-25/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England (2026e) NHS Diabetes Prevention Programme (NHS DPP). Available at: https://www.england.nhs.uk/diabetes/diabetes-prevention/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England Digital (2021)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Health Check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https://digital.nhs.uk/data-and-information/data-tools-and-services/data-services/general-practice-data-hub/nhs-health-check-programme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Health Check (2025)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Overview of the NHS Health Check Online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https://www.healthcheck.nhs.uk/seecmsfile/?id=2634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Office for National Statistics (2025)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UK Measures of National Well-being Dashboard: an overview of well-being in the UK on an individual, community and national level</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https://www.ons.gov.uk/peoplepopulationandcommunity/wellbeing/articles/ukmeasuresofnationalwellbeing/dashboard (Accessed: 14 February 2026).</a:t>
            </a:r>
          </a:p>
        </p:txBody>
      </p:sp>
    </p:spTree>
    <p:extLst>
      <p:ext uri="{BB962C8B-B14F-4D97-AF65-F5344CB8AC3E}">
        <p14:creationId xmlns:p14="http://schemas.microsoft.com/office/powerpoint/2010/main" val="9401958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a:extLst>
            <a:ext uri="{FF2B5EF4-FFF2-40B4-BE49-F238E27FC236}">
              <a16:creationId xmlns:a16="http://schemas.microsoft.com/office/drawing/2014/main" id="{82CA46EB-6300-5142-88EE-16D72E1670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64F331-AD12-AD40-C6E1-B2B766357624}"/>
              </a:ext>
            </a:extLst>
          </p:cNvPr>
          <p:cNvSpPr>
            <a:spLocks noGrp="1"/>
          </p:cNvSpPr>
          <p:nvPr>
            <p:ph type="title"/>
          </p:nvPr>
        </p:nvSpPr>
        <p:spPr>
          <a:xfrm>
            <a:off x="421887" y="-10437"/>
            <a:ext cx="10515600" cy="1325563"/>
          </a:xfrm>
        </p:spPr>
        <p:txBody>
          <a:bodyPr>
            <a:normAutofit/>
          </a:bodyPr>
          <a:lstStyle/>
          <a:p>
            <a:r>
              <a:rPr lang="en-GB" sz="5400" b="1">
                <a:ln w="12700">
                  <a:solidFill>
                    <a:schemeClr val="accent3">
                      <a:lumMod val="50000"/>
                    </a:schemeClr>
                  </a:solidFill>
                  <a:prstDash val="solid"/>
                </a:ln>
                <a:pattFill prst="pct60">
                  <a:fgClr>
                    <a:schemeClr val="accent3"/>
                  </a:fgClr>
                  <a:bgClr>
                    <a:schemeClr val="accent3">
                      <a:lumMod val="40000"/>
                      <a:lumOff val="60000"/>
                    </a:schemeClr>
                  </a:bgClr>
                </a:pattFill>
                <a:effectLst>
                  <a:innerShdw blurRad="177800">
                    <a:schemeClr val="accent3">
                      <a:lumMod val="50000"/>
                    </a:schemeClr>
                  </a:innerShdw>
                </a:effectLst>
                <a:latin typeface="Avenir Next LT Pro Demi" panose="020B0704020202020204" pitchFamily="34" charset="0"/>
              </a:rPr>
              <a:t>References</a:t>
            </a:r>
          </a:p>
        </p:txBody>
      </p:sp>
      <p:sp>
        <p:nvSpPr>
          <p:cNvPr id="4" name="Arrow: Chevron 3">
            <a:extLst>
              <a:ext uri="{FF2B5EF4-FFF2-40B4-BE49-F238E27FC236}">
                <a16:creationId xmlns:a16="http://schemas.microsoft.com/office/drawing/2014/main" id="{F60C2CEB-B38E-5EA5-7749-05F1649FCB4A}"/>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TextBox 7">
            <a:extLst>
              <a:ext uri="{FF2B5EF4-FFF2-40B4-BE49-F238E27FC236}">
                <a16:creationId xmlns:a16="http://schemas.microsoft.com/office/drawing/2014/main" id="{6836C00B-562B-B2DA-67ED-8A5B890CDD60}"/>
              </a:ext>
            </a:extLst>
          </p:cNvPr>
          <p:cNvSpPr txBox="1"/>
          <p:nvPr/>
        </p:nvSpPr>
        <p:spPr>
          <a:xfrm>
            <a:off x="236034" y="1019989"/>
            <a:ext cx="11719931" cy="5598136"/>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Olivera, J.N., Ford, J., Sowden, S. and Bambra, C. (2022) ‘Conceptualisation of health inequalities by local healthcare systems: A document analysis’,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 &amp; Social Care in the Community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30(6), pp. e3977–e3984. Available at: </a:t>
            </a: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3"/>
              </a:rPr>
              <a:t>https://doi.org/10.1111/hsc.13791</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Ong, Z.X., Dowthwaite, L., Perez Vallejos, E., </a:t>
            </a: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Rawsthorne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M. and Long, Y. (2021) ‘Measuring online wellbeing: a scoping review of subjective wellbeing measures’,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Frontiers in Psychology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12. Available at: </a:t>
            </a: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https://doi.org/10.3389/fpsyg.2021.616637</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Parkinson, B., Cullum, N., Sutton, M., </a:t>
            </a: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Checkland</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K., Bower, P., Bramwell, D. and Meacock, R. (2024) ‘Regional variation in the community nursing and support workforce in England: A longitudinal analysis 2010–2021’,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Journal of Nursing Management</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https://doi.org/10.1155/2024/7513374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Ravindrarajah</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R., Sutton, M., Reeves, D., Cotterill, S., McManus, E., Meacock, R., Whittaker, W., </a:t>
            </a: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Soiland</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-Reyes, C., Heller, S., Bower, P. and </a:t>
            </a: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Kontopantelis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E. (2023) ‘Referral to the NHS Diabetes Prevention Programme and conversion from nondiabetic hyperglycaemia to type 2 diabetes mellitus in England: A matched cohort analysis’,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PLOS Medicine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 Available at: </a:t>
            </a: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https://doi.org/10.1371/journal.pmed.1004177</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Reed, S., Oung, C., Davies, J., Dayan, M. and Scobie, S. (2021</a:t>
            </a:r>
            <a:r>
              <a:rPr lang="en-GB" sz="1200" dirty="0">
                <a:solidFill>
                  <a:prstClr val="black"/>
                </a:solidFill>
                <a:latin typeface="Arial" panose="020B0604020202020204" pitchFamily="34" charset="0"/>
                <a:cs typeface="Arial" panose="020B0604020202020204" pitchFamily="34" charset="0"/>
              </a:rPr>
              <a:t>)</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Integrating health and social care: A comparison of policy and progress across the four countries of the UK</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https://www.nuffieldtrust.org.uk/research/integrating-health-and-social-care-a-comparison-of-policy-and-progress-across-the-four-countries-of-the-uk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Stone, T.J., Brangan, E., Chappell, A., Harrison, V. and Horwood, J. (2019) ‘Telephone outreach by community workers to improve uptake of NHS Health Checks in more deprived localities and minority ethnic groups: a qualitative investigation of implementation’,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Journal of Public Health</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42(8). Available at: </a:t>
            </a: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https://doi.org/10.1093/pubmed/fdz063</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Sustainable Development Report (2026)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United Kingdom</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https://dashboards.sdgindex.org/profiles/united-kingdom/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UK Government (2018)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 matters: preventing Type 2 diabetes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https://www.gov.uk/government/publications/health-matters-preventing-type-2-diabetes/health-matters-preventing-type-2-diabetes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UK Government (2019)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Long Term Plan</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https://www.gov.uk/government/publications/10-year-health-plan-for-england-fit-for-the-future (Accessed: 14 February 2026).</a:t>
            </a:r>
          </a:p>
        </p:txBody>
      </p:sp>
    </p:spTree>
    <p:extLst>
      <p:ext uri="{BB962C8B-B14F-4D97-AF65-F5344CB8AC3E}">
        <p14:creationId xmlns:p14="http://schemas.microsoft.com/office/powerpoint/2010/main" val="24264153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a:extLst>
            <a:ext uri="{FF2B5EF4-FFF2-40B4-BE49-F238E27FC236}">
              <a16:creationId xmlns:a16="http://schemas.microsoft.com/office/drawing/2014/main" id="{665DD7F3-0840-95D2-0562-2AC42754CE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97D220-2FA1-BCDD-6534-EBAB8EDDCB11}"/>
              </a:ext>
            </a:extLst>
          </p:cNvPr>
          <p:cNvSpPr>
            <a:spLocks noGrp="1"/>
          </p:cNvSpPr>
          <p:nvPr>
            <p:ph type="title"/>
          </p:nvPr>
        </p:nvSpPr>
        <p:spPr>
          <a:xfrm>
            <a:off x="421887" y="-10437"/>
            <a:ext cx="10515600" cy="1325563"/>
          </a:xfrm>
        </p:spPr>
        <p:txBody>
          <a:bodyPr>
            <a:normAutofit/>
          </a:bodyPr>
          <a:lstStyle/>
          <a:p>
            <a:r>
              <a:rPr lang="en-GB" sz="5400" b="1">
                <a:ln w="12700">
                  <a:solidFill>
                    <a:schemeClr val="accent3">
                      <a:lumMod val="50000"/>
                    </a:schemeClr>
                  </a:solidFill>
                  <a:prstDash val="solid"/>
                </a:ln>
                <a:pattFill prst="pct60">
                  <a:fgClr>
                    <a:schemeClr val="accent3"/>
                  </a:fgClr>
                  <a:bgClr>
                    <a:schemeClr val="accent3">
                      <a:lumMod val="40000"/>
                      <a:lumOff val="60000"/>
                    </a:schemeClr>
                  </a:bgClr>
                </a:pattFill>
                <a:effectLst>
                  <a:innerShdw blurRad="177800">
                    <a:schemeClr val="accent3">
                      <a:lumMod val="50000"/>
                    </a:schemeClr>
                  </a:innerShdw>
                </a:effectLst>
                <a:latin typeface="Avenir Next LT Pro Demi" panose="020B0704020202020204" pitchFamily="34" charset="0"/>
              </a:rPr>
              <a:t>References</a:t>
            </a:r>
          </a:p>
        </p:txBody>
      </p:sp>
      <p:sp>
        <p:nvSpPr>
          <p:cNvPr id="4" name="Arrow: Chevron 3">
            <a:extLst>
              <a:ext uri="{FF2B5EF4-FFF2-40B4-BE49-F238E27FC236}">
                <a16:creationId xmlns:a16="http://schemas.microsoft.com/office/drawing/2014/main" id="{93F514F5-77FA-5759-DDCD-CDAC319AAE06}"/>
              </a:ext>
            </a:extLst>
          </p:cNvPr>
          <p:cNvSpPr/>
          <p:nvPr/>
        </p:nvSpPr>
        <p:spPr>
          <a:xfrm>
            <a:off x="50181" y="395868"/>
            <a:ext cx="371706" cy="512955"/>
          </a:xfrm>
          <a:prstGeom prst="chevron">
            <a:avLst>
              <a:gd name="adj" fmla="val 61538"/>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TextBox 7">
            <a:extLst>
              <a:ext uri="{FF2B5EF4-FFF2-40B4-BE49-F238E27FC236}">
                <a16:creationId xmlns:a16="http://schemas.microsoft.com/office/drawing/2014/main" id="{12F43865-5304-D34A-788D-11F6B17D0139}"/>
              </a:ext>
            </a:extLst>
          </p:cNvPr>
          <p:cNvSpPr txBox="1"/>
          <p:nvPr/>
        </p:nvSpPr>
        <p:spPr>
          <a:xfrm>
            <a:off x="236034" y="1019989"/>
            <a:ext cx="11719931" cy="3105145"/>
          </a:xfrm>
          <a:prstGeom prst="rect">
            <a:avLst/>
          </a:prstGeom>
          <a:noFill/>
        </p:spPr>
        <p:txBody>
          <a:bodyPr wrap="square">
            <a:spAutoFit/>
          </a:bodyPr>
          <a:lstStyle/>
          <a:p>
            <a:pPr>
              <a:lnSpc>
                <a:spcPct val="150000"/>
              </a:lnSpc>
              <a:defRPr/>
            </a:pPr>
            <a:r>
              <a:rPr lang="en-GB" sz="1200" dirty="0">
                <a:solidFill>
                  <a:prstClr val="black"/>
                </a:solidFill>
                <a:latin typeface="Arial" panose="020B0604020202020204" pitchFamily="34" charset="0"/>
                <a:cs typeface="Arial" panose="020B0604020202020204" pitchFamily="34" charset="0"/>
              </a:rPr>
              <a:t>UK Government (2021) </a:t>
            </a:r>
            <a:r>
              <a:rPr lang="en-GB" sz="1200" i="1" dirty="0">
                <a:solidFill>
                  <a:prstClr val="black"/>
                </a:solidFill>
                <a:latin typeface="Arial" panose="020B0604020202020204" pitchFamily="34" charset="0"/>
                <a:cs typeface="Arial" panose="020B0604020202020204" pitchFamily="34" charset="0"/>
              </a:rPr>
              <a:t>Annex B: a summary of analyses and evidence on the current NHS Health Check programme</a:t>
            </a:r>
            <a:r>
              <a:rPr lang="en-GB" sz="1200" dirty="0">
                <a:solidFill>
                  <a:prstClr val="black"/>
                </a:solidFill>
                <a:latin typeface="Arial" panose="020B0604020202020204" pitchFamily="34" charset="0"/>
                <a:cs typeface="Arial" panose="020B0604020202020204" pitchFamily="34" charset="0"/>
              </a:rPr>
              <a:t>. Available at: https://www.gov.uk/government/publications/nhs-health-check-programme-review/annex-b-a-summary-of-analyses-and-evidence-on-the-current-nhs-health-check-programme (Accessed: 12 February 2026).</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UK Government (2022)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 and Care Act 2022</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https://www.legislation.gov.uk/ukpga/2022/31/contents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UK Government (2025)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English indices of deprivation 2025</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statistical release. Available at: https://www.gov.uk/government/statistics/english-indices-of-deprivation-2025/english-indices-of-deprivation-2025-statistical-release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United Nations (2023)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What is sustainable development?.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Available at: https://www.un.org/sustainabledevelopment/blog/2023/08/what-is-sustainable-development/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United Nations (2026)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17 Goals to Transform Our World</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https://www.un.org/sustainabledevelopment/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World Health Organization (2026) </a:t>
            </a:r>
            <a:r>
              <a:rPr kumimoji="0" lang="en-GB" sz="1200" b="0" i="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Constitution</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Available at: https://www.who.int/about/governance/constitution (Accessed: 14 February 2026).</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79218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80ad0dd2-2cb0-44fb-bfff-af5123703117"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A5AEB59E106244B832A4D4041A0D21" ma:contentTypeVersion="11" ma:contentTypeDescription="Create a new document." ma:contentTypeScope="" ma:versionID="f23d17bbcad9439a1400134c96a0e6ac">
  <xsd:schema xmlns:xsd="http://www.w3.org/2001/XMLSchema" xmlns:xs="http://www.w3.org/2001/XMLSchema" xmlns:p="http://schemas.microsoft.com/office/2006/metadata/properties" xmlns:ns3="80ad0dd2-2cb0-44fb-bfff-af5123703117" targetNamespace="http://schemas.microsoft.com/office/2006/metadata/properties" ma:root="true" ma:fieldsID="fd6d5c8eedf3bebac723529493717c18" ns3:_="">
    <xsd:import namespace="80ad0dd2-2cb0-44fb-bfff-af5123703117"/>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Location" minOccurs="0"/>
                <xsd:element ref="ns3:MediaServiceGenerationTime" minOccurs="0"/>
                <xsd:element ref="ns3:MediaServiceEventHashCod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ad0dd2-2cb0-44fb-bfff-af512370311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2899458-9107-40D6-8BF2-4F728EDEA07B}">
  <ds:schemaRefs>
    <ds:schemaRef ds:uri="http://purl.org/dc/term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http://purl.org/dc/dcmitype/"/>
    <ds:schemaRef ds:uri="http://schemas.microsoft.com/office/infopath/2007/PartnerControls"/>
    <ds:schemaRef ds:uri="80ad0dd2-2cb0-44fb-bfff-af5123703117"/>
    <ds:schemaRef ds:uri="http://www.w3.org/XML/1998/namespace"/>
  </ds:schemaRefs>
</ds:datastoreItem>
</file>

<file path=customXml/itemProps2.xml><?xml version="1.0" encoding="utf-8"?>
<ds:datastoreItem xmlns:ds="http://schemas.openxmlformats.org/officeDocument/2006/customXml" ds:itemID="{32046F5B-0DCA-46DE-9BB3-27426DF57735}">
  <ds:schemaRefs>
    <ds:schemaRef ds:uri="http://schemas.microsoft.com/office/2006/metadata/contentType"/>
    <ds:schemaRef ds:uri="http://schemas.microsoft.com/office/2006/metadata/properties/metaAttributes"/>
    <ds:schemaRef ds:uri="http://www.w3.org/2000/xmlns/"/>
    <ds:schemaRef ds:uri="http://www.w3.org/2001/XMLSchema"/>
    <ds:schemaRef ds:uri="80ad0dd2-2cb0-44fb-bfff-af5123703117"/>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38D7EEA-B9AD-428C-BB66-E1DA021BEA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4613</Words>
  <Application>Microsoft Office PowerPoint</Application>
  <PresentationFormat>Widescreen</PresentationFormat>
  <Paragraphs>132</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Aptos</vt:lpstr>
      <vt:lpstr>Aptos Display</vt:lpstr>
      <vt:lpstr>Arial</vt:lpstr>
      <vt:lpstr>Avenir Next LT Pro</vt:lpstr>
      <vt:lpstr>Avenir Next LT Pro Demi</vt:lpstr>
      <vt:lpstr>Courier New</vt:lpstr>
      <vt:lpstr>Wingdings</vt:lpstr>
      <vt:lpstr>Office Theme</vt:lpstr>
      <vt:lpstr>Health, Wellbeing and Sustainable Development – SDGs in UK</vt:lpstr>
      <vt:lpstr>PowerPoint Presentation</vt:lpstr>
      <vt:lpstr>PowerPoint Presentation</vt:lpstr>
      <vt:lpstr>PowerPoint Presentation</vt:lpstr>
      <vt:lpstr>Sustainable Development Goals</vt:lpstr>
      <vt:lpstr>Policy &amp; Governance</vt:lpstr>
      <vt:lpstr>Case studies</vt:lpstr>
      <vt:lpstr>Case studies</vt:lpstr>
      <vt:lpstr>Access and Equity</vt:lpstr>
      <vt:lpstr>Conclusion</vt:lpstr>
      <vt:lpstr>Recommendations</vt:lpstr>
      <vt:lpstr>References</vt:lpstr>
      <vt:lpstr>References</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 Wellbeing and Sustainable Development – SDG3 in UK</dc:title>
  <dc:creator>Alexandru Gaiu (2332587)</dc:creator>
  <cp:lastModifiedBy>Alexandru Gaiu (2332587)</cp:lastModifiedBy>
  <cp:revision>3</cp:revision>
  <dcterms:created xsi:type="dcterms:W3CDTF">2026-01-21T10:18:09Z</dcterms:created>
  <dcterms:modified xsi:type="dcterms:W3CDTF">2026-02-14T20:43:24Z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0x01010088A5AEB59E106244B832A4D4041A0D21</vt:lpwstr>
  </property>
</Properties>
</file>