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sldIdLst>
    <p:sldId id="256" r:id="rId2"/>
    <p:sldId id="257" r:id="rId3"/>
    <p:sldId id="259" r:id="rId4"/>
    <p:sldId id="258" r:id="rId5"/>
    <p:sldId id="260" r:id="rId6"/>
    <p:sldId id="261" r:id="rId7"/>
    <p:sldId id="262" r:id="rId8"/>
    <p:sldId id="263" r:id="rId9"/>
    <p:sldId id="265" r:id="rId10"/>
    <p:sldId id="266" r:id="rId11"/>
    <p:sldId id="264"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60" d="100"/>
          <a:sy n="60" d="100"/>
        </p:scale>
        <p:origin x="840" y="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ylyn mais" userId="5b48df3853855623" providerId="LiveId" clId="{DF91A17A-1F10-4BCC-BDD0-13F88A588BBC}"/>
    <pc:docChg chg="undo custSel addSld delSld modSld sldOrd">
      <pc:chgData name="kaylyn mais" userId="5b48df3853855623" providerId="LiveId" clId="{DF91A17A-1F10-4BCC-BDD0-13F88A588BBC}" dt="2026-06-23T21:02:47.271" v="19408"/>
      <pc:docMkLst>
        <pc:docMk/>
      </pc:docMkLst>
      <pc:sldChg chg="addSp modSp mod setBg addAnim">
        <pc:chgData name="kaylyn mais" userId="5b48df3853855623" providerId="LiveId" clId="{DF91A17A-1F10-4BCC-BDD0-13F88A588BBC}" dt="2026-06-22T13:19:22.296" v="19150" actId="20577"/>
        <pc:sldMkLst>
          <pc:docMk/>
          <pc:sldMk cId="2570345120" sldId="256"/>
        </pc:sldMkLst>
        <pc:spChg chg="mod">
          <ac:chgData name="kaylyn mais" userId="5b48df3853855623" providerId="LiveId" clId="{DF91A17A-1F10-4BCC-BDD0-13F88A588BBC}" dt="2026-06-22T13:19:22.296" v="19150" actId="20577"/>
          <ac:spMkLst>
            <pc:docMk/>
            <pc:sldMk cId="2570345120" sldId="256"/>
            <ac:spMk id="2" creationId="{602CF3EC-4FCE-7A6E-8A6A-55EDE4FE198A}"/>
          </ac:spMkLst>
        </pc:spChg>
        <pc:spChg chg="add">
          <ac:chgData name="kaylyn mais" userId="5b48df3853855623" providerId="LiveId" clId="{DF91A17A-1F10-4BCC-BDD0-13F88A588BBC}" dt="2026-06-19T22:35:00.734" v="15105" actId="26606"/>
          <ac:spMkLst>
            <pc:docMk/>
            <pc:sldMk cId="2570345120" sldId="256"/>
            <ac:spMk id="7" creationId="{A62E6B9D-7061-462E-8947-2825B75789B9}"/>
          </ac:spMkLst>
        </pc:spChg>
        <pc:spChg chg="add">
          <ac:chgData name="kaylyn mais" userId="5b48df3853855623" providerId="LiveId" clId="{DF91A17A-1F10-4BCC-BDD0-13F88A588BBC}" dt="2026-06-19T22:35:00.734" v="15105" actId="26606"/>
          <ac:spMkLst>
            <pc:docMk/>
            <pc:sldMk cId="2570345120" sldId="256"/>
            <ac:spMk id="9" creationId="{EBCBE66D-4E28-4F31-90A0-960C40C59C7D}"/>
          </ac:spMkLst>
        </pc:spChg>
      </pc:sldChg>
      <pc:sldChg chg="addSp delSp modSp mod setBg">
        <pc:chgData name="kaylyn mais" userId="5b48df3853855623" providerId="LiveId" clId="{DF91A17A-1F10-4BCC-BDD0-13F88A588BBC}" dt="2026-06-22T19:03:05.418" v="19340" actId="14100"/>
        <pc:sldMkLst>
          <pc:docMk/>
          <pc:sldMk cId="2837552985" sldId="257"/>
        </pc:sldMkLst>
        <pc:spChg chg="mod">
          <ac:chgData name="kaylyn mais" userId="5b48df3853855623" providerId="LiveId" clId="{DF91A17A-1F10-4BCC-BDD0-13F88A588BBC}" dt="2026-06-22T19:01:37.639" v="19333" actId="26606"/>
          <ac:spMkLst>
            <pc:docMk/>
            <pc:sldMk cId="2837552985" sldId="257"/>
            <ac:spMk id="2" creationId="{95E4119C-1E5E-DE48-FECA-2603AC87C45F}"/>
          </ac:spMkLst>
        </pc:spChg>
        <pc:spChg chg="mod ord">
          <ac:chgData name="kaylyn mais" userId="5b48df3853855623" providerId="LiveId" clId="{DF91A17A-1F10-4BCC-BDD0-13F88A588BBC}" dt="2026-06-22T19:03:05.418" v="19340" actId="14100"/>
          <ac:spMkLst>
            <pc:docMk/>
            <pc:sldMk cId="2837552985" sldId="257"/>
            <ac:spMk id="3" creationId="{6FB2A45D-7648-D584-8EB7-E33F651C3BDF}"/>
          </ac:spMkLst>
        </pc:spChg>
        <pc:spChg chg="add del">
          <ac:chgData name="kaylyn mais" userId="5b48df3853855623" providerId="LiveId" clId="{DF91A17A-1F10-4BCC-BDD0-13F88A588BBC}" dt="2026-06-22T19:01:37.639" v="19333" actId="26606"/>
          <ac:spMkLst>
            <pc:docMk/>
            <pc:sldMk cId="2837552985" sldId="257"/>
            <ac:spMk id="17" creationId="{B086532B-5A3E-44A5-A0C2-22A0DB316C40}"/>
          </ac:spMkLst>
        </pc:spChg>
        <pc:picChg chg="add mod">
          <ac:chgData name="kaylyn mais" userId="5b48df3853855623" providerId="LiveId" clId="{DF91A17A-1F10-4BCC-BDD0-13F88A588BBC}" dt="2026-06-22T19:01:37.639" v="19333" actId="26606"/>
          <ac:picMkLst>
            <pc:docMk/>
            <pc:sldMk cId="2837552985" sldId="257"/>
            <ac:picMk id="14" creationId="{E0BA2D94-87C7-6153-B166-2160A6AC8F98}"/>
          </ac:picMkLst>
        </pc:picChg>
      </pc:sldChg>
      <pc:sldChg chg="addSp delSp modSp mod ord setBg">
        <pc:chgData name="kaylyn mais" userId="5b48df3853855623" providerId="LiveId" clId="{DF91A17A-1F10-4BCC-BDD0-13F88A588BBC}" dt="2026-06-23T21:02:47.271" v="19408"/>
        <pc:sldMkLst>
          <pc:docMk/>
          <pc:sldMk cId="1074138414" sldId="258"/>
        </pc:sldMkLst>
        <pc:spChg chg="mod">
          <ac:chgData name="kaylyn mais" userId="5b48df3853855623" providerId="LiveId" clId="{DF91A17A-1F10-4BCC-BDD0-13F88A588BBC}" dt="2026-06-19T22:33:29.839" v="15104" actId="26606"/>
          <ac:spMkLst>
            <pc:docMk/>
            <pc:sldMk cId="1074138414" sldId="258"/>
            <ac:spMk id="2" creationId="{9A838340-5C68-D538-41E2-EA97BE176A30}"/>
          </ac:spMkLst>
        </pc:spChg>
        <pc:graphicFrameChg chg="add mod modGraphic">
          <ac:chgData name="kaylyn mais" userId="5b48df3853855623" providerId="LiveId" clId="{DF91A17A-1F10-4BCC-BDD0-13F88A588BBC}" dt="2026-06-20T22:08:57.317" v="16645" actId="20577"/>
          <ac:graphicFrameMkLst>
            <pc:docMk/>
            <pc:sldMk cId="1074138414" sldId="258"/>
            <ac:graphicFrameMk id="5" creationId="{FE1AF543-CF74-C094-DD47-0A8BFF8FE760}"/>
          </ac:graphicFrameMkLst>
        </pc:graphicFrameChg>
      </pc:sldChg>
      <pc:sldChg chg="addSp delSp modSp mod ord setBg">
        <pc:chgData name="kaylyn mais" userId="5b48df3853855623" providerId="LiveId" clId="{DF91A17A-1F10-4BCC-BDD0-13F88A588BBC}" dt="2026-06-23T20:41:12.026" v="19346"/>
        <pc:sldMkLst>
          <pc:docMk/>
          <pc:sldMk cId="4248067024" sldId="259"/>
        </pc:sldMkLst>
        <pc:spChg chg="mod">
          <ac:chgData name="kaylyn mais" userId="5b48df3853855623" providerId="LiveId" clId="{DF91A17A-1F10-4BCC-BDD0-13F88A588BBC}" dt="2026-06-19T22:31:59.650" v="15100" actId="26606"/>
          <ac:spMkLst>
            <pc:docMk/>
            <pc:sldMk cId="4248067024" sldId="259"/>
            <ac:spMk id="2" creationId="{8077DBC0-E263-B380-D9B1-BC52133362F0}"/>
          </ac:spMkLst>
        </pc:spChg>
        <pc:graphicFrameChg chg="add mod modGraphic">
          <ac:chgData name="kaylyn mais" userId="5b48df3853855623" providerId="LiveId" clId="{DF91A17A-1F10-4BCC-BDD0-13F88A588BBC}" dt="2026-06-20T20:05:52.049" v="15251" actId="207"/>
          <ac:graphicFrameMkLst>
            <pc:docMk/>
            <pc:sldMk cId="4248067024" sldId="259"/>
            <ac:graphicFrameMk id="5" creationId="{732B868D-A0D6-4554-6345-B379064FF445}"/>
          </ac:graphicFrameMkLst>
        </pc:graphicFrameChg>
      </pc:sldChg>
      <pc:sldChg chg="addSp delSp modSp mod ord setBg">
        <pc:chgData name="kaylyn mais" userId="5b48df3853855623" providerId="LiveId" clId="{DF91A17A-1F10-4BCC-BDD0-13F88A588BBC}" dt="2026-06-23T20:42:04.287" v="19348"/>
        <pc:sldMkLst>
          <pc:docMk/>
          <pc:sldMk cId="3492853298" sldId="260"/>
        </pc:sldMkLst>
        <pc:spChg chg="mod">
          <ac:chgData name="kaylyn mais" userId="5b48df3853855623" providerId="LiveId" clId="{DF91A17A-1F10-4BCC-BDD0-13F88A588BBC}" dt="2026-06-03T21:20:49.852" v="6587" actId="14100"/>
          <ac:spMkLst>
            <pc:docMk/>
            <pc:sldMk cId="3492853298" sldId="260"/>
            <ac:spMk id="2" creationId="{C60EDE38-94AD-4E9B-043B-3C9568B45AB8}"/>
          </ac:spMkLst>
        </pc:spChg>
        <pc:spChg chg="mod ord">
          <ac:chgData name="kaylyn mais" userId="5b48df3853855623" providerId="LiveId" clId="{DF91A17A-1F10-4BCC-BDD0-13F88A588BBC}" dt="2026-06-18T17:53:56.160" v="12293" actId="255"/>
          <ac:spMkLst>
            <pc:docMk/>
            <pc:sldMk cId="3492853298" sldId="260"/>
            <ac:spMk id="3" creationId="{0945FBAB-AA26-2E08-C375-2117B608CA43}"/>
          </ac:spMkLst>
        </pc:spChg>
        <pc:spChg chg="add">
          <ac:chgData name="kaylyn mais" userId="5b48df3853855623" providerId="LiveId" clId="{DF91A17A-1F10-4BCC-BDD0-13F88A588BBC}" dt="2026-06-03T21:18:31.762" v="6575"/>
          <ac:spMkLst>
            <pc:docMk/>
            <pc:sldMk cId="3492853298" sldId="260"/>
            <ac:spMk id="6" creationId="{238AF91A-E28C-5B9A-140C-A9C063407853}"/>
          </ac:spMkLst>
        </pc:spChg>
        <pc:spChg chg="add">
          <ac:chgData name="kaylyn mais" userId="5b48df3853855623" providerId="LiveId" clId="{DF91A17A-1F10-4BCC-BDD0-13F88A588BBC}" dt="2026-06-03T21:18:38.999" v="6577"/>
          <ac:spMkLst>
            <pc:docMk/>
            <pc:sldMk cId="3492853298" sldId="260"/>
            <ac:spMk id="8" creationId="{19256C08-9CA6-671F-BFFA-0BA8007A8BC8}"/>
          </ac:spMkLst>
        </pc:spChg>
        <pc:spChg chg="add">
          <ac:chgData name="kaylyn mais" userId="5b48df3853855623" providerId="LiveId" clId="{DF91A17A-1F10-4BCC-BDD0-13F88A588BBC}" dt="2026-06-03T21:16:48.637" v="6569" actId="26606"/>
          <ac:spMkLst>
            <pc:docMk/>
            <pc:sldMk cId="3492853298" sldId="260"/>
            <ac:spMk id="9" creationId="{E9271C28-7496-4447-8541-7B39F5E9480A}"/>
          </ac:spMkLst>
        </pc:spChg>
        <pc:spChg chg="add">
          <ac:chgData name="kaylyn mais" userId="5b48df3853855623" providerId="LiveId" clId="{DF91A17A-1F10-4BCC-BDD0-13F88A588BBC}" dt="2026-06-03T21:19:57.901" v="6584"/>
          <ac:spMkLst>
            <pc:docMk/>
            <pc:sldMk cId="3492853298" sldId="260"/>
            <ac:spMk id="13" creationId="{22E2792F-5007-28B8-6FD8-4548B50557FD}"/>
          </ac:spMkLst>
        </pc:spChg>
        <pc:picChg chg="add mod">
          <ac:chgData name="kaylyn mais" userId="5b48df3853855623" providerId="LiveId" clId="{DF91A17A-1F10-4BCC-BDD0-13F88A588BBC}" dt="2026-06-20T20:07:14.740" v="15253" actId="14100"/>
          <ac:picMkLst>
            <pc:docMk/>
            <pc:sldMk cId="3492853298" sldId="260"/>
            <ac:picMk id="4" creationId="{F089D47D-1AFE-4069-2D53-699832E67476}"/>
          </ac:picMkLst>
        </pc:picChg>
      </pc:sldChg>
      <pc:sldChg chg="addSp delSp modSp mod ord setBg">
        <pc:chgData name="kaylyn mais" userId="5b48df3853855623" providerId="LiveId" clId="{DF91A17A-1F10-4BCC-BDD0-13F88A588BBC}" dt="2026-06-23T20:44:39.090" v="19358"/>
        <pc:sldMkLst>
          <pc:docMk/>
          <pc:sldMk cId="55462890" sldId="261"/>
        </pc:sldMkLst>
        <pc:spChg chg="mod">
          <ac:chgData name="kaylyn mais" userId="5b48df3853855623" providerId="LiveId" clId="{DF91A17A-1F10-4BCC-BDD0-13F88A588BBC}" dt="2026-06-21T19:39:56.904" v="17795" actId="26606"/>
          <ac:spMkLst>
            <pc:docMk/>
            <pc:sldMk cId="55462890" sldId="261"/>
            <ac:spMk id="2" creationId="{15DCDA3B-8D92-98F3-ADE8-5990D467F508}"/>
          </ac:spMkLst>
        </pc:spChg>
        <pc:spChg chg="mod ord">
          <ac:chgData name="kaylyn mais" userId="5b48df3853855623" providerId="LiveId" clId="{DF91A17A-1F10-4BCC-BDD0-13F88A588BBC}" dt="2026-06-21T19:39:56.904" v="17795" actId="26606"/>
          <ac:spMkLst>
            <pc:docMk/>
            <pc:sldMk cId="55462890" sldId="261"/>
            <ac:spMk id="3" creationId="{27C42F18-550C-AB09-01C1-C690EFE3B03A}"/>
          </ac:spMkLst>
        </pc:spChg>
        <pc:spChg chg="add">
          <ac:chgData name="kaylyn mais" userId="5b48df3853855623" providerId="LiveId" clId="{DF91A17A-1F10-4BCC-BDD0-13F88A588BBC}" dt="2026-06-21T19:39:56.904" v="17795" actId="26606"/>
          <ac:spMkLst>
            <pc:docMk/>
            <pc:sldMk cId="55462890" sldId="261"/>
            <ac:spMk id="15" creationId="{F28D9B36-75B9-4435-83E6-0A9C81A12E95}"/>
          </ac:spMkLst>
        </pc:spChg>
        <pc:picChg chg="add">
          <ac:chgData name="kaylyn mais" userId="5b48df3853855623" providerId="LiveId" clId="{DF91A17A-1F10-4BCC-BDD0-13F88A588BBC}" dt="2026-06-21T19:39:56.904" v="17795" actId="26606"/>
          <ac:picMkLst>
            <pc:docMk/>
            <pc:sldMk cId="55462890" sldId="261"/>
            <ac:picMk id="11" creationId="{55F51A4E-3F23-D3D2-59A0-FEF7B101298A}"/>
          </ac:picMkLst>
        </pc:picChg>
      </pc:sldChg>
      <pc:sldChg chg="addSp delSp modSp mod ord setBg">
        <pc:chgData name="kaylyn mais" userId="5b48df3853855623" providerId="LiveId" clId="{DF91A17A-1F10-4BCC-BDD0-13F88A588BBC}" dt="2026-06-23T20:42:49.685" v="19352"/>
        <pc:sldMkLst>
          <pc:docMk/>
          <pc:sldMk cId="4140925639" sldId="262"/>
        </pc:sldMkLst>
        <pc:spChg chg="mod">
          <ac:chgData name="kaylyn mais" userId="5b48df3853855623" providerId="LiveId" clId="{DF91A17A-1F10-4BCC-BDD0-13F88A588BBC}" dt="2026-06-21T19:40:36.959" v="17797" actId="26606"/>
          <ac:spMkLst>
            <pc:docMk/>
            <pc:sldMk cId="4140925639" sldId="262"/>
            <ac:spMk id="2" creationId="{1390F502-8305-74F5-D5EB-D2D9F8AA4D1C}"/>
          </ac:spMkLst>
        </pc:spChg>
        <pc:spChg chg="mod">
          <ac:chgData name="kaylyn mais" userId="5b48df3853855623" providerId="LiveId" clId="{DF91A17A-1F10-4BCC-BDD0-13F88A588BBC}" dt="2026-06-21T19:40:36.959" v="17797" actId="26606"/>
          <ac:spMkLst>
            <pc:docMk/>
            <pc:sldMk cId="4140925639" sldId="262"/>
            <ac:spMk id="3" creationId="{8FA3F49B-5344-E505-1F35-AF3331AC757D}"/>
          </ac:spMkLst>
        </pc:spChg>
        <pc:spChg chg="add">
          <ac:chgData name="kaylyn mais" userId="5b48df3853855623" providerId="LiveId" clId="{DF91A17A-1F10-4BCC-BDD0-13F88A588BBC}" dt="2026-06-21T19:40:36.959" v="17797" actId="26606"/>
          <ac:spMkLst>
            <pc:docMk/>
            <pc:sldMk cId="4140925639" sldId="262"/>
            <ac:spMk id="9" creationId="{F28D9B36-75B9-4435-83E6-0A9C81A12E95}"/>
          </ac:spMkLst>
        </pc:spChg>
        <pc:picChg chg="add">
          <ac:chgData name="kaylyn mais" userId="5b48df3853855623" providerId="LiveId" clId="{DF91A17A-1F10-4BCC-BDD0-13F88A588BBC}" dt="2026-06-21T19:40:36.959" v="17797" actId="26606"/>
          <ac:picMkLst>
            <pc:docMk/>
            <pc:sldMk cId="4140925639" sldId="262"/>
            <ac:picMk id="5" creationId="{A7E44F87-ED19-3DEB-2D10-1D02F3261B0E}"/>
          </ac:picMkLst>
        </pc:picChg>
      </pc:sldChg>
      <pc:sldChg chg="addSp delSp modSp add del mod ord setBg">
        <pc:chgData name="kaylyn mais" userId="5b48df3853855623" providerId="LiveId" clId="{DF91A17A-1F10-4BCC-BDD0-13F88A588BBC}" dt="2026-06-23T20:45:10.269" v="19360"/>
        <pc:sldMkLst>
          <pc:docMk/>
          <pc:sldMk cId="2721115853" sldId="263"/>
        </pc:sldMkLst>
        <pc:spChg chg="mod">
          <ac:chgData name="kaylyn mais" userId="5b48df3853855623" providerId="LiveId" clId="{DF91A17A-1F10-4BCC-BDD0-13F88A588BBC}" dt="2026-06-22T18:46:42.174" v="19332" actId="20577"/>
          <ac:spMkLst>
            <pc:docMk/>
            <pc:sldMk cId="2721115853" sldId="263"/>
            <ac:spMk id="2" creationId="{50F2F8F9-ADAD-BCFB-7F43-6BEFCAD553AC}"/>
          </ac:spMkLst>
        </pc:spChg>
        <pc:graphicFrameChg chg="add">
          <ac:chgData name="kaylyn mais" userId="5b48df3853855623" providerId="LiveId" clId="{DF91A17A-1F10-4BCC-BDD0-13F88A588BBC}" dt="2026-06-21T19:39:23.231" v="17793" actId="26606"/>
          <ac:graphicFrameMkLst>
            <pc:docMk/>
            <pc:sldMk cId="2721115853" sldId="263"/>
            <ac:graphicFrameMk id="11" creationId="{35E46CC6-F60C-49EB-4ADF-928B343B265F}"/>
          </ac:graphicFrameMkLst>
        </pc:graphicFrameChg>
      </pc:sldChg>
      <pc:sldChg chg="addSp delSp modSp mod setBg">
        <pc:chgData name="kaylyn mais" userId="5b48df3853855623" providerId="LiveId" clId="{DF91A17A-1F10-4BCC-BDD0-13F88A588BBC}" dt="2026-06-20T22:32:54.324" v="16689" actId="20577"/>
        <pc:sldMkLst>
          <pc:docMk/>
          <pc:sldMk cId="1975179230" sldId="264"/>
        </pc:sldMkLst>
        <pc:spChg chg="mod">
          <ac:chgData name="kaylyn mais" userId="5b48df3853855623" providerId="LiveId" clId="{DF91A17A-1F10-4BCC-BDD0-13F88A588BBC}" dt="2026-06-20T21:45:36.321" v="16609" actId="27636"/>
          <ac:spMkLst>
            <pc:docMk/>
            <pc:sldMk cId="1975179230" sldId="264"/>
            <ac:spMk id="2" creationId="{86BC436D-CAC9-B881-91ED-56F499B873B5}"/>
          </ac:spMkLst>
        </pc:spChg>
        <pc:graphicFrameChg chg="add mod modGraphic">
          <ac:chgData name="kaylyn mais" userId="5b48df3853855623" providerId="LiveId" clId="{DF91A17A-1F10-4BCC-BDD0-13F88A588BBC}" dt="2026-06-20T22:32:54.324" v="16689" actId="20577"/>
          <ac:graphicFrameMkLst>
            <pc:docMk/>
            <pc:sldMk cId="1975179230" sldId="264"/>
            <ac:graphicFrameMk id="5" creationId="{391E8D88-B2F5-3A53-BED1-8A4956E2FE53}"/>
          </ac:graphicFrameMkLst>
        </pc:graphicFrameChg>
      </pc:sldChg>
      <pc:sldChg chg="addSp delSp modSp mod ord setBg">
        <pc:chgData name="kaylyn mais" userId="5b48df3853855623" providerId="LiveId" clId="{DF91A17A-1F10-4BCC-BDD0-13F88A588BBC}" dt="2026-06-23T20:45:38.955" v="19362"/>
        <pc:sldMkLst>
          <pc:docMk/>
          <pc:sldMk cId="4245107527" sldId="265"/>
        </pc:sldMkLst>
        <pc:spChg chg="mod">
          <ac:chgData name="kaylyn mais" userId="5b48df3853855623" providerId="LiveId" clId="{DF91A17A-1F10-4BCC-BDD0-13F88A588BBC}" dt="2026-06-20T21:40:20.340" v="16593" actId="26606"/>
          <ac:spMkLst>
            <pc:docMk/>
            <pc:sldMk cId="4245107527" sldId="265"/>
            <ac:spMk id="2" creationId="{303BAF51-E673-BFFD-BEF3-53DBEE9BF335}"/>
          </ac:spMkLst>
        </pc:spChg>
        <pc:graphicFrameChg chg="add mod modGraphic">
          <ac:chgData name="kaylyn mais" userId="5b48df3853855623" providerId="LiveId" clId="{DF91A17A-1F10-4BCC-BDD0-13F88A588BBC}" dt="2026-06-20T21:43:13.244" v="16602" actId="14100"/>
          <ac:graphicFrameMkLst>
            <pc:docMk/>
            <pc:sldMk cId="4245107527" sldId="265"/>
            <ac:graphicFrameMk id="5" creationId="{B3A1F016-FEB9-D378-FF95-B4182A8D15BE}"/>
          </ac:graphicFrameMkLst>
        </pc:graphicFrameChg>
      </pc:sldChg>
      <pc:sldChg chg="addSp delSp modSp mod ord setBg">
        <pc:chgData name="kaylyn mais" userId="5b48df3853855623" providerId="LiveId" clId="{DF91A17A-1F10-4BCC-BDD0-13F88A588BBC}" dt="2026-06-23T20:54:45.196" v="19406" actId="14100"/>
        <pc:sldMkLst>
          <pc:docMk/>
          <pc:sldMk cId="1916132428" sldId="266"/>
        </pc:sldMkLst>
        <pc:spChg chg="mod">
          <ac:chgData name="kaylyn mais" userId="5b48df3853855623" providerId="LiveId" clId="{DF91A17A-1F10-4BCC-BDD0-13F88A588BBC}" dt="2026-06-23T20:54:45.196" v="19406" actId="14100"/>
          <ac:spMkLst>
            <pc:docMk/>
            <pc:sldMk cId="1916132428" sldId="266"/>
            <ac:spMk id="2" creationId="{D5A9C218-C8BA-0581-DAB5-D5E0253C376A}"/>
          </ac:spMkLst>
        </pc:spChg>
        <pc:spChg chg="mod">
          <ac:chgData name="kaylyn mais" userId="5b48df3853855623" providerId="LiveId" clId="{DF91A17A-1F10-4BCC-BDD0-13F88A588BBC}" dt="2026-06-22T11:20:11.288" v="18863" actId="14100"/>
          <ac:spMkLst>
            <pc:docMk/>
            <pc:sldMk cId="1916132428" sldId="266"/>
            <ac:spMk id="3" creationId="{0739C09D-23B1-B305-C7F8-BE9F49561D19}"/>
          </ac:spMkLst>
        </pc:spChg>
        <pc:spChg chg="add del">
          <ac:chgData name="kaylyn mais" userId="5b48df3853855623" providerId="LiveId" clId="{DF91A17A-1F10-4BCC-BDD0-13F88A588BBC}" dt="2026-06-22T08:50:36.012" v="17802" actId="26606"/>
          <ac:spMkLst>
            <pc:docMk/>
            <pc:sldMk cId="1916132428" sldId="266"/>
            <ac:spMk id="14" creationId="{E9271C28-7496-4447-8541-7B39F5E9480A}"/>
          </ac:spMkLst>
        </pc:spChg>
        <pc:spChg chg="add">
          <ac:chgData name="kaylyn mais" userId="5b48df3853855623" providerId="LiveId" clId="{DF91A17A-1F10-4BCC-BDD0-13F88A588BBC}" dt="2026-06-22T08:50:36.044" v="17803" actId="26606"/>
          <ac:spMkLst>
            <pc:docMk/>
            <pc:sldMk cId="1916132428" sldId="266"/>
            <ac:spMk id="16" creationId="{8E8DBDA3-652C-4F87-B53B-7F73AC8F4FF9}"/>
          </ac:spMkLst>
        </pc:spChg>
        <pc:spChg chg="add">
          <ac:chgData name="kaylyn mais" userId="5b48df3853855623" providerId="LiveId" clId="{DF91A17A-1F10-4BCC-BDD0-13F88A588BBC}" dt="2026-06-22T08:50:36.044" v="17803" actId="26606"/>
          <ac:spMkLst>
            <pc:docMk/>
            <pc:sldMk cId="1916132428" sldId="266"/>
            <ac:spMk id="17" creationId="{42187232-3845-418F-A17C-C138F01D98AB}"/>
          </ac:spMkLst>
        </pc:spChg>
        <pc:picChg chg="add del">
          <ac:chgData name="kaylyn mais" userId="5b48df3853855623" providerId="LiveId" clId="{DF91A17A-1F10-4BCC-BDD0-13F88A588BBC}" dt="2026-06-22T08:50:36.012" v="17802" actId="26606"/>
          <ac:picMkLst>
            <pc:docMk/>
            <pc:sldMk cId="1916132428" sldId="266"/>
            <ac:picMk id="7" creationId="{94851B7F-8339-E5F5-C6FB-CB9CF7D2DC99}"/>
          </ac:picMkLst>
        </pc:picChg>
      </pc:sldChg>
      <pc:sldChg chg="addSp delSp modSp mod setBg">
        <pc:chgData name="kaylyn mais" userId="5b48df3853855623" providerId="LiveId" clId="{DF91A17A-1F10-4BCC-BDD0-13F88A588BBC}" dt="2026-06-20T21:36:31.174" v="16574"/>
        <pc:sldMkLst>
          <pc:docMk/>
          <pc:sldMk cId="3501743550" sldId="267"/>
        </pc:sldMkLst>
        <pc:spChg chg="mod">
          <ac:chgData name="kaylyn mais" userId="5b48df3853855623" providerId="LiveId" clId="{DF91A17A-1F10-4BCC-BDD0-13F88A588BBC}" dt="2026-06-18T17:48:49.632" v="12249" actId="20577"/>
          <ac:spMkLst>
            <pc:docMk/>
            <pc:sldMk cId="3501743550" sldId="267"/>
            <ac:spMk id="2" creationId="{A59EAE5C-8B2C-C75E-6F67-1DAC51C1C4A6}"/>
          </ac:spMkLst>
        </pc:spChg>
        <pc:graphicFrameChg chg="add mod modGraphic">
          <ac:chgData name="kaylyn mais" userId="5b48df3853855623" providerId="LiveId" clId="{DF91A17A-1F10-4BCC-BDD0-13F88A588BBC}" dt="2026-06-20T21:36:31.174" v="16574"/>
          <ac:graphicFrameMkLst>
            <pc:docMk/>
            <pc:sldMk cId="3501743550" sldId="267"/>
            <ac:graphicFrameMk id="5" creationId="{992683DA-5CB2-7393-3B36-752ECB3D7DE3}"/>
          </ac:graphicFrameMkLst>
        </pc:graphicFrameChg>
      </pc:sldChg>
      <pc:sldChg chg="modSp mod">
        <pc:chgData name="kaylyn mais" userId="5b48df3853855623" providerId="LiveId" clId="{DF91A17A-1F10-4BCC-BDD0-13F88A588BBC}" dt="2026-06-22T11:25:38.612" v="18951" actId="255"/>
        <pc:sldMkLst>
          <pc:docMk/>
          <pc:sldMk cId="3546744681" sldId="268"/>
        </pc:sldMkLst>
        <pc:spChg chg="mod">
          <ac:chgData name="kaylyn mais" userId="5b48df3853855623" providerId="LiveId" clId="{DF91A17A-1F10-4BCC-BDD0-13F88A588BBC}" dt="2026-06-21T18:52:22.568" v="16750" actId="27636"/>
          <ac:spMkLst>
            <pc:docMk/>
            <pc:sldMk cId="3546744681" sldId="268"/>
            <ac:spMk id="2" creationId="{C76336DB-8E35-5E4F-D36F-84EEFF54AD1E}"/>
          </ac:spMkLst>
        </pc:spChg>
        <pc:spChg chg="mod">
          <ac:chgData name="kaylyn mais" userId="5b48df3853855623" providerId="LiveId" clId="{DF91A17A-1F10-4BCC-BDD0-13F88A588BBC}" dt="2026-06-22T11:25:38.612" v="18951" actId="255"/>
          <ac:spMkLst>
            <pc:docMk/>
            <pc:sldMk cId="3546744681" sldId="268"/>
            <ac:spMk id="3" creationId="{FA843B59-0B44-C62B-1791-206E9ED32B14}"/>
          </ac:spMkLst>
        </pc:spChg>
      </pc:sldChg>
      <pc:sldChg chg="addSp delSp modSp mod">
        <pc:chgData name="kaylyn mais" userId="5b48df3853855623" providerId="LiveId" clId="{DF91A17A-1F10-4BCC-BDD0-13F88A588BBC}" dt="2026-06-22T11:36:53.203" v="19032" actId="20577"/>
        <pc:sldMkLst>
          <pc:docMk/>
          <pc:sldMk cId="2339282052" sldId="269"/>
        </pc:sldMkLst>
        <pc:spChg chg="mod">
          <ac:chgData name="kaylyn mais" userId="5b48df3853855623" providerId="LiveId" clId="{DF91A17A-1F10-4BCC-BDD0-13F88A588BBC}" dt="2026-06-22T11:36:53.203" v="19032" actId="20577"/>
          <ac:spMkLst>
            <pc:docMk/>
            <pc:sldMk cId="2339282052" sldId="269"/>
            <ac:spMk id="2" creationId="{CBAA7F1F-D761-64E6-7B5C-8622AE1F8FA5}"/>
          </ac:spMkLst>
        </pc:spChg>
      </pc:sldChg>
      <pc:sldChg chg="addSp delSp modSp mod">
        <pc:chgData name="kaylyn mais" userId="5b48df3853855623" providerId="LiveId" clId="{DF91A17A-1F10-4BCC-BDD0-13F88A588BBC}" dt="2026-06-22T13:13:04.170" v="19144" actId="20577"/>
        <pc:sldMkLst>
          <pc:docMk/>
          <pc:sldMk cId="3772578812" sldId="270"/>
        </pc:sldMkLst>
        <pc:spChg chg="mod">
          <ac:chgData name="kaylyn mais" userId="5b48df3853855623" providerId="LiveId" clId="{DF91A17A-1F10-4BCC-BDD0-13F88A588BBC}" dt="2026-06-22T13:13:04.170" v="19144" actId="20577"/>
          <ac:spMkLst>
            <pc:docMk/>
            <pc:sldMk cId="3772578812" sldId="270"/>
            <ac:spMk id="2" creationId="{429B6383-70F7-A5DA-27C9-7A60C2E94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165214-5719-4FB5-917F-2C89D586597F}"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DABD62A-437E-47F0-9471-4A5323B95A0A}">
      <dgm:prSet custT="1"/>
      <dgm:spPr/>
      <dgm:t>
        <a:bodyPr/>
        <a:lstStyle/>
        <a:p>
          <a:r>
            <a:rPr lang="en-GB" sz="1800" dirty="0">
              <a:solidFill>
                <a:schemeClr val="tx1"/>
              </a:solidFill>
              <a:latin typeface="Arial" panose="020B0604020202020204" pitchFamily="34" charset="0"/>
              <a:cs typeface="Arial" panose="020B0604020202020204" pitchFamily="34" charset="0"/>
            </a:rPr>
            <a:t>Health: Subjective is how an individual perceives and evaluates their own overall physical, mental, and social well-being. The objective is to achieve a state of complete physical, mental, and social well-being rather than merely the absence of disease or infirmity (Bowling, A., 2017)</a:t>
          </a:r>
          <a:endParaRPr lang="en-US" sz="1800" dirty="0">
            <a:solidFill>
              <a:schemeClr val="tx1"/>
            </a:solidFill>
            <a:latin typeface="Arial" panose="020B0604020202020204" pitchFamily="34" charset="0"/>
            <a:cs typeface="Arial" panose="020B0604020202020204" pitchFamily="34" charset="0"/>
          </a:endParaRPr>
        </a:p>
      </dgm:t>
    </dgm:pt>
    <dgm:pt modelId="{0538E300-BE8F-4CCD-B88F-C49061243844}" type="parTrans" cxnId="{0214A376-D80F-44C7-BA0A-E17E2B229D0D}">
      <dgm:prSet/>
      <dgm:spPr/>
      <dgm:t>
        <a:bodyPr/>
        <a:lstStyle/>
        <a:p>
          <a:endParaRPr lang="en-US"/>
        </a:p>
      </dgm:t>
    </dgm:pt>
    <dgm:pt modelId="{5F52F46D-7739-47C7-9E10-19A427E73C7F}" type="sibTrans" cxnId="{0214A376-D80F-44C7-BA0A-E17E2B229D0D}">
      <dgm:prSet/>
      <dgm:spPr/>
      <dgm:t>
        <a:bodyPr/>
        <a:lstStyle/>
        <a:p>
          <a:endParaRPr lang="en-US"/>
        </a:p>
      </dgm:t>
    </dgm:pt>
    <dgm:pt modelId="{87EF433F-95A8-41A1-82DB-451E88C93736}">
      <dgm:prSet custT="1"/>
      <dgm:spPr/>
      <dgm:t>
        <a:bodyPr/>
        <a:lstStyle/>
        <a:p>
          <a:r>
            <a:rPr lang="en-GB" sz="1800" dirty="0">
              <a:latin typeface="Arial" panose="020B0604020202020204" pitchFamily="34" charset="0"/>
              <a:cs typeface="Arial" panose="020B0604020202020204" pitchFamily="34" charset="0"/>
            </a:rPr>
            <a:t>Wellbeing: Subjective is the scientific term for how people experience and evaluate their own lives. It measures an individual’s personal assessment of their happiness, life satisfaction, and fulfilment. Objective well-being refers to quantifiable external and observable indicators of a person’s quality of life.</a:t>
          </a:r>
          <a:endParaRPr lang="en-US" sz="1800" dirty="0">
            <a:latin typeface="Arial" panose="020B0604020202020204" pitchFamily="34" charset="0"/>
            <a:cs typeface="Arial" panose="020B0604020202020204" pitchFamily="34" charset="0"/>
          </a:endParaRPr>
        </a:p>
      </dgm:t>
    </dgm:pt>
    <dgm:pt modelId="{5F99C3E3-BED6-4015-8A02-0F3AA6F6B80A}" type="parTrans" cxnId="{6360D0C3-20A4-4292-BB87-254D5B3B21CA}">
      <dgm:prSet/>
      <dgm:spPr/>
      <dgm:t>
        <a:bodyPr/>
        <a:lstStyle/>
        <a:p>
          <a:endParaRPr lang="en-US"/>
        </a:p>
      </dgm:t>
    </dgm:pt>
    <dgm:pt modelId="{A5992BE1-3CE8-4604-8053-B040723A85F9}" type="sibTrans" cxnId="{6360D0C3-20A4-4292-BB87-254D5B3B21CA}">
      <dgm:prSet/>
      <dgm:spPr/>
      <dgm:t>
        <a:bodyPr/>
        <a:lstStyle/>
        <a:p>
          <a:endParaRPr lang="en-US"/>
        </a:p>
      </dgm:t>
    </dgm:pt>
    <dgm:pt modelId="{805BF0FF-15F2-48DE-8F07-7E0196EB2A70}">
      <dgm:prSet custT="1"/>
      <dgm:spPr/>
      <dgm:t>
        <a:bodyPr/>
        <a:lstStyle/>
        <a:p>
          <a:r>
            <a:rPr lang="en-GB" sz="1800" dirty="0">
              <a:latin typeface="Arial" panose="020B0604020202020204" pitchFamily="34" charset="0"/>
              <a:cs typeface="Arial" panose="020B0604020202020204" pitchFamily="34" charset="0"/>
            </a:rPr>
            <a:t>Sustainable Development is an inherently subjective concept and, for this reason, requires deliberative forms of governance and assessment. The objective is to reduce negative environmental impact.   </a:t>
          </a:r>
          <a:endParaRPr lang="en-US" sz="1800" dirty="0">
            <a:latin typeface="Arial" panose="020B0604020202020204" pitchFamily="34" charset="0"/>
            <a:cs typeface="Arial" panose="020B0604020202020204" pitchFamily="34" charset="0"/>
          </a:endParaRPr>
        </a:p>
      </dgm:t>
    </dgm:pt>
    <dgm:pt modelId="{B4AC817A-2326-40EC-AADE-0F200F4548EE}" type="parTrans" cxnId="{AE409F09-756F-452F-8ECA-724335C972E9}">
      <dgm:prSet/>
      <dgm:spPr/>
      <dgm:t>
        <a:bodyPr/>
        <a:lstStyle/>
        <a:p>
          <a:endParaRPr lang="en-US"/>
        </a:p>
      </dgm:t>
    </dgm:pt>
    <dgm:pt modelId="{F6505E9E-A778-4A0D-98B0-27470A9D94FA}" type="sibTrans" cxnId="{AE409F09-756F-452F-8ECA-724335C972E9}">
      <dgm:prSet/>
      <dgm:spPr/>
      <dgm:t>
        <a:bodyPr/>
        <a:lstStyle/>
        <a:p>
          <a:endParaRPr lang="en-US"/>
        </a:p>
      </dgm:t>
    </dgm:pt>
    <dgm:pt modelId="{79B031C0-67B4-459C-965E-C083B9A83607}" type="pres">
      <dgm:prSet presAssocID="{7C165214-5719-4FB5-917F-2C89D586597F}" presName="linear" presStyleCnt="0">
        <dgm:presLayoutVars>
          <dgm:animLvl val="lvl"/>
          <dgm:resizeHandles val="exact"/>
        </dgm:presLayoutVars>
      </dgm:prSet>
      <dgm:spPr/>
    </dgm:pt>
    <dgm:pt modelId="{5D516BE4-DA75-43D6-BB0C-17F54A86E28D}" type="pres">
      <dgm:prSet presAssocID="{7DABD62A-437E-47F0-9471-4A5323B95A0A}" presName="parentText" presStyleLbl="node1" presStyleIdx="0" presStyleCnt="3">
        <dgm:presLayoutVars>
          <dgm:chMax val="0"/>
          <dgm:bulletEnabled val="1"/>
        </dgm:presLayoutVars>
      </dgm:prSet>
      <dgm:spPr/>
    </dgm:pt>
    <dgm:pt modelId="{D33EE718-916B-4F6D-80B0-64ABF02CFC12}" type="pres">
      <dgm:prSet presAssocID="{5F52F46D-7739-47C7-9E10-19A427E73C7F}" presName="spacer" presStyleCnt="0"/>
      <dgm:spPr/>
    </dgm:pt>
    <dgm:pt modelId="{FF7809A3-86A6-4B6F-B41A-ABF8EACD9144}" type="pres">
      <dgm:prSet presAssocID="{87EF433F-95A8-41A1-82DB-451E88C93736}" presName="parentText" presStyleLbl="node1" presStyleIdx="1" presStyleCnt="3">
        <dgm:presLayoutVars>
          <dgm:chMax val="0"/>
          <dgm:bulletEnabled val="1"/>
        </dgm:presLayoutVars>
      </dgm:prSet>
      <dgm:spPr/>
    </dgm:pt>
    <dgm:pt modelId="{874EED69-24C5-40E0-B97E-53130462C7A9}" type="pres">
      <dgm:prSet presAssocID="{A5992BE1-3CE8-4604-8053-B040723A85F9}" presName="spacer" presStyleCnt="0"/>
      <dgm:spPr/>
    </dgm:pt>
    <dgm:pt modelId="{99ECB0B8-1A3F-4D0D-B5DF-B28844CCA313}" type="pres">
      <dgm:prSet presAssocID="{805BF0FF-15F2-48DE-8F07-7E0196EB2A70}" presName="parentText" presStyleLbl="node1" presStyleIdx="2" presStyleCnt="3" custLinFactNeighborX="-177" custLinFactNeighborY="-67660">
        <dgm:presLayoutVars>
          <dgm:chMax val="0"/>
          <dgm:bulletEnabled val="1"/>
        </dgm:presLayoutVars>
      </dgm:prSet>
      <dgm:spPr/>
    </dgm:pt>
  </dgm:ptLst>
  <dgm:cxnLst>
    <dgm:cxn modelId="{AE409F09-756F-452F-8ECA-724335C972E9}" srcId="{7C165214-5719-4FB5-917F-2C89D586597F}" destId="{805BF0FF-15F2-48DE-8F07-7E0196EB2A70}" srcOrd="2" destOrd="0" parTransId="{B4AC817A-2326-40EC-AADE-0F200F4548EE}" sibTransId="{F6505E9E-A778-4A0D-98B0-27470A9D94FA}"/>
    <dgm:cxn modelId="{BE120031-57EE-4FA2-B62C-B6F0ABDB4A70}" type="presOf" srcId="{7C165214-5719-4FB5-917F-2C89D586597F}" destId="{79B031C0-67B4-459C-965E-C083B9A83607}" srcOrd="0" destOrd="0" presId="urn:microsoft.com/office/officeart/2005/8/layout/vList2"/>
    <dgm:cxn modelId="{0214A376-D80F-44C7-BA0A-E17E2B229D0D}" srcId="{7C165214-5719-4FB5-917F-2C89D586597F}" destId="{7DABD62A-437E-47F0-9471-4A5323B95A0A}" srcOrd="0" destOrd="0" parTransId="{0538E300-BE8F-4CCD-B88F-C49061243844}" sibTransId="{5F52F46D-7739-47C7-9E10-19A427E73C7F}"/>
    <dgm:cxn modelId="{B12AE382-8840-460E-BB7B-300A6D8F2594}" type="presOf" srcId="{87EF433F-95A8-41A1-82DB-451E88C93736}" destId="{FF7809A3-86A6-4B6F-B41A-ABF8EACD9144}" srcOrd="0" destOrd="0" presId="urn:microsoft.com/office/officeart/2005/8/layout/vList2"/>
    <dgm:cxn modelId="{8898D3C1-9B2A-4B08-975B-FF98C587C866}" type="presOf" srcId="{7DABD62A-437E-47F0-9471-4A5323B95A0A}" destId="{5D516BE4-DA75-43D6-BB0C-17F54A86E28D}" srcOrd="0" destOrd="0" presId="urn:microsoft.com/office/officeart/2005/8/layout/vList2"/>
    <dgm:cxn modelId="{6360D0C3-20A4-4292-BB87-254D5B3B21CA}" srcId="{7C165214-5719-4FB5-917F-2C89D586597F}" destId="{87EF433F-95A8-41A1-82DB-451E88C93736}" srcOrd="1" destOrd="0" parTransId="{5F99C3E3-BED6-4015-8A02-0F3AA6F6B80A}" sibTransId="{A5992BE1-3CE8-4604-8053-B040723A85F9}"/>
    <dgm:cxn modelId="{A28DC1C7-6793-478B-85DB-9FAB0B65C3FF}" type="presOf" srcId="{805BF0FF-15F2-48DE-8F07-7E0196EB2A70}" destId="{99ECB0B8-1A3F-4D0D-B5DF-B28844CCA313}" srcOrd="0" destOrd="0" presId="urn:microsoft.com/office/officeart/2005/8/layout/vList2"/>
    <dgm:cxn modelId="{71056350-BB12-4566-AE00-43BF6E6812C9}" type="presParOf" srcId="{79B031C0-67B4-459C-965E-C083B9A83607}" destId="{5D516BE4-DA75-43D6-BB0C-17F54A86E28D}" srcOrd="0" destOrd="0" presId="urn:microsoft.com/office/officeart/2005/8/layout/vList2"/>
    <dgm:cxn modelId="{1C18A123-C38B-4EC6-86A3-516D310DBED0}" type="presParOf" srcId="{79B031C0-67B4-459C-965E-C083B9A83607}" destId="{D33EE718-916B-4F6D-80B0-64ABF02CFC12}" srcOrd="1" destOrd="0" presId="urn:microsoft.com/office/officeart/2005/8/layout/vList2"/>
    <dgm:cxn modelId="{265B3CA7-0D20-4F18-8053-659D7B9F8DB2}" type="presParOf" srcId="{79B031C0-67B4-459C-965E-C083B9A83607}" destId="{FF7809A3-86A6-4B6F-B41A-ABF8EACD9144}" srcOrd="2" destOrd="0" presId="urn:microsoft.com/office/officeart/2005/8/layout/vList2"/>
    <dgm:cxn modelId="{827C7638-72A6-4303-B760-8AC87BB88BEA}" type="presParOf" srcId="{79B031C0-67B4-459C-965E-C083B9A83607}" destId="{874EED69-24C5-40E0-B97E-53130462C7A9}" srcOrd="3" destOrd="0" presId="urn:microsoft.com/office/officeart/2005/8/layout/vList2"/>
    <dgm:cxn modelId="{797775C0-7569-49D9-BAB7-A83984C251EE}" type="presParOf" srcId="{79B031C0-67B4-459C-965E-C083B9A83607}" destId="{99ECB0B8-1A3F-4D0D-B5DF-B28844CCA31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00AC03-158D-46CA-AE4A-B62B8ECB9FA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7C5AF06-1033-4634-B776-A75D5830AD63}">
      <dgm:prSet/>
      <dgm:spPr/>
      <dgm:t>
        <a:bodyPr/>
        <a:lstStyle/>
        <a:p>
          <a:r>
            <a:rPr lang="en-GB" dirty="0">
              <a:solidFill>
                <a:schemeClr val="bg1"/>
              </a:solidFill>
              <a:latin typeface="Arial" panose="020B0604020202020204" pitchFamily="34" charset="0"/>
              <a:cs typeface="Arial" panose="020B0604020202020204" pitchFamily="34" charset="0"/>
            </a:rPr>
            <a:t>Health: According to the World Health Organization (WHO), health is a state of complete physical, mental, and social well-being. Health comprises multiple subthemes, all under a single overarching concept of health. </a:t>
          </a:r>
          <a:r>
            <a:rPr lang="en-GB" dirty="0" err="1">
              <a:solidFill>
                <a:schemeClr val="bg1"/>
              </a:solidFill>
              <a:latin typeface="Arial" panose="020B0604020202020204" pitchFamily="34" charset="0"/>
              <a:cs typeface="Arial" panose="020B0604020202020204" pitchFamily="34" charset="0"/>
            </a:rPr>
            <a:t>Schramme,T</a:t>
          </a:r>
          <a:r>
            <a:rPr lang="en-GB" dirty="0">
              <a:solidFill>
                <a:schemeClr val="bg1"/>
              </a:solidFill>
              <a:latin typeface="Arial" panose="020B0604020202020204" pitchFamily="34" charset="0"/>
              <a:cs typeface="Arial" panose="020B0604020202020204" pitchFamily="34" charset="0"/>
            </a:rPr>
            <a:t>, (2023).</a:t>
          </a:r>
          <a:endParaRPr lang="en-US" dirty="0">
            <a:solidFill>
              <a:schemeClr val="bg1"/>
            </a:solidFill>
            <a:latin typeface="Arial" panose="020B0604020202020204" pitchFamily="34" charset="0"/>
            <a:cs typeface="Arial" panose="020B0604020202020204" pitchFamily="34" charset="0"/>
          </a:endParaRPr>
        </a:p>
      </dgm:t>
    </dgm:pt>
    <dgm:pt modelId="{A4ED8E9E-A055-4516-9C63-3E84D95809B7}" type="parTrans" cxnId="{E5DF29C1-E2FF-41C7-8179-3BEBC9F1D8A7}">
      <dgm:prSet/>
      <dgm:spPr/>
      <dgm:t>
        <a:bodyPr/>
        <a:lstStyle/>
        <a:p>
          <a:endParaRPr lang="en-US"/>
        </a:p>
      </dgm:t>
    </dgm:pt>
    <dgm:pt modelId="{B0DC77DF-74D8-4547-B573-A62153AFE1E2}" type="sibTrans" cxnId="{E5DF29C1-E2FF-41C7-8179-3BEBC9F1D8A7}">
      <dgm:prSet/>
      <dgm:spPr/>
      <dgm:t>
        <a:bodyPr/>
        <a:lstStyle/>
        <a:p>
          <a:endParaRPr lang="en-US"/>
        </a:p>
      </dgm:t>
    </dgm:pt>
    <dgm:pt modelId="{070BD679-AFE1-4BDC-A352-C27861301DCB}">
      <dgm:prSet/>
      <dgm:spPr/>
      <dgm:t>
        <a:bodyPr/>
        <a:lstStyle/>
        <a:p>
          <a:r>
            <a:rPr lang="en-GB" dirty="0">
              <a:latin typeface="Arial" panose="020B0604020202020204" pitchFamily="34" charset="0"/>
              <a:cs typeface="Arial" panose="020B0604020202020204" pitchFamily="34" charset="0"/>
            </a:rPr>
            <a:t>Well-being: According to the NHS, well-being is more than just the absence of illness or disease. It is how people feel about themselves, their connection to their community, and the overall quality of life. Ruggeri et al, (2020).</a:t>
          </a:r>
          <a:endParaRPr lang="en-US" dirty="0">
            <a:latin typeface="Arial" panose="020B0604020202020204" pitchFamily="34" charset="0"/>
            <a:cs typeface="Arial" panose="020B0604020202020204" pitchFamily="34" charset="0"/>
          </a:endParaRPr>
        </a:p>
      </dgm:t>
    </dgm:pt>
    <dgm:pt modelId="{7CE1C7DA-B69B-483F-9B08-61704403B095}" type="parTrans" cxnId="{C9C2E4C7-CED6-4FC4-A41F-C2E200710227}">
      <dgm:prSet/>
      <dgm:spPr/>
      <dgm:t>
        <a:bodyPr/>
        <a:lstStyle/>
        <a:p>
          <a:endParaRPr lang="en-US"/>
        </a:p>
      </dgm:t>
    </dgm:pt>
    <dgm:pt modelId="{94C37A5E-3FCB-45EB-B095-63FDFD8F3B39}" type="sibTrans" cxnId="{C9C2E4C7-CED6-4FC4-A41F-C2E200710227}">
      <dgm:prSet/>
      <dgm:spPr/>
      <dgm:t>
        <a:bodyPr/>
        <a:lstStyle/>
        <a:p>
          <a:endParaRPr lang="en-US"/>
        </a:p>
      </dgm:t>
    </dgm:pt>
    <dgm:pt modelId="{C0252F35-BF64-4C5A-9DA5-DB15060F351C}">
      <dgm:prSet/>
      <dgm:spPr/>
      <dgm:t>
        <a:bodyPr/>
        <a:lstStyle/>
        <a:p>
          <a:r>
            <a:rPr lang="en-GB" dirty="0">
              <a:latin typeface="Arial" panose="020B0604020202020204" pitchFamily="34" charset="0"/>
              <a:cs typeface="Arial" panose="020B0604020202020204" pitchFamily="34" charset="0"/>
            </a:rPr>
            <a:t>Sustainable Development:  Means continuously improving health and wellbeing while delivering high-quality care, without compromising the ability of future generations to meet their own needs. The core Pillars are environmental, social, financial, and economic. </a:t>
          </a:r>
          <a:endParaRPr lang="en-US" dirty="0">
            <a:latin typeface="Arial" panose="020B0604020202020204" pitchFamily="34" charset="0"/>
            <a:cs typeface="Arial" panose="020B0604020202020204" pitchFamily="34" charset="0"/>
          </a:endParaRPr>
        </a:p>
      </dgm:t>
    </dgm:pt>
    <dgm:pt modelId="{555F33E1-A03E-490F-A9E0-C71FEE550A64}" type="parTrans" cxnId="{6D68F835-F61D-4EEE-86C2-8367B94614D4}">
      <dgm:prSet/>
      <dgm:spPr/>
      <dgm:t>
        <a:bodyPr/>
        <a:lstStyle/>
        <a:p>
          <a:endParaRPr lang="en-US"/>
        </a:p>
      </dgm:t>
    </dgm:pt>
    <dgm:pt modelId="{09CE6ABA-F2EA-4A6F-8FE5-3DC688196F33}" type="sibTrans" cxnId="{6D68F835-F61D-4EEE-86C2-8367B94614D4}">
      <dgm:prSet/>
      <dgm:spPr/>
      <dgm:t>
        <a:bodyPr/>
        <a:lstStyle/>
        <a:p>
          <a:endParaRPr lang="en-US"/>
        </a:p>
      </dgm:t>
    </dgm:pt>
    <dgm:pt modelId="{C3700068-55F6-48A5-A07F-5DA4BCE35453}">
      <dgm:prSet custT="1"/>
      <dgm:spPr/>
      <dgm:t>
        <a:bodyPr/>
        <a:lstStyle/>
        <a:p>
          <a:r>
            <a:rPr lang="en-GB" sz="1800" dirty="0">
              <a:solidFill>
                <a:schemeClr val="bg1"/>
              </a:solidFill>
              <a:latin typeface="Arial" panose="020B0604020202020204" pitchFamily="34" charset="0"/>
              <a:cs typeface="Arial" panose="020B0604020202020204" pitchFamily="34" charset="0"/>
            </a:rPr>
            <a:t>The United Nations established 17 Sustainable Development Goals. And an urgent call for action by all countries to develop in a global partnership (Omahony,2022)</a:t>
          </a:r>
          <a:endParaRPr lang="en-US" sz="1600" dirty="0">
            <a:solidFill>
              <a:schemeClr val="bg1"/>
            </a:solidFill>
            <a:latin typeface="Arial" panose="020B0604020202020204" pitchFamily="34" charset="0"/>
            <a:cs typeface="Arial" panose="020B0604020202020204" pitchFamily="34" charset="0"/>
          </a:endParaRPr>
        </a:p>
      </dgm:t>
    </dgm:pt>
    <dgm:pt modelId="{C94F6F63-B100-4400-ACAE-77315BD59BAA}" type="parTrans" cxnId="{AA736AC0-FFF6-452E-86B9-0B3732CC3A28}">
      <dgm:prSet/>
      <dgm:spPr/>
      <dgm:t>
        <a:bodyPr/>
        <a:lstStyle/>
        <a:p>
          <a:endParaRPr lang="en-US"/>
        </a:p>
      </dgm:t>
    </dgm:pt>
    <dgm:pt modelId="{936F79F8-0BC2-41C7-A6A8-4FA649A107A8}" type="sibTrans" cxnId="{AA736AC0-FFF6-452E-86B9-0B3732CC3A28}">
      <dgm:prSet/>
      <dgm:spPr/>
      <dgm:t>
        <a:bodyPr/>
        <a:lstStyle/>
        <a:p>
          <a:endParaRPr lang="en-US"/>
        </a:p>
      </dgm:t>
    </dgm:pt>
    <dgm:pt modelId="{838E7497-F803-46C7-8D07-957D9F881591}" type="pres">
      <dgm:prSet presAssocID="{3C00AC03-158D-46CA-AE4A-B62B8ECB9FA1}" presName="linear" presStyleCnt="0">
        <dgm:presLayoutVars>
          <dgm:animLvl val="lvl"/>
          <dgm:resizeHandles val="exact"/>
        </dgm:presLayoutVars>
      </dgm:prSet>
      <dgm:spPr/>
    </dgm:pt>
    <dgm:pt modelId="{6E80DC67-C381-448C-91E1-B695B49E841D}" type="pres">
      <dgm:prSet presAssocID="{57C5AF06-1033-4634-B776-A75D5830AD63}" presName="parentText" presStyleLbl="node1" presStyleIdx="0" presStyleCnt="4">
        <dgm:presLayoutVars>
          <dgm:chMax val="0"/>
          <dgm:bulletEnabled val="1"/>
        </dgm:presLayoutVars>
      </dgm:prSet>
      <dgm:spPr/>
    </dgm:pt>
    <dgm:pt modelId="{A218BA93-9D41-4491-9757-90ED12CFA904}" type="pres">
      <dgm:prSet presAssocID="{B0DC77DF-74D8-4547-B573-A62153AFE1E2}" presName="spacer" presStyleCnt="0"/>
      <dgm:spPr/>
    </dgm:pt>
    <dgm:pt modelId="{7BE6F147-989C-4A9B-B5C8-47659B659979}" type="pres">
      <dgm:prSet presAssocID="{070BD679-AFE1-4BDC-A352-C27861301DCB}" presName="parentText" presStyleLbl="node1" presStyleIdx="1" presStyleCnt="4">
        <dgm:presLayoutVars>
          <dgm:chMax val="0"/>
          <dgm:bulletEnabled val="1"/>
        </dgm:presLayoutVars>
      </dgm:prSet>
      <dgm:spPr/>
    </dgm:pt>
    <dgm:pt modelId="{5ADA7426-1DD9-4805-9EB7-D22B37A97611}" type="pres">
      <dgm:prSet presAssocID="{94C37A5E-3FCB-45EB-B095-63FDFD8F3B39}" presName="spacer" presStyleCnt="0"/>
      <dgm:spPr/>
    </dgm:pt>
    <dgm:pt modelId="{777D11DF-7122-48A5-AA97-4EBBF4074A92}" type="pres">
      <dgm:prSet presAssocID="{C0252F35-BF64-4C5A-9DA5-DB15060F351C}" presName="parentText" presStyleLbl="node1" presStyleIdx="2" presStyleCnt="4">
        <dgm:presLayoutVars>
          <dgm:chMax val="0"/>
          <dgm:bulletEnabled val="1"/>
        </dgm:presLayoutVars>
      </dgm:prSet>
      <dgm:spPr/>
    </dgm:pt>
    <dgm:pt modelId="{3D9BA28D-16EB-425B-BB1D-08064CF2B767}" type="pres">
      <dgm:prSet presAssocID="{09CE6ABA-F2EA-4A6F-8FE5-3DC688196F33}" presName="spacer" presStyleCnt="0"/>
      <dgm:spPr/>
    </dgm:pt>
    <dgm:pt modelId="{554AE2C2-C9B1-4085-BA48-C5F456FC4426}" type="pres">
      <dgm:prSet presAssocID="{C3700068-55F6-48A5-A07F-5DA4BCE35453}" presName="parentText" presStyleLbl="node1" presStyleIdx="3" presStyleCnt="4">
        <dgm:presLayoutVars>
          <dgm:chMax val="0"/>
          <dgm:bulletEnabled val="1"/>
        </dgm:presLayoutVars>
      </dgm:prSet>
      <dgm:spPr/>
    </dgm:pt>
  </dgm:ptLst>
  <dgm:cxnLst>
    <dgm:cxn modelId="{6837C529-3620-4D46-A6F7-BA58CBDC37A0}" type="presOf" srcId="{57C5AF06-1033-4634-B776-A75D5830AD63}" destId="{6E80DC67-C381-448C-91E1-B695B49E841D}" srcOrd="0" destOrd="0" presId="urn:microsoft.com/office/officeart/2005/8/layout/vList2"/>
    <dgm:cxn modelId="{6D68F835-F61D-4EEE-86C2-8367B94614D4}" srcId="{3C00AC03-158D-46CA-AE4A-B62B8ECB9FA1}" destId="{C0252F35-BF64-4C5A-9DA5-DB15060F351C}" srcOrd="2" destOrd="0" parTransId="{555F33E1-A03E-490F-A9E0-C71FEE550A64}" sibTransId="{09CE6ABA-F2EA-4A6F-8FE5-3DC688196F33}"/>
    <dgm:cxn modelId="{5817BC5D-3E33-4F8D-AAD8-478F138C3D35}" type="presOf" srcId="{070BD679-AFE1-4BDC-A352-C27861301DCB}" destId="{7BE6F147-989C-4A9B-B5C8-47659B659979}" srcOrd="0" destOrd="0" presId="urn:microsoft.com/office/officeart/2005/8/layout/vList2"/>
    <dgm:cxn modelId="{4F80E844-AFFA-4835-BF02-AF8361ED0AD9}" type="presOf" srcId="{C0252F35-BF64-4C5A-9DA5-DB15060F351C}" destId="{777D11DF-7122-48A5-AA97-4EBBF4074A92}" srcOrd="0" destOrd="0" presId="urn:microsoft.com/office/officeart/2005/8/layout/vList2"/>
    <dgm:cxn modelId="{F026CE48-DB64-425E-B196-F7052062F068}" type="presOf" srcId="{C3700068-55F6-48A5-A07F-5DA4BCE35453}" destId="{554AE2C2-C9B1-4085-BA48-C5F456FC4426}" srcOrd="0" destOrd="0" presId="urn:microsoft.com/office/officeart/2005/8/layout/vList2"/>
    <dgm:cxn modelId="{1D0EA94C-63FF-48DF-AC4A-3ABA60A3CF1E}" type="presOf" srcId="{3C00AC03-158D-46CA-AE4A-B62B8ECB9FA1}" destId="{838E7497-F803-46C7-8D07-957D9F881591}" srcOrd="0" destOrd="0" presId="urn:microsoft.com/office/officeart/2005/8/layout/vList2"/>
    <dgm:cxn modelId="{AA736AC0-FFF6-452E-86B9-0B3732CC3A28}" srcId="{3C00AC03-158D-46CA-AE4A-B62B8ECB9FA1}" destId="{C3700068-55F6-48A5-A07F-5DA4BCE35453}" srcOrd="3" destOrd="0" parTransId="{C94F6F63-B100-4400-ACAE-77315BD59BAA}" sibTransId="{936F79F8-0BC2-41C7-A6A8-4FA649A107A8}"/>
    <dgm:cxn modelId="{E5DF29C1-E2FF-41C7-8179-3BEBC9F1D8A7}" srcId="{3C00AC03-158D-46CA-AE4A-B62B8ECB9FA1}" destId="{57C5AF06-1033-4634-B776-A75D5830AD63}" srcOrd="0" destOrd="0" parTransId="{A4ED8E9E-A055-4516-9C63-3E84D95809B7}" sibTransId="{B0DC77DF-74D8-4547-B573-A62153AFE1E2}"/>
    <dgm:cxn modelId="{C9C2E4C7-CED6-4FC4-A41F-C2E200710227}" srcId="{3C00AC03-158D-46CA-AE4A-B62B8ECB9FA1}" destId="{070BD679-AFE1-4BDC-A352-C27861301DCB}" srcOrd="1" destOrd="0" parTransId="{7CE1C7DA-B69B-483F-9B08-61704403B095}" sibTransId="{94C37A5E-3FCB-45EB-B095-63FDFD8F3B39}"/>
    <dgm:cxn modelId="{C448514B-6010-40CE-B3EC-829CCDD6A66F}" type="presParOf" srcId="{838E7497-F803-46C7-8D07-957D9F881591}" destId="{6E80DC67-C381-448C-91E1-B695B49E841D}" srcOrd="0" destOrd="0" presId="urn:microsoft.com/office/officeart/2005/8/layout/vList2"/>
    <dgm:cxn modelId="{35795A35-F195-49FF-9A50-2E8E300A3BC3}" type="presParOf" srcId="{838E7497-F803-46C7-8D07-957D9F881591}" destId="{A218BA93-9D41-4491-9757-90ED12CFA904}" srcOrd="1" destOrd="0" presId="urn:microsoft.com/office/officeart/2005/8/layout/vList2"/>
    <dgm:cxn modelId="{BD6DC45D-6DCE-475C-97DB-77444ADF68D4}" type="presParOf" srcId="{838E7497-F803-46C7-8D07-957D9F881591}" destId="{7BE6F147-989C-4A9B-B5C8-47659B659979}" srcOrd="2" destOrd="0" presId="urn:microsoft.com/office/officeart/2005/8/layout/vList2"/>
    <dgm:cxn modelId="{381BDBF1-FD2F-46E9-B156-BAB658FE2BD8}" type="presParOf" srcId="{838E7497-F803-46C7-8D07-957D9F881591}" destId="{5ADA7426-1DD9-4805-9EB7-D22B37A97611}" srcOrd="3" destOrd="0" presId="urn:microsoft.com/office/officeart/2005/8/layout/vList2"/>
    <dgm:cxn modelId="{536D4AFF-C85C-44C6-89A3-F3C5AF6A039D}" type="presParOf" srcId="{838E7497-F803-46C7-8D07-957D9F881591}" destId="{777D11DF-7122-48A5-AA97-4EBBF4074A92}" srcOrd="4" destOrd="0" presId="urn:microsoft.com/office/officeart/2005/8/layout/vList2"/>
    <dgm:cxn modelId="{6110D9F8-F334-4523-B8EC-7C162FD66DD2}" type="presParOf" srcId="{838E7497-F803-46C7-8D07-957D9F881591}" destId="{3D9BA28D-16EB-425B-BB1D-08064CF2B767}" srcOrd="5" destOrd="0" presId="urn:microsoft.com/office/officeart/2005/8/layout/vList2"/>
    <dgm:cxn modelId="{462989B5-1364-403F-8DD6-FCA49E6A167F}" type="presParOf" srcId="{838E7497-F803-46C7-8D07-957D9F881591}" destId="{554AE2C2-C9B1-4085-BA48-C5F456FC442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F098AFB-CC4F-4DDA-BF29-5C11317730B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BF8D6BE-391D-446D-B9A0-1C2A3EA58849}">
      <dgm:prSet/>
      <dgm:spPr/>
      <dgm:t>
        <a:bodyPr/>
        <a:lstStyle/>
        <a:p>
          <a:r>
            <a:rPr lang="en-GB"/>
            <a:t>Stoptober( National Smoking Cessation), encouraging smokers to quit for the month of October. There is evidence to show that individuals are five times more likely to quit for good. </a:t>
          </a:r>
          <a:endParaRPr lang="en-US"/>
        </a:p>
      </dgm:t>
    </dgm:pt>
    <dgm:pt modelId="{50627BEE-EB94-4712-AD0A-2829BA193D73}" type="parTrans" cxnId="{CE88E40C-759F-4049-9F55-D991DC568A4D}">
      <dgm:prSet/>
      <dgm:spPr/>
      <dgm:t>
        <a:bodyPr/>
        <a:lstStyle/>
        <a:p>
          <a:endParaRPr lang="en-US"/>
        </a:p>
      </dgm:t>
    </dgm:pt>
    <dgm:pt modelId="{667262E2-41FB-4960-AF49-6E67AF4F1F4C}" type="sibTrans" cxnId="{CE88E40C-759F-4049-9F55-D991DC568A4D}">
      <dgm:prSet/>
      <dgm:spPr/>
      <dgm:t>
        <a:bodyPr/>
        <a:lstStyle/>
        <a:p>
          <a:endParaRPr lang="en-US"/>
        </a:p>
      </dgm:t>
    </dgm:pt>
    <dgm:pt modelId="{80C6C20E-A5D4-41F5-87C6-1E25BE88BB91}">
      <dgm:prSet/>
      <dgm:spPr/>
      <dgm:t>
        <a:bodyPr/>
        <a:lstStyle/>
        <a:p>
          <a:r>
            <a:rPr lang="en-GB"/>
            <a:t>Stoptober provides a highly supportive digital toolkit, including the NHS quit smoking app, daily email, and text support.</a:t>
          </a:r>
          <a:endParaRPr lang="en-US"/>
        </a:p>
      </dgm:t>
    </dgm:pt>
    <dgm:pt modelId="{06A50052-D50F-45F7-B231-3AC675F3BBB3}" type="parTrans" cxnId="{DC8E9742-6A9A-42E7-B440-27CFD2BB4118}">
      <dgm:prSet/>
      <dgm:spPr/>
      <dgm:t>
        <a:bodyPr/>
        <a:lstStyle/>
        <a:p>
          <a:endParaRPr lang="en-US"/>
        </a:p>
      </dgm:t>
    </dgm:pt>
    <dgm:pt modelId="{EE308122-942D-4501-8512-539D75028606}" type="sibTrans" cxnId="{DC8E9742-6A9A-42E7-B440-27CFD2BB4118}">
      <dgm:prSet/>
      <dgm:spPr/>
      <dgm:t>
        <a:bodyPr/>
        <a:lstStyle/>
        <a:p>
          <a:endParaRPr lang="en-US"/>
        </a:p>
      </dgm:t>
    </dgm:pt>
    <dgm:pt modelId="{156518A8-E310-4CF2-B37F-800899A28AF3}">
      <dgm:prSet/>
      <dgm:spPr/>
      <dgm:t>
        <a:bodyPr/>
        <a:lstStyle/>
        <a:p>
          <a:r>
            <a:rPr lang="en-GB"/>
            <a:t>Hundreds of thousands of smokers have been successfully engaged nationally since its launch in January 2012. </a:t>
          </a:r>
          <a:endParaRPr lang="en-US"/>
        </a:p>
      </dgm:t>
    </dgm:pt>
    <dgm:pt modelId="{B27B15C8-33A3-418A-AC22-D017D802C9B5}" type="parTrans" cxnId="{F9399DAD-03D2-41BC-B6FD-675DC00E3341}">
      <dgm:prSet/>
      <dgm:spPr/>
      <dgm:t>
        <a:bodyPr/>
        <a:lstStyle/>
        <a:p>
          <a:endParaRPr lang="en-US"/>
        </a:p>
      </dgm:t>
    </dgm:pt>
    <dgm:pt modelId="{EF633398-94A8-4ADC-8F74-E8EEC05DCE1A}" type="sibTrans" cxnId="{F9399DAD-03D2-41BC-B6FD-675DC00E3341}">
      <dgm:prSet/>
      <dgm:spPr/>
      <dgm:t>
        <a:bodyPr/>
        <a:lstStyle/>
        <a:p>
          <a:endParaRPr lang="en-US"/>
        </a:p>
      </dgm:t>
    </dgm:pt>
    <dgm:pt modelId="{4AB23D5B-734F-472F-9B59-E92D21EA035F}">
      <dgm:prSet/>
      <dgm:spPr/>
      <dgm:t>
        <a:bodyPr/>
        <a:lstStyle/>
        <a:p>
          <a:r>
            <a:rPr lang="en-GB"/>
            <a:t>In 2012, at the time Stoptober launched, 1 in 5 adults smoked about 19.3 to 20 %. Present-day, that rate has been cut dramatically to 12.7-13%. This reduction reflects millions fewer smokers than 10 years ago (Beard et al 2022)</a:t>
          </a:r>
          <a:endParaRPr lang="en-US"/>
        </a:p>
      </dgm:t>
    </dgm:pt>
    <dgm:pt modelId="{0169409F-5987-4AC9-B70A-B1FB1B1AC389}" type="parTrans" cxnId="{46015F48-2C20-4927-8154-21B6A24355D4}">
      <dgm:prSet/>
      <dgm:spPr/>
      <dgm:t>
        <a:bodyPr/>
        <a:lstStyle/>
        <a:p>
          <a:endParaRPr lang="en-US"/>
        </a:p>
      </dgm:t>
    </dgm:pt>
    <dgm:pt modelId="{78DC3480-C346-4592-84DD-1DE81B8689EF}" type="sibTrans" cxnId="{46015F48-2C20-4927-8154-21B6A24355D4}">
      <dgm:prSet/>
      <dgm:spPr/>
      <dgm:t>
        <a:bodyPr/>
        <a:lstStyle/>
        <a:p>
          <a:endParaRPr lang="en-US"/>
        </a:p>
      </dgm:t>
    </dgm:pt>
    <dgm:pt modelId="{8CD705C7-0D90-478A-A2B1-C38C91D299C9}">
      <dgm:prSet/>
      <dgm:spPr/>
      <dgm:t>
        <a:bodyPr/>
        <a:lstStyle/>
        <a:p>
          <a:r>
            <a:rPr lang="en-GB"/>
            <a:t>Health Belief Model (HBM) identifies the obstacles that prevent someone from taking action, such as fear of withdrawal, cost, or lack of support. </a:t>
          </a:r>
          <a:endParaRPr lang="en-US"/>
        </a:p>
      </dgm:t>
    </dgm:pt>
    <dgm:pt modelId="{FD5E54F9-A302-4820-97C6-BD246E656FB5}" type="parTrans" cxnId="{1A76573A-AEEA-463C-A357-C9D7FDB0D297}">
      <dgm:prSet/>
      <dgm:spPr/>
      <dgm:t>
        <a:bodyPr/>
        <a:lstStyle/>
        <a:p>
          <a:endParaRPr lang="en-US"/>
        </a:p>
      </dgm:t>
    </dgm:pt>
    <dgm:pt modelId="{8FC5F393-4C7C-4B7E-88D7-F76ED719464C}" type="sibTrans" cxnId="{1A76573A-AEEA-463C-A357-C9D7FDB0D297}">
      <dgm:prSet/>
      <dgm:spPr/>
      <dgm:t>
        <a:bodyPr/>
        <a:lstStyle/>
        <a:p>
          <a:endParaRPr lang="en-US"/>
        </a:p>
      </dgm:t>
    </dgm:pt>
    <dgm:pt modelId="{31B3817A-1E51-462F-B143-51E9916C2CB1}" type="pres">
      <dgm:prSet presAssocID="{6F098AFB-CC4F-4DDA-BF29-5C11317730B4}" presName="linear" presStyleCnt="0">
        <dgm:presLayoutVars>
          <dgm:animLvl val="lvl"/>
          <dgm:resizeHandles val="exact"/>
        </dgm:presLayoutVars>
      </dgm:prSet>
      <dgm:spPr/>
    </dgm:pt>
    <dgm:pt modelId="{BEBCC478-4AA9-4B48-8A1B-631443DB14A2}" type="pres">
      <dgm:prSet presAssocID="{7BF8D6BE-391D-446D-B9A0-1C2A3EA58849}" presName="parentText" presStyleLbl="node1" presStyleIdx="0" presStyleCnt="5">
        <dgm:presLayoutVars>
          <dgm:chMax val="0"/>
          <dgm:bulletEnabled val="1"/>
        </dgm:presLayoutVars>
      </dgm:prSet>
      <dgm:spPr/>
    </dgm:pt>
    <dgm:pt modelId="{12C3271C-9B96-43A7-BC92-5D62F95C8CCE}" type="pres">
      <dgm:prSet presAssocID="{667262E2-41FB-4960-AF49-6E67AF4F1F4C}" presName="spacer" presStyleCnt="0"/>
      <dgm:spPr/>
    </dgm:pt>
    <dgm:pt modelId="{3CDD92F2-DE51-442F-AD12-4C95F04B5E89}" type="pres">
      <dgm:prSet presAssocID="{80C6C20E-A5D4-41F5-87C6-1E25BE88BB91}" presName="parentText" presStyleLbl="node1" presStyleIdx="1" presStyleCnt="5">
        <dgm:presLayoutVars>
          <dgm:chMax val="0"/>
          <dgm:bulletEnabled val="1"/>
        </dgm:presLayoutVars>
      </dgm:prSet>
      <dgm:spPr/>
    </dgm:pt>
    <dgm:pt modelId="{431E376E-0F51-4BAE-8612-C779884E394F}" type="pres">
      <dgm:prSet presAssocID="{EE308122-942D-4501-8512-539D75028606}" presName="spacer" presStyleCnt="0"/>
      <dgm:spPr/>
    </dgm:pt>
    <dgm:pt modelId="{D6EBF1FB-865C-4056-8450-412562BBBDF1}" type="pres">
      <dgm:prSet presAssocID="{156518A8-E310-4CF2-B37F-800899A28AF3}" presName="parentText" presStyleLbl="node1" presStyleIdx="2" presStyleCnt="5">
        <dgm:presLayoutVars>
          <dgm:chMax val="0"/>
          <dgm:bulletEnabled val="1"/>
        </dgm:presLayoutVars>
      </dgm:prSet>
      <dgm:spPr/>
    </dgm:pt>
    <dgm:pt modelId="{C8C1E688-4C13-44EA-8DBE-29CE13D18241}" type="pres">
      <dgm:prSet presAssocID="{EF633398-94A8-4ADC-8F74-E8EEC05DCE1A}" presName="spacer" presStyleCnt="0"/>
      <dgm:spPr/>
    </dgm:pt>
    <dgm:pt modelId="{A1877713-25D5-4431-8706-34982D8DB37F}" type="pres">
      <dgm:prSet presAssocID="{4AB23D5B-734F-472F-9B59-E92D21EA035F}" presName="parentText" presStyleLbl="node1" presStyleIdx="3" presStyleCnt="5">
        <dgm:presLayoutVars>
          <dgm:chMax val="0"/>
          <dgm:bulletEnabled val="1"/>
        </dgm:presLayoutVars>
      </dgm:prSet>
      <dgm:spPr/>
    </dgm:pt>
    <dgm:pt modelId="{BA7F96AD-764F-4F4C-AEED-87B51D1B7474}" type="pres">
      <dgm:prSet presAssocID="{78DC3480-C346-4592-84DD-1DE81B8689EF}" presName="spacer" presStyleCnt="0"/>
      <dgm:spPr/>
    </dgm:pt>
    <dgm:pt modelId="{EA45D323-4232-4C72-AAD8-4A007710865D}" type="pres">
      <dgm:prSet presAssocID="{8CD705C7-0D90-478A-A2B1-C38C91D299C9}" presName="parentText" presStyleLbl="node1" presStyleIdx="4" presStyleCnt="5">
        <dgm:presLayoutVars>
          <dgm:chMax val="0"/>
          <dgm:bulletEnabled val="1"/>
        </dgm:presLayoutVars>
      </dgm:prSet>
      <dgm:spPr/>
    </dgm:pt>
  </dgm:ptLst>
  <dgm:cxnLst>
    <dgm:cxn modelId="{E5257301-E6D3-444C-B47B-FC20CFE8FAA6}" type="presOf" srcId="{4AB23D5B-734F-472F-9B59-E92D21EA035F}" destId="{A1877713-25D5-4431-8706-34982D8DB37F}" srcOrd="0" destOrd="0" presId="urn:microsoft.com/office/officeart/2005/8/layout/vList2"/>
    <dgm:cxn modelId="{CE88E40C-759F-4049-9F55-D991DC568A4D}" srcId="{6F098AFB-CC4F-4DDA-BF29-5C11317730B4}" destId="{7BF8D6BE-391D-446D-B9A0-1C2A3EA58849}" srcOrd="0" destOrd="0" parTransId="{50627BEE-EB94-4712-AD0A-2829BA193D73}" sibTransId="{667262E2-41FB-4960-AF49-6E67AF4F1F4C}"/>
    <dgm:cxn modelId="{1A76573A-AEEA-463C-A357-C9D7FDB0D297}" srcId="{6F098AFB-CC4F-4DDA-BF29-5C11317730B4}" destId="{8CD705C7-0D90-478A-A2B1-C38C91D299C9}" srcOrd="4" destOrd="0" parTransId="{FD5E54F9-A302-4820-97C6-BD246E656FB5}" sibTransId="{8FC5F393-4C7C-4B7E-88D7-F76ED719464C}"/>
    <dgm:cxn modelId="{DC8E9742-6A9A-42E7-B440-27CFD2BB4118}" srcId="{6F098AFB-CC4F-4DDA-BF29-5C11317730B4}" destId="{80C6C20E-A5D4-41F5-87C6-1E25BE88BB91}" srcOrd="1" destOrd="0" parTransId="{06A50052-D50F-45F7-B231-3AC675F3BBB3}" sibTransId="{EE308122-942D-4501-8512-539D75028606}"/>
    <dgm:cxn modelId="{A18FAA63-ECA1-4CB3-8577-1A6D83C73A66}" type="presOf" srcId="{6F098AFB-CC4F-4DDA-BF29-5C11317730B4}" destId="{31B3817A-1E51-462F-B143-51E9916C2CB1}" srcOrd="0" destOrd="0" presId="urn:microsoft.com/office/officeart/2005/8/layout/vList2"/>
    <dgm:cxn modelId="{46015F48-2C20-4927-8154-21B6A24355D4}" srcId="{6F098AFB-CC4F-4DDA-BF29-5C11317730B4}" destId="{4AB23D5B-734F-472F-9B59-E92D21EA035F}" srcOrd="3" destOrd="0" parTransId="{0169409F-5987-4AC9-B70A-B1FB1B1AC389}" sibTransId="{78DC3480-C346-4592-84DD-1DE81B8689EF}"/>
    <dgm:cxn modelId="{DBFA0F8B-8C6B-4096-8C0F-1A9C6EF4C7D1}" type="presOf" srcId="{7BF8D6BE-391D-446D-B9A0-1C2A3EA58849}" destId="{BEBCC478-4AA9-4B48-8A1B-631443DB14A2}" srcOrd="0" destOrd="0" presId="urn:microsoft.com/office/officeart/2005/8/layout/vList2"/>
    <dgm:cxn modelId="{BBFDA68C-8338-448F-8760-121005404E0E}" type="presOf" srcId="{8CD705C7-0D90-478A-A2B1-C38C91D299C9}" destId="{EA45D323-4232-4C72-AAD8-4A007710865D}" srcOrd="0" destOrd="0" presId="urn:microsoft.com/office/officeart/2005/8/layout/vList2"/>
    <dgm:cxn modelId="{F9399DAD-03D2-41BC-B6FD-675DC00E3341}" srcId="{6F098AFB-CC4F-4DDA-BF29-5C11317730B4}" destId="{156518A8-E310-4CF2-B37F-800899A28AF3}" srcOrd="2" destOrd="0" parTransId="{B27B15C8-33A3-418A-AC22-D017D802C9B5}" sibTransId="{EF633398-94A8-4ADC-8F74-E8EEC05DCE1A}"/>
    <dgm:cxn modelId="{DFEE1ACF-02EB-4069-ACC2-173DEC9BC4C9}" type="presOf" srcId="{80C6C20E-A5D4-41F5-87C6-1E25BE88BB91}" destId="{3CDD92F2-DE51-442F-AD12-4C95F04B5E89}" srcOrd="0" destOrd="0" presId="urn:microsoft.com/office/officeart/2005/8/layout/vList2"/>
    <dgm:cxn modelId="{B6D519ED-9831-46DF-8E98-39AA40D4C85E}" type="presOf" srcId="{156518A8-E310-4CF2-B37F-800899A28AF3}" destId="{D6EBF1FB-865C-4056-8450-412562BBBDF1}" srcOrd="0" destOrd="0" presId="urn:microsoft.com/office/officeart/2005/8/layout/vList2"/>
    <dgm:cxn modelId="{D946A903-D7AC-4982-8D10-5EAF116F3162}" type="presParOf" srcId="{31B3817A-1E51-462F-B143-51E9916C2CB1}" destId="{BEBCC478-4AA9-4B48-8A1B-631443DB14A2}" srcOrd="0" destOrd="0" presId="urn:microsoft.com/office/officeart/2005/8/layout/vList2"/>
    <dgm:cxn modelId="{7F2769B7-9883-4E63-939B-1F4AAEFEE431}" type="presParOf" srcId="{31B3817A-1E51-462F-B143-51E9916C2CB1}" destId="{12C3271C-9B96-43A7-BC92-5D62F95C8CCE}" srcOrd="1" destOrd="0" presId="urn:microsoft.com/office/officeart/2005/8/layout/vList2"/>
    <dgm:cxn modelId="{44A463C6-F5A8-4AE3-9AEF-F908494EAA31}" type="presParOf" srcId="{31B3817A-1E51-462F-B143-51E9916C2CB1}" destId="{3CDD92F2-DE51-442F-AD12-4C95F04B5E89}" srcOrd="2" destOrd="0" presId="urn:microsoft.com/office/officeart/2005/8/layout/vList2"/>
    <dgm:cxn modelId="{01400D9A-C3D1-4DE5-B2B2-DBDD37116A4D}" type="presParOf" srcId="{31B3817A-1E51-462F-B143-51E9916C2CB1}" destId="{431E376E-0F51-4BAE-8612-C779884E394F}" srcOrd="3" destOrd="0" presId="urn:microsoft.com/office/officeart/2005/8/layout/vList2"/>
    <dgm:cxn modelId="{04936ACB-B801-4C98-9D16-5EC815959545}" type="presParOf" srcId="{31B3817A-1E51-462F-B143-51E9916C2CB1}" destId="{D6EBF1FB-865C-4056-8450-412562BBBDF1}" srcOrd="4" destOrd="0" presId="urn:microsoft.com/office/officeart/2005/8/layout/vList2"/>
    <dgm:cxn modelId="{950BB2AD-CE38-414F-A400-7E910454A095}" type="presParOf" srcId="{31B3817A-1E51-462F-B143-51E9916C2CB1}" destId="{C8C1E688-4C13-44EA-8DBE-29CE13D18241}" srcOrd="5" destOrd="0" presId="urn:microsoft.com/office/officeart/2005/8/layout/vList2"/>
    <dgm:cxn modelId="{6ABA9037-9C5B-4E42-91D5-16FCDDC704CB}" type="presParOf" srcId="{31B3817A-1E51-462F-B143-51E9916C2CB1}" destId="{A1877713-25D5-4431-8706-34982D8DB37F}" srcOrd="6" destOrd="0" presId="urn:microsoft.com/office/officeart/2005/8/layout/vList2"/>
    <dgm:cxn modelId="{9CB7AA85-B7CC-47EC-B643-FA70A2505ECC}" type="presParOf" srcId="{31B3817A-1E51-462F-B143-51E9916C2CB1}" destId="{BA7F96AD-764F-4F4C-AEED-87B51D1B7474}" srcOrd="7" destOrd="0" presId="urn:microsoft.com/office/officeart/2005/8/layout/vList2"/>
    <dgm:cxn modelId="{DFD787BE-2EFD-405A-9801-404B1604FAC1}" type="presParOf" srcId="{31B3817A-1E51-462F-B143-51E9916C2CB1}" destId="{EA45D323-4232-4C72-AAD8-4A007710865D}"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F5B9BA2-AE7F-49EB-8195-436B3D163D36}" type="doc">
      <dgm:prSet loTypeId="urn:microsoft.com/office/officeart/2005/8/layout/hierarchy1" loCatId="hierarchy" qsTypeId="urn:microsoft.com/office/officeart/2005/8/quickstyle/simple1" qsCatId="simple" csTypeId="urn:microsoft.com/office/officeart/2005/8/colors/colorful1" csCatId="colorful" phldr="1"/>
      <dgm:spPr/>
      <dgm:t>
        <a:bodyPr/>
        <a:lstStyle/>
        <a:p>
          <a:endParaRPr lang="en-US"/>
        </a:p>
      </dgm:t>
    </dgm:pt>
    <dgm:pt modelId="{127F3483-45E2-40CA-801D-FB4778EED692}">
      <dgm:prSet/>
      <dgm:spPr/>
      <dgm:t>
        <a:bodyPr/>
        <a:lstStyle/>
        <a:p>
          <a:r>
            <a:rPr lang="en-GB" dirty="0">
              <a:latin typeface="Arial" panose="020B0604020202020204" pitchFamily="34" charset="0"/>
              <a:cs typeface="Arial" panose="020B0604020202020204" pitchFamily="34" charset="0"/>
            </a:rPr>
            <a:t>Health inequalities are unfair and avoidable differences in health across the population and between different groups within society. They are driven by social, economic, and environmental factors like housing, education, income, and geographic location. Mamun, A.A. and Alam, M., 2025</a:t>
          </a:r>
          <a:endParaRPr lang="en-US" dirty="0">
            <a:latin typeface="Arial" panose="020B0604020202020204" pitchFamily="34" charset="0"/>
            <a:cs typeface="Arial" panose="020B0604020202020204" pitchFamily="34" charset="0"/>
          </a:endParaRPr>
        </a:p>
      </dgm:t>
    </dgm:pt>
    <dgm:pt modelId="{0D89C2E6-F008-4BD0-8C5B-7FC0ADCA992F}" type="parTrans" cxnId="{E5CC63B3-296C-4935-94B3-59600B78FD23}">
      <dgm:prSet/>
      <dgm:spPr/>
      <dgm:t>
        <a:bodyPr/>
        <a:lstStyle/>
        <a:p>
          <a:endParaRPr lang="en-US"/>
        </a:p>
      </dgm:t>
    </dgm:pt>
    <dgm:pt modelId="{2145030D-6634-44A1-B358-E69B1870650E}" type="sibTrans" cxnId="{E5CC63B3-296C-4935-94B3-59600B78FD23}">
      <dgm:prSet phldrT="1" phldr="0"/>
      <dgm:spPr/>
      <dgm:t>
        <a:bodyPr/>
        <a:lstStyle/>
        <a:p>
          <a:endParaRPr lang="en-US" dirty="0"/>
        </a:p>
      </dgm:t>
    </dgm:pt>
    <dgm:pt modelId="{8E3E4638-B41F-490E-BC50-B3768D2A99AE}">
      <dgm:prSet/>
      <dgm:spPr/>
      <dgm:t>
        <a:bodyPr/>
        <a:lstStyle/>
        <a:p>
          <a:r>
            <a:rPr lang="en-GB" dirty="0">
              <a:latin typeface="Arial" panose="020B0604020202020204" pitchFamily="34" charset="0"/>
              <a:cs typeface="Arial" panose="020B0604020202020204" pitchFamily="34" charset="0"/>
            </a:rPr>
            <a:t>Barriers to accessing services, for example, mental health services, can be a lack of funding, ensuring equitable access to quality health care that treats both physical and mental health disorders, and not building a supportive community. </a:t>
          </a:r>
          <a:endParaRPr lang="en-US" dirty="0">
            <a:latin typeface="Arial" panose="020B0604020202020204" pitchFamily="34" charset="0"/>
            <a:cs typeface="Arial" panose="020B0604020202020204" pitchFamily="34" charset="0"/>
          </a:endParaRPr>
        </a:p>
      </dgm:t>
    </dgm:pt>
    <dgm:pt modelId="{3CD3C22C-640F-479B-9015-506BF6E08726}" type="parTrans" cxnId="{38B63A83-239E-4877-B207-EFDB8E207DA8}">
      <dgm:prSet/>
      <dgm:spPr/>
      <dgm:t>
        <a:bodyPr/>
        <a:lstStyle/>
        <a:p>
          <a:endParaRPr lang="en-US"/>
        </a:p>
      </dgm:t>
    </dgm:pt>
    <dgm:pt modelId="{DFE23471-0008-4C34-B5E5-B9642FFB6BEB}" type="sibTrans" cxnId="{38B63A83-239E-4877-B207-EFDB8E207DA8}">
      <dgm:prSet phldrT="2" phldr="0"/>
      <dgm:spPr/>
      <dgm:t>
        <a:bodyPr/>
        <a:lstStyle/>
        <a:p>
          <a:endParaRPr lang="en-US"/>
        </a:p>
      </dgm:t>
    </dgm:pt>
    <dgm:pt modelId="{095B0A9F-7280-4FBF-9616-8799C1F6846B}">
      <dgm:prSet/>
      <dgm:spPr/>
      <dgm:t>
        <a:bodyPr/>
        <a:lstStyle/>
        <a:p>
          <a:r>
            <a:rPr lang="en-GB" dirty="0">
              <a:latin typeface="Arial" panose="020B0604020202020204" pitchFamily="34" charset="0"/>
              <a:cs typeface="Arial" panose="020B0604020202020204" pitchFamily="34" charset="0"/>
            </a:rPr>
            <a:t>In the UK, policies rely on the Marmot Principles, which aim to give every child the best start in life, ensuring fair employment and creating healthy, sustainable communities. </a:t>
          </a:r>
          <a:endParaRPr lang="en-US" dirty="0">
            <a:latin typeface="Arial" panose="020B0604020202020204" pitchFamily="34" charset="0"/>
            <a:cs typeface="Arial" panose="020B0604020202020204" pitchFamily="34" charset="0"/>
          </a:endParaRPr>
        </a:p>
      </dgm:t>
    </dgm:pt>
    <dgm:pt modelId="{52089F62-50C6-4B85-B330-0B21C21A9AD2}" type="parTrans" cxnId="{85D5FBA7-3AEA-4CED-8C10-AA037F29B257}">
      <dgm:prSet/>
      <dgm:spPr/>
      <dgm:t>
        <a:bodyPr/>
        <a:lstStyle/>
        <a:p>
          <a:endParaRPr lang="en-US"/>
        </a:p>
      </dgm:t>
    </dgm:pt>
    <dgm:pt modelId="{CAB5E050-AA64-4778-B307-B44584851FAB}" type="sibTrans" cxnId="{85D5FBA7-3AEA-4CED-8C10-AA037F29B257}">
      <dgm:prSet phldrT="3" phldr="0"/>
      <dgm:spPr/>
      <dgm:t>
        <a:bodyPr/>
        <a:lstStyle/>
        <a:p>
          <a:endParaRPr lang="en-US"/>
        </a:p>
      </dgm:t>
    </dgm:pt>
    <dgm:pt modelId="{12DFEF2F-AD27-43F0-80D3-498AC424473D}" type="pres">
      <dgm:prSet presAssocID="{CF5B9BA2-AE7F-49EB-8195-436B3D163D36}" presName="hierChild1" presStyleCnt="0">
        <dgm:presLayoutVars>
          <dgm:chPref val="1"/>
          <dgm:dir/>
          <dgm:animOne val="branch"/>
          <dgm:animLvl val="lvl"/>
          <dgm:resizeHandles/>
        </dgm:presLayoutVars>
      </dgm:prSet>
      <dgm:spPr/>
    </dgm:pt>
    <dgm:pt modelId="{786A0C3A-D2D0-4513-9BCE-3894DCC73FF8}" type="pres">
      <dgm:prSet presAssocID="{127F3483-45E2-40CA-801D-FB4778EED692}" presName="hierRoot1" presStyleCnt="0"/>
      <dgm:spPr/>
    </dgm:pt>
    <dgm:pt modelId="{A21588F4-8F9B-4F0C-8102-EB4778D0689E}" type="pres">
      <dgm:prSet presAssocID="{127F3483-45E2-40CA-801D-FB4778EED692}" presName="composite" presStyleCnt="0"/>
      <dgm:spPr/>
    </dgm:pt>
    <dgm:pt modelId="{64B2AEA9-B588-41DC-92BA-AF73CCB6BC84}" type="pres">
      <dgm:prSet presAssocID="{127F3483-45E2-40CA-801D-FB4778EED692}" presName="background" presStyleLbl="node0" presStyleIdx="0" presStyleCnt="3"/>
      <dgm:spPr/>
    </dgm:pt>
    <dgm:pt modelId="{6A0D99CC-FFE1-4FA2-A517-D39BF0167DD7}" type="pres">
      <dgm:prSet presAssocID="{127F3483-45E2-40CA-801D-FB4778EED692}" presName="text" presStyleLbl="fgAcc0" presStyleIdx="0" presStyleCnt="3">
        <dgm:presLayoutVars>
          <dgm:chPref val="3"/>
        </dgm:presLayoutVars>
      </dgm:prSet>
      <dgm:spPr/>
    </dgm:pt>
    <dgm:pt modelId="{60F1063A-D31F-4FDB-A173-EFF82D6565F0}" type="pres">
      <dgm:prSet presAssocID="{127F3483-45E2-40CA-801D-FB4778EED692}" presName="hierChild2" presStyleCnt="0"/>
      <dgm:spPr/>
    </dgm:pt>
    <dgm:pt modelId="{016D9D7A-1510-4E3D-A40A-1C9C52E69347}" type="pres">
      <dgm:prSet presAssocID="{8E3E4638-B41F-490E-BC50-B3768D2A99AE}" presName="hierRoot1" presStyleCnt="0"/>
      <dgm:spPr/>
    </dgm:pt>
    <dgm:pt modelId="{80048B9B-A43A-4CC4-9B8D-B47C221088B5}" type="pres">
      <dgm:prSet presAssocID="{8E3E4638-B41F-490E-BC50-B3768D2A99AE}" presName="composite" presStyleCnt="0"/>
      <dgm:spPr/>
    </dgm:pt>
    <dgm:pt modelId="{5FB9EB62-CD10-4C86-B4FA-5B4A8212C26D}" type="pres">
      <dgm:prSet presAssocID="{8E3E4638-B41F-490E-BC50-B3768D2A99AE}" presName="background" presStyleLbl="node0" presStyleIdx="1" presStyleCnt="3"/>
      <dgm:spPr/>
    </dgm:pt>
    <dgm:pt modelId="{E38A0429-BABC-4A8C-812A-57FFFE35B365}" type="pres">
      <dgm:prSet presAssocID="{8E3E4638-B41F-490E-BC50-B3768D2A99AE}" presName="text" presStyleLbl="fgAcc0" presStyleIdx="1" presStyleCnt="3">
        <dgm:presLayoutVars>
          <dgm:chPref val="3"/>
        </dgm:presLayoutVars>
      </dgm:prSet>
      <dgm:spPr/>
    </dgm:pt>
    <dgm:pt modelId="{EEC36267-E98E-425C-B8B4-7E71F9865DFD}" type="pres">
      <dgm:prSet presAssocID="{8E3E4638-B41F-490E-BC50-B3768D2A99AE}" presName="hierChild2" presStyleCnt="0"/>
      <dgm:spPr/>
    </dgm:pt>
    <dgm:pt modelId="{075DFEC7-9850-47CD-8B97-A13BB30A8B33}" type="pres">
      <dgm:prSet presAssocID="{095B0A9F-7280-4FBF-9616-8799C1F6846B}" presName="hierRoot1" presStyleCnt="0"/>
      <dgm:spPr/>
    </dgm:pt>
    <dgm:pt modelId="{F6D3301A-388E-478E-A546-9741649A6A0D}" type="pres">
      <dgm:prSet presAssocID="{095B0A9F-7280-4FBF-9616-8799C1F6846B}" presName="composite" presStyleCnt="0"/>
      <dgm:spPr/>
    </dgm:pt>
    <dgm:pt modelId="{E5B9A310-9F3A-4442-BDBE-959D42795856}" type="pres">
      <dgm:prSet presAssocID="{095B0A9F-7280-4FBF-9616-8799C1F6846B}" presName="background" presStyleLbl="node0" presStyleIdx="2" presStyleCnt="3"/>
      <dgm:spPr/>
    </dgm:pt>
    <dgm:pt modelId="{8D981B37-64B6-427A-A55A-6A2CBFA53283}" type="pres">
      <dgm:prSet presAssocID="{095B0A9F-7280-4FBF-9616-8799C1F6846B}" presName="text" presStyleLbl="fgAcc0" presStyleIdx="2" presStyleCnt="3">
        <dgm:presLayoutVars>
          <dgm:chPref val="3"/>
        </dgm:presLayoutVars>
      </dgm:prSet>
      <dgm:spPr/>
    </dgm:pt>
    <dgm:pt modelId="{8EFCAC4D-7B65-4B94-97B6-BFF77D52A5BF}" type="pres">
      <dgm:prSet presAssocID="{095B0A9F-7280-4FBF-9616-8799C1F6846B}" presName="hierChild2" presStyleCnt="0"/>
      <dgm:spPr/>
    </dgm:pt>
  </dgm:ptLst>
  <dgm:cxnLst>
    <dgm:cxn modelId="{86E95B40-B3EC-4EBB-AF99-9B328AC7E581}" type="presOf" srcId="{095B0A9F-7280-4FBF-9616-8799C1F6846B}" destId="{8D981B37-64B6-427A-A55A-6A2CBFA53283}" srcOrd="0" destOrd="0" presId="urn:microsoft.com/office/officeart/2005/8/layout/hierarchy1"/>
    <dgm:cxn modelId="{9FA21560-3F46-4108-8C5C-7DEA3E4E810D}" type="presOf" srcId="{CF5B9BA2-AE7F-49EB-8195-436B3D163D36}" destId="{12DFEF2F-AD27-43F0-80D3-498AC424473D}" srcOrd="0" destOrd="0" presId="urn:microsoft.com/office/officeart/2005/8/layout/hierarchy1"/>
    <dgm:cxn modelId="{38B63A83-239E-4877-B207-EFDB8E207DA8}" srcId="{CF5B9BA2-AE7F-49EB-8195-436B3D163D36}" destId="{8E3E4638-B41F-490E-BC50-B3768D2A99AE}" srcOrd="1" destOrd="0" parTransId="{3CD3C22C-640F-479B-9015-506BF6E08726}" sibTransId="{DFE23471-0008-4C34-B5E5-B9642FFB6BEB}"/>
    <dgm:cxn modelId="{85D5FBA7-3AEA-4CED-8C10-AA037F29B257}" srcId="{CF5B9BA2-AE7F-49EB-8195-436B3D163D36}" destId="{095B0A9F-7280-4FBF-9616-8799C1F6846B}" srcOrd="2" destOrd="0" parTransId="{52089F62-50C6-4B85-B330-0B21C21A9AD2}" sibTransId="{CAB5E050-AA64-4778-B307-B44584851FAB}"/>
    <dgm:cxn modelId="{1110F7AE-74C6-4E60-A0FA-3C2A1F0F73FA}" type="presOf" srcId="{8E3E4638-B41F-490E-BC50-B3768D2A99AE}" destId="{E38A0429-BABC-4A8C-812A-57FFFE35B365}" srcOrd="0" destOrd="0" presId="urn:microsoft.com/office/officeart/2005/8/layout/hierarchy1"/>
    <dgm:cxn modelId="{E5CC63B3-296C-4935-94B3-59600B78FD23}" srcId="{CF5B9BA2-AE7F-49EB-8195-436B3D163D36}" destId="{127F3483-45E2-40CA-801D-FB4778EED692}" srcOrd="0" destOrd="0" parTransId="{0D89C2E6-F008-4BD0-8C5B-7FC0ADCA992F}" sibTransId="{2145030D-6634-44A1-B358-E69B1870650E}"/>
    <dgm:cxn modelId="{45BD66D7-DB6E-4E7F-A7EC-8A26D84254BA}" type="presOf" srcId="{127F3483-45E2-40CA-801D-FB4778EED692}" destId="{6A0D99CC-FFE1-4FA2-A517-D39BF0167DD7}" srcOrd="0" destOrd="0" presId="urn:microsoft.com/office/officeart/2005/8/layout/hierarchy1"/>
    <dgm:cxn modelId="{24D2ED51-83F4-4795-A917-1A46EE28639F}" type="presParOf" srcId="{12DFEF2F-AD27-43F0-80D3-498AC424473D}" destId="{786A0C3A-D2D0-4513-9BCE-3894DCC73FF8}" srcOrd="0" destOrd="0" presId="urn:microsoft.com/office/officeart/2005/8/layout/hierarchy1"/>
    <dgm:cxn modelId="{2A628CDC-2281-4BBE-8B30-17EFEBD63A4F}" type="presParOf" srcId="{786A0C3A-D2D0-4513-9BCE-3894DCC73FF8}" destId="{A21588F4-8F9B-4F0C-8102-EB4778D0689E}" srcOrd="0" destOrd="0" presId="urn:microsoft.com/office/officeart/2005/8/layout/hierarchy1"/>
    <dgm:cxn modelId="{8BDEF4EA-EA6B-4B1F-944E-1E1D29A437D8}" type="presParOf" srcId="{A21588F4-8F9B-4F0C-8102-EB4778D0689E}" destId="{64B2AEA9-B588-41DC-92BA-AF73CCB6BC84}" srcOrd="0" destOrd="0" presId="urn:microsoft.com/office/officeart/2005/8/layout/hierarchy1"/>
    <dgm:cxn modelId="{E9B568FB-FDF8-407F-B39D-ED827F8D53C8}" type="presParOf" srcId="{A21588F4-8F9B-4F0C-8102-EB4778D0689E}" destId="{6A0D99CC-FFE1-4FA2-A517-D39BF0167DD7}" srcOrd="1" destOrd="0" presId="urn:microsoft.com/office/officeart/2005/8/layout/hierarchy1"/>
    <dgm:cxn modelId="{6506871C-A5A2-4D02-AC41-DA3B43A3CCA2}" type="presParOf" srcId="{786A0C3A-D2D0-4513-9BCE-3894DCC73FF8}" destId="{60F1063A-D31F-4FDB-A173-EFF82D6565F0}" srcOrd="1" destOrd="0" presId="urn:microsoft.com/office/officeart/2005/8/layout/hierarchy1"/>
    <dgm:cxn modelId="{88825CB2-4647-485F-92BC-AC46D5B010EF}" type="presParOf" srcId="{12DFEF2F-AD27-43F0-80D3-498AC424473D}" destId="{016D9D7A-1510-4E3D-A40A-1C9C52E69347}" srcOrd="1" destOrd="0" presId="urn:microsoft.com/office/officeart/2005/8/layout/hierarchy1"/>
    <dgm:cxn modelId="{6EEE4F93-A6DB-4F4E-B38B-73D27FB2A3D0}" type="presParOf" srcId="{016D9D7A-1510-4E3D-A40A-1C9C52E69347}" destId="{80048B9B-A43A-4CC4-9B8D-B47C221088B5}" srcOrd="0" destOrd="0" presId="urn:microsoft.com/office/officeart/2005/8/layout/hierarchy1"/>
    <dgm:cxn modelId="{2B896614-DBFB-4BF0-A85C-6BCC715EC0A1}" type="presParOf" srcId="{80048B9B-A43A-4CC4-9B8D-B47C221088B5}" destId="{5FB9EB62-CD10-4C86-B4FA-5B4A8212C26D}" srcOrd="0" destOrd="0" presId="urn:microsoft.com/office/officeart/2005/8/layout/hierarchy1"/>
    <dgm:cxn modelId="{02D80A2C-E6F4-4FE0-8715-A2702D316106}" type="presParOf" srcId="{80048B9B-A43A-4CC4-9B8D-B47C221088B5}" destId="{E38A0429-BABC-4A8C-812A-57FFFE35B365}" srcOrd="1" destOrd="0" presId="urn:microsoft.com/office/officeart/2005/8/layout/hierarchy1"/>
    <dgm:cxn modelId="{7170EE25-A418-4D80-81E9-3739859D004E}" type="presParOf" srcId="{016D9D7A-1510-4E3D-A40A-1C9C52E69347}" destId="{EEC36267-E98E-425C-B8B4-7E71F9865DFD}" srcOrd="1" destOrd="0" presId="urn:microsoft.com/office/officeart/2005/8/layout/hierarchy1"/>
    <dgm:cxn modelId="{23729E7F-6D5D-4E1F-8535-56DA3A297C98}" type="presParOf" srcId="{12DFEF2F-AD27-43F0-80D3-498AC424473D}" destId="{075DFEC7-9850-47CD-8B97-A13BB30A8B33}" srcOrd="2" destOrd="0" presId="urn:microsoft.com/office/officeart/2005/8/layout/hierarchy1"/>
    <dgm:cxn modelId="{03DE0F30-1D55-46A1-8802-DF2E72827C04}" type="presParOf" srcId="{075DFEC7-9850-47CD-8B97-A13BB30A8B33}" destId="{F6D3301A-388E-478E-A546-9741649A6A0D}" srcOrd="0" destOrd="0" presId="urn:microsoft.com/office/officeart/2005/8/layout/hierarchy1"/>
    <dgm:cxn modelId="{66606C5C-0AEE-4473-A778-EA60553AD4A9}" type="presParOf" srcId="{F6D3301A-388E-478E-A546-9741649A6A0D}" destId="{E5B9A310-9F3A-4442-BDBE-959D42795856}" srcOrd="0" destOrd="0" presId="urn:microsoft.com/office/officeart/2005/8/layout/hierarchy1"/>
    <dgm:cxn modelId="{A68B9B45-5026-4483-927A-1EEFE132A9C4}" type="presParOf" srcId="{F6D3301A-388E-478E-A546-9741649A6A0D}" destId="{8D981B37-64B6-427A-A55A-6A2CBFA53283}" srcOrd="1" destOrd="0" presId="urn:microsoft.com/office/officeart/2005/8/layout/hierarchy1"/>
    <dgm:cxn modelId="{D5B20F1C-4137-46CE-8D6A-9D148B551E97}" type="presParOf" srcId="{075DFEC7-9850-47CD-8B97-A13BB30A8B33}" destId="{8EFCAC4D-7B65-4B94-97B6-BFF77D52A5B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26D5D0A-BE00-4EA7-92AC-72AA7250F907}"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59E29717-3F5A-4010-BA76-0FADF7F3EC58}">
      <dgm:prSet custT="1"/>
      <dgm:spPr/>
      <dgm:t>
        <a:bodyPr/>
        <a:lstStyle/>
        <a:p>
          <a:r>
            <a:rPr lang="en-GB" sz="1800" dirty="0">
              <a:latin typeface="Arial" panose="020B0604020202020204" pitchFamily="34" charset="0"/>
              <a:cs typeface="Arial" panose="020B0604020202020204" pitchFamily="34" charset="0"/>
            </a:rPr>
            <a:t>The NHS (HCP) aims to prevent or delay the onset of cardiovascular disease, including heart disease, stroke, type 2 diabetes, and dementia among adults in the UK (</a:t>
          </a:r>
          <a:r>
            <a:rPr lang="en-GB" sz="1800" dirty="0" err="1">
              <a:latin typeface="Arial" panose="020B0604020202020204" pitchFamily="34" charset="0"/>
              <a:cs typeface="Arial" panose="020B0604020202020204" pitchFamily="34" charset="0"/>
            </a:rPr>
            <a:t>Releigh</a:t>
          </a:r>
          <a:r>
            <a:rPr lang="en-GB" sz="1800" dirty="0">
              <a:latin typeface="Arial" panose="020B0604020202020204" pitchFamily="34" charset="0"/>
              <a:cs typeface="Arial" panose="020B0604020202020204" pitchFamily="34" charset="0"/>
            </a:rPr>
            <a:t> 2022).</a:t>
          </a:r>
          <a:endParaRPr lang="en-US" sz="1800" dirty="0">
            <a:latin typeface="Arial" panose="020B0604020202020204" pitchFamily="34" charset="0"/>
            <a:cs typeface="Arial" panose="020B0604020202020204" pitchFamily="34" charset="0"/>
          </a:endParaRPr>
        </a:p>
      </dgm:t>
    </dgm:pt>
    <dgm:pt modelId="{84DD93E1-CA87-4545-9F59-B4B441AD5307}" type="parTrans" cxnId="{AD6389C1-23AD-4521-887D-BDEF2A4AC577}">
      <dgm:prSet/>
      <dgm:spPr/>
      <dgm:t>
        <a:bodyPr/>
        <a:lstStyle/>
        <a:p>
          <a:endParaRPr lang="en-US"/>
        </a:p>
      </dgm:t>
    </dgm:pt>
    <dgm:pt modelId="{899662E7-3276-4A9A-811A-341C63F994F5}" type="sibTrans" cxnId="{AD6389C1-23AD-4521-887D-BDEF2A4AC577}">
      <dgm:prSet/>
      <dgm:spPr/>
      <dgm:t>
        <a:bodyPr/>
        <a:lstStyle/>
        <a:p>
          <a:endParaRPr lang="en-US"/>
        </a:p>
      </dgm:t>
    </dgm:pt>
    <dgm:pt modelId="{198DAF50-225E-4185-B28F-228FBE45545B}">
      <dgm:prSet custT="1"/>
      <dgm:spPr/>
      <dgm:t>
        <a:bodyPr/>
        <a:lstStyle/>
        <a:p>
          <a:r>
            <a:rPr lang="en-GB" sz="1800" dirty="0">
              <a:latin typeface="Arial" panose="020B0604020202020204" pitchFamily="34" charset="0"/>
              <a:cs typeface="Arial" panose="020B0604020202020204" pitchFamily="34" charset="0"/>
            </a:rPr>
            <a:t>It operates as a midlife mot and is divided into 3 key areas: risk assessment, risk awareness, and risk management. The check normally takes 20-30 minutes, usually performed by a nurse or healthcare assistant. They would check blood pressure and cholesterol test according to Age UK. </a:t>
          </a:r>
          <a:endParaRPr lang="en-US" sz="1800" dirty="0">
            <a:latin typeface="Arial" panose="020B0604020202020204" pitchFamily="34" charset="0"/>
            <a:cs typeface="Arial" panose="020B0604020202020204" pitchFamily="34" charset="0"/>
          </a:endParaRPr>
        </a:p>
      </dgm:t>
    </dgm:pt>
    <dgm:pt modelId="{1825E116-B485-40C4-8D40-BB651C3254D5}" type="parTrans" cxnId="{33E65C46-0CEF-4D25-A4A6-D9BAD891D128}">
      <dgm:prSet/>
      <dgm:spPr/>
      <dgm:t>
        <a:bodyPr/>
        <a:lstStyle/>
        <a:p>
          <a:endParaRPr lang="en-US"/>
        </a:p>
      </dgm:t>
    </dgm:pt>
    <dgm:pt modelId="{3AF1D406-45FA-4952-967F-62B4D8A8C513}" type="sibTrans" cxnId="{33E65C46-0CEF-4D25-A4A6-D9BAD891D128}">
      <dgm:prSet/>
      <dgm:spPr/>
      <dgm:t>
        <a:bodyPr/>
        <a:lstStyle/>
        <a:p>
          <a:endParaRPr lang="en-US"/>
        </a:p>
      </dgm:t>
    </dgm:pt>
    <dgm:pt modelId="{E242B721-1873-43D5-8775-A399E0FE0AD9}">
      <dgm:prSet/>
      <dgm:spPr/>
      <dgm:t>
        <a:bodyPr/>
        <a:lstStyle/>
        <a:p>
          <a:r>
            <a:rPr lang="en-GB" dirty="0">
              <a:latin typeface="Arial" panose="020B0604020202020204" pitchFamily="34" charset="0"/>
              <a:cs typeface="Arial" panose="020B0604020202020204" pitchFamily="34" charset="0"/>
            </a:rPr>
            <a:t>However, the NHS health checks have some limitations, such as low participation from those most at risk, and many miss follow-up appointments, which can lead to delayed diagnoses.  </a:t>
          </a:r>
          <a:endParaRPr lang="en-US" dirty="0">
            <a:latin typeface="Arial" panose="020B0604020202020204" pitchFamily="34" charset="0"/>
            <a:cs typeface="Arial" panose="020B0604020202020204" pitchFamily="34" charset="0"/>
          </a:endParaRPr>
        </a:p>
      </dgm:t>
    </dgm:pt>
    <dgm:pt modelId="{06CFCFBA-5E20-4710-A72F-778CF8BD269A}" type="parTrans" cxnId="{C5C7E5B3-8D35-409F-BED1-B7C6609DFD99}">
      <dgm:prSet/>
      <dgm:spPr/>
      <dgm:t>
        <a:bodyPr/>
        <a:lstStyle/>
        <a:p>
          <a:endParaRPr lang="en-US"/>
        </a:p>
      </dgm:t>
    </dgm:pt>
    <dgm:pt modelId="{EE464860-78F5-4899-995D-A06F5B152AE9}" type="sibTrans" cxnId="{C5C7E5B3-8D35-409F-BED1-B7C6609DFD99}">
      <dgm:prSet/>
      <dgm:spPr/>
      <dgm:t>
        <a:bodyPr/>
        <a:lstStyle/>
        <a:p>
          <a:endParaRPr lang="en-US"/>
        </a:p>
      </dgm:t>
    </dgm:pt>
    <dgm:pt modelId="{C1C86F26-264B-40A4-8608-6FFA669C1B94}" type="pres">
      <dgm:prSet presAssocID="{B26D5D0A-BE00-4EA7-92AC-72AA7250F907}" presName="outerComposite" presStyleCnt="0">
        <dgm:presLayoutVars>
          <dgm:chMax val="5"/>
          <dgm:dir/>
          <dgm:resizeHandles val="exact"/>
        </dgm:presLayoutVars>
      </dgm:prSet>
      <dgm:spPr/>
    </dgm:pt>
    <dgm:pt modelId="{607A46E4-59F2-47D3-8D87-400BAA05974D}" type="pres">
      <dgm:prSet presAssocID="{B26D5D0A-BE00-4EA7-92AC-72AA7250F907}" presName="dummyMaxCanvas" presStyleCnt="0">
        <dgm:presLayoutVars/>
      </dgm:prSet>
      <dgm:spPr/>
    </dgm:pt>
    <dgm:pt modelId="{73ECD0B6-2661-42BA-A8FF-02D87D6274D2}" type="pres">
      <dgm:prSet presAssocID="{B26D5D0A-BE00-4EA7-92AC-72AA7250F907}" presName="ThreeNodes_1" presStyleLbl="node1" presStyleIdx="0" presStyleCnt="3">
        <dgm:presLayoutVars>
          <dgm:bulletEnabled val="1"/>
        </dgm:presLayoutVars>
      </dgm:prSet>
      <dgm:spPr/>
    </dgm:pt>
    <dgm:pt modelId="{C5204323-5D37-45BC-95EA-6343488C1E74}" type="pres">
      <dgm:prSet presAssocID="{B26D5D0A-BE00-4EA7-92AC-72AA7250F907}" presName="ThreeNodes_2" presStyleLbl="node1" presStyleIdx="1" presStyleCnt="3">
        <dgm:presLayoutVars>
          <dgm:bulletEnabled val="1"/>
        </dgm:presLayoutVars>
      </dgm:prSet>
      <dgm:spPr/>
    </dgm:pt>
    <dgm:pt modelId="{6D84A712-4282-4A5E-991C-794C890F658E}" type="pres">
      <dgm:prSet presAssocID="{B26D5D0A-BE00-4EA7-92AC-72AA7250F907}" presName="ThreeNodes_3" presStyleLbl="node1" presStyleIdx="2" presStyleCnt="3">
        <dgm:presLayoutVars>
          <dgm:bulletEnabled val="1"/>
        </dgm:presLayoutVars>
      </dgm:prSet>
      <dgm:spPr/>
    </dgm:pt>
    <dgm:pt modelId="{5F3C1CCF-153F-46CF-9E8A-014A963E8612}" type="pres">
      <dgm:prSet presAssocID="{B26D5D0A-BE00-4EA7-92AC-72AA7250F907}" presName="ThreeConn_1-2" presStyleLbl="fgAccFollowNode1" presStyleIdx="0" presStyleCnt="2">
        <dgm:presLayoutVars>
          <dgm:bulletEnabled val="1"/>
        </dgm:presLayoutVars>
      </dgm:prSet>
      <dgm:spPr/>
    </dgm:pt>
    <dgm:pt modelId="{08608A17-DBC9-492E-9B3D-BBFFCEF6B2F5}" type="pres">
      <dgm:prSet presAssocID="{B26D5D0A-BE00-4EA7-92AC-72AA7250F907}" presName="ThreeConn_2-3" presStyleLbl="fgAccFollowNode1" presStyleIdx="1" presStyleCnt="2">
        <dgm:presLayoutVars>
          <dgm:bulletEnabled val="1"/>
        </dgm:presLayoutVars>
      </dgm:prSet>
      <dgm:spPr/>
    </dgm:pt>
    <dgm:pt modelId="{981ED839-3E04-4C12-918F-CB49336DC104}" type="pres">
      <dgm:prSet presAssocID="{B26D5D0A-BE00-4EA7-92AC-72AA7250F907}" presName="ThreeNodes_1_text" presStyleLbl="node1" presStyleIdx="2" presStyleCnt="3">
        <dgm:presLayoutVars>
          <dgm:bulletEnabled val="1"/>
        </dgm:presLayoutVars>
      </dgm:prSet>
      <dgm:spPr/>
    </dgm:pt>
    <dgm:pt modelId="{C923C54C-2D44-4D36-86E0-33E98040CE75}" type="pres">
      <dgm:prSet presAssocID="{B26D5D0A-BE00-4EA7-92AC-72AA7250F907}" presName="ThreeNodes_2_text" presStyleLbl="node1" presStyleIdx="2" presStyleCnt="3">
        <dgm:presLayoutVars>
          <dgm:bulletEnabled val="1"/>
        </dgm:presLayoutVars>
      </dgm:prSet>
      <dgm:spPr/>
    </dgm:pt>
    <dgm:pt modelId="{FE6257AB-4180-417E-A313-8F3017DC8AE5}" type="pres">
      <dgm:prSet presAssocID="{B26D5D0A-BE00-4EA7-92AC-72AA7250F907}" presName="ThreeNodes_3_text" presStyleLbl="node1" presStyleIdx="2" presStyleCnt="3">
        <dgm:presLayoutVars>
          <dgm:bulletEnabled val="1"/>
        </dgm:presLayoutVars>
      </dgm:prSet>
      <dgm:spPr/>
    </dgm:pt>
  </dgm:ptLst>
  <dgm:cxnLst>
    <dgm:cxn modelId="{1C2F5822-138F-4AE4-BB88-E418A152AD5A}" type="presOf" srcId="{E242B721-1873-43D5-8775-A399E0FE0AD9}" destId="{6D84A712-4282-4A5E-991C-794C890F658E}" srcOrd="0" destOrd="0" presId="urn:microsoft.com/office/officeart/2005/8/layout/vProcess5"/>
    <dgm:cxn modelId="{FE67DB43-653F-436F-B453-127D1DBCA864}" type="presOf" srcId="{59E29717-3F5A-4010-BA76-0FADF7F3EC58}" destId="{73ECD0B6-2661-42BA-A8FF-02D87D6274D2}" srcOrd="0" destOrd="0" presId="urn:microsoft.com/office/officeart/2005/8/layout/vProcess5"/>
    <dgm:cxn modelId="{33E65C46-0CEF-4D25-A4A6-D9BAD891D128}" srcId="{B26D5D0A-BE00-4EA7-92AC-72AA7250F907}" destId="{198DAF50-225E-4185-B28F-228FBE45545B}" srcOrd="1" destOrd="0" parTransId="{1825E116-B485-40C4-8D40-BB651C3254D5}" sibTransId="{3AF1D406-45FA-4952-967F-62B4D8A8C513}"/>
    <dgm:cxn modelId="{0088F468-3C01-4BB2-916E-39B813034ADD}" type="presOf" srcId="{B26D5D0A-BE00-4EA7-92AC-72AA7250F907}" destId="{C1C86F26-264B-40A4-8608-6FFA669C1B94}" srcOrd="0" destOrd="0" presId="urn:microsoft.com/office/officeart/2005/8/layout/vProcess5"/>
    <dgm:cxn modelId="{2EB56E73-1E60-48E0-99BA-3750833D955E}" type="presOf" srcId="{899662E7-3276-4A9A-811A-341C63F994F5}" destId="{5F3C1CCF-153F-46CF-9E8A-014A963E8612}" srcOrd="0" destOrd="0" presId="urn:microsoft.com/office/officeart/2005/8/layout/vProcess5"/>
    <dgm:cxn modelId="{63B0E97B-9CEC-45E9-A311-0FFF8016B208}" type="presOf" srcId="{E242B721-1873-43D5-8775-A399E0FE0AD9}" destId="{FE6257AB-4180-417E-A313-8F3017DC8AE5}" srcOrd="1" destOrd="0" presId="urn:microsoft.com/office/officeart/2005/8/layout/vProcess5"/>
    <dgm:cxn modelId="{74FC7A80-80C1-4EFF-87CB-D7F0F7AA5747}" type="presOf" srcId="{198DAF50-225E-4185-B28F-228FBE45545B}" destId="{C923C54C-2D44-4D36-86E0-33E98040CE75}" srcOrd="1" destOrd="0" presId="urn:microsoft.com/office/officeart/2005/8/layout/vProcess5"/>
    <dgm:cxn modelId="{2ACC0081-82E8-4CAF-A81C-F78A80209505}" type="presOf" srcId="{3AF1D406-45FA-4952-967F-62B4D8A8C513}" destId="{08608A17-DBC9-492E-9B3D-BBFFCEF6B2F5}" srcOrd="0" destOrd="0" presId="urn:microsoft.com/office/officeart/2005/8/layout/vProcess5"/>
    <dgm:cxn modelId="{679AF68F-DC26-4FAE-852C-E5ED9BBFB412}" type="presOf" srcId="{198DAF50-225E-4185-B28F-228FBE45545B}" destId="{C5204323-5D37-45BC-95EA-6343488C1E74}" srcOrd="0" destOrd="0" presId="urn:microsoft.com/office/officeart/2005/8/layout/vProcess5"/>
    <dgm:cxn modelId="{C5C7E5B3-8D35-409F-BED1-B7C6609DFD99}" srcId="{B26D5D0A-BE00-4EA7-92AC-72AA7250F907}" destId="{E242B721-1873-43D5-8775-A399E0FE0AD9}" srcOrd="2" destOrd="0" parTransId="{06CFCFBA-5E20-4710-A72F-778CF8BD269A}" sibTransId="{EE464860-78F5-4899-995D-A06F5B152AE9}"/>
    <dgm:cxn modelId="{AD6389C1-23AD-4521-887D-BDEF2A4AC577}" srcId="{B26D5D0A-BE00-4EA7-92AC-72AA7250F907}" destId="{59E29717-3F5A-4010-BA76-0FADF7F3EC58}" srcOrd="0" destOrd="0" parTransId="{84DD93E1-CA87-4545-9F59-B4B441AD5307}" sibTransId="{899662E7-3276-4A9A-811A-341C63F994F5}"/>
    <dgm:cxn modelId="{DF691CCD-0036-46A9-BE19-30901AD1A5EF}" type="presOf" srcId="{59E29717-3F5A-4010-BA76-0FADF7F3EC58}" destId="{981ED839-3E04-4C12-918F-CB49336DC104}" srcOrd="1" destOrd="0" presId="urn:microsoft.com/office/officeart/2005/8/layout/vProcess5"/>
    <dgm:cxn modelId="{0C019212-47D3-4ADA-BF56-DF434C00E6C1}" type="presParOf" srcId="{C1C86F26-264B-40A4-8608-6FFA669C1B94}" destId="{607A46E4-59F2-47D3-8D87-400BAA05974D}" srcOrd="0" destOrd="0" presId="urn:microsoft.com/office/officeart/2005/8/layout/vProcess5"/>
    <dgm:cxn modelId="{A8DC0A38-4414-4F22-8F0A-9C678DF1FACA}" type="presParOf" srcId="{C1C86F26-264B-40A4-8608-6FFA669C1B94}" destId="{73ECD0B6-2661-42BA-A8FF-02D87D6274D2}" srcOrd="1" destOrd="0" presId="urn:microsoft.com/office/officeart/2005/8/layout/vProcess5"/>
    <dgm:cxn modelId="{2F666255-CAB1-4D01-B042-74DA7213BD52}" type="presParOf" srcId="{C1C86F26-264B-40A4-8608-6FFA669C1B94}" destId="{C5204323-5D37-45BC-95EA-6343488C1E74}" srcOrd="2" destOrd="0" presId="urn:microsoft.com/office/officeart/2005/8/layout/vProcess5"/>
    <dgm:cxn modelId="{91BB0B44-6D4F-4EB9-A544-77A702C12660}" type="presParOf" srcId="{C1C86F26-264B-40A4-8608-6FFA669C1B94}" destId="{6D84A712-4282-4A5E-991C-794C890F658E}" srcOrd="3" destOrd="0" presId="urn:microsoft.com/office/officeart/2005/8/layout/vProcess5"/>
    <dgm:cxn modelId="{CD82D569-8199-47F4-B792-289857ADA905}" type="presParOf" srcId="{C1C86F26-264B-40A4-8608-6FFA669C1B94}" destId="{5F3C1CCF-153F-46CF-9E8A-014A963E8612}" srcOrd="4" destOrd="0" presId="urn:microsoft.com/office/officeart/2005/8/layout/vProcess5"/>
    <dgm:cxn modelId="{BD40E98F-790A-4D8B-AE11-8873E18E59E3}" type="presParOf" srcId="{C1C86F26-264B-40A4-8608-6FFA669C1B94}" destId="{08608A17-DBC9-492E-9B3D-BBFFCEF6B2F5}" srcOrd="5" destOrd="0" presId="urn:microsoft.com/office/officeart/2005/8/layout/vProcess5"/>
    <dgm:cxn modelId="{B1998294-2969-43E4-925A-32BCFC35B1DE}" type="presParOf" srcId="{C1C86F26-264B-40A4-8608-6FFA669C1B94}" destId="{981ED839-3E04-4C12-918F-CB49336DC104}" srcOrd="6" destOrd="0" presId="urn:microsoft.com/office/officeart/2005/8/layout/vProcess5"/>
    <dgm:cxn modelId="{72D434D0-6A8C-4759-9E51-4C6A29A87068}" type="presParOf" srcId="{C1C86F26-264B-40A4-8608-6FFA669C1B94}" destId="{C923C54C-2D44-4D36-86E0-33E98040CE75}" srcOrd="7" destOrd="0" presId="urn:microsoft.com/office/officeart/2005/8/layout/vProcess5"/>
    <dgm:cxn modelId="{43CCCA0B-63D4-4241-A9EC-D3658894FF8C}" type="presParOf" srcId="{C1C86F26-264B-40A4-8608-6FFA669C1B94}" destId="{FE6257AB-4180-417E-A313-8F3017DC8AE5}"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622CE35-ADA4-4CF3-BB7A-437F7BA55CC0}"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A545AA77-038E-42CF-94CA-977FD7B4CD8C}">
      <dgm:prSet custT="1"/>
      <dgm:spPr/>
      <dgm:t>
        <a:bodyPr/>
        <a:lstStyle/>
        <a:p>
          <a:r>
            <a:rPr lang="en-GB" sz="1800" dirty="0">
              <a:latin typeface="Arial" panose="020B0604020202020204" pitchFamily="34" charset="0"/>
              <a:cs typeface="Arial" panose="020B0604020202020204" pitchFamily="34" charset="0"/>
            </a:rPr>
            <a:t>The SDGs aim to end poverty, protect the planet, and create prosperity for everyone by 2030. The key commitment is to address social, economic, and environmental issues together, ensuring that no one is left behind. </a:t>
          </a:r>
          <a:endParaRPr lang="en-US" sz="1800" dirty="0">
            <a:latin typeface="Arial" panose="020B0604020202020204" pitchFamily="34" charset="0"/>
            <a:cs typeface="Arial" panose="020B0604020202020204" pitchFamily="34" charset="0"/>
          </a:endParaRPr>
        </a:p>
      </dgm:t>
    </dgm:pt>
    <dgm:pt modelId="{757BA1E4-8E94-4CA4-8A71-DC2694D72EAF}" type="parTrans" cxnId="{5A5F9094-0B40-4F49-8D56-8E842F3FBA11}">
      <dgm:prSet/>
      <dgm:spPr/>
      <dgm:t>
        <a:bodyPr/>
        <a:lstStyle/>
        <a:p>
          <a:endParaRPr lang="en-US"/>
        </a:p>
      </dgm:t>
    </dgm:pt>
    <dgm:pt modelId="{40A8741A-0641-4704-9504-5675903FE725}" type="sibTrans" cxnId="{5A5F9094-0B40-4F49-8D56-8E842F3FBA11}">
      <dgm:prSet/>
      <dgm:spPr/>
      <dgm:t>
        <a:bodyPr/>
        <a:lstStyle/>
        <a:p>
          <a:endParaRPr lang="en-US"/>
        </a:p>
      </dgm:t>
    </dgm:pt>
    <dgm:pt modelId="{DE98047A-21AD-41D8-9224-CD827B3BDD0F}">
      <dgm:prSet custT="1"/>
      <dgm:spPr/>
      <dgm:t>
        <a:bodyPr/>
        <a:lstStyle/>
        <a:p>
          <a:r>
            <a:rPr lang="en-GB" sz="1800" dirty="0">
              <a:latin typeface="Arial" panose="020B0604020202020204" pitchFamily="34" charset="0"/>
              <a:cs typeface="Arial" panose="020B0604020202020204" pitchFamily="34" charset="0"/>
            </a:rPr>
            <a:t>The goals recognize that tackling a challenge in one area directly impacts others. For instance, directly reduces air pollution to improve community health (Goal 3) while mitigating climate change (Goal 13)</a:t>
          </a:r>
          <a:endParaRPr lang="en-US" sz="1800" dirty="0">
            <a:latin typeface="Arial" panose="020B0604020202020204" pitchFamily="34" charset="0"/>
            <a:cs typeface="Arial" panose="020B0604020202020204" pitchFamily="34" charset="0"/>
          </a:endParaRPr>
        </a:p>
      </dgm:t>
    </dgm:pt>
    <dgm:pt modelId="{9D07796E-5676-4556-80E5-C44F420833B7}" type="parTrans" cxnId="{2CFA6FFD-0D64-4BCC-A7F5-E37BBFBFBEA8}">
      <dgm:prSet/>
      <dgm:spPr/>
      <dgm:t>
        <a:bodyPr/>
        <a:lstStyle/>
        <a:p>
          <a:endParaRPr lang="en-US"/>
        </a:p>
      </dgm:t>
    </dgm:pt>
    <dgm:pt modelId="{190B0C96-5F99-403E-A00D-5213B3BFC14A}" type="sibTrans" cxnId="{2CFA6FFD-0D64-4BCC-A7F5-E37BBFBFBEA8}">
      <dgm:prSet/>
      <dgm:spPr/>
      <dgm:t>
        <a:bodyPr/>
        <a:lstStyle/>
        <a:p>
          <a:endParaRPr lang="en-US"/>
        </a:p>
      </dgm:t>
    </dgm:pt>
    <dgm:pt modelId="{E9852D43-2A49-4670-8A09-772F0BE54BF9}">
      <dgm:prSet/>
      <dgm:spPr/>
      <dgm:t>
        <a:bodyPr/>
        <a:lstStyle/>
        <a:p>
          <a:r>
            <a:rPr lang="en-GB" dirty="0">
              <a:latin typeface="Arial" panose="020B0604020202020204" pitchFamily="34" charset="0"/>
              <a:cs typeface="Arial" panose="020B0604020202020204" pitchFamily="34" charset="0"/>
            </a:rPr>
            <a:t>Over half the world population is now covered by some form of social protection, 10% more than a decade ago. SDGs ensure that no one will be left behind. </a:t>
          </a:r>
          <a:r>
            <a:rPr lang="en-GB" dirty="0"/>
            <a:t>(Stark et al.,2019)</a:t>
          </a:r>
          <a:endParaRPr lang="en-US" dirty="0">
            <a:latin typeface="Arial" panose="020B0604020202020204" pitchFamily="34" charset="0"/>
            <a:cs typeface="Arial" panose="020B0604020202020204" pitchFamily="34" charset="0"/>
          </a:endParaRPr>
        </a:p>
      </dgm:t>
    </dgm:pt>
    <dgm:pt modelId="{081E6058-C91F-4CFE-914E-1D038547F898}" type="parTrans" cxnId="{1584E449-F315-4898-B3BC-9F85B87E0B63}">
      <dgm:prSet/>
      <dgm:spPr/>
      <dgm:t>
        <a:bodyPr/>
        <a:lstStyle/>
        <a:p>
          <a:endParaRPr lang="en-US"/>
        </a:p>
      </dgm:t>
    </dgm:pt>
    <dgm:pt modelId="{90F48931-893C-4EB4-BCF2-31216E9F9E66}" type="sibTrans" cxnId="{1584E449-F315-4898-B3BC-9F85B87E0B63}">
      <dgm:prSet/>
      <dgm:spPr/>
      <dgm:t>
        <a:bodyPr/>
        <a:lstStyle/>
        <a:p>
          <a:endParaRPr lang="en-US"/>
        </a:p>
      </dgm:t>
    </dgm:pt>
    <dgm:pt modelId="{EF876ED0-3782-41DD-91AF-ADF37A628E73}">
      <dgm:prSet custT="1"/>
      <dgm:spPr/>
      <dgm:t>
        <a:bodyPr/>
        <a:lstStyle/>
        <a:p>
          <a:r>
            <a:rPr lang="en-GB" sz="1800" dirty="0">
              <a:solidFill>
                <a:schemeClr val="tx1"/>
              </a:solidFill>
              <a:latin typeface="Arial" panose="020B0604020202020204" pitchFamily="34" charset="0"/>
              <a:cs typeface="Arial" panose="020B0604020202020204" pitchFamily="34" charset="0"/>
            </a:rPr>
            <a:t>The UN SDGs are critical frameworks for the UK health and social care. Aligning with the HNS’s world-first ambition to reach net zero carbon emissions (by 2040 directly and 2045 across its supply chain) (Schuster, A., 2024).</a:t>
          </a:r>
          <a:endParaRPr lang="en-US" sz="1800" dirty="0">
            <a:solidFill>
              <a:schemeClr val="tx1"/>
            </a:solidFill>
            <a:latin typeface="Arial" panose="020B0604020202020204" pitchFamily="34" charset="0"/>
            <a:cs typeface="Arial" panose="020B0604020202020204" pitchFamily="34" charset="0"/>
          </a:endParaRPr>
        </a:p>
      </dgm:t>
    </dgm:pt>
    <dgm:pt modelId="{055BC644-28B2-49F2-91B7-047A583A783A}" type="parTrans" cxnId="{B5219215-F893-4526-A6F1-7BA378164A77}">
      <dgm:prSet/>
      <dgm:spPr/>
      <dgm:t>
        <a:bodyPr/>
        <a:lstStyle/>
        <a:p>
          <a:endParaRPr lang="en-US"/>
        </a:p>
      </dgm:t>
    </dgm:pt>
    <dgm:pt modelId="{ECED95C3-2767-4496-AC30-11F1E2DDFD61}" type="sibTrans" cxnId="{B5219215-F893-4526-A6F1-7BA378164A77}">
      <dgm:prSet/>
      <dgm:spPr/>
      <dgm:t>
        <a:bodyPr/>
        <a:lstStyle/>
        <a:p>
          <a:endParaRPr lang="en-US"/>
        </a:p>
      </dgm:t>
    </dgm:pt>
    <dgm:pt modelId="{3787CD76-EA53-4519-A7BC-5FF3AEEE8940}" type="pres">
      <dgm:prSet presAssocID="{9622CE35-ADA4-4CF3-BB7A-437F7BA55CC0}" presName="outerComposite" presStyleCnt="0">
        <dgm:presLayoutVars>
          <dgm:chMax val="5"/>
          <dgm:dir/>
          <dgm:resizeHandles val="exact"/>
        </dgm:presLayoutVars>
      </dgm:prSet>
      <dgm:spPr/>
    </dgm:pt>
    <dgm:pt modelId="{4CEF45D5-6BED-4B22-8AF9-3FEDB0AEC832}" type="pres">
      <dgm:prSet presAssocID="{9622CE35-ADA4-4CF3-BB7A-437F7BA55CC0}" presName="dummyMaxCanvas" presStyleCnt="0">
        <dgm:presLayoutVars/>
      </dgm:prSet>
      <dgm:spPr/>
    </dgm:pt>
    <dgm:pt modelId="{D525D95A-97BE-4043-BE0E-D49E9FFF4444}" type="pres">
      <dgm:prSet presAssocID="{9622CE35-ADA4-4CF3-BB7A-437F7BA55CC0}" presName="FourNodes_1" presStyleLbl="node1" presStyleIdx="0" presStyleCnt="4">
        <dgm:presLayoutVars>
          <dgm:bulletEnabled val="1"/>
        </dgm:presLayoutVars>
      </dgm:prSet>
      <dgm:spPr/>
    </dgm:pt>
    <dgm:pt modelId="{1F03CDFB-6420-4B83-A6DB-B1D0F144983D}" type="pres">
      <dgm:prSet presAssocID="{9622CE35-ADA4-4CF3-BB7A-437F7BA55CC0}" presName="FourNodes_2" presStyleLbl="node1" presStyleIdx="1" presStyleCnt="4" custLinFactNeighborX="288" custLinFactNeighborY="3390">
        <dgm:presLayoutVars>
          <dgm:bulletEnabled val="1"/>
        </dgm:presLayoutVars>
      </dgm:prSet>
      <dgm:spPr/>
    </dgm:pt>
    <dgm:pt modelId="{4ED78B1A-D97D-4C4F-A6ED-99783A617B5E}" type="pres">
      <dgm:prSet presAssocID="{9622CE35-ADA4-4CF3-BB7A-437F7BA55CC0}" presName="FourNodes_3" presStyleLbl="node1" presStyleIdx="2" presStyleCnt="4">
        <dgm:presLayoutVars>
          <dgm:bulletEnabled val="1"/>
        </dgm:presLayoutVars>
      </dgm:prSet>
      <dgm:spPr/>
    </dgm:pt>
    <dgm:pt modelId="{233CB9FE-E021-4805-9C1D-EC772EC3AF77}" type="pres">
      <dgm:prSet presAssocID="{9622CE35-ADA4-4CF3-BB7A-437F7BA55CC0}" presName="FourNodes_4" presStyleLbl="node1" presStyleIdx="3" presStyleCnt="4">
        <dgm:presLayoutVars>
          <dgm:bulletEnabled val="1"/>
        </dgm:presLayoutVars>
      </dgm:prSet>
      <dgm:spPr/>
    </dgm:pt>
    <dgm:pt modelId="{97C1CCA0-45BB-480A-AC84-0ABE904B8C81}" type="pres">
      <dgm:prSet presAssocID="{9622CE35-ADA4-4CF3-BB7A-437F7BA55CC0}" presName="FourConn_1-2" presStyleLbl="fgAccFollowNode1" presStyleIdx="0" presStyleCnt="3">
        <dgm:presLayoutVars>
          <dgm:bulletEnabled val="1"/>
        </dgm:presLayoutVars>
      </dgm:prSet>
      <dgm:spPr/>
    </dgm:pt>
    <dgm:pt modelId="{E50CF8D3-25B1-476F-9581-E5B76B25E8D6}" type="pres">
      <dgm:prSet presAssocID="{9622CE35-ADA4-4CF3-BB7A-437F7BA55CC0}" presName="FourConn_2-3" presStyleLbl="fgAccFollowNode1" presStyleIdx="1" presStyleCnt="3">
        <dgm:presLayoutVars>
          <dgm:bulletEnabled val="1"/>
        </dgm:presLayoutVars>
      </dgm:prSet>
      <dgm:spPr/>
    </dgm:pt>
    <dgm:pt modelId="{B5234F1F-B075-4125-9D5E-57B5DFE7E935}" type="pres">
      <dgm:prSet presAssocID="{9622CE35-ADA4-4CF3-BB7A-437F7BA55CC0}" presName="FourConn_3-4" presStyleLbl="fgAccFollowNode1" presStyleIdx="2" presStyleCnt="3">
        <dgm:presLayoutVars>
          <dgm:bulletEnabled val="1"/>
        </dgm:presLayoutVars>
      </dgm:prSet>
      <dgm:spPr/>
    </dgm:pt>
    <dgm:pt modelId="{80BFE746-88A1-48B2-8A46-956FACEE5A1D}" type="pres">
      <dgm:prSet presAssocID="{9622CE35-ADA4-4CF3-BB7A-437F7BA55CC0}" presName="FourNodes_1_text" presStyleLbl="node1" presStyleIdx="3" presStyleCnt="4">
        <dgm:presLayoutVars>
          <dgm:bulletEnabled val="1"/>
        </dgm:presLayoutVars>
      </dgm:prSet>
      <dgm:spPr/>
    </dgm:pt>
    <dgm:pt modelId="{19EB4387-AA4E-4888-8483-E0DCF06295AA}" type="pres">
      <dgm:prSet presAssocID="{9622CE35-ADA4-4CF3-BB7A-437F7BA55CC0}" presName="FourNodes_2_text" presStyleLbl="node1" presStyleIdx="3" presStyleCnt="4">
        <dgm:presLayoutVars>
          <dgm:bulletEnabled val="1"/>
        </dgm:presLayoutVars>
      </dgm:prSet>
      <dgm:spPr/>
    </dgm:pt>
    <dgm:pt modelId="{162B89E6-3655-48EA-B313-CC127A450192}" type="pres">
      <dgm:prSet presAssocID="{9622CE35-ADA4-4CF3-BB7A-437F7BA55CC0}" presName="FourNodes_3_text" presStyleLbl="node1" presStyleIdx="3" presStyleCnt="4">
        <dgm:presLayoutVars>
          <dgm:bulletEnabled val="1"/>
        </dgm:presLayoutVars>
      </dgm:prSet>
      <dgm:spPr/>
    </dgm:pt>
    <dgm:pt modelId="{67350507-DBDA-42EE-8201-92D3F4B130E5}" type="pres">
      <dgm:prSet presAssocID="{9622CE35-ADA4-4CF3-BB7A-437F7BA55CC0}" presName="FourNodes_4_text" presStyleLbl="node1" presStyleIdx="3" presStyleCnt="4">
        <dgm:presLayoutVars>
          <dgm:bulletEnabled val="1"/>
        </dgm:presLayoutVars>
      </dgm:prSet>
      <dgm:spPr/>
    </dgm:pt>
  </dgm:ptLst>
  <dgm:cxnLst>
    <dgm:cxn modelId="{7E924505-43D5-49AA-BD7E-1A14A840D93F}" type="presOf" srcId="{A545AA77-038E-42CF-94CA-977FD7B4CD8C}" destId="{D525D95A-97BE-4043-BE0E-D49E9FFF4444}" srcOrd="0" destOrd="0" presId="urn:microsoft.com/office/officeart/2005/8/layout/vProcess5"/>
    <dgm:cxn modelId="{17E4450D-BF64-44DE-90E6-E4F61F580508}" type="presOf" srcId="{190B0C96-5F99-403E-A00D-5213B3BFC14A}" destId="{E50CF8D3-25B1-476F-9581-E5B76B25E8D6}" srcOrd="0" destOrd="0" presId="urn:microsoft.com/office/officeart/2005/8/layout/vProcess5"/>
    <dgm:cxn modelId="{A5E6E210-2DCC-4F6D-BF47-4107DB359B0A}" type="presOf" srcId="{DE98047A-21AD-41D8-9224-CD827B3BDD0F}" destId="{1F03CDFB-6420-4B83-A6DB-B1D0F144983D}" srcOrd="0" destOrd="0" presId="urn:microsoft.com/office/officeart/2005/8/layout/vProcess5"/>
    <dgm:cxn modelId="{B5219215-F893-4526-A6F1-7BA378164A77}" srcId="{9622CE35-ADA4-4CF3-BB7A-437F7BA55CC0}" destId="{EF876ED0-3782-41DD-91AF-ADF37A628E73}" srcOrd="3" destOrd="0" parTransId="{055BC644-28B2-49F2-91B7-047A583A783A}" sibTransId="{ECED95C3-2767-4496-AC30-11F1E2DDFD61}"/>
    <dgm:cxn modelId="{F6694121-9028-447B-BBF5-B77E671E32A1}" type="presOf" srcId="{40A8741A-0641-4704-9504-5675903FE725}" destId="{97C1CCA0-45BB-480A-AC84-0ABE904B8C81}" srcOrd="0" destOrd="0" presId="urn:microsoft.com/office/officeart/2005/8/layout/vProcess5"/>
    <dgm:cxn modelId="{78BE9C3B-CCEF-4341-8F91-D3C648D1E9B6}" type="presOf" srcId="{9622CE35-ADA4-4CF3-BB7A-437F7BA55CC0}" destId="{3787CD76-EA53-4519-A7BC-5FF3AEEE8940}" srcOrd="0" destOrd="0" presId="urn:microsoft.com/office/officeart/2005/8/layout/vProcess5"/>
    <dgm:cxn modelId="{6717E967-1A80-4410-AB9B-E640A4F4A7AA}" type="presOf" srcId="{A545AA77-038E-42CF-94CA-977FD7B4CD8C}" destId="{80BFE746-88A1-48B2-8A46-956FACEE5A1D}" srcOrd="1" destOrd="0" presId="urn:microsoft.com/office/officeart/2005/8/layout/vProcess5"/>
    <dgm:cxn modelId="{1584E449-F315-4898-B3BC-9F85B87E0B63}" srcId="{9622CE35-ADA4-4CF3-BB7A-437F7BA55CC0}" destId="{E9852D43-2A49-4670-8A09-772F0BE54BF9}" srcOrd="2" destOrd="0" parTransId="{081E6058-C91F-4CFE-914E-1D038547F898}" sibTransId="{90F48931-893C-4EB4-BCF2-31216E9F9E66}"/>
    <dgm:cxn modelId="{532F9557-33DE-4FBF-AD75-5B1CAA743F0E}" type="presOf" srcId="{EF876ED0-3782-41DD-91AF-ADF37A628E73}" destId="{67350507-DBDA-42EE-8201-92D3F4B130E5}" srcOrd="1" destOrd="0" presId="urn:microsoft.com/office/officeart/2005/8/layout/vProcess5"/>
    <dgm:cxn modelId="{A65ABD84-0E51-4E0A-A02B-B3B42609F658}" type="presOf" srcId="{E9852D43-2A49-4670-8A09-772F0BE54BF9}" destId="{4ED78B1A-D97D-4C4F-A6ED-99783A617B5E}" srcOrd="0" destOrd="0" presId="urn:microsoft.com/office/officeart/2005/8/layout/vProcess5"/>
    <dgm:cxn modelId="{5C3FFA8F-6679-4FDF-8391-45450BD24AD9}" type="presOf" srcId="{E9852D43-2A49-4670-8A09-772F0BE54BF9}" destId="{162B89E6-3655-48EA-B313-CC127A450192}" srcOrd="1" destOrd="0" presId="urn:microsoft.com/office/officeart/2005/8/layout/vProcess5"/>
    <dgm:cxn modelId="{5A5F9094-0B40-4F49-8D56-8E842F3FBA11}" srcId="{9622CE35-ADA4-4CF3-BB7A-437F7BA55CC0}" destId="{A545AA77-038E-42CF-94CA-977FD7B4CD8C}" srcOrd="0" destOrd="0" parTransId="{757BA1E4-8E94-4CA4-8A71-DC2694D72EAF}" sibTransId="{40A8741A-0641-4704-9504-5675903FE725}"/>
    <dgm:cxn modelId="{FFEB0EA1-7979-4CD9-84A6-697B4F64E6AC}" type="presOf" srcId="{DE98047A-21AD-41D8-9224-CD827B3BDD0F}" destId="{19EB4387-AA4E-4888-8483-E0DCF06295AA}" srcOrd="1" destOrd="0" presId="urn:microsoft.com/office/officeart/2005/8/layout/vProcess5"/>
    <dgm:cxn modelId="{2F2B28CD-498D-4BC8-885C-03DE8A0E5BCA}" type="presOf" srcId="{90F48931-893C-4EB4-BCF2-31216E9F9E66}" destId="{B5234F1F-B075-4125-9D5E-57B5DFE7E935}" srcOrd="0" destOrd="0" presId="urn:microsoft.com/office/officeart/2005/8/layout/vProcess5"/>
    <dgm:cxn modelId="{89B1EFF3-4B38-4188-A7EE-195A092DD30D}" type="presOf" srcId="{EF876ED0-3782-41DD-91AF-ADF37A628E73}" destId="{233CB9FE-E021-4805-9C1D-EC772EC3AF77}" srcOrd="0" destOrd="0" presId="urn:microsoft.com/office/officeart/2005/8/layout/vProcess5"/>
    <dgm:cxn modelId="{2CFA6FFD-0D64-4BCC-A7F5-E37BBFBFBEA8}" srcId="{9622CE35-ADA4-4CF3-BB7A-437F7BA55CC0}" destId="{DE98047A-21AD-41D8-9224-CD827B3BDD0F}" srcOrd="1" destOrd="0" parTransId="{9D07796E-5676-4556-80E5-C44F420833B7}" sibTransId="{190B0C96-5F99-403E-A00D-5213B3BFC14A}"/>
    <dgm:cxn modelId="{59CF6B21-9404-4B62-AF92-854AF3C50D65}" type="presParOf" srcId="{3787CD76-EA53-4519-A7BC-5FF3AEEE8940}" destId="{4CEF45D5-6BED-4B22-8AF9-3FEDB0AEC832}" srcOrd="0" destOrd="0" presId="urn:microsoft.com/office/officeart/2005/8/layout/vProcess5"/>
    <dgm:cxn modelId="{2B4F9758-E45B-4556-9E71-1BF320575A85}" type="presParOf" srcId="{3787CD76-EA53-4519-A7BC-5FF3AEEE8940}" destId="{D525D95A-97BE-4043-BE0E-D49E9FFF4444}" srcOrd="1" destOrd="0" presId="urn:microsoft.com/office/officeart/2005/8/layout/vProcess5"/>
    <dgm:cxn modelId="{5E9355A1-7942-420A-97CD-515483FDB56F}" type="presParOf" srcId="{3787CD76-EA53-4519-A7BC-5FF3AEEE8940}" destId="{1F03CDFB-6420-4B83-A6DB-B1D0F144983D}" srcOrd="2" destOrd="0" presId="urn:microsoft.com/office/officeart/2005/8/layout/vProcess5"/>
    <dgm:cxn modelId="{E16AB1A6-CD8E-4147-BFB4-B42F92069C2F}" type="presParOf" srcId="{3787CD76-EA53-4519-A7BC-5FF3AEEE8940}" destId="{4ED78B1A-D97D-4C4F-A6ED-99783A617B5E}" srcOrd="3" destOrd="0" presId="urn:microsoft.com/office/officeart/2005/8/layout/vProcess5"/>
    <dgm:cxn modelId="{793D069D-043B-4A72-ABA9-538354F4C812}" type="presParOf" srcId="{3787CD76-EA53-4519-A7BC-5FF3AEEE8940}" destId="{233CB9FE-E021-4805-9C1D-EC772EC3AF77}" srcOrd="4" destOrd="0" presId="urn:microsoft.com/office/officeart/2005/8/layout/vProcess5"/>
    <dgm:cxn modelId="{4250EDAD-B15F-46E9-82CB-75229716B6D9}" type="presParOf" srcId="{3787CD76-EA53-4519-A7BC-5FF3AEEE8940}" destId="{97C1CCA0-45BB-480A-AC84-0ABE904B8C81}" srcOrd="5" destOrd="0" presId="urn:microsoft.com/office/officeart/2005/8/layout/vProcess5"/>
    <dgm:cxn modelId="{F2095CD6-37C4-4D91-9886-4BC5A8704768}" type="presParOf" srcId="{3787CD76-EA53-4519-A7BC-5FF3AEEE8940}" destId="{E50CF8D3-25B1-476F-9581-E5B76B25E8D6}" srcOrd="6" destOrd="0" presId="urn:microsoft.com/office/officeart/2005/8/layout/vProcess5"/>
    <dgm:cxn modelId="{4865039B-E155-47EA-81BF-9FE936E23CFC}" type="presParOf" srcId="{3787CD76-EA53-4519-A7BC-5FF3AEEE8940}" destId="{B5234F1F-B075-4125-9D5E-57B5DFE7E935}" srcOrd="7" destOrd="0" presId="urn:microsoft.com/office/officeart/2005/8/layout/vProcess5"/>
    <dgm:cxn modelId="{6F4BFD26-124E-42EA-AEB3-ECFCE5A232A4}" type="presParOf" srcId="{3787CD76-EA53-4519-A7BC-5FF3AEEE8940}" destId="{80BFE746-88A1-48B2-8A46-956FACEE5A1D}" srcOrd="8" destOrd="0" presId="urn:microsoft.com/office/officeart/2005/8/layout/vProcess5"/>
    <dgm:cxn modelId="{A9E71BCC-BD41-43BA-8B9C-0EEB0C65F97A}" type="presParOf" srcId="{3787CD76-EA53-4519-A7BC-5FF3AEEE8940}" destId="{19EB4387-AA4E-4888-8483-E0DCF06295AA}" srcOrd="9" destOrd="0" presId="urn:microsoft.com/office/officeart/2005/8/layout/vProcess5"/>
    <dgm:cxn modelId="{B1A2B6FA-F2E8-4DFE-9000-2E8BE29533C2}" type="presParOf" srcId="{3787CD76-EA53-4519-A7BC-5FF3AEEE8940}" destId="{162B89E6-3655-48EA-B313-CC127A450192}" srcOrd="10" destOrd="0" presId="urn:microsoft.com/office/officeart/2005/8/layout/vProcess5"/>
    <dgm:cxn modelId="{2F72CD01-4B0A-4F1F-9834-D3657C466241}" type="presParOf" srcId="{3787CD76-EA53-4519-A7BC-5FF3AEEE8940}" destId="{67350507-DBDA-42EE-8201-92D3F4B130E5}"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516BE4-DA75-43D6-BB0C-17F54A86E28D}">
      <dsp:nvSpPr>
        <dsp:cNvPr id="0" name=""/>
        <dsp:cNvSpPr/>
      </dsp:nvSpPr>
      <dsp:spPr>
        <a:xfrm>
          <a:off x="0" y="132321"/>
          <a:ext cx="6451943" cy="1726275"/>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Health: Subjective is how an individual perceives and evaluates their own overall physical, mental, and social well-being. The objective is to achieve a state of complete physical, mental, and social well-being rather than merely the absence of disease or infirmity (Bowling, A., 2017)</a:t>
          </a:r>
          <a:endParaRPr lang="en-US" sz="1800" kern="1200" dirty="0">
            <a:solidFill>
              <a:schemeClr val="tx1"/>
            </a:solidFill>
            <a:latin typeface="Arial" panose="020B0604020202020204" pitchFamily="34" charset="0"/>
            <a:cs typeface="Arial" panose="020B0604020202020204" pitchFamily="34" charset="0"/>
          </a:endParaRPr>
        </a:p>
      </dsp:txBody>
      <dsp:txXfrm>
        <a:off x="84270" y="216591"/>
        <a:ext cx="6283403" cy="1557735"/>
      </dsp:txXfrm>
    </dsp:sp>
    <dsp:sp modelId="{FF7809A3-86A6-4B6F-B41A-ABF8EACD9144}">
      <dsp:nvSpPr>
        <dsp:cNvPr id="0" name=""/>
        <dsp:cNvSpPr/>
      </dsp:nvSpPr>
      <dsp:spPr>
        <a:xfrm>
          <a:off x="0" y="2045797"/>
          <a:ext cx="6451943" cy="1726275"/>
        </a:xfrm>
        <a:prstGeom prst="roundRect">
          <a:avLst/>
        </a:prstGeom>
        <a:solidFill>
          <a:schemeClr val="accent5">
            <a:hueOff val="5437504"/>
            <a:satOff val="-31742"/>
            <a:lumOff val="-254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Wellbeing: Subjective is the scientific term for how people experience and evaluate their own lives. It measures an individual’s personal assessment of their happiness, life satisfaction, and fulfilment. Objective well-being refers to quantifiable external and observable indicators of a person’s quality of life.</a:t>
          </a:r>
          <a:endParaRPr lang="en-US" sz="1800" kern="1200" dirty="0">
            <a:latin typeface="Arial" panose="020B0604020202020204" pitchFamily="34" charset="0"/>
            <a:cs typeface="Arial" panose="020B0604020202020204" pitchFamily="34" charset="0"/>
          </a:endParaRPr>
        </a:p>
      </dsp:txBody>
      <dsp:txXfrm>
        <a:off x="84270" y="2130067"/>
        <a:ext cx="6283403" cy="1557735"/>
      </dsp:txXfrm>
    </dsp:sp>
    <dsp:sp modelId="{99ECB0B8-1A3F-4D0D-B5DF-B28844CCA313}">
      <dsp:nvSpPr>
        <dsp:cNvPr id="0" name=""/>
        <dsp:cNvSpPr/>
      </dsp:nvSpPr>
      <dsp:spPr>
        <a:xfrm>
          <a:off x="0" y="3832613"/>
          <a:ext cx="6451943" cy="1726275"/>
        </a:xfrm>
        <a:prstGeom prst="roundRect">
          <a:avLst/>
        </a:prstGeom>
        <a:solidFill>
          <a:schemeClr val="accent5">
            <a:hueOff val="10875008"/>
            <a:satOff val="-63485"/>
            <a:lumOff val="-509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Sustainable Development is an inherently subjective concept and, for this reason, requires deliberative forms of governance and assessment. The objective is to reduce negative environmental impact.   </a:t>
          </a:r>
          <a:endParaRPr lang="en-US" sz="1800" kern="1200" dirty="0">
            <a:latin typeface="Arial" panose="020B0604020202020204" pitchFamily="34" charset="0"/>
            <a:cs typeface="Arial" panose="020B0604020202020204" pitchFamily="34" charset="0"/>
          </a:endParaRPr>
        </a:p>
      </dsp:txBody>
      <dsp:txXfrm>
        <a:off x="84270" y="3916883"/>
        <a:ext cx="6283403" cy="15577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80DC67-C381-448C-91E1-B695B49E841D}">
      <dsp:nvSpPr>
        <dsp:cNvPr id="0" name=""/>
        <dsp:cNvSpPr/>
      </dsp:nvSpPr>
      <dsp:spPr>
        <a:xfrm>
          <a:off x="0" y="26267"/>
          <a:ext cx="6619267" cy="140597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bg1"/>
              </a:solidFill>
              <a:latin typeface="Arial" panose="020B0604020202020204" pitchFamily="34" charset="0"/>
              <a:cs typeface="Arial" panose="020B0604020202020204" pitchFamily="34" charset="0"/>
            </a:rPr>
            <a:t>Health: According to the World Health Organization (WHO), health is a state of complete physical, mental, and social well-being. Health comprises multiple subthemes, all under a single overarching concept of health. </a:t>
          </a:r>
          <a:r>
            <a:rPr lang="en-GB" sz="1700" kern="1200" dirty="0" err="1">
              <a:solidFill>
                <a:schemeClr val="bg1"/>
              </a:solidFill>
              <a:latin typeface="Arial" panose="020B0604020202020204" pitchFamily="34" charset="0"/>
              <a:cs typeface="Arial" panose="020B0604020202020204" pitchFamily="34" charset="0"/>
            </a:rPr>
            <a:t>Schramme,T</a:t>
          </a:r>
          <a:r>
            <a:rPr lang="en-GB" sz="1700" kern="1200" dirty="0">
              <a:solidFill>
                <a:schemeClr val="bg1"/>
              </a:solidFill>
              <a:latin typeface="Arial" panose="020B0604020202020204" pitchFamily="34" charset="0"/>
              <a:cs typeface="Arial" panose="020B0604020202020204" pitchFamily="34" charset="0"/>
            </a:rPr>
            <a:t>, (2023).</a:t>
          </a:r>
          <a:endParaRPr lang="en-US" sz="1700" kern="1200" dirty="0">
            <a:solidFill>
              <a:schemeClr val="bg1"/>
            </a:solidFill>
            <a:latin typeface="Arial" panose="020B0604020202020204" pitchFamily="34" charset="0"/>
            <a:cs typeface="Arial" panose="020B0604020202020204" pitchFamily="34" charset="0"/>
          </a:endParaRPr>
        </a:p>
      </dsp:txBody>
      <dsp:txXfrm>
        <a:off x="68634" y="94901"/>
        <a:ext cx="6481999" cy="1268706"/>
      </dsp:txXfrm>
    </dsp:sp>
    <dsp:sp modelId="{7BE6F147-989C-4A9B-B5C8-47659B659979}">
      <dsp:nvSpPr>
        <dsp:cNvPr id="0" name=""/>
        <dsp:cNvSpPr/>
      </dsp:nvSpPr>
      <dsp:spPr>
        <a:xfrm>
          <a:off x="0" y="1481202"/>
          <a:ext cx="6619267" cy="1405974"/>
        </a:xfrm>
        <a:prstGeom prst="roundRect">
          <a:avLst/>
        </a:prstGeom>
        <a:solidFill>
          <a:schemeClr val="accent2">
            <a:hueOff val="459506"/>
            <a:satOff val="8602"/>
            <a:lumOff val="-523"/>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Well-being: According to the NHS, well-being is more than just the absence of illness or disease. It is how people feel about themselves, their connection to their community, and the overall quality of life. Ruggeri et al, (2020).</a:t>
          </a:r>
          <a:endParaRPr lang="en-US" sz="1700" kern="1200" dirty="0">
            <a:latin typeface="Arial" panose="020B0604020202020204" pitchFamily="34" charset="0"/>
            <a:cs typeface="Arial" panose="020B0604020202020204" pitchFamily="34" charset="0"/>
          </a:endParaRPr>
        </a:p>
      </dsp:txBody>
      <dsp:txXfrm>
        <a:off x="68634" y="1549836"/>
        <a:ext cx="6481999" cy="1268706"/>
      </dsp:txXfrm>
    </dsp:sp>
    <dsp:sp modelId="{777D11DF-7122-48A5-AA97-4EBBF4074A92}">
      <dsp:nvSpPr>
        <dsp:cNvPr id="0" name=""/>
        <dsp:cNvSpPr/>
      </dsp:nvSpPr>
      <dsp:spPr>
        <a:xfrm>
          <a:off x="0" y="2936136"/>
          <a:ext cx="6619267" cy="1405974"/>
        </a:xfrm>
        <a:prstGeom prst="roundRect">
          <a:avLst/>
        </a:prstGeom>
        <a:solidFill>
          <a:schemeClr val="accent2">
            <a:hueOff val="919011"/>
            <a:satOff val="17205"/>
            <a:lumOff val="-1046"/>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Sustainable Development:  Means continuously improving health and wellbeing while delivering high-quality care, without compromising the ability of future generations to meet their own needs. The core Pillars are environmental, social, financial, and economic. </a:t>
          </a:r>
          <a:endParaRPr lang="en-US" sz="1700" kern="1200" dirty="0">
            <a:latin typeface="Arial" panose="020B0604020202020204" pitchFamily="34" charset="0"/>
            <a:cs typeface="Arial" panose="020B0604020202020204" pitchFamily="34" charset="0"/>
          </a:endParaRPr>
        </a:p>
      </dsp:txBody>
      <dsp:txXfrm>
        <a:off x="68634" y="3004770"/>
        <a:ext cx="6481999" cy="1268706"/>
      </dsp:txXfrm>
    </dsp:sp>
    <dsp:sp modelId="{554AE2C2-C9B1-4085-BA48-C5F456FC4426}">
      <dsp:nvSpPr>
        <dsp:cNvPr id="0" name=""/>
        <dsp:cNvSpPr/>
      </dsp:nvSpPr>
      <dsp:spPr>
        <a:xfrm>
          <a:off x="0" y="4391070"/>
          <a:ext cx="6619267" cy="1405974"/>
        </a:xfrm>
        <a:prstGeom prst="roundRect">
          <a:avLst/>
        </a:prstGeom>
        <a:solidFill>
          <a:schemeClr val="accent2">
            <a:hueOff val="1378517"/>
            <a:satOff val="25807"/>
            <a:lumOff val="-156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bg1"/>
              </a:solidFill>
              <a:latin typeface="Arial" panose="020B0604020202020204" pitchFamily="34" charset="0"/>
              <a:cs typeface="Arial" panose="020B0604020202020204" pitchFamily="34" charset="0"/>
            </a:rPr>
            <a:t>The United Nations established 17 Sustainable Development Goals. And an urgent call for action by all countries to develop in a global partnership (Omahony,2022)</a:t>
          </a:r>
          <a:endParaRPr lang="en-US" sz="1600" kern="1200" dirty="0">
            <a:solidFill>
              <a:schemeClr val="bg1"/>
            </a:solidFill>
            <a:latin typeface="Arial" panose="020B0604020202020204" pitchFamily="34" charset="0"/>
            <a:cs typeface="Arial" panose="020B0604020202020204" pitchFamily="34" charset="0"/>
          </a:endParaRPr>
        </a:p>
      </dsp:txBody>
      <dsp:txXfrm>
        <a:off x="68634" y="4459704"/>
        <a:ext cx="6481999" cy="12687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BCC478-4AA9-4B48-8A1B-631443DB14A2}">
      <dsp:nvSpPr>
        <dsp:cNvPr id="0" name=""/>
        <dsp:cNvSpPr/>
      </dsp:nvSpPr>
      <dsp:spPr>
        <a:xfrm>
          <a:off x="0" y="85418"/>
          <a:ext cx="6451943" cy="82485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Stoptober( National Smoking Cessation), encouraging smokers to quit for the month of October. There is evidence to show that individuals are five times more likely to quit for good. </a:t>
          </a:r>
          <a:endParaRPr lang="en-US" sz="1500" kern="1200"/>
        </a:p>
      </dsp:txBody>
      <dsp:txXfrm>
        <a:off x="40266" y="125684"/>
        <a:ext cx="6371411" cy="744318"/>
      </dsp:txXfrm>
    </dsp:sp>
    <dsp:sp modelId="{3CDD92F2-DE51-442F-AD12-4C95F04B5E89}">
      <dsp:nvSpPr>
        <dsp:cNvPr id="0" name=""/>
        <dsp:cNvSpPr/>
      </dsp:nvSpPr>
      <dsp:spPr>
        <a:xfrm>
          <a:off x="0" y="953468"/>
          <a:ext cx="6451943" cy="824850"/>
        </a:xfrm>
        <a:prstGeom prst="roundRect">
          <a:avLst/>
        </a:prstGeom>
        <a:solidFill>
          <a:schemeClr val="accent2">
            <a:hueOff val="344629"/>
            <a:satOff val="6452"/>
            <a:lumOff val="-392"/>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Stoptober provides a highly supportive digital toolkit, including the NHS quit smoking app, daily email, and text support.</a:t>
          </a:r>
          <a:endParaRPr lang="en-US" sz="1500" kern="1200"/>
        </a:p>
      </dsp:txBody>
      <dsp:txXfrm>
        <a:off x="40266" y="993734"/>
        <a:ext cx="6371411" cy="744318"/>
      </dsp:txXfrm>
    </dsp:sp>
    <dsp:sp modelId="{D6EBF1FB-865C-4056-8450-412562BBBDF1}">
      <dsp:nvSpPr>
        <dsp:cNvPr id="0" name=""/>
        <dsp:cNvSpPr/>
      </dsp:nvSpPr>
      <dsp:spPr>
        <a:xfrm>
          <a:off x="0" y="1821518"/>
          <a:ext cx="6451943" cy="824850"/>
        </a:xfrm>
        <a:prstGeom prst="roundRect">
          <a:avLst/>
        </a:prstGeom>
        <a:solidFill>
          <a:schemeClr val="accent2">
            <a:hueOff val="689259"/>
            <a:satOff val="12903"/>
            <a:lumOff val="-784"/>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Hundreds of thousands of smokers have been successfully engaged nationally since its launch in January 2012. </a:t>
          </a:r>
          <a:endParaRPr lang="en-US" sz="1500" kern="1200"/>
        </a:p>
      </dsp:txBody>
      <dsp:txXfrm>
        <a:off x="40266" y="1861784"/>
        <a:ext cx="6371411" cy="744318"/>
      </dsp:txXfrm>
    </dsp:sp>
    <dsp:sp modelId="{A1877713-25D5-4431-8706-34982D8DB37F}">
      <dsp:nvSpPr>
        <dsp:cNvPr id="0" name=""/>
        <dsp:cNvSpPr/>
      </dsp:nvSpPr>
      <dsp:spPr>
        <a:xfrm>
          <a:off x="0" y="2689568"/>
          <a:ext cx="6451943" cy="824850"/>
        </a:xfrm>
        <a:prstGeom prst="roundRect">
          <a:avLst/>
        </a:prstGeom>
        <a:solidFill>
          <a:schemeClr val="accent2">
            <a:hueOff val="1033888"/>
            <a:satOff val="19355"/>
            <a:lumOff val="-117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In 2012, at the time Stoptober launched, 1 in 5 adults smoked about 19.3 to 20 %. Present-day, that rate has been cut dramatically to 12.7-13%. This reduction reflects millions fewer smokers than 10 years ago (Beard et al 2022)</a:t>
          </a:r>
          <a:endParaRPr lang="en-US" sz="1500" kern="1200"/>
        </a:p>
      </dsp:txBody>
      <dsp:txXfrm>
        <a:off x="40266" y="2729834"/>
        <a:ext cx="6371411" cy="744318"/>
      </dsp:txXfrm>
    </dsp:sp>
    <dsp:sp modelId="{EA45D323-4232-4C72-AAD8-4A007710865D}">
      <dsp:nvSpPr>
        <dsp:cNvPr id="0" name=""/>
        <dsp:cNvSpPr/>
      </dsp:nvSpPr>
      <dsp:spPr>
        <a:xfrm>
          <a:off x="0" y="3557618"/>
          <a:ext cx="6451943" cy="824850"/>
        </a:xfrm>
        <a:prstGeom prst="roundRect">
          <a:avLst/>
        </a:prstGeom>
        <a:solidFill>
          <a:schemeClr val="accent2">
            <a:hueOff val="1378517"/>
            <a:satOff val="25807"/>
            <a:lumOff val="-156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Health Belief Model (HBM) identifies the obstacles that prevent someone from taking action, such as fear of withdrawal, cost, or lack of support. </a:t>
          </a:r>
          <a:endParaRPr lang="en-US" sz="1500" kern="1200"/>
        </a:p>
      </dsp:txBody>
      <dsp:txXfrm>
        <a:off x="40266" y="3597884"/>
        <a:ext cx="6371411" cy="7443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B2AEA9-B588-41DC-92BA-AF73CCB6BC84}">
      <dsp:nvSpPr>
        <dsp:cNvPr id="0" name=""/>
        <dsp:cNvSpPr/>
      </dsp:nvSpPr>
      <dsp:spPr>
        <a:xfrm>
          <a:off x="0" y="1876010"/>
          <a:ext cx="3237190" cy="205561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0D99CC-FFE1-4FA2-A517-D39BF0167DD7}">
      <dsp:nvSpPr>
        <dsp:cNvPr id="0" name=""/>
        <dsp:cNvSpPr/>
      </dsp:nvSpPr>
      <dsp:spPr>
        <a:xfrm>
          <a:off x="359687" y="2217713"/>
          <a:ext cx="3237190" cy="205561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Health inequalities are unfair and avoidable differences in health across the population and between different groups within society. They are driven by social, economic, and environmental factors like housing, education, income, and geographic location. Mamun, A.A. and Alam, M., 2025</a:t>
          </a:r>
          <a:endParaRPr lang="en-US" sz="1500" kern="1200" dirty="0">
            <a:latin typeface="Arial" panose="020B0604020202020204" pitchFamily="34" charset="0"/>
            <a:cs typeface="Arial" panose="020B0604020202020204" pitchFamily="34" charset="0"/>
          </a:endParaRPr>
        </a:p>
      </dsp:txBody>
      <dsp:txXfrm>
        <a:off x="419894" y="2277920"/>
        <a:ext cx="3116776" cy="1935201"/>
      </dsp:txXfrm>
    </dsp:sp>
    <dsp:sp modelId="{5FB9EB62-CD10-4C86-B4FA-5B4A8212C26D}">
      <dsp:nvSpPr>
        <dsp:cNvPr id="0" name=""/>
        <dsp:cNvSpPr/>
      </dsp:nvSpPr>
      <dsp:spPr>
        <a:xfrm>
          <a:off x="3956565" y="1876010"/>
          <a:ext cx="3237190" cy="205561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8A0429-BABC-4A8C-812A-57FFFE35B365}">
      <dsp:nvSpPr>
        <dsp:cNvPr id="0" name=""/>
        <dsp:cNvSpPr/>
      </dsp:nvSpPr>
      <dsp:spPr>
        <a:xfrm>
          <a:off x="4316253" y="2217713"/>
          <a:ext cx="3237190" cy="205561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Barriers to accessing services, for example, mental health services, can be a lack of funding, ensuring equitable access to quality health care that treats both physical and mental health disorders, and not building a supportive community. </a:t>
          </a:r>
          <a:endParaRPr lang="en-US" sz="1500" kern="1200" dirty="0">
            <a:latin typeface="Arial" panose="020B0604020202020204" pitchFamily="34" charset="0"/>
            <a:cs typeface="Arial" panose="020B0604020202020204" pitchFamily="34" charset="0"/>
          </a:endParaRPr>
        </a:p>
      </dsp:txBody>
      <dsp:txXfrm>
        <a:off x="4376460" y="2277920"/>
        <a:ext cx="3116776" cy="1935201"/>
      </dsp:txXfrm>
    </dsp:sp>
    <dsp:sp modelId="{E5B9A310-9F3A-4442-BDBE-959D42795856}">
      <dsp:nvSpPr>
        <dsp:cNvPr id="0" name=""/>
        <dsp:cNvSpPr/>
      </dsp:nvSpPr>
      <dsp:spPr>
        <a:xfrm>
          <a:off x="7913131" y="1876010"/>
          <a:ext cx="3237190" cy="205561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981B37-64B6-427A-A55A-6A2CBFA53283}">
      <dsp:nvSpPr>
        <dsp:cNvPr id="0" name=""/>
        <dsp:cNvSpPr/>
      </dsp:nvSpPr>
      <dsp:spPr>
        <a:xfrm>
          <a:off x="8272819" y="2217713"/>
          <a:ext cx="3237190" cy="205561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In the UK, policies rely on the Marmot Principles, which aim to give every child the best start in life, ensuring fair employment and creating healthy, sustainable communities. </a:t>
          </a:r>
          <a:endParaRPr lang="en-US" sz="1500" kern="1200" dirty="0">
            <a:latin typeface="Arial" panose="020B0604020202020204" pitchFamily="34" charset="0"/>
            <a:cs typeface="Arial" panose="020B0604020202020204" pitchFamily="34" charset="0"/>
          </a:endParaRPr>
        </a:p>
      </dsp:txBody>
      <dsp:txXfrm>
        <a:off x="8333026" y="2277920"/>
        <a:ext cx="3116776" cy="19352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ECD0B6-2661-42BA-A8FF-02D87D6274D2}">
      <dsp:nvSpPr>
        <dsp:cNvPr id="0" name=""/>
        <dsp:cNvSpPr/>
      </dsp:nvSpPr>
      <dsp:spPr>
        <a:xfrm>
          <a:off x="0" y="0"/>
          <a:ext cx="8420100" cy="146189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The NHS (HCP) aims to prevent or delay the onset of cardiovascular disease, including heart disease, stroke, type 2 diabetes, and dementia among adults in the UK (</a:t>
          </a:r>
          <a:r>
            <a:rPr lang="en-GB" sz="1800" kern="1200" dirty="0" err="1">
              <a:latin typeface="Arial" panose="020B0604020202020204" pitchFamily="34" charset="0"/>
              <a:cs typeface="Arial" panose="020B0604020202020204" pitchFamily="34" charset="0"/>
            </a:rPr>
            <a:t>Releigh</a:t>
          </a:r>
          <a:r>
            <a:rPr lang="en-GB" sz="1800" kern="1200" dirty="0">
              <a:latin typeface="Arial" panose="020B0604020202020204" pitchFamily="34" charset="0"/>
              <a:cs typeface="Arial" panose="020B0604020202020204" pitchFamily="34" charset="0"/>
            </a:rPr>
            <a:t> 2022).</a:t>
          </a:r>
          <a:endParaRPr lang="en-US" sz="1800" kern="1200" dirty="0">
            <a:latin typeface="Arial" panose="020B0604020202020204" pitchFamily="34" charset="0"/>
            <a:cs typeface="Arial" panose="020B0604020202020204" pitchFamily="34" charset="0"/>
          </a:endParaRPr>
        </a:p>
      </dsp:txBody>
      <dsp:txXfrm>
        <a:off x="42818" y="42818"/>
        <a:ext cx="6842598" cy="1376261"/>
      </dsp:txXfrm>
    </dsp:sp>
    <dsp:sp modelId="{C5204323-5D37-45BC-95EA-6343488C1E74}">
      <dsp:nvSpPr>
        <dsp:cNvPr id="0" name=""/>
        <dsp:cNvSpPr/>
      </dsp:nvSpPr>
      <dsp:spPr>
        <a:xfrm>
          <a:off x="742949" y="1705546"/>
          <a:ext cx="8420100" cy="1461897"/>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It operates as a midlife mot and is divided into 3 key areas: risk assessment, risk awareness, and risk management. The check normally takes 20-30 minutes, usually performed by a nurse or healthcare assistant. They would check blood pressure and cholesterol test according to Age UK. </a:t>
          </a:r>
          <a:endParaRPr lang="en-US" sz="1800" kern="1200" dirty="0">
            <a:latin typeface="Arial" panose="020B0604020202020204" pitchFamily="34" charset="0"/>
            <a:cs typeface="Arial" panose="020B0604020202020204" pitchFamily="34" charset="0"/>
          </a:endParaRPr>
        </a:p>
      </dsp:txBody>
      <dsp:txXfrm>
        <a:off x="785767" y="1748364"/>
        <a:ext cx="6641280" cy="1376261"/>
      </dsp:txXfrm>
    </dsp:sp>
    <dsp:sp modelId="{6D84A712-4282-4A5E-991C-794C890F658E}">
      <dsp:nvSpPr>
        <dsp:cNvPr id="0" name=""/>
        <dsp:cNvSpPr/>
      </dsp:nvSpPr>
      <dsp:spPr>
        <a:xfrm>
          <a:off x="1485899" y="3411093"/>
          <a:ext cx="8420100" cy="1461897"/>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However, the NHS health checks have some limitations, such as low participation from those most at risk, and many miss follow-up appointments, which can lead to delayed diagnoses.  </a:t>
          </a:r>
          <a:endParaRPr lang="en-US" sz="2100" kern="1200" dirty="0">
            <a:latin typeface="Arial" panose="020B0604020202020204" pitchFamily="34" charset="0"/>
            <a:cs typeface="Arial" panose="020B0604020202020204" pitchFamily="34" charset="0"/>
          </a:endParaRPr>
        </a:p>
      </dsp:txBody>
      <dsp:txXfrm>
        <a:off x="1528717" y="3453911"/>
        <a:ext cx="6641280" cy="1376261"/>
      </dsp:txXfrm>
    </dsp:sp>
    <dsp:sp modelId="{5F3C1CCF-153F-46CF-9E8A-014A963E8612}">
      <dsp:nvSpPr>
        <dsp:cNvPr id="0" name=""/>
        <dsp:cNvSpPr/>
      </dsp:nvSpPr>
      <dsp:spPr>
        <a:xfrm>
          <a:off x="7469866" y="1108605"/>
          <a:ext cx="950233" cy="950233"/>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683668" y="1108605"/>
        <a:ext cx="522629" cy="715050"/>
      </dsp:txXfrm>
    </dsp:sp>
    <dsp:sp modelId="{08608A17-DBC9-492E-9B3D-BBFFCEF6B2F5}">
      <dsp:nvSpPr>
        <dsp:cNvPr id="0" name=""/>
        <dsp:cNvSpPr/>
      </dsp:nvSpPr>
      <dsp:spPr>
        <a:xfrm>
          <a:off x="8212816" y="2804405"/>
          <a:ext cx="950233" cy="950233"/>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426618" y="2804405"/>
        <a:ext cx="522629" cy="7150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25D95A-97BE-4043-BE0E-D49E9FFF4444}">
      <dsp:nvSpPr>
        <dsp:cNvPr id="0" name=""/>
        <dsp:cNvSpPr/>
      </dsp:nvSpPr>
      <dsp:spPr>
        <a:xfrm>
          <a:off x="0" y="0"/>
          <a:ext cx="8403336" cy="101170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The SDGs aim to end poverty, protect the planet, and create prosperity for everyone by 2030. The key commitment is to address social, economic, and environmental issues together, ensuring that no one is left behind. </a:t>
          </a:r>
          <a:endParaRPr lang="en-US" sz="1800" kern="1200" dirty="0">
            <a:latin typeface="Arial" panose="020B0604020202020204" pitchFamily="34" charset="0"/>
            <a:cs typeface="Arial" panose="020B0604020202020204" pitchFamily="34" charset="0"/>
          </a:endParaRPr>
        </a:p>
      </dsp:txBody>
      <dsp:txXfrm>
        <a:off x="29632" y="29632"/>
        <a:ext cx="7226135" cy="952443"/>
      </dsp:txXfrm>
    </dsp:sp>
    <dsp:sp modelId="{1F03CDFB-6420-4B83-A6DB-B1D0F144983D}">
      <dsp:nvSpPr>
        <dsp:cNvPr id="0" name=""/>
        <dsp:cNvSpPr/>
      </dsp:nvSpPr>
      <dsp:spPr>
        <a:xfrm>
          <a:off x="727980" y="1229951"/>
          <a:ext cx="8403336" cy="1011707"/>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The goals recognize that tackling a challenge in one area directly impacts others. For instance, directly reduces air pollution to improve community health (Goal 3) while mitigating climate change (Goal 13)</a:t>
          </a:r>
          <a:endParaRPr lang="en-US" sz="1800" kern="1200" dirty="0">
            <a:latin typeface="Arial" panose="020B0604020202020204" pitchFamily="34" charset="0"/>
            <a:cs typeface="Arial" panose="020B0604020202020204" pitchFamily="34" charset="0"/>
          </a:endParaRPr>
        </a:p>
      </dsp:txBody>
      <dsp:txXfrm>
        <a:off x="757612" y="1259583"/>
        <a:ext cx="6982682" cy="952443"/>
      </dsp:txXfrm>
    </dsp:sp>
    <dsp:sp modelId="{4ED78B1A-D97D-4C4F-A6ED-99783A617B5E}">
      <dsp:nvSpPr>
        <dsp:cNvPr id="0" name=""/>
        <dsp:cNvSpPr/>
      </dsp:nvSpPr>
      <dsp:spPr>
        <a:xfrm>
          <a:off x="1397054" y="2391308"/>
          <a:ext cx="8403336" cy="1011707"/>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Over half the world population is now covered by some form of social protection, 10% more than a decade ago. SDGs ensure that no one will be left behind. </a:t>
          </a:r>
          <a:r>
            <a:rPr lang="en-GB" sz="1900" kern="1200" dirty="0"/>
            <a:t>(Stark et al.,2019)</a:t>
          </a:r>
          <a:endParaRPr lang="en-US" sz="1900" kern="1200" dirty="0">
            <a:latin typeface="Arial" panose="020B0604020202020204" pitchFamily="34" charset="0"/>
            <a:cs typeface="Arial" panose="020B0604020202020204" pitchFamily="34" charset="0"/>
          </a:endParaRPr>
        </a:p>
      </dsp:txBody>
      <dsp:txXfrm>
        <a:off x="1426686" y="2420940"/>
        <a:ext cx="6993186" cy="952443"/>
      </dsp:txXfrm>
    </dsp:sp>
    <dsp:sp modelId="{233CB9FE-E021-4805-9C1D-EC772EC3AF77}">
      <dsp:nvSpPr>
        <dsp:cNvPr id="0" name=""/>
        <dsp:cNvSpPr/>
      </dsp:nvSpPr>
      <dsp:spPr>
        <a:xfrm>
          <a:off x="2100833" y="3586962"/>
          <a:ext cx="8403336" cy="1011707"/>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The UN SDGs are critical frameworks for the UK health and social care. Aligning with the HNS’s world-first ambition to reach net zero carbon emissions (by 2040 directly and 2045 across its supply chain) (Schuster, A., 2024).</a:t>
          </a:r>
          <a:endParaRPr lang="en-US" sz="1800" kern="1200" dirty="0">
            <a:solidFill>
              <a:schemeClr val="tx1"/>
            </a:solidFill>
            <a:latin typeface="Arial" panose="020B0604020202020204" pitchFamily="34" charset="0"/>
            <a:cs typeface="Arial" panose="020B0604020202020204" pitchFamily="34" charset="0"/>
          </a:endParaRPr>
        </a:p>
      </dsp:txBody>
      <dsp:txXfrm>
        <a:off x="2130465" y="3616594"/>
        <a:ext cx="6982682" cy="952443"/>
      </dsp:txXfrm>
    </dsp:sp>
    <dsp:sp modelId="{97C1CCA0-45BB-480A-AC84-0ABE904B8C81}">
      <dsp:nvSpPr>
        <dsp:cNvPr id="0" name=""/>
        <dsp:cNvSpPr/>
      </dsp:nvSpPr>
      <dsp:spPr>
        <a:xfrm>
          <a:off x="7745726" y="774875"/>
          <a:ext cx="657609" cy="657609"/>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893688" y="774875"/>
        <a:ext cx="361685" cy="494851"/>
      </dsp:txXfrm>
    </dsp:sp>
    <dsp:sp modelId="{E50CF8D3-25B1-476F-9581-E5B76B25E8D6}">
      <dsp:nvSpPr>
        <dsp:cNvPr id="0" name=""/>
        <dsp:cNvSpPr/>
      </dsp:nvSpPr>
      <dsp:spPr>
        <a:xfrm>
          <a:off x="8449505" y="1970530"/>
          <a:ext cx="657609" cy="657609"/>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597467" y="1970530"/>
        <a:ext cx="361685" cy="494851"/>
      </dsp:txXfrm>
    </dsp:sp>
    <dsp:sp modelId="{B5234F1F-B075-4125-9D5E-57B5DFE7E935}">
      <dsp:nvSpPr>
        <dsp:cNvPr id="0" name=""/>
        <dsp:cNvSpPr/>
      </dsp:nvSpPr>
      <dsp:spPr>
        <a:xfrm>
          <a:off x="9142780" y="3166184"/>
          <a:ext cx="657609" cy="657609"/>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9290742" y="3166184"/>
        <a:ext cx="361685" cy="49485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04D358-7E45-41CE-A746-B295937022BF}" type="datetimeFigureOut">
              <a:rPr lang="en-GB" smtClean="0"/>
              <a:t>10/06/2026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E9DC1A-51A4-4021-B43A-4D194338F25B}" type="slidenum">
              <a:rPr lang="en-GB" smtClean="0"/>
              <a:t>‹#›</a:t>
            </a:fld>
            <a:endParaRPr lang="en-GB"/>
          </a:p>
        </p:txBody>
      </p:sp>
    </p:spTree>
    <p:extLst>
      <p:ext uri="{BB962C8B-B14F-4D97-AF65-F5344CB8AC3E}">
        <p14:creationId xmlns:p14="http://schemas.microsoft.com/office/powerpoint/2010/main" val="32337470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E9DC1A-51A4-4021-B43A-4D194338F25B}" type="slidenum">
              <a:rPr lang="en-GB" smtClean="0"/>
              <a:t>6</a:t>
            </a:fld>
            <a:endParaRPr lang="en-GB"/>
          </a:p>
        </p:txBody>
      </p:sp>
    </p:spTree>
    <p:extLst>
      <p:ext uri="{BB962C8B-B14F-4D97-AF65-F5344CB8AC3E}">
        <p14:creationId xmlns:p14="http://schemas.microsoft.com/office/powerpoint/2010/main" val="22855864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E9DC1A-51A4-4021-B43A-4D194338F25B}" type="slidenum">
              <a:rPr lang="en-GB" smtClean="0"/>
              <a:t>7</a:t>
            </a:fld>
            <a:endParaRPr lang="en-GB"/>
          </a:p>
        </p:txBody>
      </p:sp>
    </p:spTree>
    <p:extLst>
      <p:ext uri="{BB962C8B-B14F-4D97-AF65-F5344CB8AC3E}">
        <p14:creationId xmlns:p14="http://schemas.microsoft.com/office/powerpoint/2010/main" val="4925747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E9DC1A-51A4-4021-B43A-4D194338F25B}" type="slidenum">
              <a:rPr lang="en-GB" smtClean="0"/>
              <a:t>9</a:t>
            </a:fld>
            <a:endParaRPr lang="en-GB"/>
          </a:p>
        </p:txBody>
      </p:sp>
    </p:spTree>
    <p:extLst>
      <p:ext uri="{BB962C8B-B14F-4D97-AF65-F5344CB8AC3E}">
        <p14:creationId xmlns:p14="http://schemas.microsoft.com/office/powerpoint/2010/main" val="40056219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E9DC1A-51A4-4021-B43A-4D194338F25B}" type="slidenum">
              <a:rPr lang="en-GB" smtClean="0"/>
              <a:t>10</a:t>
            </a:fld>
            <a:endParaRPr lang="en-GB"/>
          </a:p>
        </p:txBody>
      </p:sp>
    </p:spTree>
    <p:extLst>
      <p:ext uri="{BB962C8B-B14F-4D97-AF65-F5344CB8AC3E}">
        <p14:creationId xmlns:p14="http://schemas.microsoft.com/office/powerpoint/2010/main" val="42566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1994A9D0-4784-4694-A9E5-83C8D1A87716}" type="datetimeFigureOut">
              <a:rPr lang="en-GB" smtClean="0"/>
              <a:t>10/06/2026</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87AFCF34-9533-46F7-A469-80E7B17270CC}"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38296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94A9D0-4784-4694-A9E5-83C8D1A87716}"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AFCF34-9533-46F7-A469-80E7B17270CC}" type="slidenum">
              <a:rPr lang="en-GB" smtClean="0"/>
              <a:t>‹#›</a:t>
            </a:fld>
            <a:endParaRPr lang="en-GB"/>
          </a:p>
        </p:txBody>
      </p:sp>
    </p:spTree>
    <p:extLst>
      <p:ext uri="{BB962C8B-B14F-4D97-AF65-F5344CB8AC3E}">
        <p14:creationId xmlns:p14="http://schemas.microsoft.com/office/powerpoint/2010/main" val="15900452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GB"/>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994A9D0-4784-4694-A9E5-83C8D1A87716}"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AFCF34-9533-46F7-A469-80E7B17270CC}"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8991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994A9D0-4784-4694-A9E5-83C8D1A87716}" type="datetimeFigureOut">
              <a:rPr lang="en-GB" smtClean="0"/>
              <a:t>10/06/2026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AFCF34-9533-46F7-A469-80E7B17270CC}" type="slidenum">
              <a:rPr lang="en-GB" smtClean="0"/>
              <a:t>‹#›</a:t>
            </a:fld>
            <a:endParaRPr lang="en-GB"/>
          </a:p>
        </p:txBody>
      </p:sp>
    </p:spTree>
    <p:extLst>
      <p:ext uri="{BB962C8B-B14F-4D97-AF65-F5344CB8AC3E}">
        <p14:creationId xmlns:p14="http://schemas.microsoft.com/office/powerpoint/2010/main" val="2205526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994A9D0-4784-4694-A9E5-83C8D1A87716}" type="datetimeFigureOut">
              <a:rPr lang="en-GB" smtClean="0"/>
              <a:t>10/06/2026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7AFCF34-9533-46F7-A469-80E7B17270CC}" type="slidenum">
              <a:rPr lang="en-GB" smtClean="0"/>
              <a:t>‹#›</a:t>
            </a:fld>
            <a:endParaRPr lang="en-GB"/>
          </a:p>
        </p:txBody>
      </p:sp>
    </p:spTree>
    <p:extLst>
      <p:ext uri="{BB962C8B-B14F-4D97-AF65-F5344CB8AC3E}">
        <p14:creationId xmlns:p14="http://schemas.microsoft.com/office/powerpoint/2010/main" val="32480930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994A9D0-4784-4694-A9E5-83C8D1A87716}" type="datetimeFigureOut">
              <a:rPr lang="en-GB" smtClean="0"/>
              <a:t>10/06/2026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7AFCF34-9533-46F7-A469-80E7B17270CC}" type="slidenum">
              <a:rPr lang="en-GB" smtClean="0"/>
              <a:t>‹#›</a:t>
            </a:fld>
            <a:endParaRPr lang="en-GB"/>
          </a:p>
        </p:txBody>
      </p:sp>
    </p:spTree>
    <p:extLst>
      <p:ext uri="{BB962C8B-B14F-4D97-AF65-F5344CB8AC3E}">
        <p14:creationId xmlns:p14="http://schemas.microsoft.com/office/powerpoint/2010/main" val="34191510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94A9D0-4784-4694-A9E5-83C8D1A87716}" type="datetimeFigureOut">
              <a:rPr lang="en-GB" smtClean="0"/>
              <a:t>10/06/2026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7AFCF34-9533-46F7-A469-80E7B17270CC}" type="slidenum">
              <a:rPr lang="en-GB" smtClean="0"/>
              <a:t>‹#›</a:t>
            </a:fld>
            <a:endParaRPr lang="en-GB"/>
          </a:p>
        </p:txBody>
      </p:sp>
    </p:spTree>
    <p:extLst>
      <p:ext uri="{BB962C8B-B14F-4D97-AF65-F5344CB8AC3E}">
        <p14:creationId xmlns:p14="http://schemas.microsoft.com/office/powerpoint/2010/main" val="1830783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994A9D0-4784-4694-A9E5-83C8D1A87716}" type="datetimeFigureOut">
              <a:rPr lang="en-GB" smtClean="0"/>
              <a:t>10/06/2026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AFCF34-9533-46F7-A469-80E7B17270CC}" type="slidenum">
              <a:rPr lang="en-GB" smtClean="0"/>
              <a:t>‹#›</a:t>
            </a:fld>
            <a:endParaRPr lang="en-GB"/>
          </a:p>
        </p:txBody>
      </p:sp>
    </p:spTree>
    <p:extLst>
      <p:ext uri="{BB962C8B-B14F-4D97-AF65-F5344CB8AC3E}">
        <p14:creationId xmlns:p14="http://schemas.microsoft.com/office/powerpoint/2010/main" val="17010471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994A9D0-4784-4694-A9E5-83C8D1A87716}" type="datetimeFigureOut">
              <a:rPr lang="en-GB" smtClean="0"/>
              <a:t>10/06/2026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AFCF34-9533-46F7-A469-80E7B17270CC}" type="slidenum">
              <a:rPr lang="en-GB" smtClean="0"/>
              <a:t>‹#›</a:t>
            </a:fld>
            <a:endParaRPr lang="en-GB"/>
          </a:p>
        </p:txBody>
      </p:sp>
    </p:spTree>
    <p:extLst>
      <p:ext uri="{BB962C8B-B14F-4D97-AF65-F5344CB8AC3E}">
        <p14:creationId xmlns:p14="http://schemas.microsoft.com/office/powerpoint/2010/main" val="17836991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94A9D0-4784-4694-A9E5-83C8D1A87716}"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AFCF34-9533-46F7-A469-80E7B17270CC}" type="slidenum">
              <a:rPr lang="en-GB" smtClean="0"/>
              <a:t>‹#›</a:t>
            </a:fld>
            <a:endParaRPr lang="en-GB"/>
          </a:p>
        </p:txBody>
      </p:sp>
    </p:spTree>
    <p:extLst>
      <p:ext uri="{BB962C8B-B14F-4D97-AF65-F5344CB8AC3E}">
        <p14:creationId xmlns:p14="http://schemas.microsoft.com/office/powerpoint/2010/main" val="17492625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94A9D0-4784-4694-A9E5-83C8D1A87716}"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AFCF34-9533-46F7-A469-80E7B17270CC}" type="slidenum">
              <a:rPr lang="en-GB" smtClean="0"/>
              <a:t>‹#›</a:t>
            </a:fld>
            <a:endParaRPr lang="en-GB"/>
          </a:p>
        </p:txBody>
      </p:sp>
    </p:spTree>
    <p:extLst>
      <p:ext uri="{BB962C8B-B14F-4D97-AF65-F5344CB8AC3E}">
        <p14:creationId xmlns:p14="http://schemas.microsoft.com/office/powerpoint/2010/main" val="10827528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1994A9D0-4784-4694-A9E5-83C8D1A87716}" type="datetimeFigureOut">
              <a:rPr lang="en-GB" smtClean="0"/>
              <a:t>10/06/2026</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87AFCF34-9533-46F7-A469-80E7B17270CC}" type="slidenum">
              <a:rPr lang="en-GB" smtClean="0"/>
              <a:t>‹#›</a:t>
            </a:fld>
            <a:endParaRPr lang="en-GB"/>
          </a:p>
        </p:txBody>
      </p:sp>
    </p:spTree>
    <p:extLst>
      <p:ext uri="{BB962C8B-B14F-4D97-AF65-F5344CB8AC3E}">
        <p14:creationId xmlns:p14="http://schemas.microsoft.com/office/powerpoint/2010/main" val="312145033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2" Type="http://schemas.openxmlformats.org/officeDocument/2006/relationships/hyperlink" Target="https://whiteoaksf.com/wp-content/uploads/2019/07/Sustainable-Development-Goals-Wheel.jpg"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62E6B9D-7061-462E-8947-2825B7578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9" name="Rectangle 8">
            <a:extLst>
              <a:ext uri="{FF2B5EF4-FFF2-40B4-BE49-F238E27FC236}">
                <a16:creationId xmlns:a16="http://schemas.microsoft.com/office/drawing/2014/main" id="{EBCBE66D-4E28-4F31-90A0-960C40C59C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02CF3EC-4FCE-7A6E-8A6A-55EDE4FE198A}"/>
              </a:ext>
            </a:extLst>
          </p:cNvPr>
          <p:cNvSpPr>
            <a:spLocks noGrp="1"/>
          </p:cNvSpPr>
          <p:nvPr>
            <p:ph type="ctrTitle"/>
          </p:nvPr>
        </p:nvSpPr>
        <p:spPr>
          <a:xfrm>
            <a:off x="1154430" y="243840"/>
            <a:ext cx="9881317" cy="4648199"/>
          </a:xfrm>
          <a:noFill/>
          <a:ln w="12700" cmpd="sng">
            <a:noFill/>
          </a:ln>
        </p:spPr>
        <p:txBody>
          <a:bodyPr anchor="b">
            <a:normAutofit fontScale="90000"/>
          </a:bodyPr>
          <a:lstStyle/>
          <a:p>
            <a:pPr algn="l"/>
            <a:r>
              <a:rPr lang="en-GB" sz="1100" b="0" dirty="0">
                <a:solidFill>
                  <a:schemeClr val="tx1"/>
                </a:solidFill>
                <a:latin typeface="Arial" panose="020B0604020202020204" pitchFamily="34" charset="0"/>
                <a:cs typeface="Arial" panose="020B0604020202020204" pitchFamily="34" charset="0"/>
              </a:rPr>
              <a:t>                                        </a:t>
            </a: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r>
              <a:rPr lang="en-GB" sz="1100" b="0" dirty="0">
                <a:solidFill>
                  <a:schemeClr val="tx1"/>
                </a:solidFill>
                <a:latin typeface="Arial" panose="020B0604020202020204" pitchFamily="34" charset="0"/>
                <a:cs typeface="Arial" panose="020B0604020202020204" pitchFamily="34" charset="0"/>
              </a:rPr>
              <a:t>                                          </a:t>
            </a: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br>
              <a:rPr lang="en-GB" sz="2200" dirty="0">
                <a:solidFill>
                  <a:schemeClr val="tx1"/>
                </a:solidFill>
                <a:latin typeface="Arial" panose="020B0604020202020204" pitchFamily="34" charset="0"/>
                <a:cs typeface="Arial" panose="020B0604020202020204" pitchFamily="34" charset="0"/>
              </a:rPr>
            </a:br>
            <a:r>
              <a:rPr lang="en-GB" sz="2200" dirty="0">
                <a:solidFill>
                  <a:schemeClr val="tx1"/>
                </a:solidFill>
                <a:latin typeface="Arial" panose="020B0604020202020204" pitchFamily="34" charset="0"/>
                <a:cs typeface="Arial" panose="020B0604020202020204" pitchFamily="34" charset="0"/>
              </a:rPr>
              <a:t>                                             </a:t>
            </a:r>
            <a:br>
              <a:rPr lang="en-GB" sz="2200" dirty="0">
                <a:solidFill>
                  <a:schemeClr val="tx1"/>
                </a:solidFill>
                <a:latin typeface="Arial" panose="020B0604020202020204" pitchFamily="34" charset="0"/>
                <a:cs typeface="Arial" panose="020B0604020202020204" pitchFamily="34" charset="0"/>
              </a:rPr>
            </a:br>
            <a:br>
              <a:rPr lang="en-GB" sz="2200" dirty="0">
                <a:solidFill>
                  <a:schemeClr val="tx1"/>
                </a:solidFill>
                <a:latin typeface="Arial" panose="020B0604020202020204" pitchFamily="34" charset="0"/>
                <a:cs typeface="Arial" panose="020B0604020202020204" pitchFamily="34" charset="0"/>
              </a:rPr>
            </a:br>
            <a:r>
              <a:rPr lang="en-GB" sz="3100" dirty="0">
                <a:solidFill>
                  <a:schemeClr val="tx1"/>
                </a:solidFill>
                <a:latin typeface="Arial" panose="020B0604020202020204" pitchFamily="34" charset="0"/>
                <a:cs typeface="Arial" panose="020B0604020202020204" pitchFamily="34" charset="0"/>
              </a:rPr>
              <a:t>                                     Title  page </a:t>
            </a:r>
            <a:br>
              <a:rPr lang="en-GB" sz="2200" dirty="0">
                <a:solidFill>
                  <a:schemeClr val="tx1"/>
                </a:solidFill>
                <a:latin typeface="Arial" panose="020B0604020202020204" pitchFamily="34" charset="0"/>
                <a:cs typeface="Arial" panose="020B0604020202020204" pitchFamily="34" charset="0"/>
              </a:rPr>
            </a:br>
            <a:br>
              <a:rPr lang="en-GB" sz="2200" dirty="0">
                <a:solidFill>
                  <a:schemeClr val="tx1"/>
                </a:solidFill>
                <a:latin typeface="Arial" panose="020B0604020202020204" pitchFamily="34" charset="0"/>
                <a:cs typeface="Arial" panose="020B0604020202020204" pitchFamily="34" charset="0"/>
              </a:rPr>
            </a:br>
            <a:br>
              <a:rPr lang="en-GB" sz="2200" dirty="0">
                <a:solidFill>
                  <a:schemeClr val="tx1"/>
                </a:solidFill>
                <a:latin typeface="Arial" panose="020B0604020202020204" pitchFamily="34" charset="0"/>
                <a:cs typeface="Arial" panose="020B0604020202020204" pitchFamily="34" charset="0"/>
              </a:rPr>
            </a:br>
            <a:r>
              <a:rPr lang="en-GB" sz="2200" dirty="0">
                <a:solidFill>
                  <a:schemeClr val="tx1"/>
                </a:solidFill>
                <a:latin typeface="Arial" panose="020B0604020202020204" pitchFamily="34" charset="0"/>
                <a:cs typeface="Arial" panose="020B0604020202020204" pitchFamily="34" charset="0"/>
              </a:rPr>
              <a:t>Student name: Kaylyn Mais</a:t>
            </a:r>
            <a:br>
              <a:rPr lang="en-GB" sz="2200" dirty="0">
                <a:solidFill>
                  <a:schemeClr val="tx1"/>
                </a:solidFill>
                <a:latin typeface="Arial" panose="020B0604020202020204" pitchFamily="34" charset="0"/>
                <a:cs typeface="Arial" panose="020B0604020202020204" pitchFamily="34" charset="0"/>
              </a:rPr>
            </a:br>
            <a:br>
              <a:rPr lang="en-GB" sz="2200" dirty="0">
                <a:solidFill>
                  <a:schemeClr val="tx1"/>
                </a:solidFill>
                <a:latin typeface="Arial" panose="020B0604020202020204" pitchFamily="34" charset="0"/>
                <a:cs typeface="Arial" panose="020B0604020202020204" pitchFamily="34" charset="0"/>
              </a:rPr>
            </a:br>
            <a:r>
              <a:rPr lang="en-GB" sz="2200" dirty="0">
                <a:solidFill>
                  <a:schemeClr val="tx1"/>
                </a:solidFill>
                <a:latin typeface="Arial" panose="020B0604020202020204" pitchFamily="34" charset="0"/>
                <a:cs typeface="Arial" panose="020B0604020202020204" pitchFamily="34" charset="0"/>
              </a:rPr>
              <a:t>student number: 2245427</a:t>
            </a:r>
            <a:br>
              <a:rPr lang="en-GB" sz="2200" dirty="0">
                <a:solidFill>
                  <a:schemeClr val="tx1"/>
                </a:solidFill>
                <a:latin typeface="Arial" panose="020B0604020202020204" pitchFamily="34" charset="0"/>
                <a:cs typeface="Arial" panose="020B0604020202020204" pitchFamily="34" charset="0"/>
              </a:rPr>
            </a:br>
            <a:br>
              <a:rPr lang="en-GB" sz="2200" dirty="0">
                <a:solidFill>
                  <a:schemeClr val="tx1"/>
                </a:solidFill>
                <a:latin typeface="Arial" panose="020B0604020202020204" pitchFamily="34" charset="0"/>
                <a:cs typeface="Arial" panose="020B0604020202020204" pitchFamily="34" charset="0"/>
              </a:rPr>
            </a:br>
            <a:r>
              <a:rPr lang="en-GB" sz="2200" dirty="0">
                <a:solidFill>
                  <a:schemeClr val="tx1"/>
                </a:solidFill>
                <a:latin typeface="Arial" panose="020B0604020202020204" pitchFamily="34" charset="0"/>
                <a:cs typeface="Arial" panose="020B0604020202020204" pitchFamily="34" charset="0"/>
              </a:rPr>
              <a:t>module code: bmhp6030</a:t>
            </a:r>
            <a:br>
              <a:rPr lang="en-GB" sz="2200" dirty="0">
                <a:solidFill>
                  <a:schemeClr val="tx1"/>
                </a:solidFill>
                <a:latin typeface="Arial" panose="020B0604020202020204" pitchFamily="34" charset="0"/>
                <a:cs typeface="Arial" panose="020B0604020202020204" pitchFamily="34" charset="0"/>
              </a:rPr>
            </a:br>
            <a:br>
              <a:rPr lang="en-GB" sz="2200" dirty="0">
                <a:solidFill>
                  <a:schemeClr val="tx1"/>
                </a:solidFill>
                <a:latin typeface="Arial" panose="020B0604020202020204" pitchFamily="34" charset="0"/>
                <a:cs typeface="Arial" panose="020B0604020202020204" pitchFamily="34" charset="0"/>
              </a:rPr>
            </a:br>
            <a:r>
              <a:rPr lang="en-GB" sz="2200" dirty="0">
                <a:solidFill>
                  <a:schemeClr val="tx1"/>
                </a:solidFill>
                <a:latin typeface="Arial" panose="020B0604020202020204" pitchFamily="34" charset="0"/>
                <a:cs typeface="Arial" panose="020B0604020202020204" pitchFamily="34" charset="0"/>
              </a:rPr>
              <a:t>Lecturer: Parese Ahmed </a:t>
            </a:r>
            <a:br>
              <a:rPr lang="en-GB" sz="2200" dirty="0">
                <a:solidFill>
                  <a:schemeClr val="tx1"/>
                </a:solidFill>
                <a:latin typeface="Arial" panose="020B0604020202020204" pitchFamily="34" charset="0"/>
                <a:cs typeface="Arial" panose="020B0604020202020204" pitchFamily="34" charset="0"/>
              </a:rPr>
            </a:br>
            <a:br>
              <a:rPr lang="en-GB" sz="2200" dirty="0">
                <a:solidFill>
                  <a:schemeClr val="tx1"/>
                </a:solidFill>
                <a:latin typeface="Arial" panose="020B0604020202020204" pitchFamily="34" charset="0"/>
                <a:cs typeface="Arial" panose="020B0604020202020204" pitchFamily="34" charset="0"/>
              </a:rPr>
            </a:br>
            <a:r>
              <a:rPr lang="en-GB" sz="2200" dirty="0">
                <a:solidFill>
                  <a:schemeClr val="tx1"/>
                </a:solidFill>
                <a:latin typeface="Arial" panose="020B0604020202020204" pitchFamily="34" charset="0"/>
                <a:cs typeface="Arial" panose="020B0604020202020204" pitchFamily="34" charset="0"/>
              </a:rPr>
              <a:t>Assignment title: Component 1- Presentation </a:t>
            </a:r>
            <a:br>
              <a:rPr lang="en-GB" sz="2200" dirty="0">
                <a:solidFill>
                  <a:schemeClr val="tx1"/>
                </a:solidFill>
                <a:latin typeface="Arial" panose="020B0604020202020204" pitchFamily="34" charset="0"/>
                <a:cs typeface="Arial" panose="020B0604020202020204" pitchFamily="34" charset="0"/>
              </a:rPr>
            </a:br>
            <a:br>
              <a:rPr lang="en-GB" sz="2200" dirty="0">
                <a:solidFill>
                  <a:schemeClr val="tx1"/>
                </a:solidFill>
                <a:latin typeface="Arial" panose="020B0604020202020204" pitchFamily="34" charset="0"/>
                <a:cs typeface="Arial" panose="020B0604020202020204" pitchFamily="34" charset="0"/>
              </a:rPr>
            </a:br>
            <a:r>
              <a:rPr lang="en-GB" sz="2200" dirty="0">
                <a:solidFill>
                  <a:schemeClr val="tx1"/>
                </a:solidFill>
                <a:latin typeface="Arial" panose="020B0604020202020204" pitchFamily="34" charset="0"/>
                <a:cs typeface="Arial" panose="020B0604020202020204" pitchFamily="34" charset="0"/>
              </a:rPr>
              <a:t>Module title: Health, Well-being, and Sustainable Development </a:t>
            </a:r>
            <a:br>
              <a:rPr lang="en-GB" sz="1100" b="0" dirty="0">
                <a:solidFill>
                  <a:schemeClr val="tx1"/>
                </a:solidFill>
                <a:latin typeface="Arial" panose="020B0604020202020204" pitchFamily="34" charset="0"/>
                <a:cs typeface="Arial" panose="020B0604020202020204" pitchFamily="34" charset="0"/>
              </a:rPr>
            </a:br>
            <a:endParaRPr lang="en-GB" sz="1100" dirty="0">
              <a:solidFill>
                <a:schemeClr val="tx1"/>
              </a:solidFill>
            </a:endParaRPr>
          </a:p>
        </p:txBody>
      </p:sp>
    </p:spTree>
    <p:extLst>
      <p:ext uri="{BB962C8B-B14F-4D97-AF65-F5344CB8AC3E}">
        <p14:creationId xmlns:p14="http://schemas.microsoft.com/office/powerpoint/2010/main" val="2570345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4119C-1E5E-DE48-FECA-2603AC87C45F}"/>
              </a:ext>
            </a:extLst>
          </p:cNvPr>
          <p:cNvSpPr>
            <a:spLocks noGrp="1"/>
          </p:cNvSpPr>
          <p:nvPr>
            <p:ph type="title"/>
          </p:nvPr>
        </p:nvSpPr>
        <p:spPr>
          <a:xfrm>
            <a:off x="1143000" y="609600"/>
            <a:ext cx="9875520" cy="1356360"/>
          </a:xfrm>
        </p:spPr>
        <p:txBody>
          <a:bodyPr>
            <a:normAutofit/>
          </a:bodyPr>
          <a:lstStyle/>
          <a:p>
            <a:r>
              <a:rPr lang="en-GB" sz="2800" dirty="0">
                <a:latin typeface="Arial" panose="020B0604020202020204" pitchFamily="34" charset="0"/>
                <a:cs typeface="Arial" panose="020B0604020202020204" pitchFamily="34" charset="0"/>
              </a:rPr>
              <a:t>                                                                                               </a:t>
            </a:r>
            <a:r>
              <a:rPr lang="en-GB" sz="2800" b="1" dirty="0">
                <a:latin typeface="Arial" panose="020B0604020202020204" pitchFamily="34" charset="0"/>
                <a:cs typeface="Arial" panose="020B0604020202020204" pitchFamily="34" charset="0"/>
              </a:rPr>
              <a:t>Introduction</a:t>
            </a:r>
            <a:r>
              <a:rPr lang="en-GB" sz="2800" dirty="0">
                <a:latin typeface="Arial" panose="020B0604020202020204" pitchFamily="34" charset="0"/>
                <a:cs typeface="Arial" panose="020B0604020202020204" pitchFamily="34" charset="0"/>
              </a:rPr>
              <a:t>      </a:t>
            </a:r>
            <a:br>
              <a:rPr lang="en-GB" sz="2800" dirty="0"/>
            </a:br>
            <a:endParaRPr lang="en-GB" sz="2800" dirty="0">
              <a:latin typeface="Arial" panose="020B0604020202020204" pitchFamily="34" charset="0"/>
              <a:cs typeface="Arial" panose="020B0604020202020204" pitchFamily="34" charset="0"/>
            </a:endParaRPr>
          </a:p>
        </p:txBody>
      </p:sp>
      <p:pic>
        <p:nvPicPr>
          <p:cNvPr id="14" name="Graphic 13" descr="Stethoscope">
            <a:extLst>
              <a:ext uri="{FF2B5EF4-FFF2-40B4-BE49-F238E27FC236}">
                <a16:creationId xmlns:a16="http://schemas.microsoft.com/office/drawing/2014/main" id="{E0BA2D94-87C7-6153-B166-2160A6AC8F9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316621" y="2093789"/>
            <a:ext cx="2896569" cy="2896569"/>
          </a:xfrm>
          <a:prstGeom prst="rect">
            <a:avLst/>
          </a:prstGeom>
        </p:spPr>
      </p:pic>
      <p:sp>
        <p:nvSpPr>
          <p:cNvPr id="3" name="Content Placeholder 2">
            <a:extLst>
              <a:ext uri="{FF2B5EF4-FFF2-40B4-BE49-F238E27FC236}">
                <a16:creationId xmlns:a16="http://schemas.microsoft.com/office/drawing/2014/main" id="{6FB2A45D-7648-D584-8EB7-E33F651C3BDF}"/>
              </a:ext>
            </a:extLst>
          </p:cNvPr>
          <p:cNvSpPr>
            <a:spLocks noGrp="1"/>
          </p:cNvSpPr>
          <p:nvPr>
            <p:ph idx="1"/>
          </p:nvPr>
        </p:nvSpPr>
        <p:spPr>
          <a:xfrm>
            <a:off x="4490976" y="697230"/>
            <a:ext cx="7419083" cy="5398770"/>
          </a:xfrm>
        </p:spPr>
        <p:txBody>
          <a:bodyPr>
            <a:noAutofit/>
          </a:bodyPr>
          <a:lstStyle/>
          <a:p>
            <a:pPr marL="45720" indent="0">
              <a:buNone/>
            </a:pPr>
            <a:r>
              <a:rPr lang="en-GB" sz="1800" dirty="0">
                <a:latin typeface="Arial" panose="020B0604020202020204" pitchFamily="34" charset="0"/>
                <a:cs typeface="Arial" panose="020B0604020202020204" pitchFamily="34" charset="0"/>
              </a:rPr>
              <a:t>Sustainable development is the practice of meeting present human needs without compromising the ability of future generations to meet theirs. </a:t>
            </a:r>
          </a:p>
          <a:p>
            <a:pPr marL="45720" indent="0">
              <a:buNone/>
            </a:pPr>
            <a:r>
              <a:rPr lang="en-GB" sz="1800" dirty="0">
                <a:latin typeface="Arial" panose="020B0604020202020204" pitchFamily="34" charset="0"/>
                <a:cs typeface="Arial" panose="020B0604020202020204" pitchFamily="34" charset="0"/>
              </a:rPr>
              <a:t>Health, well-being, and sustainable development are deeply interconnected concepts. Health universities adopt a broad and holistic understanding of health, embracing a wellbeing focus and appreciating its close connections to linked agendas such as sustainability (O'Mahony, T., 2022).</a:t>
            </a:r>
          </a:p>
          <a:p>
            <a:pPr marL="45720" indent="0">
              <a:buNone/>
            </a:pPr>
            <a:r>
              <a:rPr lang="en-GB" sz="1800" dirty="0">
                <a:latin typeface="Arial" panose="020B0604020202020204" pitchFamily="34" charset="0"/>
                <a:cs typeface="Arial" panose="020B0604020202020204" pitchFamily="34" charset="0"/>
              </a:rPr>
              <a:t>Sustainable development means meeting the needs of the present without compromising the ability of future generations to meet theirs. </a:t>
            </a:r>
          </a:p>
          <a:p>
            <a:pPr marL="45720" indent="0">
              <a:buNone/>
            </a:pPr>
            <a:r>
              <a:rPr lang="en-GB" sz="1800" dirty="0">
                <a:latin typeface="Arial" panose="020B0604020202020204" pitchFamily="34" charset="0"/>
                <a:cs typeface="Arial" panose="020B0604020202020204" pitchFamily="34" charset="0"/>
              </a:rPr>
              <a:t>This presentation aims to explain the relevance of integrating health, well-being, and sustainable development in health and social care. It will define and explain its key concepts of subjective and objective. </a:t>
            </a:r>
          </a:p>
          <a:p>
            <a:pPr marL="45720" indent="0">
              <a:buNone/>
            </a:pPr>
            <a:r>
              <a:rPr lang="en-GB" sz="1800" dirty="0">
                <a:latin typeface="Arial" panose="020B0604020202020204" pitchFamily="34" charset="0"/>
                <a:cs typeface="Arial" panose="020B0604020202020204" pitchFamily="34" charset="0"/>
              </a:rPr>
              <a:t>There are two relevant theories that this presentation will explore. It will also outline the key national and international frameworks and examine how policy governs health and social care practice. </a:t>
            </a:r>
          </a:p>
          <a:p>
            <a:pPr marL="45720" indent="0">
              <a:buNone/>
            </a:pPr>
            <a:r>
              <a:rPr lang="en-GB" sz="1800" dirty="0">
                <a:latin typeface="Arial" panose="020B0604020202020204" pitchFamily="34" charset="0"/>
                <a:cs typeface="Arial" panose="020B0604020202020204" pitchFamily="34" charset="0"/>
              </a:rPr>
              <a:t>A case study that demonstrates health promotion campaigns will be presented and evaluated.  </a:t>
            </a:r>
          </a:p>
          <a:p>
            <a:pPr marL="45720" indent="0">
              <a:buNone/>
            </a:pPr>
            <a:r>
              <a:rPr lang="en-GB" sz="18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8375529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7DBC0-E263-B380-D9B1-BC52133362F0}"/>
              </a:ext>
            </a:extLst>
          </p:cNvPr>
          <p:cNvSpPr>
            <a:spLocks noGrp="1"/>
          </p:cNvSpPr>
          <p:nvPr>
            <p:ph type="title"/>
          </p:nvPr>
        </p:nvSpPr>
        <p:spPr>
          <a:xfrm>
            <a:off x="653145" y="609599"/>
            <a:ext cx="3364378" cy="5606143"/>
          </a:xfrm>
        </p:spPr>
        <p:txBody>
          <a:bodyPr>
            <a:normAutofit/>
          </a:bodyPr>
          <a:lstStyle/>
          <a:p>
            <a:r>
              <a:rPr lang="en-GB" sz="4800" b="1"/>
              <a:t>             Subjective and Objective </a:t>
            </a:r>
          </a:p>
        </p:txBody>
      </p:sp>
      <p:graphicFrame>
        <p:nvGraphicFramePr>
          <p:cNvPr id="5" name="Content Placeholder 2">
            <a:extLst>
              <a:ext uri="{FF2B5EF4-FFF2-40B4-BE49-F238E27FC236}">
                <a16:creationId xmlns:a16="http://schemas.microsoft.com/office/drawing/2014/main" id="{732B868D-A0D6-4554-6345-B379064FF445}"/>
              </a:ext>
            </a:extLst>
          </p:cNvPr>
          <p:cNvGraphicFramePr>
            <a:graphicFrameLocks noGrp="1"/>
          </p:cNvGraphicFramePr>
          <p:nvPr>
            <p:ph idx="1"/>
            <p:extLst>
              <p:ext uri="{D42A27DB-BD31-4B8C-83A1-F6EECF244321}">
                <p14:modId xmlns:p14="http://schemas.microsoft.com/office/powerpoint/2010/main" val="876881029"/>
              </p:ext>
            </p:extLst>
          </p:nvPr>
        </p:nvGraphicFramePr>
        <p:xfrm>
          <a:off x="4545013" y="480060"/>
          <a:ext cx="6451943" cy="58178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80670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38340-5C68-D538-41E2-EA97BE176A30}"/>
              </a:ext>
            </a:extLst>
          </p:cNvPr>
          <p:cNvSpPr>
            <a:spLocks noGrp="1"/>
          </p:cNvSpPr>
          <p:nvPr>
            <p:ph type="title"/>
          </p:nvPr>
        </p:nvSpPr>
        <p:spPr>
          <a:xfrm>
            <a:off x="653145" y="609599"/>
            <a:ext cx="3364378" cy="5606143"/>
          </a:xfrm>
        </p:spPr>
        <p:txBody>
          <a:bodyPr>
            <a:normAutofit/>
          </a:bodyPr>
          <a:lstStyle/>
          <a:p>
            <a:r>
              <a:rPr lang="en-GB" dirty="0"/>
              <a:t>         </a:t>
            </a:r>
            <a:r>
              <a:rPr lang="en-GB" b="1" dirty="0"/>
              <a:t>Definition and Frameworks</a:t>
            </a:r>
            <a:br>
              <a:rPr lang="en-GB" dirty="0"/>
            </a:br>
            <a:r>
              <a:rPr lang="en-GB" dirty="0"/>
              <a:t> </a:t>
            </a:r>
          </a:p>
        </p:txBody>
      </p:sp>
      <p:graphicFrame>
        <p:nvGraphicFramePr>
          <p:cNvPr id="5" name="Content Placeholder 2">
            <a:extLst>
              <a:ext uri="{FF2B5EF4-FFF2-40B4-BE49-F238E27FC236}">
                <a16:creationId xmlns:a16="http://schemas.microsoft.com/office/drawing/2014/main" id="{FE1AF543-CF74-C094-DD47-0A8BFF8FE760}"/>
              </a:ext>
            </a:extLst>
          </p:cNvPr>
          <p:cNvGraphicFramePr>
            <a:graphicFrameLocks noGrp="1"/>
          </p:cNvGraphicFramePr>
          <p:nvPr>
            <p:ph idx="1"/>
            <p:extLst>
              <p:ext uri="{D42A27DB-BD31-4B8C-83A1-F6EECF244321}">
                <p14:modId xmlns:p14="http://schemas.microsoft.com/office/powerpoint/2010/main" val="2437737643"/>
              </p:ext>
            </p:extLst>
          </p:nvPr>
        </p:nvGraphicFramePr>
        <p:xfrm>
          <a:off x="4377690" y="262890"/>
          <a:ext cx="6619267" cy="5823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41384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9271C28-7496-4447-8541-7B39F5E94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60EDE38-94AD-4E9B-043B-3C9568B45AB8}"/>
              </a:ext>
            </a:extLst>
          </p:cNvPr>
          <p:cNvSpPr>
            <a:spLocks noGrp="1"/>
          </p:cNvSpPr>
          <p:nvPr>
            <p:ph type="title"/>
          </p:nvPr>
        </p:nvSpPr>
        <p:spPr>
          <a:xfrm>
            <a:off x="3851910" y="609600"/>
            <a:ext cx="7619238" cy="922021"/>
          </a:xfrm>
        </p:spPr>
        <p:txBody>
          <a:bodyPr>
            <a:normAutofit/>
          </a:bodyPr>
          <a:lstStyle/>
          <a:p>
            <a:r>
              <a:rPr lang="en-GB" b="1" dirty="0"/>
              <a:t>                              Models </a:t>
            </a:r>
          </a:p>
        </p:txBody>
      </p:sp>
      <p:pic>
        <p:nvPicPr>
          <p:cNvPr id="4" name="Picture 3" descr="What Is Holistic Define Holistic Definition Meaning Holistic View">
            <a:extLst>
              <a:ext uri="{FF2B5EF4-FFF2-40B4-BE49-F238E27FC236}">
                <a16:creationId xmlns:a16="http://schemas.microsoft.com/office/drawing/2014/main" id="{F089D47D-1AFE-4069-2D53-699832E67476}"/>
              </a:ext>
            </a:extLst>
          </p:cNvPr>
          <p:cNvPicPr>
            <a:picLocks noChangeAspect="1"/>
          </p:cNvPicPr>
          <p:nvPr/>
        </p:nvPicPr>
        <p:blipFill>
          <a:blip r:embed="rId2"/>
          <a:stretch>
            <a:fillRect/>
          </a:stretch>
        </p:blipFill>
        <p:spPr>
          <a:xfrm>
            <a:off x="872065" y="2171700"/>
            <a:ext cx="2979845" cy="4126230"/>
          </a:xfrm>
          <a:prstGeom prst="rect">
            <a:avLst/>
          </a:prstGeom>
        </p:spPr>
      </p:pic>
      <p:sp>
        <p:nvSpPr>
          <p:cNvPr id="3" name="Content Placeholder 2">
            <a:extLst>
              <a:ext uri="{FF2B5EF4-FFF2-40B4-BE49-F238E27FC236}">
                <a16:creationId xmlns:a16="http://schemas.microsoft.com/office/drawing/2014/main" id="{0945FBAB-AA26-2E08-C375-2117B608CA43}"/>
              </a:ext>
            </a:extLst>
          </p:cNvPr>
          <p:cNvSpPr>
            <a:spLocks noGrp="1"/>
          </p:cNvSpPr>
          <p:nvPr>
            <p:ph idx="1"/>
          </p:nvPr>
        </p:nvSpPr>
        <p:spPr>
          <a:xfrm>
            <a:off x="4263390" y="1771650"/>
            <a:ext cx="7207757" cy="4324350"/>
          </a:xfrm>
        </p:spPr>
        <p:txBody>
          <a:bodyPr>
            <a:noAutofit/>
          </a:bodyPr>
          <a:lstStyle/>
          <a:p>
            <a:pPr marL="45720" indent="0">
              <a:buNone/>
            </a:pPr>
            <a:r>
              <a:rPr lang="en-GB" sz="1800" dirty="0">
                <a:solidFill>
                  <a:schemeClr val="tx1"/>
                </a:solidFill>
                <a:latin typeface="Arial" panose="020B0604020202020204" pitchFamily="34" charset="0"/>
                <a:cs typeface="Arial" panose="020B0604020202020204" pitchFamily="34" charset="0"/>
              </a:rPr>
              <a:t>An ecological model is a framework used to understand human development and behaviour by analysing how individuals interact with their complex, multilayered environment. (Burakgazi, S.G 2025). </a:t>
            </a:r>
          </a:p>
          <a:p>
            <a:pPr marL="45720" indent="0">
              <a:buNone/>
            </a:pPr>
            <a:r>
              <a:rPr lang="en-GB" sz="1800" dirty="0">
                <a:solidFill>
                  <a:schemeClr val="tx1"/>
                </a:solidFill>
                <a:latin typeface="Arial" panose="020B0604020202020204" pitchFamily="34" charset="0"/>
                <a:cs typeface="Arial" panose="020B0604020202020204" pitchFamily="34" charset="0"/>
              </a:rPr>
              <a:t>Ecological: It views service as a dynamic network where individual behaviours, organizational capabilities, community contexts, and environmental sustainability bidirectionally influence one another. </a:t>
            </a:r>
          </a:p>
          <a:p>
            <a:endParaRPr lang="en-GB" sz="1800" dirty="0">
              <a:solidFill>
                <a:schemeClr val="tx1"/>
              </a:solidFill>
              <a:latin typeface="Arial" panose="020B0604020202020204" pitchFamily="34" charset="0"/>
              <a:cs typeface="Arial" panose="020B0604020202020204" pitchFamily="34" charset="0"/>
            </a:endParaRPr>
          </a:p>
          <a:p>
            <a:pPr marL="45720" indent="0">
              <a:buNone/>
            </a:pPr>
            <a:r>
              <a:rPr lang="en-GB" sz="1800" dirty="0">
                <a:solidFill>
                  <a:schemeClr val="tx1"/>
                </a:solidFill>
                <a:latin typeface="Arial" panose="020B0604020202020204" pitchFamily="34" charset="0"/>
                <a:cs typeface="Arial" panose="020B0604020202020204" pitchFamily="34" charset="0"/>
              </a:rPr>
              <a:t>A holistic approach is to provide support that looks at the whole person, not just their mental health needs. (Hastings 2019). </a:t>
            </a:r>
          </a:p>
          <a:p>
            <a:pPr marL="45720" indent="0">
              <a:buNone/>
            </a:pPr>
            <a:r>
              <a:rPr lang="en-GB" sz="1800" dirty="0">
                <a:solidFill>
                  <a:schemeClr val="tx1"/>
                </a:solidFill>
                <a:latin typeface="Arial" panose="020B0604020202020204" pitchFamily="34" charset="0"/>
                <a:cs typeface="Arial" panose="020B0604020202020204" pitchFamily="34" charset="0"/>
              </a:rPr>
              <a:t>Holistic model: transform service design and delivery by shifting the focus from isolated, fragmented touchpoints to a seamless, continuous, and human-centric ecosystem. </a:t>
            </a:r>
          </a:p>
        </p:txBody>
      </p:sp>
      <p:sp>
        <p:nvSpPr>
          <p:cNvPr id="6" name="TextBox 5">
            <a:extLst>
              <a:ext uri="{FF2B5EF4-FFF2-40B4-BE49-F238E27FC236}">
                <a16:creationId xmlns:a16="http://schemas.microsoft.com/office/drawing/2014/main" id="{238AF91A-E28C-5B9A-140C-A9C063407853}"/>
              </a:ext>
            </a:extLst>
          </p:cNvPr>
          <p:cNvSpPr txBox="1"/>
          <p:nvPr/>
        </p:nvSpPr>
        <p:spPr>
          <a:xfrm>
            <a:off x="3048953" y="3244334"/>
            <a:ext cx="6097904" cy="369332"/>
          </a:xfrm>
          <a:prstGeom prst="rect">
            <a:avLst/>
          </a:prstGeom>
          <a:noFill/>
        </p:spPr>
        <p:txBody>
          <a:bodyPr wrap="square">
            <a:spAutoFit/>
          </a:bodyPr>
          <a:lstStyle/>
          <a:p>
            <a:endParaRPr lang="en-GB" dirty="0"/>
          </a:p>
        </p:txBody>
      </p:sp>
      <p:sp>
        <p:nvSpPr>
          <p:cNvPr id="8" name="TextBox 7">
            <a:extLst>
              <a:ext uri="{FF2B5EF4-FFF2-40B4-BE49-F238E27FC236}">
                <a16:creationId xmlns:a16="http://schemas.microsoft.com/office/drawing/2014/main" id="{19256C08-9CA6-671F-BFFA-0BA8007A8BC8}"/>
              </a:ext>
            </a:extLst>
          </p:cNvPr>
          <p:cNvSpPr txBox="1"/>
          <p:nvPr/>
        </p:nvSpPr>
        <p:spPr>
          <a:xfrm>
            <a:off x="3048953" y="3244334"/>
            <a:ext cx="6097904" cy="369332"/>
          </a:xfrm>
          <a:prstGeom prst="rect">
            <a:avLst/>
          </a:prstGeom>
          <a:noFill/>
        </p:spPr>
        <p:txBody>
          <a:bodyPr wrap="square">
            <a:spAutoFit/>
          </a:bodyPr>
          <a:lstStyle/>
          <a:p>
            <a:endParaRPr lang="en-GB" dirty="0"/>
          </a:p>
        </p:txBody>
      </p:sp>
      <p:sp>
        <p:nvSpPr>
          <p:cNvPr id="13" name="TextBox 12">
            <a:extLst>
              <a:ext uri="{FF2B5EF4-FFF2-40B4-BE49-F238E27FC236}">
                <a16:creationId xmlns:a16="http://schemas.microsoft.com/office/drawing/2014/main" id="{22E2792F-5007-28B8-6FD8-4548B50557FD}"/>
              </a:ext>
            </a:extLst>
          </p:cNvPr>
          <p:cNvSpPr txBox="1"/>
          <p:nvPr/>
        </p:nvSpPr>
        <p:spPr>
          <a:xfrm>
            <a:off x="3048953" y="3244334"/>
            <a:ext cx="6097904" cy="369332"/>
          </a:xfrm>
          <a:prstGeom prst="rect">
            <a:avLst/>
          </a:prstGeom>
          <a:noFill/>
        </p:spPr>
        <p:txBody>
          <a:bodyPr wrap="square">
            <a:spAutoFit/>
          </a:bodyPr>
          <a:lstStyle/>
          <a:p>
            <a:endParaRPr lang="en-GB" dirty="0"/>
          </a:p>
        </p:txBody>
      </p:sp>
    </p:spTree>
    <p:extLst>
      <p:ext uri="{BB962C8B-B14F-4D97-AF65-F5344CB8AC3E}">
        <p14:creationId xmlns:p14="http://schemas.microsoft.com/office/powerpoint/2010/main" val="34928532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F28D9B36-75B9-4435-83E6-0A9C81A12E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1" name="Picture 10" descr="A person holding a globe">
            <a:extLst>
              <a:ext uri="{FF2B5EF4-FFF2-40B4-BE49-F238E27FC236}">
                <a16:creationId xmlns:a16="http://schemas.microsoft.com/office/drawing/2014/main" id="{55F51A4E-3F23-D3D2-59A0-FEF7B101298A}"/>
              </a:ext>
            </a:extLst>
          </p:cNvPr>
          <p:cNvPicPr>
            <a:picLocks noChangeAspect="1"/>
          </p:cNvPicPr>
          <p:nvPr/>
        </p:nvPicPr>
        <p:blipFill>
          <a:blip r:embed="rId3">
            <a:duotone>
              <a:schemeClr val="bg2">
                <a:shade val="45000"/>
                <a:satMod val="135000"/>
              </a:schemeClr>
              <a:prstClr val="white"/>
            </a:duotone>
            <a:alphaModFix amt="35000"/>
          </a:blip>
          <a:srcRect b="5462"/>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5DCDA3B-8D92-98F3-ADE8-5990D467F508}"/>
              </a:ext>
            </a:extLst>
          </p:cNvPr>
          <p:cNvSpPr>
            <a:spLocks noGrp="1"/>
          </p:cNvSpPr>
          <p:nvPr>
            <p:ph type="title"/>
          </p:nvPr>
        </p:nvSpPr>
        <p:spPr>
          <a:xfrm>
            <a:off x="1143000" y="609600"/>
            <a:ext cx="9875520" cy="1356360"/>
          </a:xfrm>
        </p:spPr>
        <p:txBody>
          <a:bodyPr>
            <a:normAutofit/>
          </a:bodyPr>
          <a:lstStyle/>
          <a:p>
            <a:r>
              <a:rPr lang="en-GB" b="1">
                <a:latin typeface="Arial" panose="020B0604020202020204" pitchFamily="34" charset="0"/>
                <a:cs typeface="Arial" panose="020B0604020202020204" pitchFamily="34" charset="0"/>
              </a:rPr>
              <a:t>Sustainable Development Goals (SDGs)</a:t>
            </a:r>
          </a:p>
        </p:txBody>
      </p:sp>
      <p:sp>
        <p:nvSpPr>
          <p:cNvPr id="3" name="Content Placeholder 2">
            <a:extLst>
              <a:ext uri="{FF2B5EF4-FFF2-40B4-BE49-F238E27FC236}">
                <a16:creationId xmlns:a16="http://schemas.microsoft.com/office/drawing/2014/main" id="{27C42F18-550C-AB09-01C1-C690EFE3B03A}"/>
              </a:ext>
            </a:extLst>
          </p:cNvPr>
          <p:cNvSpPr>
            <a:spLocks noGrp="1"/>
          </p:cNvSpPr>
          <p:nvPr>
            <p:ph idx="1"/>
          </p:nvPr>
        </p:nvSpPr>
        <p:spPr>
          <a:xfrm>
            <a:off x="1143000" y="2057400"/>
            <a:ext cx="9872871" cy="4038600"/>
          </a:xfrm>
        </p:spPr>
        <p:txBody>
          <a:bodyPr>
            <a:normAutofit/>
          </a:bodyPr>
          <a:lstStyle/>
          <a:p>
            <a:r>
              <a:rPr lang="en-GB">
                <a:latin typeface="Arial" panose="020B0604020202020204" pitchFamily="34" charset="0"/>
                <a:cs typeface="Arial" panose="020B0604020202020204" pitchFamily="34" charset="0"/>
              </a:rPr>
              <a:t>SDGs were adopted by the United Nations in 2015 as a universal call to action to end poverty, protect the planet, and ensure that by 2030 all people enjoy peace and prosperity.  </a:t>
            </a:r>
          </a:p>
          <a:p>
            <a:r>
              <a:rPr lang="en-GB">
                <a:latin typeface="Arial" panose="020B0604020202020204" pitchFamily="34" charset="0"/>
                <a:cs typeface="Arial" panose="020B0604020202020204" pitchFamily="34" charset="0"/>
              </a:rPr>
              <a:t>Good health is essential to sustainable development, and the 2030 agenda reflects the complexity and interconnectedness of the two. (Weiland, et al, 2021) However, the world is off track to achieve the health-related SDGs.</a:t>
            </a:r>
          </a:p>
          <a:p>
            <a:r>
              <a:rPr lang="en-GB">
                <a:latin typeface="Arial" panose="020B0604020202020204" pitchFamily="34" charset="0"/>
                <a:cs typeface="Arial" panose="020B0604020202020204" pitchFamily="34" charset="0"/>
              </a:rPr>
              <a:t>Goal 3: Good health and well-being, ensure healthy lives and promote well-being for all (Prank et al 2020). </a:t>
            </a:r>
          </a:p>
          <a:p>
            <a:r>
              <a:rPr lang="en-GB">
                <a:latin typeface="Arial" panose="020B0604020202020204" pitchFamily="34" charset="0"/>
                <a:cs typeface="Arial" panose="020B0604020202020204" pitchFamily="34" charset="0"/>
              </a:rPr>
              <a:t>Health and well-being are deeply interconnected. Each one influences and supports the other. One can think of health as a foundation of wellbeing, while wellbeing helps sustain good health over time. </a:t>
            </a:r>
          </a:p>
          <a:p>
            <a:endParaRPr lang="en-GB">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554628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28D9B36-75B9-4435-83E6-0A9C81A12E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 name="Picture 4" descr="Digital numbers art">
            <a:extLst>
              <a:ext uri="{FF2B5EF4-FFF2-40B4-BE49-F238E27FC236}">
                <a16:creationId xmlns:a16="http://schemas.microsoft.com/office/drawing/2014/main" id="{A7E44F87-ED19-3DEB-2D10-1D02F3261B0E}"/>
              </a:ext>
            </a:extLst>
          </p:cNvPr>
          <p:cNvPicPr>
            <a:picLocks noChangeAspect="1"/>
          </p:cNvPicPr>
          <p:nvPr/>
        </p:nvPicPr>
        <p:blipFill>
          <a:blip r:embed="rId3">
            <a:duotone>
              <a:schemeClr val="bg2">
                <a:shade val="45000"/>
                <a:satMod val="135000"/>
              </a:schemeClr>
              <a:prstClr val="white"/>
            </a:duotone>
            <a:alphaModFix amt="35000"/>
          </a:blip>
          <a:srcRect t="15135" b="595"/>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390F502-8305-74F5-D5EB-D2D9F8AA4D1C}"/>
              </a:ext>
            </a:extLst>
          </p:cNvPr>
          <p:cNvSpPr>
            <a:spLocks noGrp="1"/>
          </p:cNvSpPr>
          <p:nvPr>
            <p:ph type="title"/>
          </p:nvPr>
        </p:nvSpPr>
        <p:spPr>
          <a:xfrm>
            <a:off x="1143000" y="609600"/>
            <a:ext cx="9875520" cy="1356360"/>
          </a:xfrm>
        </p:spPr>
        <p:txBody>
          <a:bodyPr>
            <a:normAutofit/>
          </a:bodyPr>
          <a:lstStyle/>
          <a:p>
            <a:r>
              <a:rPr lang="en-GB" b="1">
                <a:latin typeface="Arial" panose="020B0604020202020204" pitchFamily="34" charset="0"/>
                <a:cs typeface="Arial" panose="020B0604020202020204" pitchFamily="34" charset="0"/>
              </a:rPr>
              <a:t>                 Policy and Governance </a:t>
            </a:r>
          </a:p>
        </p:txBody>
      </p:sp>
      <p:sp>
        <p:nvSpPr>
          <p:cNvPr id="3" name="Content Placeholder 2">
            <a:extLst>
              <a:ext uri="{FF2B5EF4-FFF2-40B4-BE49-F238E27FC236}">
                <a16:creationId xmlns:a16="http://schemas.microsoft.com/office/drawing/2014/main" id="{8FA3F49B-5344-E505-1F35-AF3331AC757D}"/>
              </a:ext>
            </a:extLst>
          </p:cNvPr>
          <p:cNvSpPr>
            <a:spLocks noGrp="1"/>
          </p:cNvSpPr>
          <p:nvPr>
            <p:ph idx="1"/>
          </p:nvPr>
        </p:nvSpPr>
        <p:spPr>
          <a:xfrm>
            <a:off x="1143000" y="2057400"/>
            <a:ext cx="9872871" cy="4038600"/>
          </a:xfrm>
        </p:spPr>
        <p:txBody>
          <a:bodyPr>
            <a:normAutofit/>
          </a:bodyPr>
          <a:lstStyle/>
          <a:p>
            <a:r>
              <a:rPr lang="en-GB" sz="2000">
                <a:latin typeface="Arial" panose="020B0604020202020204" pitchFamily="34" charset="0"/>
                <a:cs typeface="Arial" panose="020B0604020202020204" pitchFamily="34" charset="0"/>
              </a:rPr>
              <a:t>WHO Global Framework on Well-being</a:t>
            </a:r>
          </a:p>
          <a:p>
            <a:r>
              <a:rPr lang="en-GB" sz="2000">
                <a:latin typeface="Arial" panose="020B0604020202020204" pitchFamily="34" charset="0"/>
                <a:cs typeface="Arial" panose="020B0604020202020204" pitchFamily="34" charset="0"/>
              </a:rPr>
              <a:t>UK Global Health Framework aligns with the UN SDGs</a:t>
            </a:r>
          </a:p>
          <a:p>
            <a:r>
              <a:rPr lang="en-GB" sz="2000">
                <a:latin typeface="Arial" panose="020B0604020202020204" pitchFamily="34" charset="0"/>
                <a:cs typeface="Arial" panose="020B0604020202020204" pitchFamily="34" charset="0"/>
              </a:rPr>
              <a:t> Wellbeing Economy Framework</a:t>
            </a:r>
          </a:p>
          <a:p>
            <a:r>
              <a:rPr lang="en-GB" sz="2000">
                <a:latin typeface="Arial" panose="020B0604020202020204" pitchFamily="34" charset="0"/>
                <a:cs typeface="Arial" panose="020B0604020202020204" pitchFamily="34" charset="0"/>
              </a:rPr>
              <a:t>Human Rights Act 1998- this forces providers to respect rights like dignity, life, and freedom from inhuman treatment. (OBE, J.K., 2022).</a:t>
            </a:r>
            <a:r>
              <a:rPr lang="en-GB" sz="2000"/>
              <a:t>. </a:t>
            </a:r>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The NHS sets out principles of good practice in the management and conduct of health and social care research in the UK. </a:t>
            </a:r>
          </a:p>
          <a:p>
            <a:r>
              <a:rPr lang="en-GB" sz="2000">
                <a:latin typeface="Arial" panose="020B0604020202020204" pitchFamily="34" charset="0"/>
                <a:cs typeface="Arial" panose="020B0604020202020204" pitchFamily="34" charset="0"/>
              </a:rPr>
              <a:t>Protect and promote the interests of patients, service users, and the public in health and social research, </a:t>
            </a:r>
          </a:p>
          <a:p>
            <a:r>
              <a:rPr lang="en-GB" sz="2000">
                <a:latin typeface="Arial" panose="020B0604020202020204" pitchFamily="34" charset="0"/>
                <a:cs typeface="Arial" panose="020B0604020202020204" pitchFamily="34" charset="0"/>
              </a:rPr>
              <a:t> Wales Act 2014, focusing heavily on preventative support</a:t>
            </a: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endParaRPr lang="en-GB" sz="2000"/>
          </a:p>
        </p:txBody>
      </p:sp>
    </p:spTree>
    <p:extLst>
      <p:ext uri="{BB962C8B-B14F-4D97-AF65-F5344CB8AC3E}">
        <p14:creationId xmlns:p14="http://schemas.microsoft.com/office/powerpoint/2010/main" val="41409256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2F8F9-ADAD-BCFB-7F43-6BEFCAD553AC}"/>
              </a:ext>
            </a:extLst>
          </p:cNvPr>
          <p:cNvSpPr>
            <a:spLocks noGrp="1"/>
          </p:cNvSpPr>
          <p:nvPr>
            <p:ph type="title"/>
          </p:nvPr>
        </p:nvSpPr>
        <p:spPr>
          <a:xfrm>
            <a:off x="653145" y="609599"/>
            <a:ext cx="3364378" cy="5606143"/>
          </a:xfrm>
        </p:spPr>
        <p:txBody>
          <a:bodyPr>
            <a:normAutofit/>
          </a:bodyPr>
          <a:lstStyle/>
          <a:p>
            <a:r>
              <a:rPr lang="en-GB" sz="4800" dirty="0"/>
              <a:t> </a:t>
            </a:r>
            <a:r>
              <a:rPr lang="en-GB" sz="4800" b="1" dirty="0">
                <a:latin typeface="Arial" panose="020B0604020202020204" pitchFamily="34" charset="0"/>
                <a:cs typeface="Arial" panose="020B0604020202020204" pitchFamily="34" charset="0"/>
              </a:rPr>
              <a:t> Case Study </a:t>
            </a:r>
          </a:p>
        </p:txBody>
      </p:sp>
      <p:graphicFrame>
        <p:nvGraphicFramePr>
          <p:cNvPr id="11" name="Content Placeholder 2">
            <a:extLst>
              <a:ext uri="{FF2B5EF4-FFF2-40B4-BE49-F238E27FC236}">
                <a16:creationId xmlns:a16="http://schemas.microsoft.com/office/drawing/2014/main" id="{35E46CC6-F60C-49EB-4ADF-928B343B265F}"/>
              </a:ext>
            </a:extLst>
          </p:cNvPr>
          <p:cNvGraphicFramePr>
            <a:graphicFrameLocks noGrp="1"/>
          </p:cNvGraphicFramePr>
          <p:nvPr>
            <p:ph idx="1"/>
            <p:extLst>
              <p:ext uri="{D42A27DB-BD31-4B8C-83A1-F6EECF244321}">
                <p14:modId xmlns:p14="http://schemas.microsoft.com/office/powerpoint/2010/main" val="973474722"/>
              </p:ext>
            </p:extLst>
          </p:nvPr>
        </p:nvGraphicFramePr>
        <p:xfrm>
          <a:off x="4545013" y="1199858"/>
          <a:ext cx="6451943" cy="44678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11158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BAF51-E673-BFFD-BEF3-53DBEE9BF335}"/>
              </a:ext>
            </a:extLst>
          </p:cNvPr>
          <p:cNvSpPr>
            <a:spLocks noGrp="1"/>
          </p:cNvSpPr>
          <p:nvPr>
            <p:ph type="title"/>
          </p:nvPr>
        </p:nvSpPr>
        <p:spPr>
          <a:xfrm>
            <a:off x="1143000" y="609600"/>
            <a:ext cx="9875520" cy="1356360"/>
          </a:xfrm>
        </p:spPr>
        <p:txBody>
          <a:bodyPr>
            <a:normAutofit/>
          </a:bodyPr>
          <a:lstStyle/>
          <a:p>
            <a:r>
              <a:rPr lang="en-GB">
                <a:latin typeface="Arial" panose="020B0604020202020204" pitchFamily="34" charset="0"/>
                <a:cs typeface="Arial" panose="020B0604020202020204" pitchFamily="34" charset="0"/>
              </a:rPr>
              <a:t>                  </a:t>
            </a:r>
            <a:r>
              <a:rPr lang="en-GB" b="1">
                <a:latin typeface="Arial" panose="020B0604020202020204" pitchFamily="34" charset="0"/>
                <a:cs typeface="Arial" panose="020B0604020202020204" pitchFamily="34" charset="0"/>
              </a:rPr>
              <a:t>Equity and Access</a:t>
            </a:r>
          </a:p>
        </p:txBody>
      </p:sp>
      <p:graphicFrame>
        <p:nvGraphicFramePr>
          <p:cNvPr id="5" name="Content Placeholder 2">
            <a:extLst>
              <a:ext uri="{FF2B5EF4-FFF2-40B4-BE49-F238E27FC236}">
                <a16:creationId xmlns:a16="http://schemas.microsoft.com/office/drawing/2014/main" id="{B3A1F016-FEB9-D378-FF95-B4182A8D15BE}"/>
              </a:ext>
            </a:extLst>
          </p:cNvPr>
          <p:cNvGraphicFramePr>
            <a:graphicFrameLocks noGrp="1"/>
          </p:cNvGraphicFramePr>
          <p:nvPr>
            <p:ph idx="1"/>
            <p:extLst>
              <p:ext uri="{D42A27DB-BD31-4B8C-83A1-F6EECF244321}">
                <p14:modId xmlns:p14="http://schemas.microsoft.com/office/powerpoint/2010/main" val="1192681508"/>
              </p:ext>
            </p:extLst>
          </p:nvPr>
        </p:nvGraphicFramePr>
        <p:xfrm>
          <a:off x="308610" y="388620"/>
          <a:ext cx="11510010" cy="61493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51075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E8DBDA3-652C-4F87-B53B-7F73AC8F4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42187232-3845-418F-A17C-C138F01D9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55058"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D5A9C218-C8BA-0581-DAB5-D5E0253C376A}"/>
              </a:ext>
            </a:extLst>
          </p:cNvPr>
          <p:cNvSpPr>
            <a:spLocks noGrp="1"/>
          </p:cNvSpPr>
          <p:nvPr>
            <p:ph type="title"/>
          </p:nvPr>
        </p:nvSpPr>
        <p:spPr>
          <a:xfrm>
            <a:off x="329609" y="873457"/>
            <a:ext cx="3384442" cy="5222543"/>
          </a:xfrm>
        </p:spPr>
        <p:txBody>
          <a:bodyPr>
            <a:normAutofit/>
          </a:bodyPr>
          <a:lstStyle/>
          <a:p>
            <a:r>
              <a:rPr lang="en-GB" sz="2800" b="1" dirty="0">
                <a:solidFill>
                  <a:srgbClr val="FFFFFF"/>
                </a:solidFill>
                <a:latin typeface="Arial" panose="020B0604020202020204" pitchFamily="34" charset="0"/>
                <a:cs typeface="Arial" panose="020B0604020202020204" pitchFamily="34" charset="0"/>
              </a:rPr>
              <a:t>        Future Recommendations   </a:t>
            </a:r>
          </a:p>
        </p:txBody>
      </p:sp>
      <p:sp>
        <p:nvSpPr>
          <p:cNvPr id="3" name="Content Placeholder 2">
            <a:extLst>
              <a:ext uri="{FF2B5EF4-FFF2-40B4-BE49-F238E27FC236}">
                <a16:creationId xmlns:a16="http://schemas.microsoft.com/office/drawing/2014/main" id="{0739C09D-23B1-B305-C7F8-BE9F49561D19}"/>
              </a:ext>
            </a:extLst>
          </p:cNvPr>
          <p:cNvSpPr>
            <a:spLocks noGrp="1"/>
          </p:cNvSpPr>
          <p:nvPr>
            <p:ph idx="1"/>
          </p:nvPr>
        </p:nvSpPr>
        <p:spPr>
          <a:xfrm>
            <a:off x="4995080" y="262890"/>
            <a:ext cx="6994989" cy="6309359"/>
          </a:xfrm>
        </p:spPr>
        <p:txBody>
          <a:bodyPr anchor="ctr">
            <a:normAutofit/>
          </a:bodyPr>
          <a:lstStyle/>
          <a:p>
            <a:r>
              <a:rPr lang="en-GB" sz="1800" dirty="0">
                <a:solidFill>
                  <a:schemeClr val="tx1"/>
                </a:solidFill>
                <a:latin typeface="Arial" panose="020B0604020202020204" pitchFamily="34" charset="0"/>
                <a:cs typeface="Arial" panose="020B0604020202020204" pitchFamily="34" charset="0"/>
              </a:rPr>
              <a:t>Tacking health inequalities requires addressing the root socio-economic, environmental, and behavioural drivers of poor health, such as housing, income, age, gender, disability, and social inclusion.  </a:t>
            </a:r>
          </a:p>
          <a:p>
            <a:r>
              <a:rPr lang="en-GB" sz="1800" dirty="0">
                <a:solidFill>
                  <a:schemeClr val="tx1"/>
                </a:solidFill>
                <a:latin typeface="Arial" panose="020B0604020202020204" pitchFamily="34" charset="0"/>
                <a:cs typeface="Arial" panose="020B0604020202020204" pitchFamily="34" charset="0"/>
              </a:rPr>
              <a:t> Reallocating resources to the most deprived communities, implementing culturally competent care, and strictly monitoring equity in health outcomes.</a:t>
            </a:r>
          </a:p>
          <a:p>
            <a:r>
              <a:rPr lang="en-GB" sz="1800" dirty="0">
                <a:solidFill>
                  <a:schemeClr val="tx1"/>
                </a:solidFill>
                <a:latin typeface="Arial" panose="020B0604020202020204" pitchFamily="34" charset="0"/>
                <a:cs typeface="Arial" panose="020B0604020202020204" pitchFamily="34" charset="0"/>
              </a:rPr>
              <a:t>Utilize frameworks like the NHS Core2OPLUS5 to direct resources to the 20% most deprived populations and specific inclusion health groups, e.g., the homeless population, ethnic minorities. (Elliott et al 2025)</a:t>
            </a:r>
          </a:p>
          <a:p>
            <a:r>
              <a:rPr lang="en-GB" sz="1800" dirty="0">
                <a:solidFill>
                  <a:schemeClr val="tx1"/>
                </a:solidFill>
                <a:latin typeface="Arial" panose="020B0604020202020204" pitchFamily="34" charset="0"/>
                <a:cs typeface="Arial" panose="020B0604020202020204" pitchFamily="34" charset="0"/>
              </a:rPr>
              <a:t>Integrate healthcare services with the community assets and social care, e.g., social prescribing link workers for housing and financial advice, to treat the root cause of poor health. </a:t>
            </a:r>
          </a:p>
          <a:p>
            <a:r>
              <a:rPr lang="en-GB" sz="1800" dirty="0">
                <a:solidFill>
                  <a:schemeClr val="tx1"/>
                </a:solidFill>
                <a:latin typeface="Arial" panose="020B0604020202020204" pitchFamily="34" charset="0"/>
                <a:cs typeface="Arial" panose="020B0604020202020204" pitchFamily="34" charset="0"/>
              </a:rPr>
              <a:t>Ensure that reliance on digital health technologies does not widen gaps. Provide alternative accessible offline booking channels and face-to-face consultations for those unable to access digital services. (Hwang et al 2022)</a:t>
            </a:r>
          </a:p>
          <a:p>
            <a:endParaRPr lang="en-GB" sz="1700" dirty="0">
              <a:solidFill>
                <a:schemeClr val="tx1"/>
              </a:solidFill>
            </a:endParaRPr>
          </a:p>
        </p:txBody>
      </p:sp>
    </p:spTree>
    <p:extLst>
      <p:ext uri="{BB962C8B-B14F-4D97-AF65-F5344CB8AC3E}">
        <p14:creationId xmlns:p14="http://schemas.microsoft.com/office/powerpoint/2010/main" val="19161324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C436D-CAC9-B881-91ED-56F499B873B5}"/>
              </a:ext>
            </a:extLst>
          </p:cNvPr>
          <p:cNvSpPr>
            <a:spLocks noGrp="1"/>
          </p:cNvSpPr>
          <p:nvPr>
            <p:ph type="title"/>
          </p:nvPr>
        </p:nvSpPr>
        <p:spPr>
          <a:xfrm>
            <a:off x="1143000" y="609600"/>
            <a:ext cx="9875520" cy="887730"/>
          </a:xfrm>
        </p:spPr>
        <p:txBody>
          <a:bodyPr>
            <a:normAutofit fontScale="90000"/>
          </a:bodyPr>
          <a:lstStyle/>
          <a:p>
            <a:r>
              <a:rPr lang="en-GB" sz="4100" b="1" dirty="0">
                <a:latin typeface="Arial" panose="020B0604020202020204" pitchFamily="34" charset="0"/>
                <a:cs typeface="Arial" panose="020B0604020202020204" pitchFamily="34" charset="0"/>
              </a:rPr>
              <a:t>NHS Health Check Programme (HCP)</a:t>
            </a:r>
            <a:br>
              <a:rPr lang="en-GB" sz="4100" dirty="0"/>
            </a:br>
            <a:endParaRPr lang="en-GB" sz="4100" dirty="0"/>
          </a:p>
        </p:txBody>
      </p:sp>
      <p:graphicFrame>
        <p:nvGraphicFramePr>
          <p:cNvPr id="5" name="Content Placeholder 2">
            <a:extLst>
              <a:ext uri="{FF2B5EF4-FFF2-40B4-BE49-F238E27FC236}">
                <a16:creationId xmlns:a16="http://schemas.microsoft.com/office/drawing/2014/main" id="{391E8D88-B2F5-3A53-BED1-8A4956E2FE53}"/>
              </a:ext>
            </a:extLst>
          </p:cNvPr>
          <p:cNvGraphicFramePr>
            <a:graphicFrameLocks noGrp="1"/>
          </p:cNvGraphicFramePr>
          <p:nvPr>
            <p:ph idx="1"/>
            <p:extLst>
              <p:ext uri="{D42A27DB-BD31-4B8C-83A1-F6EECF244321}">
                <p14:modId xmlns:p14="http://schemas.microsoft.com/office/powerpoint/2010/main" val="1553143158"/>
              </p:ext>
            </p:extLst>
          </p:nvPr>
        </p:nvGraphicFramePr>
        <p:xfrm>
          <a:off x="1143000" y="1223010"/>
          <a:ext cx="9906000" cy="48729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51792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EAE5C-8B2C-C75E-6F67-1DAC51C1C4A6}"/>
              </a:ext>
            </a:extLst>
          </p:cNvPr>
          <p:cNvSpPr>
            <a:spLocks noGrp="1"/>
          </p:cNvSpPr>
          <p:nvPr>
            <p:ph type="title"/>
          </p:nvPr>
        </p:nvSpPr>
        <p:spPr>
          <a:xfrm>
            <a:off x="1143000" y="609600"/>
            <a:ext cx="9875520" cy="887730"/>
          </a:xfrm>
        </p:spPr>
        <p:txBody>
          <a:bodyPr>
            <a:normAutofit/>
          </a:bodyPr>
          <a:lstStyle/>
          <a:p>
            <a:r>
              <a:rPr lang="en-GB" b="1" dirty="0">
                <a:latin typeface="Arial" panose="020B0604020202020204" pitchFamily="34" charset="0"/>
                <a:cs typeface="Arial" panose="020B0604020202020204" pitchFamily="34" charset="0"/>
              </a:rPr>
              <a:t>                      Conclusion </a:t>
            </a:r>
          </a:p>
        </p:txBody>
      </p:sp>
      <p:graphicFrame>
        <p:nvGraphicFramePr>
          <p:cNvPr id="5" name="Content Placeholder 2">
            <a:extLst>
              <a:ext uri="{FF2B5EF4-FFF2-40B4-BE49-F238E27FC236}">
                <a16:creationId xmlns:a16="http://schemas.microsoft.com/office/drawing/2014/main" id="{992683DA-5CB2-7393-3B36-752ECB3D7DE3}"/>
              </a:ext>
            </a:extLst>
          </p:cNvPr>
          <p:cNvGraphicFramePr>
            <a:graphicFrameLocks noGrp="1"/>
          </p:cNvGraphicFramePr>
          <p:nvPr>
            <p:ph idx="1"/>
            <p:extLst>
              <p:ext uri="{D42A27DB-BD31-4B8C-83A1-F6EECF244321}">
                <p14:modId xmlns:p14="http://schemas.microsoft.com/office/powerpoint/2010/main" val="554691368"/>
              </p:ext>
            </p:extLst>
          </p:nvPr>
        </p:nvGraphicFramePr>
        <p:xfrm>
          <a:off x="1143000" y="1497330"/>
          <a:ext cx="10504170" cy="45986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017435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336DB-8E35-5E4F-D36F-84EEFF54AD1E}"/>
              </a:ext>
            </a:extLst>
          </p:cNvPr>
          <p:cNvSpPr>
            <a:spLocks noGrp="1"/>
          </p:cNvSpPr>
          <p:nvPr>
            <p:ph type="title"/>
          </p:nvPr>
        </p:nvSpPr>
        <p:spPr>
          <a:xfrm>
            <a:off x="1143000" y="297180"/>
            <a:ext cx="9875520" cy="548640"/>
          </a:xfrm>
        </p:spPr>
        <p:txBody>
          <a:bodyPr>
            <a:normAutofit fontScale="90000"/>
          </a:bodyPr>
          <a:lstStyle/>
          <a:p>
            <a:r>
              <a:rPr lang="en-GB" sz="36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FA843B59-0B44-C62B-1791-206E9ED32B14}"/>
              </a:ext>
            </a:extLst>
          </p:cNvPr>
          <p:cNvSpPr>
            <a:spLocks noGrp="1"/>
          </p:cNvSpPr>
          <p:nvPr>
            <p:ph idx="1"/>
          </p:nvPr>
        </p:nvSpPr>
        <p:spPr>
          <a:xfrm>
            <a:off x="960120" y="845820"/>
            <a:ext cx="10055752" cy="5715000"/>
          </a:xfrm>
        </p:spPr>
        <p:txBody>
          <a:bodyPr>
            <a:normAutofit fontScale="85000" lnSpcReduction="20000"/>
          </a:bodyPr>
          <a:lstStyle/>
          <a:p>
            <a:r>
              <a:rPr lang="en-GB" sz="2100" dirty="0">
                <a:solidFill>
                  <a:schemeClr val="tx1"/>
                </a:solidFill>
                <a:latin typeface="Arial" panose="020B0604020202020204" pitchFamily="34" charset="0"/>
                <a:cs typeface="Arial" panose="020B0604020202020204" pitchFamily="34" charset="0"/>
              </a:rPr>
              <a:t>Beard, E., Brown, J. and Shahab, L., (2022) Association of quarterly prevalence of e‐cigarette use with ever regular smoking among young adults in England: a time–series analysis between 2007 and 2018. </a:t>
            </a:r>
            <a:r>
              <a:rPr lang="en-GB" sz="2100" i="1" dirty="0">
                <a:solidFill>
                  <a:schemeClr val="tx1"/>
                </a:solidFill>
                <a:latin typeface="Arial" panose="020B0604020202020204" pitchFamily="34" charset="0"/>
                <a:cs typeface="Arial" panose="020B0604020202020204" pitchFamily="34" charset="0"/>
              </a:rPr>
              <a:t>Addiction</a:t>
            </a:r>
            <a:r>
              <a:rPr lang="en-GB" sz="2100" dirty="0">
                <a:solidFill>
                  <a:schemeClr val="tx1"/>
                </a:solidFill>
                <a:latin typeface="Arial" panose="020B0604020202020204" pitchFamily="34" charset="0"/>
                <a:cs typeface="Arial" panose="020B0604020202020204" pitchFamily="34" charset="0"/>
              </a:rPr>
              <a:t>, </a:t>
            </a:r>
            <a:r>
              <a:rPr lang="en-GB" sz="2100" i="1" dirty="0">
                <a:solidFill>
                  <a:schemeClr val="tx1"/>
                </a:solidFill>
                <a:latin typeface="Arial" panose="020B0604020202020204" pitchFamily="34" charset="0"/>
                <a:cs typeface="Arial" panose="020B0604020202020204" pitchFamily="34" charset="0"/>
              </a:rPr>
              <a:t>117</a:t>
            </a:r>
            <a:r>
              <a:rPr lang="en-GB" sz="2100" dirty="0">
                <a:solidFill>
                  <a:schemeClr val="tx1"/>
                </a:solidFill>
                <a:latin typeface="Arial" panose="020B0604020202020204" pitchFamily="34" charset="0"/>
                <a:cs typeface="Arial" panose="020B0604020202020204" pitchFamily="34" charset="0"/>
              </a:rPr>
              <a:t>(8), pp.2283-2293. (Accessed: 07 June 2026).</a:t>
            </a:r>
          </a:p>
          <a:p>
            <a:endParaRPr lang="en-GB" sz="2100" dirty="0">
              <a:solidFill>
                <a:schemeClr val="tx1"/>
              </a:solidFill>
              <a:latin typeface="Arial" panose="020B0604020202020204" pitchFamily="34" charset="0"/>
              <a:cs typeface="Arial" panose="020B0604020202020204" pitchFamily="34" charset="0"/>
            </a:endParaRPr>
          </a:p>
          <a:p>
            <a:r>
              <a:rPr lang="en-GB" sz="2100" dirty="0">
                <a:solidFill>
                  <a:schemeClr val="tx1"/>
                </a:solidFill>
                <a:latin typeface="Arial" panose="020B0604020202020204" pitchFamily="34" charset="0"/>
                <a:cs typeface="Arial" panose="020B0604020202020204" pitchFamily="34" charset="0"/>
              </a:rPr>
              <a:t>Boelhouwer, J. and Noll, H.H., (2024) Objective quality of life. In </a:t>
            </a:r>
            <a:r>
              <a:rPr lang="en-GB" sz="2100" i="1" dirty="0" err="1">
                <a:solidFill>
                  <a:schemeClr val="tx1"/>
                </a:solidFill>
                <a:latin typeface="Arial" panose="020B0604020202020204" pitchFamily="34" charset="0"/>
                <a:cs typeface="Arial" panose="020B0604020202020204" pitchFamily="34" charset="0"/>
              </a:rPr>
              <a:t>Encyclopedia</a:t>
            </a:r>
            <a:r>
              <a:rPr lang="en-GB" sz="2100" i="1" dirty="0">
                <a:solidFill>
                  <a:schemeClr val="tx1"/>
                </a:solidFill>
                <a:latin typeface="Arial" panose="020B0604020202020204" pitchFamily="34" charset="0"/>
                <a:cs typeface="Arial" panose="020B0604020202020204" pitchFamily="34" charset="0"/>
              </a:rPr>
              <a:t> of quality of life and well-being research</a:t>
            </a:r>
            <a:r>
              <a:rPr lang="en-GB" sz="2100" dirty="0">
                <a:solidFill>
                  <a:schemeClr val="tx1"/>
                </a:solidFill>
                <a:latin typeface="Arial" panose="020B0604020202020204" pitchFamily="34" charset="0"/>
                <a:cs typeface="Arial" panose="020B0604020202020204" pitchFamily="34" charset="0"/>
              </a:rPr>
              <a:t> (pp. 4783-4785). Cham: Springer International Publishing. (Accessed: 07 June 2026).</a:t>
            </a:r>
          </a:p>
          <a:p>
            <a:r>
              <a:rPr lang="en-GB" sz="2100" dirty="0">
                <a:solidFill>
                  <a:schemeClr val="tx1"/>
                </a:solidFill>
                <a:latin typeface="Arial" panose="020B0604020202020204" pitchFamily="34" charset="0"/>
                <a:cs typeface="Arial" panose="020B0604020202020204" pitchFamily="34" charset="0"/>
              </a:rPr>
              <a:t>Bowling, A., (2017) Measuring health: a review of subjective health, well-being and quality of life measurement scales. (Accessed: 09 June 2026).</a:t>
            </a:r>
          </a:p>
          <a:p>
            <a:r>
              <a:rPr lang="en-GB" sz="2100" dirty="0">
                <a:solidFill>
                  <a:schemeClr val="tx1"/>
                </a:solidFill>
                <a:latin typeface="Arial" panose="020B0604020202020204" pitchFamily="34" charset="0"/>
                <a:cs typeface="Arial" panose="020B0604020202020204" pitchFamily="34" charset="0"/>
              </a:rPr>
              <a:t>Burakgazi, S.G., 2025. The ecological model of human development. In </a:t>
            </a:r>
            <a:r>
              <a:rPr lang="en-GB" sz="2100" i="1" dirty="0">
                <a:solidFill>
                  <a:schemeClr val="tx1"/>
                </a:solidFill>
                <a:latin typeface="Arial" panose="020B0604020202020204" pitchFamily="34" charset="0"/>
                <a:cs typeface="Arial" panose="020B0604020202020204" pitchFamily="34" charset="0"/>
              </a:rPr>
              <a:t>Exploring adult education through learning theory</a:t>
            </a:r>
            <a:r>
              <a:rPr lang="en-GB" sz="2100" dirty="0">
                <a:solidFill>
                  <a:schemeClr val="tx1"/>
                </a:solidFill>
                <a:latin typeface="Arial" panose="020B0604020202020204" pitchFamily="34" charset="0"/>
                <a:cs typeface="Arial" panose="020B0604020202020204" pitchFamily="34" charset="0"/>
              </a:rPr>
              <a:t> (pp. 325-342). IGI Global. (Accessed 07.06.2026). </a:t>
            </a:r>
          </a:p>
          <a:p>
            <a:r>
              <a:rPr lang="en-GB" sz="2100" dirty="0">
                <a:solidFill>
                  <a:schemeClr val="tx1"/>
                </a:solidFill>
                <a:latin typeface="Arial" panose="020B0604020202020204" pitchFamily="34" charset="0"/>
                <a:cs typeface="Arial" panose="020B0604020202020204" pitchFamily="34" charset="0"/>
              </a:rPr>
              <a:t>Elliott, H., Tozer, C., Fenton, A., Powers, C., Lines, C., Hill, M., Owolabi, B. and Ford, J.A., (2025) From policy to action: a document content analysis reviewing the adoption of the healthcare inequalities programme in local health system plans in England. </a:t>
            </a:r>
            <a:r>
              <a:rPr lang="en-GB" sz="2100" i="1" dirty="0">
                <a:solidFill>
                  <a:schemeClr val="tx1"/>
                </a:solidFill>
                <a:latin typeface="Arial" panose="020B0604020202020204" pitchFamily="34" charset="0"/>
                <a:cs typeface="Arial" panose="020B0604020202020204" pitchFamily="34" charset="0"/>
              </a:rPr>
              <a:t>BMJ open</a:t>
            </a:r>
            <a:r>
              <a:rPr lang="en-GB" sz="2100" dirty="0">
                <a:solidFill>
                  <a:schemeClr val="tx1"/>
                </a:solidFill>
                <a:latin typeface="Arial" panose="020B0604020202020204" pitchFamily="34" charset="0"/>
                <a:cs typeface="Arial" panose="020B0604020202020204" pitchFamily="34" charset="0"/>
              </a:rPr>
              <a:t>, </a:t>
            </a:r>
            <a:r>
              <a:rPr lang="en-GB" sz="2100" i="1" dirty="0">
                <a:solidFill>
                  <a:schemeClr val="tx1"/>
                </a:solidFill>
                <a:latin typeface="Arial" panose="020B0604020202020204" pitchFamily="34" charset="0"/>
                <a:cs typeface="Arial" panose="020B0604020202020204" pitchFamily="34" charset="0"/>
              </a:rPr>
              <a:t>15</a:t>
            </a:r>
            <a:r>
              <a:rPr lang="en-GB" sz="2100" dirty="0">
                <a:solidFill>
                  <a:schemeClr val="tx1"/>
                </a:solidFill>
                <a:latin typeface="Arial" panose="020B0604020202020204" pitchFamily="34" charset="0"/>
                <a:cs typeface="Arial" panose="020B0604020202020204" pitchFamily="34" charset="0"/>
              </a:rPr>
              <a:t>(10), p.e102163. (Accessed: 05 June 2026). </a:t>
            </a:r>
          </a:p>
          <a:p>
            <a:pPr marL="45720" lvl="0" indent="0">
              <a:buNone/>
            </a:pPr>
            <a:r>
              <a:rPr lang="en-GB" sz="2100" dirty="0">
                <a:solidFill>
                  <a:schemeClr val="tx1"/>
                </a:solidFill>
                <a:latin typeface="Arial" panose="020B0604020202020204" pitchFamily="34" charset="0"/>
                <a:cs typeface="Arial" panose="020B0604020202020204" pitchFamily="34" charset="0"/>
              </a:rPr>
              <a:t>Hastings, A.C., Fadiman, J. and Gordon, J.S. eds., (2019) </a:t>
            </a:r>
            <a:r>
              <a:rPr lang="en-GB" sz="2100" i="1" dirty="0">
                <a:solidFill>
                  <a:schemeClr val="tx1"/>
                </a:solidFill>
                <a:latin typeface="Arial" panose="020B0604020202020204" pitchFamily="34" charset="0"/>
                <a:cs typeface="Arial" panose="020B0604020202020204" pitchFamily="34" charset="0"/>
              </a:rPr>
              <a:t>Health for the whole person: The complete guide to holistic medicine</a:t>
            </a:r>
            <a:r>
              <a:rPr lang="en-GB" sz="2100" dirty="0">
                <a:solidFill>
                  <a:schemeClr val="tx1"/>
                </a:solidFill>
                <a:latin typeface="Arial" panose="020B0604020202020204" pitchFamily="34" charset="0"/>
                <a:cs typeface="Arial" panose="020B0604020202020204" pitchFamily="34" charset="0"/>
              </a:rPr>
              <a:t>. Routledge. </a:t>
            </a:r>
            <a:r>
              <a:rPr lang="en-GB" sz="2100" dirty="0">
                <a:solidFill>
                  <a:schemeClr val="tx1"/>
                </a:solidFill>
                <a:latin typeface="Arial" panose="020B0604020202020204" pitchFamily="34" charset="0"/>
                <a:cs typeface="Arial" panose="020B0604020202020204" pitchFamily="34" charset="0"/>
                <a:hlinkClick r:id="rId2"/>
              </a:rPr>
              <a:t>https://whiteoaksf.com/wp-content/uploads/2019/07/Sustainable-Development-Goals-Wheel.jpg</a:t>
            </a:r>
            <a:r>
              <a:rPr lang="en-GB" sz="2100" dirty="0">
                <a:solidFill>
                  <a:schemeClr val="tx1"/>
                </a:solidFill>
                <a:latin typeface="Arial" panose="020B0604020202020204" pitchFamily="34" charset="0"/>
                <a:cs typeface="Arial" panose="020B0604020202020204" pitchFamily="34" charset="0"/>
              </a:rPr>
              <a:t> (Accessed: 02 June 2026). </a:t>
            </a:r>
          </a:p>
          <a:p>
            <a:pPr lvl="0"/>
            <a:r>
              <a:rPr lang="en-GB" sz="2100" dirty="0">
                <a:solidFill>
                  <a:schemeClr val="tx1"/>
                </a:solidFill>
                <a:latin typeface="Arial" panose="020B0604020202020204" pitchFamily="34" charset="0"/>
                <a:cs typeface="Arial" panose="020B0604020202020204" pitchFamily="34" charset="0"/>
              </a:rPr>
              <a:t>Hwang, E.H., Guo, X., Tan, Y. and Dang, Y., (2022) Delivering healthcare through teleconsultations: implications for offline healthcare disparity. </a:t>
            </a:r>
            <a:r>
              <a:rPr lang="en-GB" sz="2100" i="1" dirty="0">
                <a:solidFill>
                  <a:schemeClr val="tx1"/>
                </a:solidFill>
                <a:latin typeface="Arial" panose="020B0604020202020204" pitchFamily="34" charset="0"/>
                <a:cs typeface="Arial" panose="020B0604020202020204" pitchFamily="34" charset="0"/>
              </a:rPr>
              <a:t>Information Systems Research</a:t>
            </a:r>
            <a:r>
              <a:rPr lang="en-GB" sz="2100" dirty="0">
                <a:solidFill>
                  <a:schemeClr val="tx1"/>
                </a:solidFill>
                <a:latin typeface="Arial" panose="020B0604020202020204" pitchFamily="34" charset="0"/>
                <a:cs typeface="Arial" panose="020B0604020202020204" pitchFamily="34" charset="0"/>
              </a:rPr>
              <a:t>, </a:t>
            </a:r>
            <a:r>
              <a:rPr lang="en-GB" sz="2100" i="1" dirty="0">
                <a:solidFill>
                  <a:schemeClr val="tx1"/>
                </a:solidFill>
                <a:latin typeface="Arial" panose="020B0604020202020204" pitchFamily="34" charset="0"/>
                <a:cs typeface="Arial" panose="020B0604020202020204" pitchFamily="34" charset="0"/>
              </a:rPr>
              <a:t>33</a:t>
            </a:r>
            <a:r>
              <a:rPr lang="en-GB" sz="2100" dirty="0">
                <a:solidFill>
                  <a:schemeClr val="tx1"/>
                </a:solidFill>
                <a:latin typeface="Arial" panose="020B0604020202020204" pitchFamily="34" charset="0"/>
                <a:cs typeface="Arial" panose="020B0604020202020204" pitchFamily="34" charset="0"/>
              </a:rPr>
              <a:t>(2), pp.515-539. (Accessed: 11 June 2026). </a:t>
            </a:r>
          </a:p>
          <a:p>
            <a:pPr lvl="0"/>
            <a:endParaRPr lang="en-GB" dirty="0"/>
          </a:p>
          <a:p>
            <a:endParaRPr lang="en-GB" sz="1800" dirty="0">
              <a:solidFill>
                <a:schemeClr val="tx1"/>
              </a:solidFill>
              <a:latin typeface="Arial" panose="020B0604020202020204" pitchFamily="34" charset="0"/>
              <a:cs typeface="Arial" panose="020B0604020202020204" pitchFamily="34" charset="0"/>
            </a:endParaRPr>
          </a:p>
          <a:p>
            <a:endParaRPr lang="en-GB" sz="18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67446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A7F1F-D761-64E6-7B5C-8622AE1F8FA5}"/>
              </a:ext>
            </a:extLst>
          </p:cNvPr>
          <p:cNvSpPr>
            <a:spLocks noGrp="1"/>
          </p:cNvSpPr>
          <p:nvPr>
            <p:ph type="title"/>
          </p:nvPr>
        </p:nvSpPr>
        <p:spPr>
          <a:xfrm>
            <a:off x="655320" y="1188719"/>
            <a:ext cx="10881360" cy="4194811"/>
          </a:xfrm>
        </p:spPr>
        <p:txBody>
          <a:bodyPr>
            <a:normAutofit fontScale="90000"/>
          </a:bodyPr>
          <a:lstStyle/>
          <a:p>
            <a:pPr lvl="0"/>
            <a:r>
              <a:rPr lang="en-GB" sz="2000" dirty="0">
                <a:solidFill>
                  <a:schemeClr val="tx1"/>
                </a:solidFill>
                <a:latin typeface="Arial" panose="020B0604020202020204" pitchFamily="34" charset="0"/>
                <a:cs typeface="Arial" panose="020B0604020202020204" pitchFamily="34" charset="0"/>
              </a:rPr>
              <a:t>Jones, D.J., Harvey, K., Harris, J.P., Butler, L.T. and Vaux, E.C., (2018) Understanding the impact of haemodialysis on UK National Health Service patients’ well‐being: A qualitative investigation. </a:t>
            </a:r>
            <a:r>
              <a:rPr lang="en-GB" sz="2000" i="1" dirty="0">
                <a:solidFill>
                  <a:schemeClr val="tx1"/>
                </a:solidFill>
                <a:latin typeface="Arial" panose="020B0604020202020204" pitchFamily="34" charset="0"/>
                <a:cs typeface="Arial" panose="020B0604020202020204" pitchFamily="34" charset="0"/>
              </a:rPr>
              <a:t>Journal of Clinical Nursing</a:t>
            </a:r>
            <a:r>
              <a:rPr lang="en-GB" sz="2000" dirty="0">
                <a:solidFill>
                  <a:schemeClr val="tx1"/>
                </a:solidFill>
                <a:latin typeface="Arial" panose="020B0604020202020204" pitchFamily="34" charset="0"/>
                <a:cs typeface="Arial" panose="020B0604020202020204" pitchFamily="34" charset="0"/>
              </a:rPr>
              <a:t>, </a:t>
            </a:r>
            <a:r>
              <a:rPr lang="en-GB" sz="2000" i="1" dirty="0">
                <a:solidFill>
                  <a:schemeClr val="tx1"/>
                </a:solidFill>
                <a:latin typeface="Arial" panose="020B0604020202020204" pitchFamily="34" charset="0"/>
                <a:cs typeface="Arial" panose="020B0604020202020204" pitchFamily="34" charset="0"/>
              </a:rPr>
              <a:t>27</a:t>
            </a:r>
            <a:r>
              <a:rPr lang="en-GB" sz="2000" dirty="0">
                <a:solidFill>
                  <a:schemeClr val="tx1"/>
                </a:solidFill>
                <a:latin typeface="Arial" panose="020B0604020202020204" pitchFamily="34" charset="0"/>
                <a:cs typeface="Arial" panose="020B0604020202020204" pitchFamily="34" charset="0"/>
              </a:rPr>
              <a:t>(1-2), pp.193-204. (Accessed: 03 June 2026).</a:t>
            </a:r>
            <a:br>
              <a:rPr lang="en-GB" sz="2000" dirty="0">
                <a:solidFill>
                  <a:schemeClr val="tx1"/>
                </a:solidFill>
                <a:latin typeface="Arial" panose="020B0604020202020204" pitchFamily="34" charset="0"/>
                <a:cs typeface="Arial" panose="020B0604020202020204" pitchFamily="34" charset="0"/>
              </a:rPr>
            </a:b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Mamun, A.A. and Alam, M., (2025) Promoting equity in public health: Addressing inequality and social disparities. </a:t>
            </a:r>
            <a:r>
              <a:rPr lang="en-GB" sz="2000" i="1" dirty="0">
                <a:solidFill>
                  <a:schemeClr val="tx1"/>
                </a:solidFill>
                <a:latin typeface="Arial" panose="020B0604020202020204" pitchFamily="34" charset="0"/>
                <a:cs typeface="Arial" panose="020B0604020202020204" pitchFamily="34" charset="0"/>
              </a:rPr>
              <a:t>Health science reports</a:t>
            </a:r>
            <a:r>
              <a:rPr lang="en-GB" sz="2000" dirty="0">
                <a:solidFill>
                  <a:schemeClr val="tx1"/>
                </a:solidFill>
                <a:latin typeface="Arial" panose="020B0604020202020204" pitchFamily="34" charset="0"/>
                <a:cs typeface="Arial" panose="020B0604020202020204" pitchFamily="34" charset="0"/>
              </a:rPr>
              <a:t>, </a:t>
            </a:r>
            <a:r>
              <a:rPr lang="en-GB" sz="2000" i="1" dirty="0">
                <a:solidFill>
                  <a:schemeClr val="tx1"/>
                </a:solidFill>
                <a:latin typeface="Arial" panose="020B0604020202020204" pitchFamily="34" charset="0"/>
                <a:cs typeface="Arial" panose="020B0604020202020204" pitchFamily="34" charset="0"/>
              </a:rPr>
              <a:t>8</a:t>
            </a:r>
            <a:r>
              <a:rPr lang="en-GB" sz="2000" dirty="0">
                <a:solidFill>
                  <a:schemeClr val="tx1"/>
                </a:solidFill>
                <a:latin typeface="Arial" panose="020B0604020202020204" pitchFamily="34" charset="0"/>
                <a:cs typeface="Arial" panose="020B0604020202020204" pitchFamily="34" charset="0"/>
              </a:rPr>
              <a:t>(5), p.e70821. (Accessed: 11 June 2026).</a:t>
            </a:r>
            <a:br>
              <a:rPr lang="en-GB" sz="2000" dirty="0">
                <a:solidFill>
                  <a:schemeClr val="tx1"/>
                </a:solidFill>
                <a:latin typeface="Arial" panose="020B0604020202020204" pitchFamily="34" charset="0"/>
                <a:cs typeface="Arial" panose="020B0604020202020204" pitchFamily="34" charset="0"/>
              </a:rPr>
            </a:b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Mendes, D., Wood, R., Seif, M. and Collings, S.L., (2024) Social care data in the UK; current landscape, challenges, and future recommendations. </a:t>
            </a:r>
            <a:r>
              <a:rPr lang="en-GB" sz="2000" i="1" dirty="0">
                <a:solidFill>
                  <a:schemeClr val="tx1"/>
                </a:solidFill>
                <a:latin typeface="Arial" panose="020B0604020202020204" pitchFamily="34" charset="0"/>
                <a:cs typeface="Arial" panose="020B0604020202020204" pitchFamily="34" charset="0"/>
              </a:rPr>
              <a:t>Expert Review of Pharmacoeconomics &amp; Outcomes Research</a:t>
            </a:r>
            <a:r>
              <a:rPr lang="en-GB" sz="2000" dirty="0">
                <a:solidFill>
                  <a:schemeClr val="tx1"/>
                </a:solidFill>
                <a:latin typeface="Arial" panose="020B0604020202020204" pitchFamily="34" charset="0"/>
                <a:cs typeface="Arial" panose="020B0604020202020204" pitchFamily="34" charset="0"/>
              </a:rPr>
              <a:t>, </a:t>
            </a:r>
            <a:r>
              <a:rPr lang="en-GB" sz="2000" i="1" dirty="0">
                <a:solidFill>
                  <a:schemeClr val="tx1"/>
                </a:solidFill>
                <a:latin typeface="Arial" panose="020B0604020202020204" pitchFamily="34" charset="0"/>
                <a:cs typeface="Arial" panose="020B0604020202020204" pitchFamily="34" charset="0"/>
              </a:rPr>
              <a:t>24</a:t>
            </a:r>
            <a:r>
              <a:rPr lang="en-GB" sz="2000" dirty="0">
                <a:solidFill>
                  <a:schemeClr val="tx1"/>
                </a:solidFill>
                <a:latin typeface="Arial" panose="020B0604020202020204" pitchFamily="34" charset="0"/>
                <a:cs typeface="Arial" panose="020B0604020202020204" pitchFamily="34" charset="0"/>
              </a:rPr>
              <a:t>(2), pp.303-314. (Accessed: 01 June 2026).</a:t>
            </a:r>
            <a:br>
              <a:rPr lang="en-GB" sz="2000" dirty="0">
                <a:solidFill>
                  <a:schemeClr val="tx1"/>
                </a:solidFill>
                <a:latin typeface="Arial" panose="020B0604020202020204" pitchFamily="34" charset="0"/>
                <a:cs typeface="Arial" panose="020B0604020202020204" pitchFamily="34" charset="0"/>
              </a:rPr>
            </a:br>
            <a:br>
              <a:rPr lang="en-GB" sz="2000" dirty="0">
                <a:solidFill>
                  <a:schemeClr val="tx1"/>
                </a:solidFill>
                <a:latin typeface="Arial" panose="020B0604020202020204" pitchFamily="34" charset="0"/>
                <a:cs typeface="Arial" panose="020B0604020202020204" pitchFamily="34" charset="0"/>
              </a:rPr>
            </a:br>
            <a:r>
              <a:rPr lang="en-GB" sz="2000" dirty="0" err="1">
                <a:solidFill>
                  <a:schemeClr val="tx1"/>
                </a:solidFill>
                <a:latin typeface="Arial" panose="020B0604020202020204" pitchFamily="34" charset="0"/>
                <a:cs typeface="Arial" panose="020B0604020202020204" pitchFamily="34" charset="0"/>
              </a:rPr>
              <a:t>Mytton</a:t>
            </a:r>
            <a:r>
              <a:rPr lang="en-GB" sz="2000" dirty="0">
                <a:solidFill>
                  <a:schemeClr val="tx1"/>
                </a:solidFill>
                <a:latin typeface="Arial" panose="020B0604020202020204" pitchFamily="34" charset="0"/>
                <a:cs typeface="Arial" panose="020B0604020202020204" pitchFamily="34" charset="0"/>
              </a:rPr>
              <a:t>, O.T., Jackson, C., Steinacher, A., Goodman, A., Langenberg, C., Griffin, S., Wareham, N. and Woodcock, J., (2018) The current and potential health benefits of the National Health Service Health Check cardiovascular disease prevention programme in England: a microsimulation study. </a:t>
            </a:r>
            <a:r>
              <a:rPr lang="en-GB" sz="2000" i="1" dirty="0" err="1">
                <a:solidFill>
                  <a:schemeClr val="tx1"/>
                </a:solidFill>
                <a:latin typeface="Arial" panose="020B0604020202020204" pitchFamily="34" charset="0"/>
                <a:cs typeface="Arial" panose="020B0604020202020204" pitchFamily="34" charset="0"/>
              </a:rPr>
              <a:t>PLoS</a:t>
            </a:r>
            <a:r>
              <a:rPr lang="en-GB" sz="2000" i="1" dirty="0">
                <a:solidFill>
                  <a:schemeClr val="tx1"/>
                </a:solidFill>
                <a:latin typeface="Arial" panose="020B0604020202020204" pitchFamily="34" charset="0"/>
                <a:cs typeface="Arial" panose="020B0604020202020204" pitchFamily="34" charset="0"/>
              </a:rPr>
              <a:t> medicine</a:t>
            </a:r>
            <a:r>
              <a:rPr lang="en-GB" sz="2000" dirty="0">
                <a:solidFill>
                  <a:schemeClr val="tx1"/>
                </a:solidFill>
                <a:latin typeface="Arial" panose="020B0604020202020204" pitchFamily="34" charset="0"/>
                <a:cs typeface="Arial" panose="020B0604020202020204" pitchFamily="34" charset="0"/>
              </a:rPr>
              <a:t>, </a:t>
            </a:r>
            <a:r>
              <a:rPr lang="en-GB" sz="2000" i="1" dirty="0">
                <a:solidFill>
                  <a:schemeClr val="tx1"/>
                </a:solidFill>
                <a:latin typeface="Arial" panose="020B0604020202020204" pitchFamily="34" charset="0"/>
                <a:cs typeface="Arial" panose="020B0604020202020204" pitchFamily="34" charset="0"/>
              </a:rPr>
              <a:t>15</a:t>
            </a:r>
            <a:r>
              <a:rPr lang="en-GB" sz="2000" dirty="0">
                <a:solidFill>
                  <a:schemeClr val="tx1"/>
                </a:solidFill>
                <a:latin typeface="Arial" panose="020B0604020202020204" pitchFamily="34" charset="0"/>
                <a:cs typeface="Arial" panose="020B0604020202020204" pitchFamily="34" charset="0"/>
              </a:rPr>
              <a:t>(3), p.e1002517. (Accessed: 01 June 2026).</a:t>
            </a:r>
            <a:br>
              <a:rPr lang="en-GB" sz="2000" dirty="0">
                <a:solidFill>
                  <a:schemeClr val="tx1"/>
                </a:solidFill>
                <a:latin typeface="Arial" panose="020B0604020202020204" pitchFamily="34" charset="0"/>
                <a:cs typeface="Arial" panose="020B0604020202020204" pitchFamily="34" charset="0"/>
              </a:rPr>
            </a:b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OBE, J.K., (2022) The Khan review Making smoking obsolete. </a:t>
            </a:r>
            <a:r>
              <a:rPr lang="en-GB" sz="2000" i="1" dirty="0">
                <a:solidFill>
                  <a:schemeClr val="tx1"/>
                </a:solidFill>
                <a:latin typeface="Arial" panose="020B0604020202020204" pitchFamily="34" charset="0"/>
                <a:cs typeface="Arial" panose="020B0604020202020204" pitchFamily="34" charset="0"/>
              </a:rPr>
              <a:t>Office for Health Improvement and Disparities</a:t>
            </a:r>
            <a:r>
              <a:rPr lang="en-GB" sz="2000" dirty="0">
                <a:solidFill>
                  <a:schemeClr val="tx1"/>
                </a:solidFill>
                <a:latin typeface="Arial" panose="020B0604020202020204" pitchFamily="34" charset="0"/>
                <a:cs typeface="Arial" panose="020B0604020202020204" pitchFamily="34" charset="0"/>
              </a:rPr>
              <a:t>, </a:t>
            </a:r>
            <a:r>
              <a:rPr lang="en-GB" sz="2000" i="1" dirty="0">
                <a:solidFill>
                  <a:schemeClr val="tx1"/>
                </a:solidFill>
                <a:latin typeface="Arial" panose="020B0604020202020204" pitchFamily="34" charset="0"/>
                <a:cs typeface="Arial" panose="020B0604020202020204" pitchFamily="34" charset="0"/>
              </a:rPr>
              <a:t>25</a:t>
            </a:r>
            <a:r>
              <a:rPr lang="en-GB" sz="2000" dirty="0">
                <a:solidFill>
                  <a:schemeClr val="tx1"/>
                </a:solidFill>
                <a:latin typeface="Arial" panose="020B0604020202020204" pitchFamily="34" charset="0"/>
                <a:cs typeface="Arial" panose="020B0604020202020204" pitchFamily="34" charset="0"/>
              </a:rPr>
              <a:t>. (Accessed: 02 June 2026). </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Raleigh, V., Jefferies, D. and Wellings, D., (2022) Cardiovascular disease in England. </a:t>
            </a:r>
            <a:r>
              <a:rPr lang="en-GB" sz="2000" i="1" dirty="0">
                <a:solidFill>
                  <a:schemeClr val="tx1"/>
                </a:solidFill>
                <a:latin typeface="Arial" panose="020B0604020202020204" pitchFamily="34" charset="0"/>
                <a:cs typeface="Arial" panose="020B0604020202020204" pitchFamily="34" charset="0"/>
              </a:rPr>
              <a:t>Fund TK,(ed)</a:t>
            </a:r>
            <a:r>
              <a:rPr lang="en-GB" sz="2000" dirty="0">
                <a:solidFill>
                  <a:schemeClr val="tx1"/>
                </a:solidFill>
                <a:latin typeface="Arial" panose="020B0604020202020204" pitchFamily="34" charset="0"/>
                <a:cs typeface="Arial" panose="020B0604020202020204" pitchFamily="34" charset="0"/>
              </a:rPr>
              <a:t>. (Accessed: 20 June 2026).</a:t>
            </a:r>
            <a:br>
              <a:rPr lang="en-GB" sz="2000" dirty="0">
                <a:solidFill>
                  <a:schemeClr val="tx1"/>
                </a:solidFill>
                <a:latin typeface="Arial" panose="020B0604020202020204" pitchFamily="34" charset="0"/>
                <a:cs typeface="Arial" panose="020B0604020202020204" pitchFamily="34" charset="0"/>
              </a:rPr>
            </a:b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O'Mahony, T., (2022) Toward sustainable wellbeing: Advances in contemporary concepts. </a:t>
            </a:r>
            <a:r>
              <a:rPr lang="en-GB" sz="2000" i="1" dirty="0">
                <a:solidFill>
                  <a:schemeClr val="tx1"/>
                </a:solidFill>
                <a:latin typeface="Arial" panose="020B0604020202020204" pitchFamily="34" charset="0"/>
                <a:cs typeface="Arial" panose="020B0604020202020204" pitchFamily="34" charset="0"/>
              </a:rPr>
              <a:t>Frontiers in Sustainability</a:t>
            </a:r>
            <a:r>
              <a:rPr lang="en-GB" sz="2000" dirty="0">
                <a:solidFill>
                  <a:schemeClr val="tx1"/>
                </a:solidFill>
                <a:latin typeface="Arial" panose="020B0604020202020204" pitchFamily="34" charset="0"/>
                <a:cs typeface="Arial" panose="020B0604020202020204" pitchFamily="34" charset="0"/>
              </a:rPr>
              <a:t>, </a:t>
            </a:r>
            <a:r>
              <a:rPr lang="en-GB" sz="2000" i="1" dirty="0">
                <a:solidFill>
                  <a:schemeClr val="tx1"/>
                </a:solidFill>
                <a:latin typeface="Arial" panose="020B0604020202020204" pitchFamily="34" charset="0"/>
                <a:cs typeface="Arial" panose="020B0604020202020204" pitchFamily="34" charset="0"/>
              </a:rPr>
              <a:t>3</a:t>
            </a:r>
            <a:r>
              <a:rPr lang="en-GB" sz="2000" dirty="0">
                <a:solidFill>
                  <a:schemeClr val="tx1"/>
                </a:solidFill>
                <a:latin typeface="Arial" panose="020B0604020202020204" pitchFamily="34" charset="0"/>
                <a:cs typeface="Arial" panose="020B0604020202020204" pitchFamily="34" charset="0"/>
              </a:rPr>
              <a:t>, p.807984 (Accessed 20.06.2026).</a:t>
            </a:r>
          </a:p>
        </p:txBody>
      </p:sp>
    </p:spTree>
    <p:extLst>
      <p:ext uri="{BB962C8B-B14F-4D97-AF65-F5344CB8AC3E}">
        <p14:creationId xmlns:p14="http://schemas.microsoft.com/office/powerpoint/2010/main" val="23392820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B6383-70F7-A5DA-27C9-7A60C2E94000}"/>
              </a:ext>
            </a:extLst>
          </p:cNvPr>
          <p:cNvSpPr>
            <a:spLocks noGrp="1"/>
          </p:cNvSpPr>
          <p:nvPr>
            <p:ph type="title"/>
          </p:nvPr>
        </p:nvSpPr>
        <p:spPr>
          <a:xfrm>
            <a:off x="537210" y="468630"/>
            <a:ext cx="10675620" cy="6480810"/>
          </a:xfrm>
        </p:spPr>
        <p:txBody>
          <a:bodyPr>
            <a:normAutofit fontScale="90000"/>
          </a:bodyPr>
          <a:lstStyle/>
          <a:p>
            <a:pPr lvl="0"/>
            <a:br>
              <a:rPr lang="en-GB" sz="1800" dirty="0"/>
            </a:br>
            <a:br>
              <a:rPr lang="en-GB" sz="1800" dirty="0"/>
            </a:br>
            <a:r>
              <a:rPr lang="en-GB" sz="2000" dirty="0">
                <a:solidFill>
                  <a:schemeClr val="tx1"/>
                </a:solidFill>
                <a:latin typeface="Arial" panose="020B0604020202020204" pitchFamily="34" charset="0"/>
                <a:cs typeface="Arial" panose="020B0604020202020204" pitchFamily="34" charset="0"/>
              </a:rPr>
              <a:t>Pronk, N., Kleinman, D.V., Goekler, S.F., Ochiai, E., Blakey, C. and Brewer, K.H., (2020) Promoting health and well-being in healthy people 2030. </a:t>
            </a:r>
            <a:r>
              <a:rPr lang="en-GB" sz="2000" i="1" dirty="0">
                <a:solidFill>
                  <a:schemeClr val="tx1"/>
                </a:solidFill>
                <a:latin typeface="Arial" panose="020B0604020202020204" pitchFamily="34" charset="0"/>
                <a:cs typeface="Arial" panose="020B0604020202020204" pitchFamily="34" charset="0"/>
              </a:rPr>
              <a:t>Journal of Public Health Management and Practice</a:t>
            </a:r>
            <a:r>
              <a:rPr lang="en-GB" sz="2000" dirty="0">
                <a:solidFill>
                  <a:schemeClr val="tx1"/>
                </a:solidFill>
                <a:latin typeface="Arial" panose="020B0604020202020204" pitchFamily="34" charset="0"/>
                <a:cs typeface="Arial" panose="020B0604020202020204" pitchFamily="34" charset="0"/>
              </a:rPr>
              <a:t>, </a:t>
            </a:r>
            <a:r>
              <a:rPr lang="en-GB" sz="2000" i="1" dirty="0">
                <a:solidFill>
                  <a:schemeClr val="tx1"/>
                </a:solidFill>
                <a:latin typeface="Arial" panose="020B0604020202020204" pitchFamily="34" charset="0"/>
                <a:cs typeface="Arial" panose="020B0604020202020204" pitchFamily="34" charset="0"/>
              </a:rPr>
              <a:t>27</a:t>
            </a:r>
            <a:r>
              <a:rPr lang="en-GB" sz="2000" dirty="0">
                <a:solidFill>
                  <a:schemeClr val="tx1"/>
                </a:solidFill>
                <a:latin typeface="Arial" panose="020B0604020202020204" pitchFamily="34" charset="0"/>
                <a:cs typeface="Arial" panose="020B0604020202020204" pitchFamily="34" charset="0"/>
              </a:rPr>
              <a:t>(6), p.S242. (Accessed: 17 June 2026).</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Raleigh, V., Jefferies, D. and Wellings, D., 2022. Cardiovascular disease in England. </a:t>
            </a:r>
            <a:r>
              <a:rPr lang="en-GB" sz="2000" i="1" dirty="0">
                <a:solidFill>
                  <a:schemeClr val="tx1"/>
                </a:solidFill>
                <a:latin typeface="Arial" panose="020B0604020202020204" pitchFamily="34" charset="0"/>
                <a:cs typeface="Arial" panose="020B0604020202020204" pitchFamily="34" charset="0"/>
              </a:rPr>
              <a:t>Fund TK,(ed)</a:t>
            </a:r>
            <a:r>
              <a:rPr lang="en-GB" sz="2000" dirty="0">
                <a:solidFill>
                  <a:schemeClr val="tx1"/>
                </a:solidFill>
                <a:latin typeface="Arial" panose="020B0604020202020204" pitchFamily="34" charset="0"/>
                <a:cs typeface="Arial" panose="020B0604020202020204" pitchFamily="34" charset="0"/>
              </a:rPr>
              <a:t>. (Accessed: 16 June 2026).</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Ruggeri, K., Garcia-Garzon, E., Maguire, Á., Matz, S. and Huppert, F.A., (2020) Well-being is more than happiness and life satisfaction: a multidimensional analysis of 21 countries. </a:t>
            </a:r>
            <a:r>
              <a:rPr lang="en-GB" sz="2000" i="1" dirty="0">
                <a:solidFill>
                  <a:schemeClr val="tx1"/>
                </a:solidFill>
                <a:latin typeface="Arial" panose="020B0604020202020204" pitchFamily="34" charset="0"/>
                <a:cs typeface="Arial" panose="020B0604020202020204" pitchFamily="34" charset="0"/>
              </a:rPr>
              <a:t>Health and quality of life outcomes</a:t>
            </a:r>
            <a:r>
              <a:rPr lang="en-GB" sz="2000" dirty="0">
                <a:solidFill>
                  <a:schemeClr val="tx1"/>
                </a:solidFill>
                <a:latin typeface="Arial" panose="020B0604020202020204" pitchFamily="34" charset="0"/>
                <a:cs typeface="Arial" panose="020B0604020202020204" pitchFamily="34" charset="0"/>
              </a:rPr>
              <a:t>, </a:t>
            </a:r>
            <a:r>
              <a:rPr lang="en-GB" sz="2000" i="1" dirty="0">
                <a:solidFill>
                  <a:schemeClr val="tx1"/>
                </a:solidFill>
                <a:latin typeface="Arial" panose="020B0604020202020204" pitchFamily="34" charset="0"/>
                <a:cs typeface="Arial" panose="020B0604020202020204" pitchFamily="34" charset="0"/>
              </a:rPr>
              <a:t>18</a:t>
            </a:r>
            <a:r>
              <a:rPr lang="en-GB" sz="2000" dirty="0">
                <a:solidFill>
                  <a:schemeClr val="tx1"/>
                </a:solidFill>
                <a:latin typeface="Arial" panose="020B0604020202020204" pitchFamily="34" charset="0"/>
                <a:cs typeface="Arial" panose="020B0604020202020204" pitchFamily="34" charset="0"/>
              </a:rPr>
              <a:t>(1), p.192. (Accessed: 20 June 2026).</a:t>
            </a:r>
            <a:br>
              <a:rPr lang="en-GB" sz="2000" dirty="0">
                <a:solidFill>
                  <a:schemeClr val="tx1"/>
                </a:solidFill>
                <a:latin typeface="Arial" panose="020B0604020202020204" pitchFamily="34" charset="0"/>
                <a:cs typeface="Arial" panose="020B0604020202020204" pitchFamily="34" charset="0"/>
              </a:rPr>
            </a:br>
            <a:r>
              <a:rPr lang="en-GB" sz="2000" dirty="0" err="1">
                <a:solidFill>
                  <a:schemeClr val="tx1"/>
                </a:solidFill>
                <a:latin typeface="Arial" panose="020B0604020202020204" pitchFamily="34" charset="0"/>
                <a:cs typeface="Arial" panose="020B0604020202020204" pitchFamily="34" charset="0"/>
              </a:rPr>
              <a:t>Schramme</a:t>
            </a:r>
            <a:r>
              <a:rPr lang="en-GB" sz="2000" dirty="0">
                <a:solidFill>
                  <a:schemeClr val="tx1"/>
                </a:solidFill>
                <a:latin typeface="Arial" panose="020B0604020202020204" pitchFamily="34" charset="0"/>
                <a:cs typeface="Arial" panose="020B0604020202020204" pitchFamily="34" charset="0"/>
              </a:rPr>
              <a:t>, T., (2023) Health as complete well-being: The WHO definition and beyond. </a:t>
            </a:r>
            <a:r>
              <a:rPr lang="en-GB" sz="2000" i="1" dirty="0">
                <a:solidFill>
                  <a:schemeClr val="tx1"/>
                </a:solidFill>
                <a:latin typeface="Arial" panose="020B0604020202020204" pitchFamily="34" charset="0"/>
                <a:cs typeface="Arial" panose="020B0604020202020204" pitchFamily="34" charset="0"/>
              </a:rPr>
              <a:t>Public health ethics</a:t>
            </a:r>
            <a:r>
              <a:rPr lang="en-GB" sz="2000" dirty="0">
                <a:solidFill>
                  <a:schemeClr val="tx1"/>
                </a:solidFill>
                <a:latin typeface="Arial" panose="020B0604020202020204" pitchFamily="34" charset="0"/>
                <a:cs typeface="Arial" panose="020B0604020202020204" pitchFamily="34" charset="0"/>
              </a:rPr>
              <a:t>, </a:t>
            </a:r>
            <a:r>
              <a:rPr lang="en-GB" sz="2000" i="1" dirty="0">
                <a:solidFill>
                  <a:schemeClr val="tx1"/>
                </a:solidFill>
                <a:latin typeface="Arial" panose="020B0604020202020204" pitchFamily="34" charset="0"/>
                <a:cs typeface="Arial" panose="020B0604020202020204" pitchFamily="34" charset="0"/>
              </a:rPr>
              <a:t>16</a:t>
            </a:r>
            <a:r>
              <a:rPr lang="en-GB" sz="2000" dirty="0">
                <a:solidFill>
                  <a:schemeClr val="tx1"/>
                </a:solidFill>
                <a:latin typeface="Arial" panose="020B0604020202020204" pitchFamily="34" charset="0"/>
                <a:cs typeface="Arial" panose="020B0604020202020204" pitchFamily="34" charset="0"/>
              </a:rPr>
              <a:t>(3), pp.210-218. (Accessed: 19 June 2026). </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Schuster, A., (2024 </a:t>
            </a:r>
            <a:r>
              <a:rPr lang="en-GB" sz="2000" i="1" dirty="0">
                <a:solidFill>
                  <a:schemeClr val="tx1"/>
                </a:solidFill>
                <a:latin typeface="Arial" panose="020B0604020202020204" pitchFamily="34" charset="0"/>
                <a:cs typeface="Arial" panose="020B0604020202020204" pitchFamily="34" charset="0"/>
              </a:rPr>
              <a:t>Environmental Inequalities in the Anthropocene</a:t>
            </a:r>
            <a:r>
              <a:rPr lang="en-GB" sz="2000" dirty="0">
                <a:solidFill>
                  <a:schemeClr val="tx1"/>
                </a:solidFill>
                <a:latin typeface="Arial" panose="020B0604020202020204" pitchFamily="34" charset="0"/>
                <a:cs typeface="Arial" panose="020B0604020202020204" pitchFamily="34" charset="0"/>
              </a:rPr>
              <a:t> (Doctoral dissertation, </a:t>
            </a:r>
            <a:r>
              <a:rPr lang="en-GB" sz="2000" dirty="0" err="1">
                <a:solidFill>
                  <a:schemeClr val="tx1"/>
                </a:solidFill>
                <a:latin typeface="Arial" panose="020B0604020202020204" pitchFamily="34" charset="0"/>
                <a:cs typeface="Arial" panose="020B0604020202020204" pitchFamily="34" charset="0"/>
              </a:rPr>
              <a:t>Lebenswissenschaftliche</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Fakultät</a:t>
            </a:r>
            <a:r>
              <a:rPr lang="en-GB" sz="2000" dirty="0">
                <a:solidFill>
                  <a:schemeClr val="tx1"/>
                </a:solidFill>
                <a:latin typeface="Arial" panose="020B0604020202020204" pitchFamily="34" charset="0"/>
                <a:cs typeface="Arial" panose="020B0604020202020204" pitchFamily="34" charset="0"/>
              </a:rPr>
              <a:t>). (Accessed: 19 June 2026).</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Stark, C., Thompson, M., Andrew, T., Beasley, G., Bellamy, O., Budden, P., Cole, C., Darke, J., Davies, E., Feliciano, D. and Gault, A., (2019) Net Zero: The UK’s contribution to stopping global warming. (Accessed: 9 June 2026).</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Van Druten, V.P., Bartels, E.A., Van de </a:t>
            </a:r>
            <a:r>
              <a:rPr lang="en-GB" sz="2000" dirty="0" err="1">
                <a:solidFill>
                  <a:schemeClr val="tx1"/>
                </a:solidFill>
                <a:latin typeface="Arial" panose="020B0604020202020204" pitchFamily="34" charset="0"/>
                <a:cs typeface="Arial" panose="020B0604020202020204" pitchFamily="34" charset="0"/>
              </a:rPr>
              <a:t>Mheen</a:t>
            </a:r>
            <a:r>
              <a:rPr lang="en-GB" sz="2000" dirty="0">
                <a:solidFill>
                  <a:schemeClr val="tx1"/>
                </a:solidFill>
                <a:latin typeface="Arial" panose="020B0604020202020204" pitchFamily="34" charset="0"/>
                <a:cs typeface="Arial" panose="020B0604020202020204" pitchFamily="34" charset="0"/>
              </a:rPr>
              <a:t>, D., De Vries, E., </a:t>
            </a:r>
            <a:r>
              <a:rPr lang="en-GB" sz="2000" dirty="0" err="1">
                <a:solidFill>
                  <a:schemeClr val="tx1"/>
                </a:solidFill>
                <a:latin typeface="Arial" panose="020B0604020202020204" pitchFamily="34" charset="0"/>
                <a:cs typeface="Arial" panose="020B0604020202020204" pitchFamily="34" charset="0"/>
              </a:rPr>
              <a:t>Kerckhoffs</a:t>
            </a:r>
            <a:r>
              <a:rPr lang="en-GB" sz="2000" dirty="0">
                <a:solidFill>
                  <a:schemeClr val="tx1"/>
                </a:solidFill>
                <a:latin typeface="Arial" panose="020B0604020202020204" pitchFamily="34" charset="0"/>
                <a:cs typeface="Arial" panose="020B0604020202020204" pitchFamily="34" charset="0"/>
              </a:rPr>
              <a:t>, A.P.M. and Nahar-van </a:t>
            </a:r>
            <a:r>
              <a:rPr lang="en-GB" sz="2000" dirty="0" err="1">
                <a:solidFill>
                  <a:schemeClr val="tx1"/>
                </a:solidFill>
                <a:latin typeface="Arial" panose="020B0604020202020204" pitchFamily="34" charset="0"/>
                <a:cs typeface="Arial" panose="020B0604020202020204" pitchFamily="34" charset="0"/>
              </a:rPr>
              <a:t>Venrooij</a:t>
            </a:r>
            <a:r>
              <a:rPr lang="en-GB" sz="2000" dirty="0">
                <a:solidFill>
                  <a:schemeClr val="tx1"/>
                </a:solidFill>
                <a:latin typeface="Arial" panose="020B0604020202020204" pitchFamily="34" charset="0"/>
                <a:cs typeface="Arial" panose="020B0604020202020204" pitchFamily="34" charset="0"/>
              </a:rPr>
              <a:t>, L.M.W., (2022) Concepts of health in different contexts: a scoping review. BMC health services research, 22(1), p.389. (Accessed: 10 June 2026).</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•Weiland, S., Hickmann, T., Lederer, M. and Schwindenhammer, S., (2021) The 2030 agenda for sustainable development: transformative change through the sustainable development goals?. Politics and Governance, 9(1), pp.90-95. (Accessed: 19 June 2026).</a:t>
            </a:r>
            <a:br>
              <a:rPr lang="en-GB" sz="1800" dirty="0"/>
            </a:br>
            <a:r>
              <a:rPr lang="en-GB" sz="1800" dirty="0"/>
              <a:t> </a:t>
            </a:r>
            <a:br>
              <a:rPr lang="en-GB" sz="1800" dirty="0"/>
            </a:br>
            <a:br>
              <a:rPr lang="en-GB" sz="1800" dirty="0"/>
            </a:br>
            <a:br>
              <a:rPr lang="en-GB" sz="1800" dirty="0"/>
            </a:br>
            <a:br>
              <a:rPr lang="en-GB" sz="1800" dirty="0"/>
            </a:br>
            <a:r>
              <a:rPr lang="en-GB" sz="1800" dirty="0"/>
              <a:t> </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2578812"/>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TM03457444[[fn=Basis]]</Template>
  <TotalTime>36060</TotalTime>
  <Words>2799</Words>
  <Application>Microsoft Office PowerPoint</Application>
  <PresentationFormat>Widescreen</PresentationFormat>
  <Paragraphs>81</Paragraphs>
  <Slides>15</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Arial</vt:lpstr>
      <vt:lpstr>Corbel</vt:lpstr>
      <vt:lpstr>Basis</vt:lpstr>
      <vt:lpstr>                                                                                                                                                                              Title  page    Student name: Kaylyn Mais  student number: 2245427  module code: bmhp6030  Lecturer: Parese Ahmed   Assignment title: Component 1- Presentation   Module title: Health, Well-being, and Sustainable Development  </vt:lpstr>
      <vt:lpstr>                                                                                               Introduction       </vt:lpstr>
      <vt:lpstr>             Subjective and Objective </vt:lpstr>
      <vt:lpstr>         Definition and Frameworks  </vt:lpstr>
      <vt:lpstr>                              Models </vt:lpstr>
      <vt:lpstr>Sustainable Development Goals (SDGs)</vt:lpstr>
      <vt:lpstr>                 Policy and Governance </vt:lpstr>
      <vt:lpstr>  Case Study </vt:lpstr>
      <vt:lpstr>                  Equity and Access</vt:lpstr>
      <vt:lpstr>        Future Recommendations   </vt:lpstr>
      <vt:lpstr>NHS Health Check Programme (HCP) </vt:lpstr>
      <vt:lpstr>                      Conclusion </vt:lpstr>
      <vt:lpstr>                      References </vt:lpstr>
      <vt:lpstr>Jones, D.J., Harvey, K., Harris, J.P., Butler, L.T. and Vaux, E.C., (2018) Understanding the impact of haemodialysis on UK National Health Service patients’ well‐being: A qualitative investigation. Journal of Clinical Nursing, 27(1-2), pp.193-204. (Accessed: 03 June 2026).  Mamun, A.A. and Alam, M., (2025) Promoting equity in public health: Addressing inequality and social disparities. Health science reports, 8(5), p.e70821. (Accessed: 11 June 2026).  Mendes, D., Wood, R., Seif, M. and Collings, S.L., (2024) Social care data in the UK; current landscape, challenges, and future recommendations. Expert Review of Pharmacoeconomics &amp; Outcomes Research, 24(2), pp.303-314. (Accessed: 01 June 2026).  Mytton, O.T., Jackson, C., Steinacher, A., Goodman, A., Langenberg, C., Griffin, S., Wareham, N. and Woodcock, J., (2018) The current and potential health benefits of the National Health Service Health Check cardiovascular disease prevention programme in England: a microsimulation study. PLoS medicine, 15(3), p.e1002517. (Accessed: 01 June 2026).  OBE, J.K., (2022) The Khan review Making smoking obsolete. Office for Health Improvement and Disparities, 25. (Accessed: 02 June 2026).  Raleigh, V., Jefferies, D. and Wellings, D., (2022) Cardiovascular disease in England. Fund TK,(ed). (Accessed: 20 June 2026).  O'Mahony, T., (2022) Toward sustainable wellbeing: Advances in contemporary concepts. Frontiers in Sustainability, 3, p.807984 (Accessed 20.06.2026).</vt:lpstr>
      <vt:lpstr>  Pronk, N., Kleinman, D.V., Goekler, S.F., Ochiai, E., Blakey, C. and Brewer, K.H., (2020) Promoting health and well-being in healthy people 2030. Journal of Public Health Management and Practice, 27(6), p.S242. (Accessed: 17 June 2026). Raleigh, V., Jefferies, D. and Wellings, D., 2022. Cardiovascular disease in England. Fund TK,(ed). (Accessed: 16 June 2026).   Ruggeri, K., Garcia-Garzon, E., Maguire, Á., Matz, S. and Huppert, F.A., (2020) Well-being is more than happiness and life satisfaction: a multidimensional analysis of 21 countries. Health and quality of life outcomes, 18(1), p.192. (Accessed: 20 June 2026). Schramme, T., (2023) Health as complete well-being: The WHO definition and beyond. Public health ethics, 16(3), pp.210-218. (Accessed: 19 June 2026).    Schuster, A., (2024 Environmental Inequalities in the Anthropocene (Doctoral dissertation, Lebenswissenschaftliche Fakultät). (Accessed: 19 June 2026).   Stark, C., Thompson, M., Andrew, T., Beasley, G., Bellamy, O., Budden, P., Cole, C., Darke, J., Davies, E., Feliciano, D. and Gault, A., (2019) Net Zero: The UK’s contribution to stopping global warming. (Accessed: 9 June 2026).   Van Druten, V.P., Bartels, E.A., Van de Mheen, D., De Vries, E., Kerckhoffs, A.P.M. and Nahar-van Venrooij, L.M.W., (2022) Concepts of health in different contexts: a scoping review. BMC health services research, 22(1), p.389. (Accessed: 10 June 2026).   •Weiland, S., Hickmann, T., Lederer, M. and Schwindenhammer, S., (2021) The 2030 agenda for sustainable development: transformative change through the sustainable development goals?. Politics and Governance, 9(1), pp.90-95. (Accessed: 19 June 2026).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kaylyn mais</dc:creator>
  <cp:lastModifiedBy>kaylyn mais</cp:lastModifiedBy>
  <cp:revision>1</cp:revision>
  <dcterms:created xsi:type="dcterms:W3CDTF">2026-05-13T12:08:08Z</dcterms:created>
  <dcterms:modified xsi:type="dcterms:W3CDTF">2026-06-23T21:02:56Z</dcterms:modified>
</cp:coreProperties>
</file>