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674"/>
  </p:normalViewPr>
  <p:slideViewPr>
    <p:cSldViewPr snapToGrid="0">
      <p:cViewPr varScale="1">
        <p:scale>
          <a:sx n="102" d="100"/>
          <a:sy n="102" d="100"/>
        </p:scale>
        <p:origin x="7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548465-AA15-4F4F-A45C-4BC13FD0EE8B}" type="doc">
      <dgm:prSet loTypeId="urn:microsoft.com/office/officeart/2005/8/layout/hList6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3251986-434E-5A43-9E26-DB14EC9EBF0D}">
      <dgm:prSet phldrT="[Text]"/>
      <dgm:spPr/>
      <dgm:t>
        <a:bodyPr/>
        <a:lstStyle/>
        <a:p>
          <a:pPr>
            <a:buNone/>
          </a:pPr>
          <a:r>
            <a:rPr lang="en-PK" b="1" dirty="0"/>
            <a:t>Scenario </a:t>
          </a:r>
          <a:endParaRPr lang="en-GB" dirty="0"/>
        </a:p>
      </dgm:t>
    </dgm:pt>
    <dgm:pt modelId="{87684846-EEC9-D747-BF89-39FA87A8ACC6}" type="parTrans" cxnId="{08905582-3797-E942-A313-0343DC629A00}">
      <dgm:prSet/>
      <dgm:spPr/>
      <dgm:t>
        <a:bodyPr/>
        <a:lstStyle/>
        <a:p>
          <a:endParaRPr lang="en-GB"/>
        </a:p>
      </dgm:t>
    </dgm:pt>
    <dgm:pt modelId="{EC5F5EDF-32C2-114E-8898-002EA87BD90F}" type="sibTrans" cxnId="{08905582-3797-E942-A313-0343DC629A00}">
      <dgm:prSet/>
      <dgm:spPr/>
      <dgm:t>
        <a:bodyPr/>
        <a:lstStyle/>
        <a:p>
          <a:endParaRPr lang="en-GB"/>
        </a:p>
      </dgm:t>
    </dgm:pt>
    <dgm:pt modelId="{CCF53B86-8713-684C-953B-396539C37967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b="0" i="0" dirty="0"/>
            <a:t>Young carer since the age of 11 (father died) 16 years old.</a:t>
          </a:r>
          <a:endParaRPr lang="en-GB" dirty="0"/>
        </a:p>
      </dgm:t>
    </dgm:pt>
    <dgm:pt modelId="{1366642A-450E-B64B-B9F1-283C0BD42D09}" type="parTrans" cxnId="{4607FC04-35DB-F940-947C-4376E6702E0F}">
      <dgm:prSet/>
      <dgm:spPr/>
      <dgm:t>
        <a:bodyPr/>
        <a:lstStyle/>
        <a:p>
          <a:endParaRPr lang="en-GB"/>
        </a:p>
      </dgm:t>
    </dgm:pt>
    <dgm:pt modelId="{5B1A7BE7-2240-9144-A5A2-3FB6D895AA1A}" type="sibTrans" cxnId="{4607FC04-35DB-F940-947C-4376E6702E0F}">
      <dgm:prSet/>
      <dgm:spPr/>
      <dgm:t>
        <a:bodyPr/>
        <a:lstStyle/>
        <a:p>
          <a:endParaRPr lang="en-GB"/>
        </a:p>
      </dgm:t>
    </dgm:pt>
    <dgm:pt modelId="{FFBEC23B-B2D5-B546-B77B-E752AC94D776}">
      <dgm:prSet phldrT="[Text]"/>
      <dgm:spPr/>
      <dgm:t>
        <a:bodyPr/>
        <a:lstStyle/>
        <a:p>
          <a:pPr>
            <a:buNone/>
          </a:pPr>
          <a:r>
            <a:rPr lang="en-PK" b="1" dirty="0"/>
            <a:t>Current needs</a:t>
          </a:r>
          <a:endParaRPr lang="en-GB" dirty="0"/>
        </a:p>
      </dgm:t>
    </dgm:pt>
    <dgm:pt modelId="{E5071AF9-4E5F-0D4E-85CB-FF5AD95429E8}" type="parTrans" cxnId="{66A511FB-4F1B-0E47-A871-599E43B38910}">
      <dgm:prSet/>
      <dgm:spPr/>
      <dgm:t>
        <a:bodyPr/>
        <a:lstStyle/>
        <a:p>
          <a:endParaRPr lang="en-GB"/>
        </a:p>
      </dgm:t>
    </dgm:pt>
    <dgm:pt modelId="{D0BA7807-CC4E-1B4C-8C86-AE61374EE651}" type="sibTrans" cxnId="{66A511FB-4F1B-0E47-A871-599E43B38910}">
      <dgm:prSet/>
      <dgm:spPr/>
      <dgm:t>
        <a:bodyPr/>
        <a:lstStyle/>
        <a:p>
          <a:endParaRPr lang="en-GB"/>
        </a:p>
      </dgm:t>
    </dgm:pt>
    <dgm:pt modelId="{6E42324E-9847-4F45-946F-4B6B53FED557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b="0" i="0" dirty="0"/>
            <a:t>Decrease caring load (practical + admin work)</a:t>
          </a:r>
          <a:endParaRPr lang="en-GB" dirty="0"/>
        </a:p>
      </dgm:t>
    </dgm:pt>
    <dgm:pt modelId="{FFDE021C-C740-2148-9F9A-2EA4C6F7B6C2}" type="parTrans" cxnId="{99CFB63C-8FC0-624C-A617-FC19CCCBDF72}">
      <dgm:prSet/>
      <dgm:spPr/>
      <dgm:t>
        <a:bodyPr/>
        <a:lstStyle/>
        <a:p>
          <a:endParaRPr lang="en-GB"/>
        </a:p>
      </dgm:t>
    </dgm:pt>
    <dgm:pt modelId="{DB98354C-DE3C-014A-93F7-9C12CD48FC37}" type="sibTrans" cxnId="{99CFB63C-8FC0-624C-A617-FC19CCCBDF72}">
      <dgm:prSet/>
      <dgm:spPr/>
      <dgm:t>
        <a:bodyPr/>
        <a:lstStyle/>
        <a:p>
          <a:endParaRPr lang="en-GB"/>
        </a:p>
      </dgm:t>
    </dgm:pt>
    <dgm:pt modelId="{33E116A1-86C9-8242-8570-A01BC9F06FEF}">
      <dgm:prSet phldrT="[Text]"/>
      <dgm:spPr/>
      <dgm:t>
        <a:bodyPr/>
        <a:lstStyle/>
        <a:p>
          <a:pPr>
            <a:buNone/>
          </a:pPr>
          <a:r>
            <a:rPr lang="en-PK" b="1" dirty="0"/>
            <a:t>Risks if unmet</a:t>
          </a:r>
          <a:endParaRPr lang="en-GB" dirty="0"/>
        </a:p>
      </dgm:t>
    </dgm:pt>
    <dgm:pt modelId="{9D583C65-80E7-4447-8539-F1C890DA554A}" type="parTrans" cxnId="{22C3E50E-C80D-8841-B598-CA701BAE613A}">
      <dgm:prSet/>
      <dgm:spPr/>
      <dgm:t>
        <a:bodyPr/>
        <a:lstStyle/>
        <a:p>
          <a:endParaRPr lang="en-GB"/>
        </a:p>
      </dgm:t>
    </dgm:pt>
    <dgm:pt modelId="{295796C7-6FA1-DF45-A112-AE8B050713A8}" type="sibTrans" cxnId="{22C3E50E-C80D-8841-B598-CA701BAE613A}">
      <dgm:prSet/>
      <dgm:spPr/>
      <dgm:t>
        <a:bodyPr/>
        <a:lstStyle/>
        <a:p>
          <a:endParaRPr lang="en-GB"/>
        </a:p>
      </dgm:t>
    </dgm:pt>
    <dgm:pt modelId="{99ECEED2-466F-194F-B1CB-E5B6478C7ADC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b="0" i="0" dirty="0"/>
            <a:t>Chronic stress / burnout</a:t>
          </a:r>
          <a:endParaRPr lang="en-GB" dirty="0"/>
        </a:p>
      </dgm:t>
    </dgm:pt>
    <dgm:pt modelId="{829A16D0-5079-6344-B663-87D878FDE70F}" type="parTrans" cxnId="{C7DBA445-23F2-EF41-8125-7ED148F3D658}">
      <dgm:prSet/>
      <dgm:spPr/>
      <dgm:t>
        <a:bodyPr/>
        <a:lstStyle/>
        <a:p>
          <a:endParaRPr lang="en-GB"/>
        </a:p>
      </dgm:t>
    </dgm:pt>
    <dgm:pt modelId="{D156DD0B-33E4-5443-90D8-811122B13708}" type="sibTrans" cxnId="{C7DBA445-23F2-EF41-8125-7ED148F3D658}">
      <dgm:prSet/>
      <dgm:spPr/>
      <dgm:t>
        <a:bodyPr/>
        <a:lstStyle/>
        <a:p>
          <a:endParaRPr lang="en-GB"/>
        </a:p>
      </dgm:t>
    </dgm:pt>
    <dgm:pt modelId="{D571244C-8172-0B4F-90BD-E551232C0E6D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b="0" i="0" dirty="0"/>
            <a:t>Helps with the everyday routine: cooking, washing, shopping.</a:t>
          </a:r>
          <a:endParaRPr lang="en-GB" dirty="0"/>
        </a:p>
      </dgm:t>
    </dgm:pt>
    <dgm:pt modelId="{4029D825-1051-9D4D-B370-32AC08364FDC}" type="parTrans" cxnId="{59D8BD84-6F81-7C45-8362-49C12CE4BD82}">
      <dgm:prSet/>
      <dgm:spPr/>
      <dgm:t>
        <a:bodyPr/>
        <a:lstStyle/>
        <a:p>
          <a:endParaRPr lang="en-GB"/>
        </a:p>
      </dgm:t>
    </dgm:pt>
    <dgm:pt modelId="{F383C26E-4196-F249-A47A-088E329C9FAC}" type="sibTrans" cxnId="{59D8BD84-6F81-7C45-8362-49C12CE4BD82}">
      <dgm:prSet/>
      <dgm:spPr/>
      <dgm:t>
        <a:bodyPr/>
        <a:lstStyle/>
        <a:p>
          <a:endParaRPr lang="en-GB"/>
        </a:p>
      </dgm:t>
    </dgm:pt>
    <dgm:pt modelId="{A497E214-1FB6-1842-882D-E20179E8C45A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b="0" i="0" dirty="0"/>
            <a:t>Gives support to the administration/organisation because of the memory problems and low mood of the mother.</a:t>
          </a:r>
          <a:endParaRPr lang="en-GB" dirty="0"/>
        </a:p>
      </dgm:t>
    </dgm:pt>
    <dgm:pt modelId="{26FF8FA4-0D12-5A46-97D5-3620750E8A22}" type="parTrans" cxnId="{B3B38D80-CBF4-EA44-B41F-9DCEF5967AD4}">
      <dgm:prSet/>
      <dgm:spPr/>
      <dgm:t>
        <a:bodyPr/>
        <a:lstStyle/>
        <a:p>
          <a:endParaRPr lang="en-GB"/>
        </a:p>
      </dgm:t>
    </dgm:pt>
    <dgm:pt modelId="{79BE6749-11AE-4646-998B-21064DF8B288}" type="sibTrans" cxnId="{B3B38D80-CBF4-EA44-B41F-9DCEF5967AD4}">
      <dgm:prSet/>
      <dgm:spPr/>
      <dgm:t>
        <a:bodyPr/>
        <a:lstStyle/>
        <a:p>
          <a:endParaRPr lang="en-GB"/>
        </a:p>
      </dgm:t>
    </dgm:pt>
    <dgm:pt modelId="{2D67A9E1-8805-034C-8F65-B54FE7ADF077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b="0" i="0" dirty="0"/>
            <a:t>Grief, stress, worry emotional support.</a:t>
          </a:r>
          <a:endParaRPr lang="en-GB" dirty="0"/>
        </a:p>
      </dgm:t>
    </dgm:pt>
    <dgm:pt modelId="{58FE2792-6C90-884F-90C3-5294468A83A4}" type="parTrans" cxnId="{B2DF2E30-A028-6E45-8A04-65BE033367E2}">
      <dgm:prSet/>
      <dgm:spPr/>
      <dgm:t>
        <a:bodyPr/>
        <a:lstStyle/>
        <a:p>
          <a:endParaRPr lang="en-GB"/>
        </a:p>
      </dgm:t>
    </dgm:pt>
    <dgm:pt modelId="{8E692042-33B3-564E-852E-04D4EF298E0B}" type="sibTrans" cxnId="{B2DF2E30-A028-6E45-8A04-65BE033367E2}">
      <dgm:prSet/>
      <dgm:spPr/>
      <dgm:t>
        <a:bodyPr/>
        <a:lstStyle/>
        <a:p>
          <a:endParaRPr lang="en-GB"/>
        </a:p>
      </dgm:t>
    </dgm:pt>
    <dgm:pt modelId="{09A4E8C1-6053-294F-A7AC-4D7A1F9FEB89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b="0" i="0" dirty="0"/>
            <a:t>Guard education (attendance, homework time, future plans)</a:t>
          </a:r>
          <a:endParaRPr lang="en-GB" dirty="0"/>
        </a:p>
      </dgm:t>
    </dgm:pt>
    <dgm:pt modelId="{763B414D-7FE9-6542-8EE0-0DFC0B38D5BA}" type="parTrans" cxnId="{04317E8E-E1B1-974C-9369-795C2248335F}">
      <dgm:prSet/>
      <dgm:spPr/>
      <dgm:t>
        <a:bodyPr/>
        <a:lstStyle/>
        <a:p>
          <a:endParaRPr lang="en-GB"/>
        </a:p>
      </dgm:t>
    </dgm:pt>
    <dgm:pt modelId="{0FA3DCDD-5816-B94B-8D1A-3248A33A4C26}" type="sibTrans" cxnId="{04317E8E-E1B1-974C-9369-795C2248335F}">
      <dgm:prSet/>
      <dgm:spPr/>
      <dgm:t>
        <a:bodyPr/>
        <a:lstStyle/>
        <a:p>
          <a:endParaRPr lang="en-GB"/>
        </a:p>
      </dgm:t>
    </dgm:pt>
    <dgm:pt modelId="{431EA50D-9FA2-E749-B874-0B8A6D53FA32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b="0" i="0" dirty="0"/>
            <a:t>Normal adolescence (friends, activities, rest) time.</a:t>
          </a:r>
          <a:endParaRPr lang="en-GB" dirty="0"/>
        </a:p>
      </dgm:t>
    </dgm:pt>
    <dgm:pt modelId="{C0D7170B-6A7E-6448-BA0C-F772650FE8BE}" type="parTrans" cxnId="{562761E1-3EDA-0345-A5D9-AC47FF9E1344}">
      <dgm:prSet/>
      <dgm:spPr/>
      <dgm:t>
        <a:bodyPr/>
        <a:lstStyle/>
        <a:p>
          <a:endParaRPr lang="en-GB"/>
        </a:p>
      </dgm:t>
    </dgm:pt>
    <dgm:pt modelId="{5C2AB4EC-647B-BB47-B652-0040EA489416}" type="sibTrans" cxnId="{562761E1-3EDA-0345-A5D9-AC47FF9E1344}">
      <dgm:prSet/>
      <dgm:spPr/>
      <dgm:t>
        <a:bodyPr/>
        <a:lstStyle/>
        <a:p>
          <a:endParaRPr lang="en-GB"/>
        </a:p>
      </dgm:t>
    </dgm:pt>
    <dgm:pt modelId="{D3058378-568A-234C-B2EA-70E3CFEA5546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b="0" i="0" dirty="0"/>
            <a:t>Low mood / anxiety / guilt</a:t>
          </a:r>
          <a:endParaRPr lang="en-GB" dirty="0"/>
        </a:p>
      </dgm:t>
    </dgm:pt>
    <dgm:pt modelId="{1C9DA9BF-D0F9-BF46-9D30-44D2EA7CAED2}" type="parTrans" cxnId="{F0C88129-1FE3-B348-8BCD-F465B9281B45}">
      <dgm:prSet/>
      <dgm:spPr/>
      <dgm:t>
        <a:bodyPr/>
        <a:lstStyle/>
        <a:p>
          <a:endParaRPr lang="en-GB"/>
        </a:p>
      </dgm:t>
    </dgm:pt>
    <dgm:pt modelId="{FB777A26-95FB-7148-96FA-B1D1EC64E2DB}" type="sibTrans" cxnId="{F0C88129-1FE3-B348-8BCD-F465B9281B45}">
      <dgm:prSet/>
      <dgm:spPr/>
      <dgm:t>
        <a:bodyPr/>
        <a:lstStyle/>
        <a:p>
          <a:endParaRPr lang="en-GB"/>
        </a:p>
      </dgm:t>
    </dgm:pt>
    <dgm:pt modelId="{5D4103C8-6CFB-BB4C-B9E4-70DE6D94FF02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b="0" i="0" dirty="0"/>
            <a:t>Social isolation</a:t>
          </a:r>
          <a:endParaRPr lang="en-GB" dirty="0"/>
        </a:p>
      </dgm:t>
    </dgm:pt>
    <dgm:pt modelId="{DFF1DB0A-DA17-AA4A-A0A0-11A5DE504B8C}" type="parTrans" cxnId="{43E7ADC2-2696-1F46-ABE4-EF6F123D50EB}">
      <dgm:prSet/>
      <dgm:spPr/>
      <dgm:t>
        <a:bodyPr/>
        <a:lstStyle/>
        <a:p>
          <a:endParaRPr lang="en-GB"/>
        </a:p>
      </dgm:t>
    </dgm:pt>
    <dgm:pt modelId="{64C7A5B0-8690-B347-B63A-3BF199D56B37}" type="sibTrans" cxnId="{43E7ADC2-2696-1F46-ABE4-EF6F123D50EB}">
      <dgm:prSet/>
      <dgm:spPr/>
      <dgm:t>
        <a:bodyPr/>
        <a:lstStyle/>
        <a:p>
          <a:endParaRPr lang="en-GB"/>
        </a:p>
      </dgm:t>
    </dgm:pt>
    <dgm:pt modelId="{71BE318D-2EC8-F44B-A712-56DF16275B1F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b="0" i="0" dirty="0"/>
            <a:t>Lagging at school/ diminished goals.</a:t>
          </a:r>
          <a:endParaRPr lang="en-GB" dirty="0"/>
        </a:p>
      </dgm:t>
    </dgm:pt>
    <dgm:pt modelId="{BFB524F2-3012-F949-895C-AE508852C53B}" type="parTrans" cxnId="{88C419E0-EECE-3040-9D33-2D0467912366}">
      <dgm:prSet/>
      <dgm:spPr/>
      <dgm:t>
        <a:bodyPr/>
        <a:lstStyle/>
        <a:p>
          <a:endParaRPr lang="en-GB"/>
        </a:p>
      </dgm:t>
    </dgm:pt>
    <dgm:pt modelId="{D639A0B5-CB76-6B44-859C-97E020AC4888}" type="sibTrans" cxnId="{88C419E0-EECE-3040-9D33-2D0467912366}">
      <dgm:prSet/>
      <dgm:spPr/>
      <dgm:t>
        <a:bodyPr/>
        <a:lstStyle/>
        <a:p>
          <a:endParaRPr lang="en-GB"/>
        </a:p>
      </dgm:t>
    </dgm:pt>
    <dgm:pt modelId="{83AC99EF-89C2-6048-818B-646648957405}" type="pres">
      <dgm:prSet presAssocID="{EB548465-AA15-4F4F-A45C-4BC13FD0EE8B}" presName="Name0" presStyleCnt="0">
        <dgm:presLayoutVars>
          <dgm:dir/>
          <dgm:resizeHandles val="exact"/>
        </dgm:presLayoutVars>
      </dgm:prSet>
      <dgm:spPr/>
    </dgm:pt>
    <dgm:pt modelId="{55272190-A3AF-FE4C-B526-6477866F5044}" type="pres">
      <dgm:prSet presAssocID="{93251986-434E-5A43-9E26-DB14EC9EBF0D}" presName="node" presStyleLbl="node1" presStyleIdx="0" presStyleCnt="3">
        <dgm:presLayoutVars>
          <dgm:bulletEnabled val="1"/>
        </dgm:presLayoutVars>
      </dgm:prSet>
      <dgm:spPr/>
    </dgm:pt>
    <dgm:pt modelId="{3BDFC0B0-4970-4E4B-8637-B9E2D54D2199}" type="pres">
      <dgm:prSet presAssocID="{EC5F5EDF-32C2-114E-8898-002EA87BD90F}" presName="sibTrans" presStyleCnt="0"/>
      <dgm:spPr/>
    </dgm:pt>
    <dgm:pt modelId="{C658014C-280A-3444-8785-441CD119B8B9}" type="pres">
      <dgm:prSet presAssocID="{FFBEC23B-B2D5-B546-B77B-E752AC94D776}" presName="node" presStyleLbl="node1" presStyleIdx="1" presStyleCnt="3">
        <dgm:presLayoutVars>
          <dgm:bulletEnabled val="1"/>
        </dgm:presLayoutVars>
      </dgm:prSet>
      <dgm:spPr/>
    </dgm:pt>
    <dgm:pt modelId="{BBB8DD98-63C8-B643-A5AA-FDF0C7306715}" type="pres">
      <dgm:prSet presAssocID="{D0BA7807-CC4E-1B4C-8C86-AE61374EE651}" presName="sibTrans" presStyleCnt="0"/>
      <dgm:spPr/>
    </dgm:pt>
    <dgm:pt modelId="{34EC7A7B-059A-1444-ACC8-CC59309C9510}" type="pres">
      <dgm:prSet presAssocID="{33E116A1-86C9-8242-8570-A01BC9F06FEF}" presName="node" presStyleLbl="node1" presStyleIdx="2" presStyleCnt="3">
        <dgm:presLayoutVars>
          <dgm:bulletEnabled val="1"/>
        </dgm:presLayoutVars>
      </dgm:prSet>
      <dgm:spPr/>
    </dgm:pt>
  </dgm:ptLst>
  <dgm:cxnLst>
    <dgm:cxn modelId="{43CDE003-EB29-1646-8F8C-10A3B911F70A}" type="presOf" srcId="{FFBEC23B-B2D5-B546-B77B-E752AC94D776}" destId="{C658014C-280A-3444-8785-441CD119B8B9}" srcOrd="0" destOrd="0" presId="urn:microsoft.com/office/officeart/2005/8/layout/hList6"/>
    <dgm:cxn modelId="{4607FC04-35DB-F940-947C-4376E6702E0F}" srcId="{93251986-434E-5A43-9E26-DB14EC9EBF0D}" destId="{CCF53B86-8713-684C-953B-396539C37967}" srcOrd="0" destOrd="0" parTransId="{1366642A-450E-B64B-B9F1-283C0BD42D09}" sibTransId="{5B1A7BE7-2240-9144-A5A2-3FB6D895AA1A}"/>
    <dgm:cxn modelId="{FDF5710A-5EE3-6741-A419-D7AF5A9001AE}" type="presOf" srcId="{33E116A1-86C9-8242-8570-A01BC9F06FEF}" destId="{34EC7A7B-059A-1444-ACC8-CC59309C9510}" srcOrd="0" destOrd="0" presId="urn:microsoft.com/office/officeart/2005/8/layout/hList6"/>
    <dgm:cxn modelId="{22C3E50E-C80D-8841-B598-CA701BAE613A}" srcId="{EB548465-AA15-4F4F-A45C-4BC13FD0EE8B}" destId="{33E116A1-86C9-8242-8570-A01BC9F06FEF}" srcOrd="2" destOrd="0" parTransId="{9D583C65-80E7-4447-8539-F1C890DA554A}" sibTransId="{295796C7-6FA1-DF45-A112-AE8B050713A8}"/>
    <dgm:cxn modelId="{F0C88129-1FE3-B348-8BCD-F465B9281B45}" srcId="{33E116A1-86C9-8242-8570-A01BC9F06FEF}" destId="{D3058378-568A-234C-B2EA-70E3CFEA5546}" srcOrd="1" destOrd="0" parTransId="{1C9DA9BF-D0F9-BF46-9D30-44D2EA7CAED2}" sibTransId="{FB777A26-95FB-7148-96FA-B1D1EC64E2DB}"/>
    <dgm:cxn modelId="{B2DF2E30-A028-6E45-8A04-65BE033367E2}" srcId="{FFBEC23B-B2D5-B546-B77B-E752AC94D776}" destId="{2D67A9E1-8805-034C-8F65-B54FE7ADF077}" srcOrd="1" destOrd="0" parTransId="{58FE2792-6C90-884F-90C3-5294468A83A4}" sibTransId="{8E692042-33B3-564E-852E-04D4EF298E0B}"/>
    <dgm:cxn modelId="{99CFB63C-8FC0-624C-A617-FC19CCCBDF72}" srcId="{FFBEC23B-B2D5-B546-B77B-E752AC94D776}" destId="{6E42324E-9847-4F45-946F-4B6B53FED557}" srcOrd="0" destOrd="0" parTransId="{FFDE021C-C740-2148-9F9A-2EA4C6F7B6C2}" sibTransId="{DB98354C-DE3C-014A-93F7-9C12CD48FC37}"/>
    <dgm:cxn modelId="{54723E3F-6551-D744-9007-BAA1D862307D}" type="presOf" srcId="{D3058378-568A-234C-B2EA-70E3CFEA5546}" destId="{34EC7A7B-059A-1444-ACC8-CC59309C9510}" srcOrd="0" destOrd="2" presId="urn:microsoft.com/office/officeart/2005/8/layout/hList6"/>
    <dgm:cxn modelId="{392DD23F-DC74-D841-A6D1-F2A83D805E51}" type="presOf" srcId="{5D4103C8-6CFB-BB4C-B9E4-70DE6D94FF02}" destId="{34EC7A7B-059A-1444-ACC8-CC59309C9510}" srcOrd="0" destOrd="3" presId="urn:microsoft.com/office/officeart/2005/8/layout/hList6"/>
    <dgm:cxn modelId="{C7DBA445-23F2-EF41-8125-7ED148F3D658}" srcId="{33E116A1-86C9-8242-8570-A01BC9F06FEF}" destId="{99ECEED2-466F-194F-B1CB-E5B6478C7ADC}" srcOrd="0" destOrd="0" parTransId="{829A16D0-5079-6344-B663-87D878FDE70F}" sibTransId="{D156DD0B-33E4-5443-90D8-811122B13708}"/>
    <dgm:cxn modelId="{1940E24B-3DD0-C746-92C8-DFB25F97539F}" type="presOf" srcId="{431EA50D-9FA2-E749-B874-0B8A6D53FA32}" destId="{C658014C-280A-3444-8785-441CD119B8B9}" srcOrd="0" destOrd="4" presId="urn:microsoft.com/office/officeart/2005/8/layout/hList6"/>
    <dgm:cxn modelId="{72F0A95B-B15F-FD4A-B61C-A0C7FB4E4580}" type="presOf" srcId="{93251986-434E-5A43-9E26-DB14EC9EBF0D}" destId="{55272190-A3AF-FE4C-B526-6477866F5044}" srcOrd="0" destOrd="0" presId="urn:microsoft.com/office/officeart/2005/8/layout/hList6"/>
    <dgm:cxn modelId="{E4CBCB6D-0DDB-9F4C-B0E1-C9ECA81B4586}" type="presOf" srcId="{6E42324E-9847-4F45-946F-4B6B53FED557}" destId="{C658014C-280A-3444-8785-441CD119B8B9}" srcOrd="0" destOrd="1" presId="urn:microsoft.com/office/officeart/2005/8/layout/hList6"/>
    <dgm:cxn modelId="{C1727F76-A682-CB41-8370-B3F93109CF41}" type="presOf" srcId="{99ECEED2-466F-194F-B1CB-E5B6478C7ADC}" destId="{34EC7A7B-059A-1444-ACC8-CC59309C9510}" srcOrd="0" destOrd="1" presId="urn:microsoft.com/office/officeart/2005/8/layout/hList6"/>
    <dgm:cxn modelId="{B3B38D80-CBF4-EA44-B41F-9DCEF5967AD4}" srcId="{93251986-434E-5A43-9E26-DB14EC9EBF0D}" destId="{A497E214-1FB6-1842-882D-E20179E8C45A}" srcOrd="2" destOrd="0" parTransId="{26FF8FA4-0D12-5A46-97D5-3620750E8A22}" sibTransId="{79BE6749-11AE-4646-998B-21064DF8B288}"/>
    <dgm:cxn modelId="{08905582-3797-E942-A313-0343DC629A00}" srcId="{EB548465-AA15-4F4F-A45C-4BC13FD0EE8B}" destId="{93251986-434E-5A43-9E26-DB14EC9EBF0D}" srcOrd="0" destOrd="0" parTransId="{87684846-EEC9-D747-BF89-39FA87A8ACC6}" sibTransId="{EC5F5EDF-32C2-114E-8898-002EA87BD90F}"/>
    <dgm:cxn modelId="{59D8BD84-6F81-7C45-8362-49C12CE4BD82}" srcId="{93251986-434E-5A43-9E26-DB14EC9EBF0D}" destId="{D571244C-8172-0B4F-90BD-E551232C0E6D}" srcOrd="1" destOrd="0" parTransId="{4029D825-1051-9D4D-B370-32AC08364FDC}" sibTransId="{F383C26E-4196-F249-A47A-088E329C9FAC}"/>
    <dgm:cxn modelId="{04317E8E-E1B1-974C-9369-795C2248335F}" srcId="{FFBEC23B-B2D5-B546-B77B-E752AC94D776}" destId="{09A4E8C1-6053-294F-A7AC-4D7A1F9FEB89}" srcOrd="2" destOrd="0" parTransId="{763B414D-7FE9-6542-8EE0-0DFC0B38D5BA}" sibTransId="{0FA3DCDD-5816-B94B-8D1A-3248A33A4C26}"/>
    <dgm:cxn modelId="{14CA0990-4780-E94B-A48F-BECCA0B74F74}" type="presOf" srcId="{CCF53B86-8713-684C-953B-396539C37967}" destId="{55272190-A3AF-FE4C-B526-6477866F5044}" srcOrd="0" destOrd="1" presId="urn:microsoft.com/office/officeart/2005/8/layout/hList6"/>
    <dgm:cxn modelId="{89C790AB-4FB1-794B-85FA-BE01E227F89A}" type="presOf" srcId="{2D67A9E1-8805-034C-8F65-B54FE7ADF077}" destId="{C658014C-280A-3444-8785-441CD119B8B9}" srcOrd="0" destOrd="2" presId="urn:microsoft.com/office/officeart/2005/8/layout/hList6"/>
    <dgm:cxn modelId="{F661B4C0-43ED-8E4A-8D63-2F0CF2DC982B}" type="presOf" srcId="{71BE318D-2EC8-F44B-A712-56DF16275B1F}" destId="{34EC7A7B-059A-1444-ACC8-CC59309C9510}" srcOrd="0" destOrd="4" presId="urn:microsoft.com/office/officeart/2005/8/layout/hList6"/>
    <dgm:cxn modelId="{43E7ADC2-2696-1F46-ABE4-EF6F123D50EB}" srcId="{33E116A1-86C9-8242-8570-A01BC9F06FEF}" destId="{5D4103C8-6CFB-BB4C-B9E4-70DE6D94FF02}" srcOrd="2" destOrd="0" parTransId="{DFF1DB0A-DA17-AA4A-A0A0-11A5DE504B8C}" sibTransId="{64C7A5B0-8690-B347-B63A-3BF199D56B37}"/>
    <dgm:cxn modelId="{A1326AC5-B834-3F4D-A770-7F9C0A0F2268}" type="presOf" srcId="{D571244C-8172-0B4F-90BD-E551232C0E6D}" destId="{55272190-A3AF-FE4C-B526-6477866F5044}" srcOrd="0" destOrd="2" presId="urn:microsoft.com/office/officeart/2005/8/layout/hList6"/>
    <dgm:cxn modelId="{E6CF63DF-9191-A542-80B7-45F1CD3CC171}" type="presOf" srcId="{A497E214-1FB6-1842-882D-E20179E8C45A}" destId="{55272190-A3AF-FE4C-B526-6477866F5044}" srcOrd="0" destOrd="3" presId="urn:microsoft.com/office/officeart/2005/8/layout/hList6"/>
    <dgm:cxn modelId="{88C419E0-EECE-3040-9D33-2D0467912366}" srcId="{33E116A1-86C9-8242-8570-A01BC9F06FEF}" destId="{71BE318D-2EC8-F44B-A712-56DF16275B1F}" srcOrd="3" destOrd="0" parTransId="{BFB524F2-3012-F949-895C-AE508852C53B}" sibTransId="{D639A0B5-CB76-6B44-859C-97E020AC4888}"/>
    <dgm:cxn modelId="{562761E1-3EDA-0345-A5D9-AC47FF9E1344}" srcId="{FFBEC23B-B2D5-B546-B77B-E752AC94D776}" destId="{431EA50D-9FA2-E749-B874-0B8A6D53FA32}" srcOrd="3" destOrd="0" parTransId="{C0D7170B-6A7E-6448-BA0C-F772650FE8BE}" sibTransId="{5C2AB4EC-647B-BB47-B652-0040EA489416}"/>
    <dgm:cxn modelId="{E145C0F8-2DAF-7643-BD82-F7251A4D8692}" type="presOf" srcId="{09A4E8C1-6053-294F-A7AC-4D7A1F9FEB89}" destId="{C658014C-280A-3444-8785-441CD119B8B9}" srcOrd="0" destOrd="3" presId="urn:microsoft.com/office/officeart/2005/8/layout/hList6"/>
    <dgm:cxn modelId="{9E7B13FA-8C41-EC43-984A-225D84802969}" type="presOf" srcId="{EB548465-AA15-4F4F-A45C-4BC13FD0EE8B}" destId="{83AC99EF-89C2-6048-818B-646648957405}" srcOrd="0" destOrd="0" presId="urn:microsoft.com/office/officeart/2005/8/layout/hList6"/>
    <dgm:cxn modelId="{66A511FB-4F1B-0E47-A871-599E43B38910}" srcId="{EB548465-AA15-4F4F-A45C-4BC13FD0EE8B}" destId="{FFBEC23B-B2D5-B546-B77B-E752AC94D776}" srcOrd="1" destOrd="0" parTransId="{E5071AF9-4E5F-0D4E-85CB-FF5AD95429E8}" sibTransId="{D0BA7807-CC4E-1B4C-8C86-AE61374EE651}"/>
    <dgm:cxn modelId="{BE51954F-D170-0C47-B869-FA13A8DE02A6}" type="presParOf" srcId="{83AC99EF-89C2-6048-818B-646648957405}" destId="{55272190-A3AF-FE4C-B526-6477866F5044}" srcOrd="0" destOrd="0" presId="urn:microsoft.com/office/officeart/2005/8/layout/hList6"/>
    <dgm:cxn modelId="{6F37346A-9266-CD4C-8FE0-3FCFFB51833B}" type="presParOf" srcId="{83AC99EF-89C2-6048-818B-646648957405}" destId="{3BDFC0B0-4970-4E4B-8637-B9E2D54D2199}" srcOrd="1" destOrd="0" presId="urn:microsoft.com/office/officeart/2005/8/layout/hList6"/>
    <dgm:cxn modelId="{6E204E08-79E9-9747-9488-5C72E87B2281}" type="presParOf" srcId="{83AC99EF-89C2-6048-818B-646648957405}" destId="{C658014C-280A-3444-8785-441CD119B8B9}" srcOrd="2" destOrd="0" presId="urn:microsoft.com/office/officeart/2005/8/layout/hList6"/>
    <dgm:cxn modelId="{D1A80F9C-ED53-754A-91ED-B6E12C1F16B1}" type="presParOf" srcId="{83AC99EF-89C2-6048-818B-646648957405}" destId="{BBB8DD98-63C8-B643-A5AA-FDF0C7306715}" srcOrd="3" destOrd="0" presId="urn:microsoft.com/office/officeart/2005/8/layout/hList6"/>
    <dgm:cxn modelId="{388A4E21-437B-A543-AC73-E7CFBAC7929F}" type="presParOf" srcId="{83AC99EF-89C2-6048-818B-646648957405}" destId="{34EC7A7B-059A-1444-ACC8-CC59309C9510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90C99D-E943-1E45-9AB3-488842D82326}" type="doc">
      <dgm:prSet loTypeId="urn:microsoft.com/office/officeart/2005/8/layout/hList1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5408E07-0DB0-8E49-B8AB-C5B3FC93D1BE}">
      <dgm:prSet phldrT="[Text]"/>
      <dgm:spPr/>
      <dgm:t>
        <a:bodyPr/>
        <a:lstStyle/>
        <a:p>
          <a:pPr>
            <a:buNone/>
          </a:pPr>
          <a:r>
            <a:rPr lang="en-PK" b="1" dirty="0"/>
            <a:t>What happened (attachment lens)</a:t>
          </a:r>
          <a:endParaRPr lang="en-GB" dirty="0"/>
        </a:p>
      </dgm:t>
    </dgm:pt>
    <dgm:pt modelId="{B9F5CAAD-0E1A-544D-BC56-0CE994388382}" type="parTrans" cxnId="{4CE146F8-23AB-7A47-B4FB-5AB86B5A4947}">
      <dgm:prSet/>
      <dgm:spPr/>
      <dgm:t>
        <a:bodyPr/>
        <a:lstStyle/>
        <a:p>
          <a:endParaRPr lang="en-GB"/>
        </a:p>
      </dgm:t>
    </dgm:pt>
    <dgm:pt modelId="{F544141A-AA3E-D544-B903-D40818FA7050}" type="sibTrans" cxnId="{4CE146F8-23AB-7A47-B4FB-5AB86B5A4947}">
      <dgm:prSet/>
      <dgm:spPr/>
      <dgm:t>
        <a:bodyPr/>
        <a:lstStyle/>
        <a:p>
          <a:endParaRPr lang="en-GB"/>
        </a:p>
      </dgm:t>
    </dgm:pt>
    <dgm:pt modelId="{A4D7463A-A957-4744-A631-18CCB3502E89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Father’s death</a:t>
          </a:r>
          <a:r>
            <a:rPr lang="en-PK" dirty="0"/>
            <a:t> → Major loss → grief + reduced emotional protection</a:t>
          </a:r>
          <a:endParaRPr lang="en-GB" dirty="0"/>
        </a:p>
      </dgm:t>
    </dgm:pt>
    <dgm:pt modelId="{74D10B47-EED4-C94A-BF7A-F59A9F72C68F}" type="parTrans" cxnId="{A4C4AF5E-1A24-1349-A56B-FF9513C393C9}">
      <dgm:prSet/>
      <dgm:spPr/>
      <dgm:t>
        <a:bodyPr/>
        <a:lstStyle/>
        <a:p>
          <a:endParaRPr lang="en-GB"/>
        </a:p>
      </dgm:t>
    </dgm:pt>
    <dgm:pt modelId="{C5942376-BE0F-FE42-ACBC-60C68262E6DA}" type="sibTrans" cxnId="{A4C4AF5E-1A24-1349-A56B-FF9513C393C9}">
      <dgm:prSet/>
      <dgm:spPr/>
      <dgm:t>
        <a:bodyPr/>
        <a:lstStyle/>
        <a:p>
          <a:endParaRPr lang="en-GB"/>
        </a:p>
      </dgm:t>
    </dgm:pt>
    <dgm:pt modelId="{2888C2EB-564D-F243-9CFC-5F97E26EABF9}">
      <dgm:prSet phldrT="[Text]"/>
      <dgm:spPr/>
      <dgm:t>
        <a:bodyPr/>
        <a:lstStyle/>
        <a:p>
          <a:pPr>
            <a:buNone/>
          </a:pPr>
          <a:r>
            <a:rPr lang="en-PK" b="1" dirty="0"/>
            <a:t>Possible impacts on development</a:t>
          </a:r>
          <a:endParaRPr lang="en-GB" dirty="0"/>
        </a:p>
      </dgm:t>
    </dgm:pt>
    <dgm:pt modelId="{C4505D31-5473-EC41-85F0-3E9ECC8360A2}" type="parTrans" cxnId="{0BA2C3BF-F5DD-074D-857C-D3ED90B05B9E}">
      <dgm:prSet/>
      <dgm:spPr/>
      <dgm:t>
        <a:bodyPr/>
        <a:lstStyle/>
        <a:p>
          <a:endParaRPr lang="en-GB"/>
        </a:p>
      </dgm:t>
    </dgm:pt>
    <dgm:pt modelId="{8940A262-9551-A34D-87B9-E618CB18D164}" type="sibTrans" cxnId="{0BA2C3BF-F5DD-074D-857C-D3ED90B05B9E}">
      <dgm:prSet/>
      <dgm:spPr/>
      <dgm:t>
        <a:bodyPr/>
        <a:lstStyle/>
        <a:p>
          <a:endParaRPr lang="en-GB"/>
        </a:p>
      </dgm:t>
    </dgm:pt>
    <dgm:pt modelId="{F4737E3F-7868-1B45-A93C-5AF5F539293C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Hyper-independence</a:t>
          </a:r>
          <a:r>
            <a:rPr lang="en-PK" dirty="0"/>
            <a:t> (I must cope alone)</a:t>
          </a:r>
          <a:endParaRPr lang="en-GB" dirty="0"/>
        </a:p>
      </dgm:t>
    </dgm:pt>
    <dgm:pt modelId="{8907F2A5-B01B-734F-B886-0E70F84B1AEE}" type="parTrans" cxnId="{411D2AAD-1A74-F24C-AD1A-8BE71E92E656}">
      <dgm:prSet/>
      <dgm:spPr/>
      <dgm:t>
        <a:bodyPr/>
        <a:lstStyle/>
        <a:p>
          <a:endParaRPr lang="en-GB"/>
        </a:p>
      </dgm:t>
    </dgm:pt>
    <dgm:pt modelId="{54D33F03-7BBF-6644-9EF7-7D4974783B3F}" type="sibTrans" cxnId="{411D2AAD-1A74-F24C-AD1A-8BE71E92E656}">
      <dgm:prSet/>
      <dgm:spPr/>
      <dgm:t>
        <a:bodyPr/>
        <a:lstStyle/>
        <a:p>
          <a:endParaRPr lang="en-GB"/>
        </a:p>
      </dgm:t>
    </dgm:pt>
    <dgm:pt modelId="{8B9ECEA3-130C-F641-8820-B632DAF14577}">
      <dgm:prSet phldrT="[Text]"/>
      <dgm:spPr/>
      <dgm:t>
        <a:bodyPr/>
        <a:lstStyle/>
        <a:p>
          <a:pPr>
            <a:buNone/>
          </a:pPr>
          <a:r>
            <a:rPr lang="en-PK" b="1" dirty="0"/>
            <a:t>Protective outcomes/strengths</a:t>
          </a:r>
          <a:endParaRPr lang="en-GB" dirty="0"/>
        </a:p>
      </dgm:t>
    </dgm:pt>
    <dgm:pt modelId="{D088E10D-F298-A24B-8AA0-8F3003CE4E7E}" type="parTrans" cxnId="{42D9752F-F27A-F443-A9FF-C48FB36FBF28}">
      <dgm:prSet/>
      <dgm:spPr/>
      <dgm:t>
        <a:bodyPr/>
        <a:lstStyle/>
        <a:p>
          <a:endParaRPr lang="en-GB"/>
        </a:p>
      </dgm:t>
    </dgm:pt>
    <dgm:pt modelId="{A096AFCB-4933-0347-97EC-061857A5AC1A}" type="sibTrans" cxnId="{42D9752F-F27A-F443-A9FF-C48FB36FBF28}">
      <dgm:prSet/>
      <dgm:spPr/>
      <dgm:t>
        <a:bodyPr/>
        <a:lstStyle/>
        <a:p>
          <a:endParaRPr lang="en-GB"/>
        </a:p>
      </dgm:t>
    </dgm:pt>
    <dgm:pt modelId="{178D9C62-75BA-394A-BEF3-AF7D7CFC0F67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0" dirty="0"/>
            <a:t>Empathy and sensitivity to others</a:t>
          </a:r>
          <a:endParaRPr lang="en-GB" b="0" dirty="0"/>
        </a:p>
      </dgm:t>
    </dgm:pt>
    <dgm:pt modelId="{0CA17744-B3FB-064A-9811-CFE481FAD5BF}" type="parTrans" cxnId="{9A5F23EB-4885-0B47-9AA4-4B245B2930C5}">
      <dgm:prSet/>
      <dgm:spPr/>
      <dgm:t>
        <a:bodyPr/>
        <a:lstStyle/>
        <a:p>
          <a:endParaRPr lang="en-GB"/>
        </a:p>
      </dgm:t>
    </dgm:pt>
    <dgm:pt modelId="{F8574220-B84D-BE42-ABFF-15C11A41F827}" type="sibTrans" cxnId="{9A5F23EB-4885-0B47-9AA4-4B245B2930C5}">
      <dgm:prSet/>
      <dgm:spPr/>
      <dgm:t>
        <a:bodyPr/>
        <a:lstStyle/>
        <a:p>
          <a:endParaRPr lang="en-GB"/>
        </a:p>
      </dgm:t>
    </dgm:pt>
    <dgm:pt modelId="{7CBCD903-6DE9-294A-813F-5EA3F0C039EE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/>
            <a:t>Role reversal (parentification)</a:t>
          </a:r>
          <a:r>
            <a:rPr lang="en-PK"/>
            <a:t>: Jenny becomes the support figure</a:t>
          </a:r>
        </a:p>
      </dgm:t>
    </dgm:pt>
    <dgm:pt modelId="{EBF1DD78-5148-5849-856F-10EA94487582}" type="parTrans" cxnId="{4F5A6466-5522-644C-B34E-B815AB6E8EF3}">
      <dgm:prSet/>
      <dgm:spPr/>
      <dgm:t>
        <a:bodyPr/>
        <a:lstStyle/>
        <a:p>
          <a:endParaRPr lang="en-GB"/>
        </a:p>
      </dgm:t>
    </dgm:pt>
    <dgm:pt modelId="{C7FAD0F6-506C-C74A-B272-55A4164F94F6}" type="sibTrans" cxnId="{4F5A6466-5522-644C-B34E-B815AB6E8EF3}">
      <dgm:prSet/>
      <dgm:spPr/>
      <dgm:t>
        <a:bodyPr/>
        <a:lstStyle/>
        <a:p>
          <a:endParaRPr lang="en-GB"/>
        </a:p>
      </dgm:t>
    </dgm:pt>
    <dgm:pt modelId="{320257CD-4B1A-4F45-9BB0-F1440D940B40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Reduced secure base</a:t>
          </a:r>
          <a:r>
            <a:rPr lang="en-PK" dirty="0"/>
            <a:t>: Mother is unwell → less consistent comfort for Jenny</a:t>
          </a:r>
        </a:p>
      </dgm:t>
    </dgm:pt>
    <dgm:pt modelId="{13FCAC45-FE5C-554B-8478-6B446DCC1E53}" type="parTrans" cxnId="{111E3C07-9A02-D34C-BEE2-0EFFB53A6106}">
      <dgm:prSet/>
      <dgm:spPr/>
      <dgm:t>
        <a:bodyPr/>
        <a:lstStyle/>
        <a:p>
          <a:endParaRPr lang="en-GB"/>
        </a:p>
      </dgm:t>
    </dgm:pt>
    <dgm:pt modelId="{8AA74183-CEAC-594B-8E76-CC908B23ECDA}" type="sibTrans" cxnId="{111E3C07-9A02-D34C-BEE2-0EFFB53A6106}">
      <dgm:prSet/>
      <dgm:spPr/>
      <dgm:t>
        <a:bodyPr/>
        <a:lstStyle/>
        <a:p>
          <a:endParaRPr lang="en-GB"/>
        </a:p>
      </dgm:t>
    </dgm:pt>
    <dgm:pt modelId="{2D01055B-37AE-6C47-BF5C-3DA02AA98ADE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/>
            <a:t>Fear of abandonment/constant worry</a:t>
          </a:r>
          <a:endParaRPr lang="en-PK"/>
        </a:p>
      </dgm:t>
    </dgm:pt>
    <dgm:pt modelId="{58BBDE94-8A2B-294C-AD0A-B96ECEAF01DA}" type="parTrans" cxnId="{3211E421-1918-174D-B2F3-9A09565AF2A5}">
      <dgm:prSet/>
      <dgm:spPr/>
      <dgm:t>
        <a:bodyPr/>
        <a:lstStyle/>
        <a:p>
          <a:endParaRPr lang="en-GB"/>
        </a:p>
      </dgm:t>
    </dgm:pt>
    <dgm:pt modelId="{8CC1734B-E656-2E4C-83A3-E3F09C52BE84}" type="sibTrans" cxnId="{3211E421-1918-174D-B2F3-9A09565AF2A5}">
      <dgm:prSet/>
      <dgm:spPr/>
      <dgm:t>
        <a:bodyPr/>
        <a:lstStyle/>
        <a:p>
          <a:endParaRPr lang="en-GB"/>
        </a:p>
      </dgm:t>
    </dgm:pt>
    <dgm:pt modelId="{F7A67A2F-C5F4-6F4F-9DF8-E42E6AC2BA59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/>
            <a:t>Difficulty trusting help</a:t>
          </a:r>
          <a:r>
            <a:rPr lang="en-PK"/>
            <a:t> (May reject services or feel guilty accepting support)</a:t>
          </a:r>
        </a:p>
      </dgm:t>
    </dgm:pt>
    <dgm:pt modelId="{0A230B95-478B-5F49-800A-CC444B9D17EA}" type="parTrans" cxnId="{57313396-2FBE-1B42-BA71-0126C88B1539}">
      <dgm:prSet/>
      <dgm:spPr/>
      <dgm:t>
        <a:bodyPr/>
        <a:lstStyle/>
        <a:p>
          <a:endParaRPr lang="en-GB"/>
        </a:p>
      </dgm:t>
    </dgm:pt>
    <dgm:pt modelId="{C86FF3B7-766F-4F43-AF80-C9AD8AC3FFA3}" type="sibTrans" cxnId="{57313396-2FBE-1B42-BA71-0126C88B1539}">
      <dgm:prSet/>
      <dgm:spPr/>
      <dgm:t>
        <a:bodyPr/>
        <a:lstStyle/>
        <a:p>
          <a:endParaRPr lang="en-GB"/>
        </a:p>
      </dgm:t>
    </dgm:pt>
    <dgm:pt modelId="{7B257F0A-4982-CB4B-9217-C265BD8B5284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Emotional overload</a:t>
          </a:r>
          <a:r>
            <a:rPr lang="en-PK" dirty="0"/>
            <a:t>: Stress, irritability, sleep issues, low mood (Islamiah </a:t>
          </a:r>
          <a:r>
            <a:rPr lang="en-PK" i="1" dirty="0"/>
            <a:t>et al.</a:t>
          </a:r>
          <a:r>
            <a:rPr lang="en-PK" dirty="0"/>
            <a:t>, 2023)</a:t>
          </a:r>
        </a:p>
      </dgm:t>
    </dgm:pt>
    <dgm:pt modelId="{950B312F-FDE3-D344-94F9-9ADB59022636}" type="parTrans" cxnId="{8D62DD0A-0CB1-3442-ADEC-F8F7EC5E3D52}">
      <dgm:prSet/>
      <dgm:spPr/>
      <dgm:t>
        <a:bodyPr/>
        <a:lstStyle/>
        <a:p>
          <a:endParaRPr lang="en-GB"/>
        </a:p>
      </dgm:t>
    </dgm:pt>
    <dgm:pt modelId="{A95D5CCC-98AF-0C4E-8B73-299BBDFE2AF5}" type="sibTrans" cxnId="{8D62DD0A-0CB1-3442-ADEC-F8F7EC5E3D52}">
      <dgm:prSet/>
      <dgm:spPr/>
      <dgm:t>
        <a:bodyPr/>
        <a:lstStyle/>
        <a:p>
          <a:endParaRPr lang="en-GB"/>
        </a:p>
      </dgm:t>
    </dgm:pt>
    <dgm:pt modelId="{0CD8538B-809F-A349-BD24-45C75C760F13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0"/>
            <a:t>Responsibility and practical competence</a:t>
          </a:r>
        </a:p>
      </dgm:t>
    </dgm:pt>
    <dgm:pt modelId="{7D863A0F-FB55-9245-B919-3EE143277B62}" type="parTrans" cxnId="{582C669C-91E2-9443-A159-4132C45863EF}">
      <dgm:prSet/>
      <dgm:spPr/>
      <dgm:t>
        <a:bodyPr/>
        <a:lstStyle/>
        <a:p>
          <a:endParaRPr lang="en-GB"/>
        </a:p>
      </dgm:t>
    </dgm:pt>
    <dgm:pt modelId="{E5ED7195-3EC5-A342-853D-7A07F1060BE3}" type="sibTrans" cxnId="{582C669C-91E2-9443-A159-4132C45863EF}">
      <dgm:prSet/>
      <dgm:spPr/>
      <dgm:t>
        <a:bodyPr/>
        <a:lstStyle/>
        <a:p>
          <a:endParaRPr lang="en-GB"/>
        </a:p>
      </dgm:t>
    </dgm:pt>
    <dgm:pt modelId="{141C53B8-83F3-6847-A54A-49E1F33B9EB7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0"/>
            <a:t>Problem-solving and organisation skills</a:t>
          </a:r>
        </a:p>
      </dgm:t>
    </dgm:pt>
    <dgm:pt modelId="{4B83C589-E7A3-094A-B184-CB0F10397B71}" type="parTrans" cxnId="{D9B11EA2-5561-DE43-ACE5-4CF79B827102}">
      <dgm:prSet/>
      <dgm:spPr/>
      <dgm:t>
        <a:bodyPr/>
        <a:lstStyle/>
        <a:p>
          <a:endParaRPr lang="en-GB"/>
        </a:p>
      </dgm:t>
    </dgm:pt>
    <dgm:pt modelId="{46D4FE27-7366-F043-96E3-C97C2408B4C0}" type="sibTrans" cxnId="{D9B11EA2-5561-DE43-ACE5-4CF79B827102}">
      <dgm:prSet/>
      <dgm:spPr/>
      <dgm:t>
        <a:bodyPr/>
        <a:lstStyle/>
        <a:p>
          <a:endParaRPr lang="en-GB"/>
        </a:p>
      </dgm:t>
    </dgm:pt>
    <dgm:pt modelId="{63368D10-283C-6446-8E3D-73F0D8FEBCD2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0" dirty="0"/>
            <a:t>Maturity and perseverance</a:t>
          </a:r>
        </a:p>
      </dgm:t>
    </dgm:pt>
    <dgm:pt modelId="{863BCCD0-3B76-4342-AF1A-133C90220AFB}" type="parTrans" cxnId="{AA25E2D9-6192-BF4A-8414-AB57EDE1308D}">
      <dgm:prSet/>
      <dgm:spPr/>
      <dgm:t>
        <a:bodyPr/>
        <a:lstStyle/>
        <a:p>
          <a:endParaRPr lang="en-GB"/>
        </a:p>
      </dgm:t>
    </dgm:pt>
    <dgm:pt modelId="{91BF3613-A60A-B341-8BA1-1F6F22B896FD}" type="sibTrans" cxnId="{AA25E2D9-6192-BF4A-8414-AB57EDE1308D}">
      <dgm:prSet/>
      <dgm:spPr/>
      <dgm:t>
        <a:bodyPr/>
        <a:lstStyle/>
        <a:p>
          <a:endParaRPr lang="en-GB"/>
        </a:p>
      </dgm:t>
    </dgm:pt>
    <dgm:pt modelId="{9B56923C-70D6-8C4C-8F61-99E61CF76B60}" type="pres">
      <dgm:prSet presAssocID="{8B90C99D-E943-1E45-9AB3-488842D82326}" presName="Name0" presStyleCnt="0">
        <dgm:presLayoutVars>
          <dgm:dir/>
          <dgm:animLvl val="lvl"/>
          <dgm:resizeHandles val="exact"/>
        </dgm:presLayoutVars>
      </dgm:prSet>
      <dgm:spPr/>
    </dgm:pt>
    <dgm:pt modelId="{38755A9D-4A80-9B45-950B-1943A3A131A7}" type="pres">
      <dgm:prSet presAssocID="{D5408E07-0DB0-8E49-B8AB-C5B3FC93D1BE}" presName="composite" presStyleCnt="0"/>
      <dgm:spPr/>
    </dgm:pt>
    <dgm:pt modelId="{E613F7B7-0587-EE4C-B0AD-3DE870BD0E74}" type="pres">
      <dgm:prSet presAssocID="{D5408E07-0DB0-8E49-B8AB-C5B3FC93D1BE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14ACAC33-A99E-E643-9B8B-8C2A162F6A75}" type="pres">
      <dgm:prSet presAssocID="{D5408E07-0DB0-8E49-B8AB-C5B3FC93D1BE}" presName="desTx" presStyleLbl="alignAccFollowNode1" presStyleIdx="0" presStyleCnt="3">
        <dgm:presLayoutVars>
          <dgm:bulletEnabled val="1"/>
        </dgm:presLayoutVars>
      </dgm:prSet>
      <dgm:spPr/>
    </dgm:pt>
    <dgm:pt modelId="{5A8E98BE-D8B5-8A47-AA3B-895181117C31}" type="pres">
      <dgm:prSet presAssocID="{F544141A-AA3E-D544-B903-D40818FA7050}" presName="space" presStyleCnt="0"/>
      <dgm:spPr/>
    </dgm:pt>
    <dgm:pt modelId="{25A3C086-A2D3-1047-B0F0-7402322D28E7}" type="pres">
      <dgm:prSet presAssocID="{2888C2EB-564D-F243-9CFC-5F97E26EABF9}" presName="composite" presStyleCnt="0"/>
      <dgm:spPr/>
    </dgm:pt>
    <dgm:pt modelId="{38448180-9941-8241-94CB-1E6D55A7FA2F}" type="pres">
      <dgm:prSet presAssocID="{2888C2EB-564D-F243-9CFC-5F97E26EABF9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1102DD3A-D3D5-774B-9ED4-305688E348B7}" type="pres">
      <dgm:prSet presAssocID="{2888C2EB-564D-F243-9CFC-5F97E26EABF9}" presName="desTx" presStyleLbl="alignAccFollowNode1" presStyleIdx="1" presStyleCnt="3">
        <dgm:presLayoutVars>
          <dgm:bulletEnabled val="1"/>
        </dgm:presLayoutVars>
      </dgm:prSet>
      <dgm:spPr/>
    </dgm:pt>
    <dgm:pt modelId="{8721E91A-B406-8E4E-BBAC-135AC4B9363E}" type="pres">
      <dgm:prSet presAssocID="{8940A262-9551-A34D-87B9-E618CB18D164}" presName="space" presStyleCnt="0"/>
      <dgm:spPr/>
    </dgm:pt>
    <dgm:pt modelId="{033AEF5B-CF8C-104A-952B-0B89789805AA}" type="pres">
      <dgm:prSet presAssocID="{8B9ECEA3-130C-F641-8820-B632DAF14577}" presName="composite" presStyleCnt="0"/>
      <dgm:spPr/>
    </dgm:pt>
    <dgm:pt modelId="{8A4455F8-7852-3849-964E-A012E58C9110}" type="pres">
      <dgm:prSet presAssocID="{8B9ECEA3-130C-F641-8820-B632DAF14577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E65A596D-C92E-F549-9EA2-65B437D48DFF}" type="pres">
      <dgm:prSet presAssocID="{8B9ECEA3-130C-F641-8820-B632DAF14577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111E3C07-9A02-D34C-BEE2-0EFFB53A6106}" srcId="{D5408E07-0DB0-8E49-B8AB-C5B3FC93D1BE}" destId="{320257CD-4B1A-4F45-9BB0-F1440D940B40}" srcOrd="2" destOrd="0" parTransId="{13FCAC45-FE5C-554B-8478-6B446DCC1E53}" sibTransId="{8AA74183-CEAC-594B-8E76-CC908B23ECDA}"/>
    <dgm:cxn modelId="{F2B05A0A-BAFE-B346-99D2-96DE229A1445}" type="presOf" srcId="{0CD8538B-809F-A349-BD24-45C75C760F13}" destId="{E65A596D-C92E-F549-9EA2-65B437D48DFF}" srcOrd="0" destOrd="1" presId="urn:microsoft.com/office/officeart/2005/8/layout/hList1"/>
    <dgm:cxn modelId="{8D62DD0A-0CB1-3442-ADEC-F8F7EC5E3D52}" srcId="{2888C2EB-564D-F243-9CFC-5F97E26EABF9}" destId="{7B257F0A-4982-CB4B-9217-C265BD8B5284}" srcOrd="3" destOrd="0" parTransId="{950B312F-FDE3-D344-94F9-9ADB59022636}" sibTransId="{A95D5CCC-98AF-0C4E-8B73-299BBDFE2AF5}"/>
    <dgm:cxn modelId="{75181C0B-EC7D-4341-9EC4-8C412EA3AC9A}" type="presOf" srcId="{63368D10-283C-6446-8E3D-73F0D8FEBCD2}" destId="{E65A596D-C92E-F549-9EA2-65B437D48DFF}" srcOrd="0" destOrd="3" presId="urn:microsoft.com/office/officeart/2005/8/layout/hList1"/>
    <dgm:cxn modelId="{276D1B10-BB06-F14D-837D-2E8CE3E0922F}" type="presOf" srcId="{7CBCD903-6DE9-294A-813F-5EA3F0C039EE}" destId="{14ACAC33-A99E-E643-9B8B-8C2A162F6A75}" srcOrd="0" destOrd="1" presId="urn:microsoft.com/office/officeart/2005/8/layout/hList1"/>
    <dgm:cxn modelId="{3211E421-1918-174D-B2F3-9A09565AF2A5}" srcId="{2888C2EB-564D-F243-9CFC-5F97E26EABF9}" destId="{2D01055B-37AE-6C47-BF5C-3DA02AA98ADE}" srcOrd="1" destOrd="0" parTransId="{58BBDE94-8A2B-294C-AD0A-B96ECEAF01DA}" sibTransId="{8CC1734B-E656-2E4C-83A3-E3F09C52BE84}"/>
    <dgm:cxn modelId="{42D9752F-F27A-F443-A9FF-C48FB36FBF28}" srcId="{8B90C99D-E943-1E45-9AB3-488842D82326}" destId="{8B9ECEA3-130C-F641-8820-B632DAF14577}" srcOrd="2" destOrd="0" parTransId="{D088E10D-F298-A24B-8AA0-8F3003CE4E7E}" sibTransId="{A096AFCB-4933-0347-97EC-061857A5AC1A}"/>
    <dgm:cxn modelId="{4A0DC730-96CA-7345-B3A8-45E029FFE55C}" type="presOf" srcId="{178D9C62-75BA-394A-BEF3-AF7D7CFC0F67}" destId="{E65A596D-C92E-F549-9EA2-65B437D48DFF}" srcOrd="0" destOrd="0" presId="urn:microsoft.com/office/officeart/2005/8/layout/hList1"/>
    <dgm:cxn modelId="{9AFF1A32-24B1-4441-9402-92E7D738D822}" type="presOf" srcId="{320257CD-4B1A-4F45-9BB0-F1440D940B40}" destId="{14ACAC33-A99E-E643-9B8B-8C2A162F6A75}" srcOrd="0" destOrd="2" presId="urn:microsoft.com/office/officeart/2005/8/layout/hList1"/>
    <dgm:cxn modelId="{60F19140-02A6-864A-B697-9A3932808E62}" type="presOf" srcId="{141C53B8-83F3-6847-A54A-49E1F33B9EB7}" destId="{E65A596D-C92E-F549-9EA2-65B437D48DFF}" srcOrd="0" destOrd="2" presId="urn:microsoft.com/office/officeart/2005/8/layout/hList1"/>
    <dgm:cxn modelId="{D3BEDF4F-1DA2-AE45-B0EC-D85E36CC2402}" type="presOf" srcId="{2D01055B-37AE-6C47-BF5C-3DA02AA98ADE}" destId="{1102DD3A-D3D5-774B-9ED4-305688E348B7}" srcOrd="0" destOrd="1" presId="urn:microsoft.com/office/officeart/2005/8/layout/hList1"/>
    <dgm:cxn modelId="{CBAA3C5C-4B04-AE48-BB62-49CE649F8841}" type="presOf" srcId="{F4737E3F-7868-1B45-A93C-5AF5F539293C}" destId="{1102DD3A-D3D5-774B-9ED4-305688E348B7}" srcOrd="0" destOrd="0" presId="urn:microsoft.com/office/officeart/2005/8/layout/hList1"/>
    <dgm:cxn modelId="{A4C4AF5E-1A24-1349-A56B-FF9513C393C9}" srcId="{D5408E07-0DB0-8E49-B8AB-C5B3FC93D1BE}" destId="{A4D7463A-A957-4744-A631-18CCB3502E89}" srcOrd="0" destOrd="0" parTransId="{74D10B47-EED4-C94A-BF7A-F59A9F72C68F}" sibTransId="{C5942376-BE0F-FE42-ACBC-60C68262E6DA}"/>
    <dgm:cxn modelId="{5C844666-A0BC-4749-9C68-C167AB728521}" type="presOf" srcId="{F7A67A2F-C5F4-6F4F-9DF8-E42E6AC2BA59}" destId="{1102DD3A-D3D5-774B-9ED4-305688E348B7}" srcOrd="0" destOrd="2" presId="urn:microsoft.com/office/officeart/2005/8/layout/hList1"/>
    <dgm:cxn modelId="{4F5A6466-5522-644C-B34E-B815AB6E8EF3}" srcId="{D5408E07-0DB0-8E49-B8AB-C5B3FC93D1BE}" destId="{7CBCD903-6DE9-294A-813F-5EA3F0C039EE}" srcOrd="1" destOrd="0" parTransId="{EBF1DD78-5148-5849-856F-10EA94487582}" sibTransId="{C7FAD0F6-506C-C74A-B272-55A4164F94F6}"/>
    <dgm:cxn modelId="{D5DD3F6B-878B-E245-AFC9-BA68E7BE3E68}" type="presOf" srcId="{7B257F0A-4982-CB4B-9217-C265BD8B5284}" destId="{1102DD3A-D3D5-774B-9ED4-305688E348B7}" srcOrd="0" destOrd="3" presId="urn:microsoft.com/office/officeart/2005/8/layout/hList1"/>
    <dgm:cxn modelId="{EB0FB787-63F2-4A40-918B-4B9A8214CE8E}" type="presOf" srcId="{8B90C99D-E943-1E45-9AB3-488842D82326}" destId="{9B56923C-70D6-8C4C-8F61-99E61CF76B60}" srcOrd="0" destOrd="0" presId="urn:microsoft.com/office/officeart/2005/8/layout/hList1"/>
    <dgm:cxn modelId="{57313396-2FBE-1B42-BA71-0126C88B1539}" srcId="{2888C2EB-564D-F243-9CFC-5F97E26EABF9}" destId="{F7A67A2F-C5F4-6F4F-9DF8-E42E6AC2BA59}" srcOrd="2" destOrd="0" parTransId="{0A230B95-478B-5F49-800A-CC444B9D17EA}" sibTransId="{C86FF3B7-766F-4F43-AF80-C9AD8AC3FFA3}"/>
    <dgm:cxn modelId="{582C669C-91E2-9443-A159-4132C45863EF}" srcId="{8B9ECEA3-130C-F641-8820-B632DAF14577}" destId="{0CD8538B-809F-A349-BD24-45C75C760F13}" srcOrd="1" destOrd="0" parTransId="{7D863A0F-FB55-9245-B919-3EE143277B62}" sibTransId="{E5ED7195-3EC5-A342-853D-7A07F1060BE3}"/>
    <dgm:cxn modelId="{D9B11EA2-5561-DE43-ACE5-4CF79B827102}" srcId="{8B9ECEA3-130C-F641-8820-B632DAF14577}" destId="{141C53B8-83F3-6847-A54A-49E1F33B9EB7}" srcOrd="2" destOrd="0" parTransId="{4B83C589-E7A3-094A-B184-CB0F10397B71}" sibTransId="{46D4FE27-7366-F043-96E3-C97C2408B4C0}"/>
    <dgm:cxn modelId="{411D2AAD-1A74-F24C-AD1A-8BE71E92E656}" srcId="{2888C2EB-564D-F243-9CFC-5F97E26EABF9}" destId="{F4737E3F-7868-1B45-A93C-5AF5F539293C}" srcOrd="0" destOrd="0" parTransId="{8907F2A5-B01B-734F-B886-0E70F84B1AEE}" sibTransId="{54D33F03-7BBF-6644-9EF7-7D4974783B3F}"/>
    <dgm:cxn modelId="{B38A15AF-83E6-6140-B62D-57FBBD3953E2}" type="presOf" srcId="{8B9ECEA3-130C-F641-8820-B632DAF14577}" destId="{8A4455F8-7852-3849-964E-A012E58C9110}" srcOrd="0" destOrd="0" presId="urn:microsoft.com/office/officeart/2005/8/layout/hList1"/>
    <dgm:cxn modelId="{00863CB8-8C8A-3449-9F9D-102202EC033D}" type="presOf" srcId="{A4D7463A-A957-4744-A631-18CCB3502E89}" destId="{14ACAC33-A99E-E643-9B8B-8C2A162F6A75}" srcOrd="0" destOrd="0" presId="urn:microsoft.com/office/officeart/2005/8/layout/hList1"/>
    <dgm:cxn modelId="{0BA2C3BF-F5DD-074D-857C-D3ED90B05B9E}" srcId="{8B90C99D-E943-1E45-9AB3-488842D82326}" destId="{2888C2EB-564D-F243-9CFC-5F97E26EABF9}" srcOrd="1" destOrd="0" parTransId="{C4505D31-5473-EC41-85F0-3E9ECC8360A2}" sibTransId="{8940A262-9551-A34D-87B9-E618CB18D164}"/>
    <dgm:cxn modelId="{4C39E0CE-6158-E04B-8437-225276A499A4}" type="presOf" srcId="{2888C2EB-564D-F243-9CFC-5F97E26EABF9}" destId="{38448180-9941-8241-94CB-1E6D55A7FA2F}" srcOrd="0" destOrd="0" presId="urn:microsoft.com/office/officeart/2005/8/layout/hList1"/>
    <dgm:cxn modelId="{4F06B3D6-87FC-084D-B2A3-FAC82D01E617}" type="presOf" srcId="{D5408E07-0DB0-8E49-B8AB-C5B3FC93D1BE}" destId="{E613F7B7-0587-EE4C-B0AD-3DE870BD0E74}" srcOrd="0" destOrd="0" presId="urn:microsoft.com/office/officeart/2005/8/layout/hList1"/>
    <dgm:cxn modelId="{AA25E2D9-6192-BF4A-8414-AB57EDE1308D}" srcId="{8B9ECEA3-130C-F641-8820-B632DAF14577}" destId="{63368D10-283C-6446-8E3D-73F0D8FEBCD2}" srcOrd="3" destOrd="0" parTransId="{863BCCD0-3B76-4342-AF1A-133C90220AFB}" sibTransId="{91BF3613-A60A-B341-8BA1-1F6F22B896FD}"/>
    <dgm:cxn modelId="{9A5F23EB-4885-0B47-9AA4-4B245B2930C5}" srcId="{8B9ECEA3-130C-F641-8820-B632DAF14577}" destId="{178D9C62-75BA-394A-BEF3-AF7D7CFC0F67}" srcOrd="0" destOrd="0" parTransId="{0CA17744-B3FB-064A-9811-CFE481FAD5BF}" sibTransId="{F8574220-B84D-BE42-ABFF-15C11A41F827}"/>
    <dgm:cxn modelId="{4CE146F8-23AB-7A47-B4FB-5AB86B5A4947}" srcId="{8B90C99D-E943-1E45-9AB3-488842D82326}" destId="{D5408E07-0DB0-8E49-B8AB-C5B3FC93D1BE}" srcOrd="0" destOrd="0" parTransId="{B9F5CAAD-0E1A-544D-BC56-0CE994388382}" sibTransId="{F544141A-AA3E-D544-B903-D40818FA7050}"/>
    <dgm:cxn modelId="{319292CD-2EBD-0041-8E97-40022C936636}" type="presParOf" srcId="{9B56923C-70D6-8C4C-8F61-99E61CF76B60}" destId="{38755A9D-4A80-9B45-950B-1943A3A131A7}" srcOrd="0" destOrd="0" presId="urn:microsoft.com/office/officeart/2005/8/layout/hList1"/>
    <dgm:cxn modelId="{9B1678F6-508D-EE4B-9648-BE93C62FA346}" type="presParOf" srcId="{38755A9D-4A80-9B45-950B-1943A3A131A7}" destId="{E613F7B7-0587-EE4C-B0AD-3DE870BD0E74}" srcOrd="0" destOrd="0" presId="urn:microsoft.com/office/officeart/2005/8/layout/hList1"/>
    <dgm:cxn modelId="{72EDF315-43FD-6641-AF32-E577D72E5507}" type="presParOf" srcId="{38755A9D-4A80-9B45-950B-1943A3A131A7}" destId="{14ACAC33-A99E-E643-9B8B-8C2A162F6A75}" srcOrd="1" destOrd="0" presId="urn:microsoft.com/office/officeart/2005/8/layout/hList1"/>
    <dgm:cxn modelId="{C190CEC9-552D-D947-8247-2C41077CAAA7}" type="presParOf" srcId="{9B56923C-70D6-8C4C-8F61-99E61CF76B60}" destId="{5A8E98BE-D8B5-8A47-AA3B-895181117C31}" srcOrd="1" destOrd="0" presId="urn:microsoft.com/office/officeart/2005/8/layout/hList1"/>
    <dgm:cxn modelId="{21686612-92A4-5543-90FA-17B83D5D8467}" type="presParOf" srcId="{9B56923C-70D6-8C4C-8F61-99E61CF76B60}" destId="{25A3C086-A2D3-1047-B0F0-7402322D28E7}" srcOrd="2" destOrd="0" presId="urn:microsoft.com/office/officeart/2005/8/layout/hList1"/>
    <dgm:cxn modelId="{61ED1480-22E6-DC49-BFFF-E3304A04910A}" type="presParOf" srcId="{25A3C086-A2D3-1047-B0F0-7402322D28E7}" destId="{38448180-9941-8241-94CB-1E6D55A7FA2F}" srcOrd="0" destOrd="0" presId="urn:microsoft.com/office/officeart/2005/8/layout/hList1"/>
    <dgm:cxn modelId="{C7EF199F-E407-5648-B55F-28A8B02E07DC}" type="presParOf" srcId="{25A3C086-A2D3-1047-B0F0-7402322D28E7}" destId="{1102DD3A-D3D5-774B-9ED4-305688E348B7}" srcOrd="1" destOrd="0" presId="urn:microsoft.com/office/officeart/2005/8/layout/hList1"/>
    <dgm:cxn modelId="{458EC362-F87A-814C-948C-E84E330B4DD3}" type="presParOf" srcId="{9B56923C-70D6-8C4C-8F61-99E61CF76B60}" destId="{8721E91A-B406-8E4E-BBAC-135AC4B9363E}" srcOrd="3" destOrd="0" presId="urn:microsoft.com/office/officeart/2005/8/layout/hList1"/>
    <dgm:cxn modelId="{225CDD9E-5006-0D4D-BA1A-1F69B5B4FA04}" type="presParOf" srcId="{9B56923C-70D6-8C4C-8F61-99E61CF76B60}" destId="{033AEF5B-CF8C-104A-952B-0B89789805AA}" srcOrd="4" destOrd="0" presId="urn:microsoft.com/office/officeart/2005/8/layout/hList1"/>
    <dgm:cxn modelId="{3F905433-F69C-6C40-A8F8-DD2D8627B86F}" type="presParOf" srcId="{033AEF5B-CF8C-104A-952B-0B89789805AA}" destId="{8A4455F8-7852-3849-964E-A012E58C9110}" srcOrd="0" destOrd="0" presId="urn:microsoft.com/office/officeart/2005/8/layout/hList1"/>
    <dgm:cxn modelId="{AED47813-49B1-6F4D-B921-5448A9661675}" type="presParOf" srcId="{033AEF5B-CF8C-104A-952B-0B89789805AA}" destId="{E65A596D-C92E-F549-9EA2-65B437D48DF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B8E1D0-C416-4043-90B7-7AD253CA6D82}" type="doc">
      <dgm:prSet loTypeId="urn:microsoft.com/office/officeart/2005/8/layout/process1" loCatId="" qsTypeId="urn:microsoft.com/office/officeart/2005/8/quickstyle/simple1" qsCatId="simple" csTypeId="urn:microsoft.com/office/officeart/2005/8/colors/colorful1" csCatId="colorful" phldr="1"/>
      <dgm:spPr/>
    </dgm:pt>
    <dgm:pt modelId="{C25C934B-DB94-F84C-AD40-D1E9D47293F7}">
      <dgm:prSet phldrT="[Text]"/>
      <dgm:spPr/>
      <dgm:t>
        <a:bodyPr/>
        <a:lstStyle/>
        <a:p>
          <a:pPr>
            <a:buNone/>
          </a:pPr>
          <a:r>
            <a:rPr lang="en-PK" b="1" dirty="0"/>
            <a:t>Worry</a:t>
          </a:r>
          <a:endParaRPr lang="en-GB" dirty="0"/>
        </a:p>
      </dgm:t>
    </dgm:pt>
    <dgm:pt modelId="{09F40229-7A5D-D745-B7E3-B1CE23510CDA}" type="parTrans" cxnId="{26CA4628-A537-D944-BBEE-D247C7B1CE50}">
      <dgm:prSet/>
      <dgm:spPr/>
      <dgm:t>
        <a:bodyPr/>
        <a:lstStyle/>
        <a:p>
          <a:endParaRPr lang="en-GB"/>
        </a:p>
      </dgm:t>
    </dgm:pt>
    <dgm:pt modelId="{BB0E6CA2-BA6E-9A4E-893A-2E4CA28B4608}" type="sibTrans" cxnId="{26CA4628-A537-D944-BBEE-D247C7B1CE50}">
      <dgm:prSet/>
      <dgm:spPr/>
      <dgm:t>
        <a:bodyPr/>
        <a:lstStyle/>
        <a:p>
          <a:endParaRPr lang="en-GB"/>
        </a:p>
      </dgm:t>
    </dgm:pt>
    <dgm:pt modelId="{781C1F17-78F5-1B4C-AC5A-5114819E5900}">
      <dgm:prSet phldrT="[Text]"/>
      <dgm:spPr/>
      <dgm:t>
        <a:bodyPr/>
        <a:lstStyle/>
        <a:p>
          <a:pPr>
            <a:buNone/>
          </a:pPr>
          <a:r>
            <a:rPr lang="en-PK" b="1" dirty="0"/>
            <a:t>Over-responsibility</a:t>
          </a:r>
          <a:endParaRPr lang="en-GB" dirty="0"/>
        </a:p>
      </dgm:t>
    </dgm:pt>
    <dgm:pt modelId="{5CBD621A-CF61-5740-B1A4-34447C105874}" type="parTrans" cxnId="{B14D6C5A-5852-9443-AB2D-0F8EB0EAB1C4}">
      <dgm:prSet/>
      <dgm:spPr/>
      <dgm:t>
        <a:bodyPr/>
        <a:lstStyle/>
        <a:p>
          <a:endParaRPr lang="en-GB"/>
        </a:p>
      </dgm:t>
    </dgm:pt>
    <dgm:pt modelId="{BDE9697E-3E99-DC4E-9D99-2A5415C4C0F1}" type="sibTrans" cxnId="{B14D6C5A-5852-9443-AB2D-0F8EB0EAB1C4}">
      <dgm:prSet/>
      <dgm:spPr/>
      <dgm:t>
        <a:bodyPr/>
        <a:lstStyle/>
        <a:p>
          <a:endParaRPr lang="en-GB"/>
        </a:p>
      </dgm:t>
    </dgm:pt>
    <dgm:pt modelId="{05C4CEB5-C925-4348-880F-75DAF6ED9B92}">
      <dgm:prSet phldrT="[Text]"/>
      <dgm:spPr/>
      <dgm:t>
        <a:bodyPr/>
        <a:lstStyle/>
        <a:p>
          <a:pPr>
            <a:buNone/>
          </a:pPr>
          <a:r>
            <a:rPr lang="en-PK" b="1" dirty="0"/>
            <a:t>Less rest/support</a:t>
          </a:r>
          <a:endParaRPr lang="en-GB" dirty="0"/>
        </a:p>
      </dgm:t>
    </dgm:pt>
    <dgm:pt modelId="{D4A4E07D-FB6F-A142-BCEA-BDE2D62D783D}" type="parTrans" cxnId="{8C089882-87A0-9145-AEB0-0A73068CC614}">
      <dgm:prSet/>
      <dgm:spPr/>
      <dgm:t>
        <a:bodyPr/>
        <a:lstStyle/>
        <a:p>
          <a:endParaRPr lang="en-GB"/>
        </a:p>
      </dgm:t>
    </dgm:pt>
    <dgm:pt modelId="{A299D606-8E17-0648-97FD-AD64320CB11B}" type="sibTrans" cxnId="{8C089882-87A0-9145-AEB0-0A73068CC614}">
      <dgm:prSet/>
      <dgm:spPr/>
      <dgm:t>
        <a:bodyPr/>
        <a:lstStyle/>
        <a:p>
          <a:endParaRPr lang="en-GB"/>
        </a:p>
      </dgm:t>
    </dgm:pt>
    <dgm:pt modelId="{7F09E6C0-CBF1-BF42-8E3F-BC82E59BE240}">
      <dgm:prSet phldrT="[Text]"/>
      <dgm:spPr/>
      <dgm:t>
        <a:bodyPr/>
        <a:lstStyle/>
        <a:p>
          <a:pPr>
            <a:buNone/>
          </a:pPr>
          <a:r>
            <a:rPr lang="en-PK" b="1" dirty="0"/>
            <a:t>More stress</a:t>
          </a:r>
          <a:endParaRPr lang="en-GB" dirty="0"/>
        </a:p>
      </dgm:t>
    </dgm:pt>
    <dgm:pt modelId="{6296AAB5-C26D-054D-95FD-33CA9350724F}" type="parTrans" cxnId="{234E5E14-A58D-3246-B42B-5B3B18874B5C}">
      <dgm:prSet/>
      <dgm:spPr/>
      <dgm:t>
        <a:bodyPr/>
        <a:lstStyle/>
        <a:p>
          <a:endParaRPr lang="en-GB"/>
        </a:p>
      </dgm:t>
    </dgm:pt>
    <dgm:pt modelId="{C1B7E9CD-FD2F-C841-82C5-DDC952DD1121}" type="sibTrans" cxnId="{234E5E14-A58D-3246-B42B-5B3B18874B5C}">
      <dgm:prSet/>
      <dgm:spPr/>
      <dgm:t>
        <a:bodyPr/>
        <a:lstStyle/>
        <a:p>
          <a:endParaRPr lang="en-GB"/>
        </a:p>
      </dgm:t>
    </dgm:pt>
    <dgm:pt modelId="{65C6F006-7E2F-014C-8C34-98833A37B102}">
      <dgm:prSet phldrT="[Text]"/>
      <dgm:spPr/>
      <dgm:t>
        <a:bodyPr/>
        <a:lstStyle/>
        <a:p>
          <a:pPr>
            <a:buNone/>
          </a:pPr>
          <a:r>
            <a:rPr lang="en-PK" b="1" dirty="0"/>
            <a:t>More worry</a:t>
          </a:r>
          <a:endParaRPr lang="en-GB" dirty="0"/>
        </a:p>
      </dgm:t>
    </dgm:pt>
    <dgm:pt modelId="{F1882A8D-88BF-BC4D-A60D-7F5297ADC74F}" type="parTrans" cxnId="{019513DB-6E3C-0447-AD92-351C5081BCF1}">
      <dgm:prSet/>
      <dgm:spPr/>
      <dgm:t>
        <a:bodyPr/>
        <a:lstStyle/>
        <a:p>
          <a:endParaRPr lang="en-GB"/>
        </a:p>
      </dgm:t>
    </dgm:pt>
    <dgm:pt modelId="{384A04DF-7D3A-A942-8BB9-D06D3738A34A}" type="sibTrans" cxnId="{019513DB-6E3C-0447-AD92-351C5081BCF1}">
      <dgm:prSet/>
      <dgm:spPr/>
      <dgm:t>
        <a:bodyPr/>
        <a:lstStyle/>
        <a:p>
          <a:endParaRPr lang="en-GB"/>
        </a:p>
      </dgm:t>
    </dgm:pt>
    <dgm:pt modelId="{4BC08E2F-0C38-194A-96F1-27C896410DB5}" type="pres">
      <dgm:prSet presAssocID="{54B8E1D0-C416-4043-90B7-7AD253CA6D82}" presName="Name0" presStyleCnt="0">
        <dgm:presLayoutVars>
          <dgm:dir/>
          <dgm:resizeHandles val="exact"/>
        </dgm:presLayoutVars>
      </dgm:prSet>
      <dgm:spPr/>
    </dgm:pt>
    <dgm:pt modelId="{0616DE5D-B64E-8849-B0E9-2827D7C20060}" type="pres">
      <dgm:prSet presAssocID="{C25C934B-DB94-F84C-AD40-D1E9D47293F7}" presName="node" presStyleLbl="node1" presStyleIdx="0" presStyleCnt="5">
        <dgm:presLayoutVars>
          <dgm:bulletEnabled val="1"/>
        </dgm:presLayoutVars>
      </dgm:prSet>
      <dgm:spPr/>
    </dgm:pt>
    <dgm:pt modelId="{9C34BED6-AC5C-6B4C-BDD4-19F4749AB344}" type="pres">
      <dgm:prSet presAssocID="{BB0E6CA2-BA6E-9A4E-893A-2E4CA28B4608}" presName="sibTrans" presStyleLbl="sibTrans2D1" presStyleIdx="0" presStyleCnt="4"/>
      <dgm:spPr/>
    </dgm:pt>
    <dgm:pt modelId="{C8BF6C8E-A192-F743-983F-1762734B15DA}" type="pres">
      <dgm:prSet presAssocID="{BB0E6CA2-BA6E-9A4E-893A-2E4CA28B4608}" presName="connectorText" presStyleLbl="sibTrans2D1" presStyleIdx="0" presStyleCnt="4"/>
      <dgm:spPr/>
    </dgm:pt>
    <dgm:pt modelId="{8692E2B0-CEB4-AD49-8991-61066790D6DA}" type="pres">
      <dgm:prSet presAssocID="{781C1F17-78F5-1B4C-AC5A-5114819E5900}" presName="node" presStyleLbl="node1" presStyleIdx="1" presStyleCnt="5">
        <dgm:presLayoutVars>
          <dgm:bulletEnabled val="1"/>
        </dgm:presLayoutVars>
      </dgm:prSet>
      <dgm:spPr/>
    </dgm:pt>
    <dgm:pt modelId="{03AE53DF-1252-0B4E-8BD4-09F5EDBB4BF5}" type="pres">
      <dgm:prSet presAssocID="{BDE9697E-3E99-DC4E-9D99-2A5415C4C0F1}" presName="sibTrans" presStyleLbl="sibTrans2D1" presStyleIdx="1" presStyleCnt="4"/>
      <dgm:spPr/>
    </dgm:pt>
    <dgm:pt modelId="{620D5F82-0276-1840-B5A5-84B981E601B8}" type="pres">
      <dgm:prSet presAssocID="{BDE9697E-3E99-DC4E-9D99-2A5415C4C0F1}" presName="connectorText" presStyleLbl="sibTrans2D1" presStyleIdx="1" presStyleCnt="4"/>
      <dgm:spPr/>
    </dgm:pt>
    <dgm:pt modelId="{4BB4E7ED-9B7D-AF48-87FD-31B4574CA08D}" type="pres">
      <dgm:prSet presAssocID="{05C4CEB5-C925-4348-880F-75DAF6ED9B92}" presName="node" presStyleLbl="node1" presStyleIdx="2" presStyleCnt="5">
        <dgm:presLayoutVars>
          <dgm:bulletEnabled val="1"/>
        </dgm:presLayoutVars>
      </dgm:prSet>
      <dgm:spPr/>
    </dgm:pt>
    <dgm:pt modelId="{35D8DAEB-5435-A742-AAAE-BF7AB210FD1E}" type="pres">
      <dgm:prSet presAssocID="{A299D606-8E17-0648-97FD-AD64320CB11B}" presName="sibTrans" presStyleLbl="sibTrans2D1" presStyleIdx="2" presStyleCnt="4"/>
      <dgm:spPr/>
    </dgm:pt>
    <dgm:pt modelId="{A1739239-B199-E64C-BF61-CB07F193007F}" type="pres">
      <dgm:prSet presAssocID="{A299D606-8E17-0648-97FD-AD64320CB11B}" presName="connectorText" presStyleLbl="sibTrans2D1" presStyleIdx="2" presStyleCnt="4"/>
      <dgm:spPr/>
    </dgm:pt>
    <dgm:pt modelId="{2EE12C7D-7441-9544-9A5A-16615CD7F145}" type="pres">
      <dgm:prSet presAssocID="{7F09E6C0-CBF1-BF42-8E3F-BC82E59BE240}" presName="node" presStyleLbl="node1" presStyleIdx="3" presStyleCnt="5">
        <dgm:presLayoutVars>
          <dgm:bulletEnabled val="1"/>
        </dgm:presLayoutVars>
      </dgm:prSet>
      <dgm:spPr/>
    </dgm:pt>
    <dgm:pt modelId="{1B05A100-8831-8F43-B64C-4905D49C2FE2}" type="pres">
      <dgm:prSet presAssocID="{C1B7E9CD-FD2F-C841-82C5-DDC952DD1121}" presName="sibTrans" presStyleLbl="sibTrans2D1" presStyleIdx="3" presStyleCnt="4"/>
      <dgm:spPr/>
    </dgm:pt>
    <dgm:pt modelId="{BC8DDA9B-DC60-6446-8F44-E133102F0A01}" type="pres">
      <dgm:prSet presAssocID="{C1B7E9CD-FD2F-C841-82C5-DDC952DD1121}" presName="connectorText" presStyleLbl="sibTrans2D1" presStyleIdx="3" presStyleCnt="4"/>
      <dgm:spPr/>
    </dgm:pt>
    <dgm:pt modelId="{78A41B16-D89F-DE48-AD9C-FE980900216F}" type="pres">
      <dgm:prSet presAssocID="{65C6F006-7E2F-014C-8C34-98833A37B102}" presName="node" presStyleLbl="node1" presStyleIdx="4" presStyleCnt="5">
        <dgm:presLayoutVars>
          <dgm:bulletEnabled val="1"/>
        </dgm:presLayoutVars>
      </dgm:prSet>
      <dgm:spPr/>
    </dgm:pt>
  </dgm:ptLst>
  <dgm:cxnLst>
    <dgm:cxn modelId="{D6A65104-B928-F145-BD1F-A34C431ECC25}" type="presOf" srcId="{7F09E6C0-CBF1-BF42-8E3F-BC82E59BE240}" destId="{2EE12C7D-7441-9544-9A5A-16615CD7F145}" srcOrd="0" destOrd="0" presId="urn:microsoft.com/office/officeart/2005/8/layout/process1"/>
    <dgm:cxn modelId="{234E5E14-A58D-3246-B42B-5B3B18874B5C}" srcId="{54B8E1D0-C416-4043-90B7-7AD253CA6D82}" destId="{7F09E6C0-CBF1-BF42-8E3F-BC82E59BE240}" srcOrd="3" destOrd="0" parTransId="{6296AAB5-C26D-054D-95FD-33CA9350724F}" sibTransId="{C1B7E9CD-FD2F-C841-82C5-DDC952DD1121}"/>
    <dgm:cxn modelId="{663C5B1E-978A-DE4F-A337-43CC4DAE8E66}" type="presOf" srcId="{A299D606-8E17-0648-97FD-AD64320CB11B}" destId="{A1739239-B199-E64C-BF61-CB07F193007F}" srcOrd="1" destOrd="0" presId="urn:microsoft.com/office/officeart/2005/8/layout/process1"/>
    <dgm:cxn modelId="{26CA4628-A537-D944-BBEE-D247C7B1CE50}" srcId="{54B8E1D0-C416-4043-90B7-7AD253CA6D82}" destId="{C25C934B-DB94-F84C-AD40-D1E9D47293F7}" srcOrd="0" destOrd="0" parTransId="{09F40229-7A5D-D745-B7E3-B1CE23510CDA}" sibTransId="{BB0E6CA2-BA6E-9A4E-893A-2E4CA28B4608}"/>
    <dgm:cxn modelId="{B14D6C5A-5852-9443-AB2D-0F8EB0EAB1C4}" srcId="{54B8E1D0-C416-4043-90B7-7AD253CA6D82}" destId="{781C1F17-78F5-1B4C-AC5A-5114819E5900}" srcOrd="1" destOrd="0" parTransId="{5CBD621A-CF61-5740-B1A4-34447C105874}" sibTransId="{BDE9697E-3E99-DC4E-9D99-2A5415C4C0F1}"/>
    <dgm:cxn modelId="{96751761-182F-6449-97B5-B0D037F646B6}" type="presOf" srcId="{BDE9697E-3E99-DC4E-9D99-2A5415C4C0F1}" destId="{03AE53DF-1252-0B4E-8BD4-09F5EDBB4BF5}" srcOrd="0" destOrd="0" presId="urn:microsoft.com/office/officeart/2005/8/layout/process1"/>
    <dgm:cxn modelId="{73339769-0B76-714B-80AF-A546AF07A87E}" type="presOf" srcId="{C25C934B-DB94-F84C-AD40-D1E9D47293F7}" destId="{0616DE5D-B64E-8849-B0E9-2827D7C20060}" srcOrd="0" destOrd="0" presId="urn:microsoft.com/office/officeart/2005/8/layout/process1"/>
    <dgm:cxn modelId="{8C089882-87A0-9145-AEB0-0A73068CC614}" srcId="{54B8E1D0-C416-4043-90B7-7AD253CA6D82}" destId="{05C4CEB5-C925-4348-880F-75DAF6ED9B92}" srcOrd="2" destOrd="0" parTransId="{D4A4E07D-FB6F-A142-BCEA-BDE2D62D783D}" sibTransId="{A299D606-8E17-0648-97FD-AD64320CB11B}"/>
    <dgm:cxn modelId="{4BB7F686-4E5F-FB46-8E6D-897448F8C454}" type="presOf" srcId="{A299D606-8E17-0648-97FD-AD64320CB11B}" destId="{35D8DAEB-5435-A742-AAAE-BF7AB210FD1E}" srcOrd="0" destOrd="0" presId="urn:microsoft.com/office/officeart/2005/8/layout/process1"/>
    <dgm:cxn modelId="{9AF82CA7-AEE6-1248-990C-96845E52B7FE}" type="presOf" srcId="{BB0E6CA2-BA6E-9A4E-893A-2E4CA28B4608}" destId="{9C34BED6-AC5C-6B4C-BDD4-19F4749AB344}" srcOrd="0" destOrd="0" presId="urn:microsoft.com/office/officeart/2005/8/layout/process1"/>
    <dgm:cxn modelId="{495481A7-37EC-7D47-B734-7671E83B7468}" type="presOf" srcId="{C1B7E9CD-FD2F-C841-82C5-DDC952DD1121}" destId="{1B05A100-8831-8F43-B64C-4905D49C2FE2}" srcOrd="0" destOrd="0" presId="urn:microsoft.com/office/officeart/2005/8/layout/process1"/>
    <dgm:cxn modelId="{3C11B4AF-E874-A641-BECE-DD894368CCA4}" type="presOf" srcId="{C1B7E9CD-FD2F-C841-82C5-DDC952DD1121}" destId="{BC8DDA9B-DC60-6446-8F44-E133102F0A01}" srcOrd="1" destOrd="0" presId="urn:microsoft.com/office/officeart/2005/8/layout/process1"/>
    <dgm:cxn modelId="{25977ED3-970D-DB43-AE76-883B23988F3A}" type="presOf" srcId="{54B8E1D0-C416-4043-90B7-7AD253CA6D82}" destId="{4BC08E2F-0C38-194A-96F1-27C896410DB5}" srcOrd="0" destOrd="0" presId="urn:microsoft.com/office/officeart/2005/8/layout/process1"/>
    <dgm:cxn modelId="{019513DB-6E3C-0447-AD92-351C5081BCF1}" srcId="{54B8E1D0-C416-4043-90B7-7AD253CA6D82}" destId="{65C6F006-7E2F-014C-8C34-98833A37B102}" srcOrd="4" destOrd="0" parTransId="{F1882A8D-88BF-BC4D-A60D-7F5297ADC74F}" sibTransId="{384A04DF-7D3A-A942-8BB9-D06D3738A34A}"/>
    <dgm:cxn modelId="{42A069DB-7B9B-9547-904D-AC6C35DD1070}" type="presOf" srcId="{65C6F006-7E2F-014C-8C34-98833A37B102}" destId="{78A41B16-D89F-DE48-AD9C-FE980900216F}" srcOrd="0" destOrd="0" presId="urn:microsoft.com/office/officeart/2005/8/layout/process1"/>
    <dgm:cxn modelId="{E076EEDB-87EE-8943-AD7A-7A8E6F9F966D}" type="presOf" srcId="{BDE9697E-3E99-DC4E-9D99-2A5415C4C0F1}" destId="{620D5F82-0276-1840-B5A5-84B981E601B8}" srcOrd="1" destOrd="0" presId="urn:microsoft.com/office/officeart/2005/8/layout/process1"/>
    <dgm:cxn modelId="{FFA110EC-0E8C-4748-B134-D02F6B97E4B0}" type="presOf" srcId="{BB0E6CA2-BA6E-9A4E-893A-2E4CA28B4608}" destId="{C8BF6C8E-A192-F743-983F-1762734B15DA}" srcOrd="1" destOrd="0" presId="urn:microsoft.com/office/officeart/2005/8/layout/process1"/>
    <dgm:cxn modelId="{9391A6EF-7628-8B44-9F53-71AFEA34F8D5}" type="presOf" srcId="{05C4CEB5-C925-4348-880F-75DAF6ED9B92}" destId="{4BB4E7ED-9B7D-AF48-87FD-31B4574CA08D}" srcOrd="0" destOrd="0" presId="urn:microsoft.com/office/officeart/2005/8/layout/process1"/>
    <dgm:cxn modelId="{573224F3-4B39-5941-8BD4-23025EAEEFF9}" type="presOf" srcId="{781C1F17-78F5-1B4C-AC5A-5114819E5900}" destId="{8692E2B0-CEB4-AD49-8991-61066790D6DA}" srcOrd="0" destOrd="0" presId="urn:microsoft.com/office/officeart/2005/8/layout/process1"/>
    <dgm:cxn modelId="{A8E3B11B-179D-1A47-A445-57668537C30A}" type="presParOf" srcId="{4BC08E2F-0C38-194A-96F1-27C896410DB5}" destId="{0616DE5D-B64E-8849-B0E9-2827D7C20060}" srcOrd="0" destOrd="0" presId="urn:microsoft.com/office/officeart/2005/8/layout/process1"/>
    <dgm:cxn modelId="{A81DBE6F-4011-5448-8359-4D449FDB88A4}" type="presParOf" srcId="{4BC08E2F-0C38-194A-96F1-27C896410DB5}" destId="{9C34BED6-AC5C-6B4C-BDD4-19F4749AB344}" srcOrd="1" destOrd="0" presId="urn:microsoft.com/office/officeart/2005/8/layout/process1"/>
    <dgm:cxn modelId="{16A743EC-309E-F940-A6EE-6D24E412487C}" type="presParOf" srcId="{9C34BED6-AC5C-6B4C-BDD4-19F4749AB344}" destId="{C8BF6C8E-A192-F743-983F-1762734B15DA}" srcOrd="0" destOrd="0" presId="urn:microsoft.com/office/officeart/2005/8/layout/process1"/>
    <dgm:cxn modelId="{E4EAAC3D-0936-A845-ABC7-1A00542D548A}" type="presParOf" srcId="{4BC08E2F-0C38-194A-96F1-27C896410DB5}" destId="{8692E2B0-CEB4-AD49-8991-61066790D6DA}" srcOrd="2" destOrd="0" presId="urn:microsoft.com/office/officeart/2005/8/layout/process1"/>
    <dgm:cxn modelId="{C3F6A3E0-F4B5-BC43-A924-6C0A0129010C}" type="presParOf" srcId="{4BC08E2F-0C38-194A-96F1-27C896410DB5}" destId="{03AE53DF-1252-0B4E-8BD4-09F5EDBB4BF5}" srcOrd="3" destOrd="0" presId="urn:microsoft.com/office/officeart/2005/8/layout/process1"/>
    <dgm:cxn modelId="{2BF16166-FAE3-874C-BD18-E53519AF58DD}" type="presParOf" srcId="{03AE53DF-1252-0B4E-8BD4-09F5EDBB4BF5}" destId="{620D5F82-0276-1840-B5A5-84B981E601B8}" srcOrd="0" destOrd="0" presId="urn:microsoft.com/office/officeart/2005/8/layout/process1"/>
    <dgm:cxn modelId="{6E7034E7-6393-9D49-B462-9B84EFD6499F}" type="presParOf" srcId="{4BC08E2F-0C38-194A-96F1-27C896410DB5}" destId="{4BB4E7ED-9B7D-AF48-87FD-31B4574CA08D}" srcOrd="4" destOrd="0" presId="urn:microsoft.com/office/officeart/2005/8/layout/process1"/>
    <dgm:cxn modelId="{2B2D2FC0-16B1-9042-9AAE-BCC44D98301F}" type="presParOf" srcId="{4BC08E2F-0C38-194A-96F1-27C896410DB5}" destId="{35D8DAEB-5435-A742-AAAE-BF7AB210FD1E}" srcOrd="5" destOrd="0" presId="urn:microsoft.com/office/officeart/2005/8/layout/process1"/>
    <dgm:cxn modelId="{B1B4DB7D-7AB7-3541-BD66-D9B047648608}" type="presParOf" srcId="{35D8DAEB-5435-A742-AAAE-BF7AB210FD1E}" destId="{A1739239-B199-E64C-BF61-CB07F193007F}" srcOrd="0" destOrd="0" presId="urn:microsoft.com/office/officeart/2005/8/layout/process1"/>
    <dgm:cxn modelId="{1BB5F747-7394-C143-9A5C-7F8DBF4F895B}" type="presParOf" srcId="{4BC08E2F-0C38-194A-96F1-27C896410DB5}" destId="{2EE12C7D-7441-9544-9A5A-16615CD7F145}" srcOrd="6" destOrd="0" presId="urn:microsoft.com/office/officeart/2005/8/layout/process1"/>
    <dgm:cxn modelId="{AAAF3024-82A9-F847-806A-AD24ED3584E3}" type="presParOf" srcId="{4BC08E2F-0C38-194A-96F1-27C896410DB5}" destId="{1B05A100-8831-8F43-B64C-4905D49C2FE2}" srcOrd="7" destOrd="0" presId="urn:microsoft.com/office/officeart/2005/8/layout/process1"/>
    <dgm:cxn modelId="{73A44501-3941-494A-8787-694ECCF33A24}" type="presParOf" srcId="{1B05A100-8831-8F43-B64C-4905D49C2FE2}" destId="{BC8DDA9B-DC60-6446-8F44-E133102F0A01}" srcOrd="0" destOrd="0" presId="urn:microsoft.com/office/officeart/2005/8/layout/process1"/>
    <dgm:cxn modelId="{54A6F4BC-6E94-394A-BD65-4B07DF5A659F}" type="presParOf" srcId="{4BC08E2F-0C38-194A-96F1-27C896410DB5}" destId="{78A41B16-D89F-DE48-AD9C-FE980900216F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D57EE26-749D-9842-BF9C-AA5FC8A118C1}" type="doc">
      <dgm:prSet loTypeId="urn:microsoft.com/office/officeart/2005/8/layout/venn3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F1A63DB-6493-4041-BCCE-B7F0715CA04F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Goal 1: Restore a reliable trusted base for Jenny</a:t>
          </a:r>
          <a:endParaRPr lang="en-PK" dirty="0"/>
        </a:p>
        <a:p>
          <a:pPr>
            <a:buSzPts val="1000"/>
            <a:buFont typeface="Symbol" pitchFamily="2" charset="2"/>
            <a:buChar char=""/>
          </a:pPr>
          <a:r>
            <a:rPr lang="en-GB" dirty="0"/>
            <a:t>Assign a designated adult (school mentor / young carers key worker) whom one can trust.
Weekly visits + emotional support + problem-solving.
A secure place to share emotions (grief, guilt, overwhelm). 
</a:t>
          </a:r>
          <a:r>
            <a:rPr lang="en-PK" dirty="0"/>
            <a:t>(Duggal, Dua and Kothari, 2022)</a:t>
          </a:r>
          <a:endParaRPr lang="en-GB" dirty="0"/>
        </a:p>
      </dgm:t>
    </dgm:pt>
    <dgm:pt modelId="{216DDF1F-6AF0-B44B-8763-02B0FF88411C}" type="parTrans" cxnId="{FD4CB352-EF80-8647-A9B5-34534537E222}">
      <dgm:prSet/>
      <dgm:spPr/>
      <dgm:t>
        <a:bodyPr/>
        <a:lstStyle/>
        <a:p>
          <a:endParaRPr lang="en-GB"/>
        </a:p>
      </dgm:t>
    </dgm:pt>
    <dgm:pt modelId="{4541D455-3A8E-7243-B0C0-714A63013111}" type="sibTrans" cxnId="{FD4CB352-EF80-8647-A9B5-34534537E222}">
      <dgm:prSet/>
      <dgm:spPr/>
      <dgm:t>
        <a:bodyPr/>
        <a:lstStyle/>
        <a:p>
          <a:endParaRPr lang="en-GB"/>
        </a:p>
      </dgm:t>
    </dgm:pt>
    <dgm:pt modelId="{D91A5575-B6CD-F04B-86ED-938CED14390F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Goal 2: Reduce caregiving burden (practical + admin)</a:t>
          </a:r>
          <a:endParaRPr lang="en-PK" dirty="0"/>
        </a:p>
        <a:p>
          <a:pPr>
            <a:buSzPts val="1000"/>
            <a:buFont typeface="Symbol" pitchFamily="2" charset="2"/>
            <a:buChar char=""/>
          </a:pPr>
          <a:r>
            <a:rPr lang="en-GB" b="0" dirty="0"/>
            <a:t>Home support package: cleaning, meal, shopping support.
Admin assistance: forms, appointments, drug reminders.
Introduce routines to ensure things do not rely on Jenny</a:t>
          </a:r>
          <a:r>
            <a:rPr lang="en-GB" b="1" dirty="0"/>
            <a:t>. </a:t>
          </a:r>
          <a:r>
            <a:rPr lang="en-PK" dirty="0"/>
            <a:t>(Lan </a:t>
          </a:r>
          <a:r>
            <a:rPr lang="en-PK" i="1" dirty="0"/>
            <a:t>et al.</a:t>
          </a:r>
          <a:r>
            <a:rPr lang="en-PK" dirty="0"/>
            <a:t>, 2023)</a:t>
          </a:r>
          <a:endParaRPr lang="en-GB" dirty="0"/>
        </a:p>
      </dgm:t>
    </dgm:pt>
    <dgm:pt modelId="{62ABC07B-8D13-7445-88D3-597976D4A3B7}" type="parTrans" cxnId="{F9BE786C-1104-3646-90CA-0F55F5E56EFC}">
      <dgm:prSet/>
      <dgm:spPr/>
      <dgm:t>
        <a:bodyPr/>
        <a:lstStyle/>
        <a:p>
          <a:endParaRPr lang="en-GB"/>
        </a:p>
      </dgm:t>
    </dgm:pt>
    <dgm:pt modelId="{01DB8481-FC5C-A64B-B747-3CC731F391C5}" type="sibTrans" cxnId="{F9BE786C-1104-3646-90CA-0F55F5E56EFC}">
      <dgm:prSet/>
      <dgm:spPr/>
      <dgm:t>
        <a:bodyPr/>
        <a:lstStyle/>
        <a:p>
          <a:endParaRPr lang="en-GB"/>
        </a:p>
      </dgm:t>
    </dgm:pt>
    <dgm:pt modelId="{5CE7C58A-CF59-FE46-B8C8-762DBB0034BC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b="1" dirty="0"/>
            <a:t>Goal 3: Protect Jenny’s development</a:t>
          </a:r>
          <a:endParaRPr lang="en-PK" dirty="0"/>
        </a:p>
        <a:p>
          <a:pPr>
            <a:buSzPts val="1000"/>
            <a:buFont typeface="Symbol" pitchFamily="2" charset="2"/>
            <a:buChar char=""/>
          </a:pPr>
          <a:r>
            <a:rPr lang="en-GB" b="0" dirty="0"/>
            <a:t>Education plan: Flexible attendance, flexible homework, exam support.
Less time spent on work, more time with friends, hobbies, rest, and sleep.
Promote independence and planning </a:t>
          </a:r>
          <a:r>
            <a:rPr lang="en-PK" dirty="0"/>
            <a:t>(Vandekerckhove and Wang, 2017)</a:t>
          </a:r>
          <a:endParaRPr lang="en-GB" dirty="0"/>
        </a:p>
      </dgm:t>
    </dgm:pt>
    <dgm:pt modelId="{B0780E93-8584-A84E-B99D-7605B39CE578}" type="parTrans" cxnId="{693F761D-33B4-2F4F-AF5D-39D8CFD55FEC}">
      <dgm:prSet/>
      <dgm:spPr/>
      <dgm:t>
        <a:bodyPr/>
        <a:lstStyle/>
        <a:p>
          <a:endParaRPr lang="en-GB"/>
        </a:p>
      </dgm:t>
    </dgm:pt>
    <dgm:pt modelId="{5B2B2113-C572-374D-AB61-73E972285130}" type="sibTrans" cxnId="{693F761D-33B4-2F4F-AF5D-39D8CFD55FEC}">
      <dgm:prSet/>
      <dgm:spPr/>
      <dgm:t>
        <a:bodyPr/>
        <a:lstStyle/>
        <a:p>
          <a:endParaRPr lang="en-GB"/>
        </a:p>
      </dgm:t>
    </dgm:pt>
    <dgm:pt modelId="{5B1423C0-E9CF-A441-91C8-120CD47F12F9}" type="pres">
      <dgm:prSet presAssocID="{FD57EE26-749D-9842-BF9C-AA5FC8A118C1}" presName="Name0" presStyleCnt="0">
        <dgm:presLayoutVars>
          <dgm:dir/>
          <dgm:resizeHandles val="exact"/>
        </dgm:presLayoutVars>
      </dgm:prSet>
      <dgm:spPr/>
    </dgm:pt>
    <dgm:pt modelId="{CBDC00E9-05E6-AB4D-B7F9-C22BA3938B67}" type="pres">
      <dgm:prSet presAssocID="{AF1A63DB-6493-4041-BCCE-B7F0715CA04F}" presName="Name5" presStyleLbl="vennNode1" presStyleIdx="0" presStyleCnt="3">
        <dgm:presLayoutVars>
          <dgm:bulletEnabled val="1"/>
        </dgm:presLayoutVars>
      </dgm:prSet>
      <dgm:spPr/>
    </dgm:pt>
    <dgm:pt modelId="{D9967E69-3ECC-0749-B1EE-D65D5AC3866D}" type="pres">
      <dgm:prSet presAssocID="{4541D455-3A8E-7243-B0C0-714A63013111}" presName="space" presStyleCnt="0"/>
      <dgm:spPr/>
    </dgm:pt>
    <dgm:pt modelId="{EF71615F-DDC2-B347-8D9D-D00ACDC524F0}" type="pres">
      <dgm:prSet presAssocID="{D91A5575-B6CD-F04B-86ED-938CED14390F}" presName="Name5" presStyleLbl="vennNode1" presStyleIdx="1" presStyleCnt="3">
        <dgm:presLayoutVars>
          <dgm:bulletEnabled val="1"/>
        </dgm:presLayoutVars>
      </dgm:prSet>
      <dgm:spPr/>
    </dgm:pt>
    <dgm:pt modelId="{A74790C7-18F2-3C42-9515-1401141B8EB6}" type="pres">
      <dgm:prSet presAssocID="{01DB8481-FC5C-A64B-B747-3CC731F391C5}" presName="space" presStyleCnt="0"/>
      <dgm:spPr/>
    </dgm:pt>
    <dgm:pt modelId="{6A13593A-092C-4240-8103-1E1E2BCB577E}" type="pres">
      <dgm:prSet presAssocID="{5CE7C58A-CF59-FE46-B8C8-762DBB0034BC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693F761D-33B4-2F4F-AF5D-39D8CFD55FEC}" srcId="{FD57EE26-749D-9842-BF9C-AA5FC8A118C1}" destId="{5CE7C58A-CF59-FE46-B8C8-762DBB0034BC}" srcOrd="2" destOrd="0" parTransId="{B0780E93-8584-A84E-B99D-7605B39CE578}" sibTransId="{5B2B2113-C572-374D-AB61-73E972285130}"/>
    <dgm:cxn modelId="{D13B5B27-1DF1-3E44-B316-734EB7956AA5}" type="presOf" srcId="{AF1A63DB-6493-4041-BCCE-B7F0715CA04F}" destId="{CBDC00E9-05E6-AB4D-B7F9-C22BA3938B67}" srcOrd="0" destOrd="0" presId="urn:microsoft.com/office/officeart/2005/8/layout/venn3"/>
    <dgm:cxn modelId="{57D6173E-3D43-B043-A11C-6E70CCD29F8B}" type="presOf" srcId="{FD57EE26-749D-9842-BF9C-AA5FC8A118C1}" destId="{5B1423C0-E9CF-A441-91C8-120CD47F12F9}" srcOrd="0" destOrd="0" presId="urn:microsoft.com/office/officeart/2005/8/layout/venn3"/>
    <dgm:cxn modelId="{FD4CB352-EF80-8647-A9B5-34534537E222}" srcId="{FD57EE26-749D-9842-BF9C-AA5FC8A118C1}" destId="{AF1A63DB-6493-4041-BCCE-B7F0715CA04F}" srcOrd="0" destOrd="0" parTransId="{216DDF1F-6AF0-B44B-8763-02B0FF88411C}" sibTransId="{4541D455-3A8E-7243-B0C0-714A63013111}"/>
    <dgm:cxn modelId="{F9BE786C-1104-3646-90CA-0F55F5E56EFC}" srcId="{FD57EE26-749D-9842-BF9C-AA5FC8A118C1}" destId="{D91A5575-B6CD-F04B-86ED-938CED14390F}" srcOrd="1" destOrd="0" parTransId="{62ABC07B-8D13-7445-88D3-597976D4A3B7}" sibTransId="{01DB8481-FC5C-A64B-B747-3CC731F391C5}"/>
    <dgm:cxn modelId="{1A3E17E2-340D-8040-9404-38FEE953CA3C}" type="presOf" srcId="{5CE7C58A-CF59-FE46-B8C8-762DBB0034BC}" destId="{6A13593A-092C-4240-8103-1E1E2BCB577E}" srcOrd="0" destOrd="0" presId="urn:microsoft.com/office/officeart/2005/8/layout/venn3"/>
    <dgm:cxn modelId="{20E290E5-97A8-B347-8A5E-1AB667F3B14C}" type="presOf" srcId="{D91A5575-B6CD-F04B-86ED-938CED14390F}" destId="{EF71615F-DDC2-B347-8D9D-D00ACDC524F0}" srcOrd="0" destOrd="0" presId="urn:microsoft.com/office/officeart/2005/8/layout/venn3"/>
    <dgm:cxn modelId="{5103169D-B9FF-FB4E-92DA-76E34F5F615F}" type="presParOf" srcId="{5B1423C0-E9CF-A441-91C8-120CD47F12F9}" destId="{CBDC00E9-05E6-AB4D-B7F9-C22BA3938B67}" srcOrd="0" destOrd="0" presId="urn:microsoft.com/office/officeart/2005/8/layout/venn3"/>
    <dgm:cxn modelId="{9504A506-4CC6-6048-9323-AC6AC9B89B52}" type="presParOf" srcId="{5B1423C0-E9CF-A441-91C8-120CD47F12F9}" destId="{D9967E69-3ECC-0749-B1EE-D65D5AC3866D}" srcOrd="1" destOrd="0" presId="urn:microsoft.com/office/officeart/2005/8/layout/venn3"/>
    <dgm:cxn modelId="{60880203-6340-2047-BDA2-B6317AA2EFB6}" type="presParOf" srcId="{5B1423C0-E9CF-A441-91C8-120CD47F12F9}" destId="{EF71615F-DDC2-B347-8D9D-D00ACDC524F0}" srcOrd="2" destOrd="0" presId="urn:microsoft.com/office/officeart/2005/8/layout/venn3"/>
    <dgm:cxn modelId="{CD0096D9-6843-564B-A205-F1C49893750D}" type="presParOf" srcId="{5B1423C0-E9CF-A441-91C8-120CD47F12F9}" destId="{A74790C7-18F2-3C42-9515-1401141B8EB6}" srcOrd="3" destOrd="0" presId="urn:microsoft.com/office/officeart/2005/8/layout/venn3"/>
    <dgm:cxn modelId="{12F7A784-0129-174D-AB29-2DE53952F48B}" type="presParOf" srcId="{5B1423C0-E9CF-A441-91C8-120CD47F12F9}" destId="{6A13593A-092C-4240-8103-1E1E2BCB577E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0F05E00-3E4C-4D4F-9774-D3EAF6420B07}" type="doc">
      <dgm:prSet loTypeId="urn:microsoft.com/office/officeart/2005/8/layout/default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9F60B8E-836A-B246-A794-C1DB9BADDB45}">
      <dgm:prSet phldrT="[Text]"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dirty="0"/>
            <a:t>Create a stable secure base (named trusted adult/key worker and regular check-ins)</a:t>
          </a:r>
          <a:endParaRPr lang="en-GB" dirty="0"/>
        </a:p>
      </dgm:t>
    </dgm:pt>
    <dgm:pt modelId="{5F271259-FAFB-E64F-965D-75D54BC46219}" type="parTrans" cxnId="{CC62D7C9-F480-F144-8C00-D2B1E028E44E}">
      <dgm:prSet/>
      <dgm:spPr/>
      <dgm:t>
        <a:bodyPr/>
        <a:lstStyle/>
        <a:p>
          <a:endParaRPr lang="en-GB"/>
        </a:p>
      </dgm:t>
    </dgm:pt>
    <dgm:pt modelId="{24F36A67-C326-0A4B-9BBB-8B6A1225BD5D}" type="sibTrans" cxnId="{CC62D7C9-F480-F144-8C00-D2B1E028E44E}">
      <dgm:prSet/>
      <dgm:spPr/>
      <dgm:t>
        <a:bodyPr/>
        <a:lstStyle/>
        <a:p>
          <a:endParaRPr lang="en-GB"/>
        </a:p>
      </dgm:t>
    </dgm:pt>
    <dgm:pt modelId="{6FD41CEB-7CEC-2543-B690-3A2B4989A92F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/>
            <a:t>Reduce caring burden (home-care and admin support for mother)</a:t>
          </a:r>
        </a:p>
      </dgm:t>
    </dgm:pt>
    <dgm:pt modelId="{30486746-74BC-E545-A59C-73ACB77F8755}" type="parTrans" cxnId="{2CE59ED3-A669-8345-830B-959AC669FBA4}">
      <dgm:prSet/>
      <dgm:spPr/>
      <dgm:t>
        <a:bodyPr/>
        <a:lstStyle/>
        <a:p>
          <a:endParaRPr lang="en-GB"/>
        </a:p>
      </dgm:t>
    </dgm:pt>
    <dgm:pt modelId="{D1160CD5-5FA4-CE4A-A756-624611BCCEDD}" type="sibTrans" cxnId="{2CE59ED3-A669-8345-830B-959AC669FBA4}">
      <dgm:prSet/>
      <dgm:spPr/>
      <dgm:t>
        <a:bodyPr/>
        <a:lstStyle/>
        <a:p>
          <a:endParaRPr lang="en-GB"/>
        </a:p>
      </dgm:t>
    </dgm:pt>
    <dgm:pt modelId="{53DE781E-FD35-D240-BE2C-FA10E7E04D17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/>
            <a:t>Protect Jenny’s development: education plan, peer time, rest, future goals</a:t>
          </a:r>
        </a:p>
      </dgm:t>
    </dgm:pt>
    <dgm:pt modelId="{E5233BCC-B030-8A41-90FD-58AB0802C98B}" type="parTrans" cxnId="{1AFA3120-85EC-8C44-BC88-CE827D4F320C}">
      <dgm:prSet/>
      <dgm:spPr/>
      <dgm:t>
        <a:bodyPr/>
        <a:lstStyle/>
        <a:p>
          <a:endParaRPr lang="en-GB"/>
        </a:p>
      </dgm:t>
    </dgm:pt>
    <dgm:pt modelId="{822598BC-CC36-DB4C-8575-8B0848189DCA}" type="sibTrans" cxnId="{1AFA3120-85EC-8C44-BC88-CE827D4F320C}">
      <dgm:prSet/>
      <dgm:spPr/>
      <dgm:t>
        <a:bodyPr/>
        <a:lstStyle/>
        <a:p>
          <a:endParaRPr lang="en-GB"/>
        </a:p>
      </dgm:t>
    </dgm:pt>
    <dgm:pt modelId="{C63F9FA3-C80D-8D43-812B-E1C1D0AB6218}">
      <dgm:prSet/>
      <dgm:spPr/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PK" dirty="0"/>
            <a:t>Use multi-agency support including school, young carers service, social care and GP</a:t>
          </a:r>
        </a:p>
      </dgm:t>
    </dgm:pt>
    <dgm:pt modelId="{6C02480D-4BF1-E147-81EF-7898337DDFDF}" type="parTrans" cxnId="{CBD04759-13A3-AB44-8107-13C6693FD398}">
      <dgm:prSet/>
      <dgm:spPr/>
      <dgm:t>
        <a:bodyPr/>
        <a:lstStyle/>
        <a:p>
          <a:endParaRPr lang="en-GB"/>
        </a:p>
      </dgm:t>
    </dgm:pt>
    <dgm:pt modelId="{98921D6C-EEF8-FA49-8D0E-3D4DDB92A0DC}" type="sibTrans" cxnId="{CBD04759-13A3-AB44-8107-13C6693FD398}">
      <dgm:prSet/>
      <dgm:spPr/>
      <dgm:t>
        <a:bodyPr/>
        <a:lstStyle/>
        <a:p>
          <a:endParaRPr lang="en-GB"/>
        </a:p>
      </dgm:t>
    </dgm:pt>
    <dgm:pt modelId="{038FFA1E-A648-B54E-B6D1-F6B1A0E063A0}" type="pres">
      <dgm:prSet presAssocID="{60F05E00-3E4C-4D4F-9774-D3EAF6420B07}" presName="diagram" presStyleCnt="0">
        <dgm:presLayoutVars>
          <dgm:dir/>
          <dgm:resizeHandles val="exact"/>
        </dgm:presLayoutVars>
      </dgm:prSet>
      <dgm:spPr/>
    </dgm:pt>
    <dgm:pt modelId="{7231CE6B-1B20-B647-8A36-7FD3F4AC49E1}" type="pres">
      <dgm:prSet presAssocID="{29F60B8E-836A-B246-A794-C1DB9BADDB45}" presName="node" presStyleLbl="node1" presStyleIdx="0" presStyleCnt="4">
        <dgm:presLayoutVars>
          <dgm:bulletEnabled val="1"/>
        </dgm:presLayoutVars>
      </dgm:prSet>
      <dgm:spPr/>
    </dgm:pt>
    <dgm:pt modelId="{202C261F-637C-F745-9D0B-2F1E253FF852}" type="pres">
      <dgm:prSet presAssocID="{24F36A67-C326-0A4B-9BBB-8B6A1225BD5D}" presName="sibTrans" presStyleCnt="0"/>
      <dgm:spPr/>
    </dgm:pt>
    <dgm:pt modelId="{53757B38-E557-7643-A5E6-A327296362BA}" type="pres">
      <dgm:prSet presAssocID="{6FD41CEB-7CEC-2543-B690-3A2B4989A92F}" presName="node" presStyleLbl="node1" presStyleIdx="1" presStyleCnt="4">
        <dgm:presLayoutVars>
          <dgm:bulletEnabled val="1"/>
        </dgm:presLayoutVars>
      </dgm:prSet>
      <dgm:spPr/>
    </dgm:pt>
    <dgm:pt modelId="{8A591DE7-6CF3-A64A-AD1B-FADC69D6DD01}" type="pres">
      <dgm:prSet presAssocID="{D1160CD5-5FA4-CE4A-A756-624611BCCEDD}" presName="sibTrans" presStyleCnt="0"/>
      <dgm:spPr/>
    </dgm:pt>
    <dgm:pt modelId="{4D431FA0-C386-7D40-B757-515DF7634193}" type="pres">
      <dgm:prSet presAssocID="{53DE781E-FD35-D240-BE2C-FA10E7E04D17}" presName="node" presStyleLbl="node1" presStyleIdx="2" presStyleCnt="4">
        <dgm:presLayoutVars>
          <dgm:bulletEnabled val="1"/>
        </dgm:presLayoutVars>
      </dgm:prSet>
      <dgm:spPr/>
    </dgm:pt>
    <dgm:pt modelId="{68B767A6-D790-054A-86CD-96CEB38F33FE}" type="pres">
      <dgm:prSet presAssocID="{822598BC-CC36-DB4C-8575-8B0848189DCA}" presName="sibTrans" presStyleCnt="0"/>
      <dgm:spPr/>
    </dgm:pt>
    <dgm:pt modelId="{1307E995-6A57-2F4E-8E02-7D50BC6FCBB4}" type="pres">
      <dgm:prSet presAssocID="{C63F9FA3-C80D-8D43-812B-E1C1D0AB6218}" presName="node" presStyleLbl="node1" presStyleIdx="3" presStyleCnt="4">
        <dgm:presLayoutVars>
          <dgm:bulletEnabled val="1"/>
        </dgm:presLayoutVars>
      </dgm:prSet>
      <dgm:spPr/>
    </dgm:pt>
  </dgm:ptLst>
  <dgm:cxnLst>
    <dgm:cxn modelId="{1AFA3120-85EC-8C44-BC88-CE827D4F320C}" srcId="{60F05E00-3E4C-4D4F-9774-D3EAF6420B07}" destId="{53DE781E-FD35-D240-BE2C-FA10E7E04D17}" srcOrd="2" destOrd="0" parTransId="{E5233BCC-B030-8A41-90FD-58AB0802C98B}" sibTransId="{822598BC-CC36-DB4C-8575-8B0848189DCA}"/>
    <dgm:cxn modelId="{4DE14844-2E54-C14B-8E96-3DD6FA3A8F96}" type="presOf" srcId="{60F05E00-3E4C-4D4F-9774-D3EAF6420B07}" destId="{038FFA1E-A648-B54E-B6D1-F6B1A0E063A0}" srcOrd="0" destOrd="0" presId="urn:microsoft.com/office/officeart/2005/8/layout/default"/>
    <dgm:cxn modelId="{CBD04759-13A3-AB44-8107-13C6693FD398}" srcId="{60F05E00-3E4C-4D4F-9774-D3EAF6420B07}" destId="{C63F9FA3-C80D-8D43-812B-E1C1D0AB6218}" srcOrd="3" destOrd="0" parTransId="{6C02480D-4BF1-E147-81EF-7898337DDFDF}" sibTransId="{98921D6C-EEF8-FA49-8D0E-3D4DDB92A0DC}"/>
    <dgm:cxn modelId="{A1599874-E11B-2849-82D5-E2C977652E02}" type="presOf" srcId="{53DE781E-FD35-D240-BE2C-FA10E7E04D17}" destId="{4D431FA0-C386-7D40-B757-515DF7634193}" srcOrd="0" destOrd="0" presId="urn:microsoft.com/office/officeart/2005/8/layout/default"/>
    <dgm:cxn modelId="{AF17529B-1F5E-8F42-BF8E-5BE9C433E6AE}" type="presOf" srcId="{29F60B8E-836A-B246-A794-C1DB9BADDB45}" destId="{7231CE6B-1B20-B647-8A36-7FD3F4AC49E1}" srcOrd="0" destOrd="0" presId="urn:microsoft.com/office/officeart/2005/8/layout/default"/>
    <dgm:cxn modelId="{88E35DB6-E31B-0948-B4ED-F7DEB3965417}" type="presOf" srcId="{6FD41CEB-7CEC-2543-B690-3A2B4989A92F}" destId="{53757B38-E557-7643-A5E6-A327296362BA}" srcOrd="0" destOrd="0" presId="urn:microsoft.com/office/officeart/2005/8/layout/default"/>
    <dgm:cxn modelId="{BA5300B8-969D-2841-9826-EF128756CBBC}" type="presOf" srcId="{C63F9FA3-C80D-8D43-812B-E1C1D0AB6218}" destId="{1307E995-6A57-2F4E-8E02-7D50BC6FCBB4}" srcOrd="0" destOrd="0" presId="urn:microsoft.com/office/officeart/2005/8/layout/default"/>
    <dgm:cxn modelId="{CC62D7C9-F480-F144-8C00-D2B1E028E44E}" srcId="{60F05E00-3E4C-4D4F-9774-D3EAF6420B07}" destId="{29F60B8E-836A-B246-A794-C1DB9BADDB45}" srcOrd="0" destOrd="0" parTransId="{5F271259-FAFB-E64F-965D-75D54BC46219}" sibTransId="{24F36A67-C326-0A4B-9BBB-8B6A1225BD5D}"/>
    <dgm:cxn modelId="{2CE59ED3-A669-8345-830B-959AC669FBA4}" srcId="{60F05E00-3E4C-4D4F-9774-D3EAF6420B07}" destId="{6FD41CEB-7CEC-2543-B690-3A2B4989A92F}" srcOrd="1" destOrd="0" parTransId="{30486746-74BC-E545-A59C-73ACB77F8755}" sibTransId="{D1160CD5-5FA4-CE4A-A756-624611BCCEDD}"/>
    <dgm:cxn modelId="{59D28C41-8AFB-CE4F-8E74-16853796896A}" type="presParOf" srcId="{038FFA1E-A648-B54E-B6D1-F6B1A0E063A0}" destId="{7231CE6B-1B20-B647-8A36-7FD3F4AC49E1}" srcOrd="0" destOrd="0" presId="urn:microsoft.com/office/officeart/2005/8/layout/default"/>
    <dgm:cxn modelId="{50E6E1ED-7A9F-A74F-BB24-0157A78F4F3E}" type="presParOf" srcId="{038FFA1E-A648-B54E-B6D1-F6B1A0E063A0}" destId="{202C261F-637C-F745-9D0B-2F1E253FF852}" srcOrd="1" destOrd="0" presId="urn:microsoft.com/office/officeart/2005/8/layout/default"/>
    <dgm:cxn modelId="{39A6CBD4-2A9B-B247-ACD4-AFEDD9AB805A}" type="presParOf" srcId="{038FFA1E-A648-B54E-B6D1-F6B1A0E063A0}" destId="{53757B38-E557-7643-A5E6-A327296362BA}" srcOrd="2" destOrd="0" presId="urn:microsoft.com/office/officeart/2005/8/layout/default"/>
    <dgm:cxn modelId="{D75CBB0B-D96C-5C4C-A229-CAA4939DD0AE}" type="presParOf" srcId="{038FFA1E-A648-B54E-B6D1-F6B1A0E063A0}" destId="{8A591DE7-6CF3-A64A-AD1B-FADC69D6DD01}" srcOrd="3" destOrd="0" presId="urn:microsoft.com/office/officeart/2005/8/layout/default"/>
    <dgm:cxn modelId="{DC1FDFF1-7483-BE40-A9D3-9574DCF51374}" type="presParOf" srcId="{038FFA1E-A648-B54E-B6D1-F6B1A0E063A0}" destId="{4D431FA0-C386-7D40-B757-515DF7634193}" srcOrd="4" destOrd="0" presId="urn:microsoft.com/office/officeart/2005/8/layout/default"/>
    <dgm:cxn modelId="{CA88F39B-47DE-7A45-B692-BD3B395C7036}" type="presParOf" srcId="{038FFA1E-A648-B54E-B6D1-F6B1A0E063A0}" destId="{68B767A6-D790-054A-86CD-96CEB38F33FE}" srcOrd="5" destOrd="0" presId="urn:microsoft.com/office/officeart/2005/8/layout/default"/>
    <dgm:cxn modelId="{6078F32C-77C7-CB43-9401-41506BD1E44C}" type="presParOf" srcId="{038FFA1E-A648-B54E-B6D1-F6B1A0E063A0}" destId="{1307E995-6A57-2F4E-8E02-7D50BC6FCBB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272190-A3AF-FE4C-B526-6477866F5044}">
      <dsp:nvSpPr>
        <dsp:cNvPr id="0" name=""/>
        <dsp:cNvSpPr/>
      </dsp:nvSpPr>
      <dsp:spPr>
        <a:xfrm rot="16200000">
          <a:off x="-519301" y="520541"/>
          <a:ext cx="4265693" cy="3224609"/>
        </a:xfrm>
        <a:prstGeom prst="flowChartManualOperati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0" rIns="132953" bIns="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100" b="1" kern="1200" dirty="0"/>
            <a:t>Scenario </a:t>
          </a:r>
          <a:endParaRPr lang="en-GB" sz="21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GB" sz="1600" b="0" i="0" kern="1200" dirty="0"/>
            <a:t>Young carer since the age of 11 (father died) 16 years old.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GB" sz="1600" b="0" i="0" kern="1200" dirty="0"/>
            <a:t>Helps with the everyday routine: cooking, washing, shopping.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GB" sz="1600" b="0" i="0" kern="1200" dirty="0"/>
            <a:t>Gives support to the administration/organisation because of the memory problems and low mood of the mother.</a:t>
          </a:r>
          <a:endParaRPr lang="en-GB" sz="1600" kern="1200" dirty="0"/>
        </a:p>
      </dsp:txBody>
      <dsp:txXfrm rot="5400000">
        <a:off x="1241" y="853138"/>
        <a:ext cx="3224609" cy="2559415"/>
      </dsp:txXfrm>
    </dsp:sp>
    <dsp:sp modelId="{C658014C-280A-3444-8785-441CD119B8B9}">
      <dsp:nvSpPr>
        <dsp:cNvPr id="0" name=""/>
        <dsp:cNvSpPr/>
      </dsp:nvSpPr>
      <dsp:spPr>
        <a:xfrm rot="16200000">
          <a:off x="2947153" y="520541"/>
          <a:ext cx="4265693" cy="3224609"/>
        </a:xfrm>
        <a:prstGeom prst="flowChartManualOperati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0" rIns="132953" bIns="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100" b="1" kern="1200" dirty="0"/>
            <a:t>Current needs</a:t>
          </a:r>
          <a:endParaRPr lang="en-GB" sz="21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GB" sz="1600" b="0" i="0" kern="1200" dirty="0"/>
            <a:t>Decrease caring load (practical + admin work)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GB" sz="1600" b="0" i="0" kern="1200" dirty="0"/>
            <a:t>Grief, stress, worry emotional support.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GB" sz="1600" b="0" i="0" kern="1200" dirty="0"/>
            <a:t>Guard education (attendance, homework time, future plans)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GB" sz="1600" b="0" i="0" kern="1200" dirty="0"/>
            <a:t>Normal adolescence (friends, activities, rest) time.</a:t>
          </a:r>
          <a:endParaRPr lang="en-GB" sz="1600" kern="1200" dirty="0"/>
        </a:p>
      </dsp:txBody>
      <dsp:txXfrm rot="5400000">
        <a:off x="3467695" y="853138"/>
        <a:ext cx="3224609" cy="2559415"/>
      </dsp:txXfrm>
    </dsp:sp>
    <dsp:sp modelId="{34EC7A7B-059A-1444-ACC8-CC59309C9510}">
      <dsp:nvSpPr>
        <dsp:cNvPr id="0" name=""/>
        <dsp:cNvSpPr/>
      </dsp:nvSpPr>
      <dsp:spPr>
        <a:xfrm rot="16200000">
          <a:off x="6413608" y="520541"/>
          <a:ext cx="4265693" cy="3224609"/>
        </a:xfrm>
        <a:prstGeom prst="flowChartManualOperati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0" rIns="132953" bIns="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100" b="1" kern="1200" dirty="0"/>
            <a:t>Risks if unmet</a:t>
          </a:r>
          <a:endParaRPr lang="en-GB" sz="21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GB" sz="1600" b="0" i="0" kern="1200" dirty="0"/>
            <a:t>Chronic stress / burnout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GB" sz="1600" b="0" i="0" kern="1200" dirty="0"/>
            <a:t>Low mood / anxiety / guilt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GB" sz="1600" b="0" i="0" kern="1200" dirty="0"/>
            <a:t>Social isolation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GB" sz="1600" b="0" i="0" kern="1200" dirty="0"/>
            <a:t>Lagging at school/ diminished goals.</a:t>
          </a:r>
          <a:endParaRPr lang="en-GB" sz="1600" kern="1200" dirty="0"/>
        </a:p>
      </dsp:txBody>
      <dsp:txXfrm rot="5400000">
        <a:off x="6934150" y="853138"/>
        <a:ext cx="3224609" cy="25594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13F7B7-0587-EE4C-B0AD-3DE870BD0E74}">
      <dsp:nvSpPr>
        <dsp:cNvPr id="0" name=""/>
        <dsp:cNvSpPr/>
      </dsp:nvSpPr>
      <dsp:spPr>
        <a:xfrm>
          <a:off x="3070" y="56194"/>
          <a:ext cx="2993911" cy="5528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600" b="1" kern="1200" dirty="0"/>
            <a:t>What happened (attachment lens)</a:t>
          </a:r>
          <a:endParaRPr lang="en-GB" sz="1600" kern="1200" dirty="0"/>
        </a:p>
      </dsp:txBody>
      <dsp:txXfrm>
        <a:off x="3070" y="56194"/>
        <a:ext cx="2993911" cy="552895"/>
      </dsp:txXfrm>
    </dsp:sp>
    <dsp:sp modelId="{14ACAC33-A99E-E643-9B8B-8C2A162F6A75}">
      <dsp:nvSpPr>
        <dsp:cNvPr id="0" name=""/>
        <dsp:cNvSpPr/>
      </dsp:nvSpPr>
      <dsp:spPr>
        <a:xfrm>
          <a:off x="3070" y="609089"/>
          <a:ext cx="2993911" cy="288225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600" b="1" kern="1200" dirty="0"/>
            <a:t>Father’s death</a:t>
          </a:r>
          <a:r>
            <a:rPr lang="en-PK" sz="1600" kern="1200" dirty="0"/>
            <a:t> → Major loss → grief + reduced emotional protection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600" b="1" kern="1200"/>
            <a:t>Role reversal (parentification)</a:t>
          </a:r>
          <a:r>
            <a:rPr lang="en-PK" sz="1600" kern="1200"/>
            <a:t>: Jenny becomes the support figure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600" b="1" kern="1200" dirty="0"/>
            <a:t>Reduced secure base</a:t>
          </a:r>
          <a:r>
            <a:rPr lang="en-PK" sz="1600" kern="1200" dirty="0"/>
            <a:t>: Mother is unwell → less consistent comfort for Jenny</a:t>
          </a:r>
        </a:p>
      </dsp:txBody>
      <dsp:txXfrm>
        <a:off x="3070" y="609089"/>
        <a:ext cx="2993911" cy="2882250"/>
      </dsp:txXfrm>
    </dsp:sp>
    <dsp:sp modelId="{38448180-9941-8241-94CB-1E6D55A7FA2F}">
      <dsp:nvSpPr>
        <dsp:cNvPr id="0" name=""/>
        <dsp:cNvSpPr/>
      </dsp:nvSpPr>
      <dsp:spPr>
        <a:xfrm>
          <a:off x="3416129" y="56194"/>
          <a:ext cx="2993911" cy="5528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600" b="1" kern="1200" dirty="0"/>
            <a:t>Possible impacts on development</a:t>
          </a:r>
          <a:endParaRPr lang="en-GB" sz="1600" kern="1200" dirty="0"/>
        </a:p>
      </dsp:txBody>
      <dsp:txXfrm>
        <a:off x="3416129" y="56194"/>
        <a:ext cx="2993911" cy="552895"/>
      </dsp:txXfrm>
    </dsp:sp>
    <dsp:sp modelId="{1102DD3A-D3D5-774B-9ED4-305688E348B7}">
      <dsp:nvSpPr>
        <dsp:cNvPr id="0" name=""/>
        <dsp:cNvSpPr/>
      </dsp:nvSpPr>
      <dsp:spPr>
        <a:xfrm>
          <a:off x="3416129" y="609089"/>
          <a:ext cx="2993911" cy="288225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600" b="1" kern="1200" dirty="0"/>
            <a:t>Hyper-independence</a:t>
          </a:r>
          <a:r>
            <a:rPr lang="en-PK" sz="1600" kern="1200" dirty="0"/>
            <a:t> (I must cope alone)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600" b="1" kern="1200"/>
            <a:t>Fear of abandonment/constant worry</a:t>
          </a:r>
          <a:endParaRPr lang="en-PK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600" b="1" kern="1200"/>
            <a:t>Difficulty trusting help</a:t>
          </a:r>
          <a:r>
            <a:rPr lang="en-PK" sz="1600" kern="1200"/>
            <a:t> (May reject services or feel guilty accepting support)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600" b="1" kern="1200" dirty="0"/>
            <a:t>Emotional overload</a:t>
          </a:r>
          <a:r>
            <a:rPr lang="en-PK" sz="1600" kern="1200" dirty="0"/>
            <a:t>: Stress, irritability, sleep issues, low mood (Islamiah </a:t>
          </a:r>
          <a:r>
            <a:rPr lang="en-PK" sz="1600" i="1" kern="1200" dirty="0"/>
            <a:t>et al.</a:t>
          </a:r>
          <a:r>
            <a:rPr lang="en-PK" sz="1600" kern="1200" dirty="0"/>
            <a:t>, 2023)</a:t>
          </a:r>
        </a:p>
      </dsp:txBody>
      <dsp:txXfrm>
        <a:off x="3416129" y="609089"/>
        <a:ext cx="2993911" cy="2882250"/>
      </dsp:txXfrm>
    </dsp:sp>
    <dsp:sp modelId="{8A4455F8-7852-3849-964E-A012E58C9110}">
      <dsp:nvSpPr>
        <dsp:cNvPr id="0" name=""/>
        <dsp:cNvSpPr/>
      </dsp:nvSpPr>
      <dsp:spPr>
        <a:xfrm>
          <a:off x="6829188" y="56194"/>
          <a:ext cx="2993911" cy="55289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600" b="1" kern="1200" dirty="0"/>
            <a:t>Protective outcomes/strengths</a:t>
          </a:r>
          <a:endParaRPr lang="en-GB" sz="1600" kern="1200" dirty="0"/>
        </a:p>
      </dsp:txBody>
      <dsp:txXfrm>
        <a:off x="6829188" y="56194"/>
        <a:ext cx="2993911" cy="552895"/>
      </dsp:txXfrm>
    </dsp:sp>
    <dsp:sp modelId="{E65A596D-C92E-F549-9EA2-65B437D48DFF}">
      <dsp:nvSpPr>
        <dsp:cNvPr id="0" name=""/>
        <dsp:cNvSpPr/>
      </dsp:nvSpPr>
      <dsp:spPr>
        <a:xfrm>
          <a:off x="6829188" y="609089"/>
          <a:ext cx="2993911" cy="288225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600" b="0" kern="1200" dirty="0"/>
            <a:t>Empathy and sensitivity to others</a:t>
          </a:r>
          <a:endParaRPr lang="en-GB" sz="1600" b="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600" b="0" kern="1200"/>
            <a:t>Responsibility and practical competence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600" b="0" kern="1200"/>
            <a:t>Problem-solving and organisation skills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en-PK" sz="1600" b="0" kern="1200" dirty="0"/>
            <a:t>Maturity and perseverance</a:t>
          </a:r>
        </a:p>
      </dsp:txBody>
      <dsp:txXfrm>
        <a:off x="6829188" y="609089"/>
        <a:ext cx="2993911" cy="28822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16DE5D-B64E-8849-B0E9-2827D7C20060}">
      <dsp:nvSpPr>
        <dsp:cNvPr id="0" name=""/>
        <dsp:cNvSpPr/>
      </dsp:nvSpPr>
      <dsp:spPr>
        <a:xfrm>
          <a:off x="5487" y="369949"/>
          <a:ext cx="1700979" cy="10205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800" b="1" kern="1200" dirty="0"/>
            <a:t>Worry</a:t>
          </a:r>
          <a:endParaRPr lang="en-GB" sz="1800" kern="1200" dirty="0"/>
        </a:p>
      </dsp:txBody>
      <dsp:txXfrm>
        <a:off x="35379" y="399841"/>
        <a:ext cx="1641195" cy="960803"/>
      </dsp:txXfrm>
    </dsp:sp>
    <dsp:sp modelId="{9C34BED6-AC5C-6B4C-BDD4-19F4749AB344}">
      <dsp:nvSpPr>
        <dsp:cNvPr id="0" name=""/>
        <dsp:cNvSpPr/>
      </dsp:nvSpPr>
      <dsp:spPr>
        <a:xfrm>
          <a:off x="1876564" y="669322"/>
          <a:ext cx="360607" cy="42184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1876564" y="753690"/>
        <a:ext cx="252425" cy="253106"/>
      </dsp:txXfrm>
    </dsp:sp>
    <dsp:sp modelId="{8692E2B0-CEB4-AD49-8991-61066790D6DA}">
      <dsp:nvSpPr>
        <dsp:cNvPr id="0" name=""/>
        <dsp:cNvSpPr/>
      </dsp:nvSpPr>
      <dsp:spPr>
        <a:xfrm>
          <a:off x="2386857" y="369949"/>
          <a:ext cx="1700979" cy="10205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800" b="1" kern="1200" dirty="0"/>
            <a:t>Over-responsibility</a:t>
          </a:r>
          <a:endParaRPr lang="en-GB" sz="1800" kern="1200" dirty="0"/>
        </a:p>
      </dsp:txBody>
      <dsp:txXfrm>
        <a:off x="2416749" y="399841"/>
        <a:ext cx="1641195" cy="960803"/>
      </dsp:txXfrm>
    </dsp:sp>
    <dsp:sp modelId="{03AE53DF-1252-0B4E-8BD4-09F5EDBB4BF5}">
      <dsp:nvSpPr>
        <dsp:cNvPr id="0" name=""/>
        <dsp:cNvSpPr/>
      </dsp:nvSpPr>
      <dsp:spPr>
        <a:xfrm>
          <a:off x="4257935" y="669322"/>
          <a:ext cx="360607" cy="42184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4257935" y="753690"/>
        <a:ext cx="252425" cy="253106"/>
      </dsp:txXfrm>
    </dsp:sp>
    <dsp:sp modelId="{4BB4E7ED-9B7D-AF48-87FD-31B4574CA08D}">
      <dsp:nvSpPr>
        <dsp:cNvPr id="0" name=""/>
        <dsp:cNvSpPr/>
      </dsp:nvSpPr>
      <dsp:spPr>
        <a:xfrm>
          <a:off x="4768228" y="369949"/>
          <a:ext cx="1700979" cy="10205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800" b="1" kern="1200" dirty="0"/>
            <a:t>Less rest/support</a:t>
          </a:r>
          <a:endParaRPr lang="en-GB" sz="1800" kern="1200" dirty="0"/>
        </a:p>
      </dsp:txBody>
      <dsp:txXfrm>
        <a:off x="4798120" y="399841"/>
        <a:ext cx="1641195" cy="960803"/>
      </dsp:txXfrm>
    </dsp:sp>
    <dsp:sp modelId="{35D8DAEB-5435-A742-AAAE-BF7AB210FD1E}">
      <dsp:nvSpPr>
        <dsp:cNvPr id="0" name=""/>
        <dsp:cNvSpPr/>
      </dsp:nvSpPr>
      <dsp:spPr>
        <a:xfrm>
          <a:off x="6639306" y="669322"/>
          <a:ext cx="360607" cy="421842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6639306" y="753690"/>
        <a:ext cx="252425" cy="253106"/>
      </dsp:txXfrm>
    </dsp:sp>
    <dsp:sp modelId="{2EE12C7D-7441-9544-9A5A-16615CD7F145}">
      <dsp:nvSpPr>
        <dsp:cNvPr id="0" name=""/>
        <dsp:cNvSpPr/>
      </dsp:nvSpPr>
      <dsp:spPr>
        <a:xfrm>
          <a:off x="7149599" y="369949"/>
          <a:ext cx="1700979" cy="102058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800" b="1" kern="1200" dirty="0"/>
            <a:t>More stress</a:t>
          </a:r>
          <a:endParaRPr lang="en-GB" sz="1800" kern="1200" dirty="0"/>
        </a:p>
      </dsp:txBody>
      <dsp:txXfrm>
        <a:off x="7179491" y="399841"/>
        <a:ext cx="1641195" cy="960803"/>
      </dsp:txXfrm>
    </dsp:sp>
    <dsp:sp modelId="{1B05A100-8831-8F43-B64C-4905D49C2FE2}">
      <dsp:nvSpPr>
        <dsp:cNvPr id="0" name=""/>
        <dsp:cNvSpPr/>
      </dsp:nvSpPr>
      <dsp:spPr>
        <a:xfrm>
          <a:off x="9020676" y="669322"/>
          <a:ext cx="360607" cy="42184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9020676" y="753690"/>
        <a:ext cx="252425" cy="253106"/>
      </dsp:txXfrm>
    </dsp:sp>
    <dsp:sp modelId="{78A41B16-D89F-DE48-AD9C-FE980900216F}">
      <dsp:nvSpPr>
        <dsp:cNvPr id="0" name=""/>
        <dsp:cNvSpPr/>
      </dsp:nvSpPr>
      <dsp:spPr>
        <a:xfrm>
          <a:off x="9530970" y="369949"/>
          <a:ext cx="1700979" cy="102058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1800" b="1" kern="1200" dirty="0"/>
            <a:t>More worry</a:t>
          </a:r>
          <a:endParaRPr lang="en-GB" sz="1800" kern="1200" dirty="0"/>
        </a:p>
      </dsp:txBody>
      <dsp:txXfrm>
        <a:off x="9560862" y="399841"/>
        <a:ext cx="1641195" cy="9608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DC00E9-05E6-AB4D-B7F9-C22BA3938B67}">
      <dsp:nvSpPr>
        <dsp:cNvPr id="0" name=""/>
        <dsp:cNvSpPr/>
      </dsp:nvSpPr>
      <dsp:spPr>
        <a:xfrm>
          <a:off x="4621" y="155818"/>
          <a:ext cx="4040906" cy="4040906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2385" tIns="17780" rIns="222385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400" b="1" kern="1200" dirty="0"/>
            <a:t>Goal 1: Restore a reliable trusted base for Jenny</a:t>
          </a:r>
          <a:endParaRPr lang="en-PK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GB" sz="1400" kern="1200" dirty="0"/>
            <a:t>Assign a designated adult (school mentor / young carers key worker) whom one can trust.
Weekly visits + emotional support + problem-solving.
A secure place to share emotions (grief, guilt, overwhelm). 
</a:t>
          </a:r>
          <a:r>
            <a:rPr lang="en-PK" sz="1400" kern="1200" dirty="0"/>
            <a:t>(Duggal, Dua and Kothari, 2022)</a:t>
          </a:r>
          <a:endParaRPr lang="en-GB" sz="1400" kern="1200" dirty="0"/>
        </a:p>
      </dsp:txBody>
      <dsp:txXfrm>
        <a:off x="596398" y="747595"/>
        <a:ext cx="2857352" cy="2857352"/>
      </dsp:txXfrm>
    </dsp:sp>
    <dsp:sp modelId="{EF71615F-DDC2-B347-8D9D-D00ACDC524F0}">
      <dsp:nvSpPr>
        <dsp:cNvPr id="0" name=""/>
        <dsp:cNvSpPr/>
      </dsp:nvSpPr>
      <dsp:spPr>
        <a:xfrm>
          <a:off x="3237346" y="155818"/>
          <a:ext cx="4040906" cy="4040906"/>
        </a:xfrm>
        <a:prstGeom prst="ellipse">
          <a:avLst/>
        </a:prstGeom>
        <a:solidFill>
          <a:schemeClr val="accent5">
            <a:alpha val="50000"/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2385" tIns="17780" rIns="222385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400" b="1" kern="1200" dirty="0"/>
            <a:t>Goal 2: Reduce caregiving burden (practical + admin)</a:t>
          </a:r>
          <a:endParaRPr lang="en-PK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GB" sz="1400" b="0" kern="1200" dirty="0"/>
            <a:t>Home support package: cleaning, meal, shopping support.
Admin assistance: forms, appointments, drug reminders.
Introduce routines to ensure things do not rely on Jenny</a:t>
          </a:r>
          <a:r>
            <a:rPr lang="en-GB" sz="1400" b="1" kern="1200" dirty="0"/>
            <a:t>. </a:t>
          </a:r>
          <a:r>
            <a:rPr lang="en-PK" sz="1400" kern="1200" dirty="0"/>
            <a:t>(Lan </a:t>
          </a:r>
          <a:r>
            <a:rPr lang="en-PK" sz="1400" i="1" kern="1200" dirty="0"/>
            <a:t>et al.</a:t>
          </a:r>
          <a:r>
            <a:rPr lang="en-PK" sz="1400" kern="1200" dirty="0"/>
            <a:t>, 2023)</a:t>
          </a:r>
          <a:endParaRPr lang="en-GB" sz="1400" kern="1200" dirty="0"/>
        </a:p>
      </dsp:txBody>
      <dsp:txXfrm>
        <a:off x="3829123" y="747595"/>
        <a:ext cx="2857352" cy="2857352"/>
      </dsp:txXfrm>
    </dsp:sp>
    <dsp:sp modelId="{6A13593A-092C-4240-8103-1E1E2BCB577E}">
      <dsp:nvSpPr>
        <dsp:cNvPr id="0" name=""/>
        <dsp:cNvSpPr/>
      </dsp:nvSpPr>
      <dsp:spPr>
        <a:xfrm>
          <a:off x="6470072" y="155818"/>
          <a:ext cx="4040906" cy="4040906"/>
        </a:xfrm>
        <a:prstGeom prst="ellipse">
          <a:avLst/>
        </a:prstGeom>
        <a:solidFill>
          <a:schemeClr val="accent5">
            <a:alpha val="50000"/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2385" tIns="17780" rIns="222385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400" b="1" kern="1200" dirty="0"/>
            <a:t>Goal 3: Protect Jenny’s development</a:t>
          </a:r>
          <a:endParaRPr lang="en-PK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GB" sz="1400" b="0" kern="1200" dirty="0"/>
            <a:t>Education plan: Flexible attendance, flexible homework, exam support.
Less time spent on work, more time with friends, hobbies, rest, and sleep.
Promote independence and planning </a:t>
          </a:r>
          <a:r>
            <a:rPr lang="en-PK" sz="1400" kern="1200" dirty="0"/>
            <a:t>(Vandekerckhove and Wang, 2017)</a:t>
          </a:r>
          <a:endParaRPr lang="en-GB" sz="1400" kern="1200" dirty="0"/>
        </a:p>
      </dsp:txBody>
      <dsp:txXfrm>
        <a:off x="7061849" y="747595"/>
        <a:ext cx="2857352" cy="28573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31CE6B-1B20-B647-8A36-7FD3F4AC49E1}">
      <dsp:nvSpPr>
        <dsp:cNvPr id="0" name=""/>
        <dsp:cNvSpPr/>
      </dsp:nvSpPr>
      <dsp:spPr>
        <a:xfrm>
          <a:off x="2976" y="178084"/>
          <a:ext cx="2361406" cy="14168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900" kern="1200" dirty="0"/>
            <a:t>Create a stable secure base (named trusted adult/key worker and regular check-ins)</a:t>
          </a:r>
          <a:endParaRPr lang="en-GB" sz="1900" kern="1200" dirty="0"/>
        </a:p>
      </dsp:txBody>
      <dsp:txXfrm>
        <a:off x="2976" y="178084"/>
        <a:ext cx="2361406" cy="1416843"/>
      </dsp:txXfrm>
    </dsp:sp>
    <dsp:sp modelId="{53757B38-E557-7643-A5E6-A327296362BA}">
      <dsp:nvSpPr>
        <dsp:cNvPr id="0" name=""/>
        <dsp:cNvSpPr/>
      </dsp:nvSpPr>
      <dsp:spPr>
        <a:xfrm>
          <a:off x="2600523" y="178084"/>
          <a:ext cx="2361406" cy="141684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900" kern="1200"/>
            <a:t>Reduce caring burden (home-care and admin support for mother)</a:t>
          </a:r>
        </a:p>
      </dsp:txBody>
      <dsp:txXfrm>
        <a:off x="2600523" y="178084"/>
        <a:ext cx="2361406" cy="1416843"/>
      </dsp:txXfrm>
    </dsp:sp>
    <dsp:sp modelId="{4D431FA0-C386-7D40-B757-515DF7634193}">
      <dsp:nvSpPr>
        <dsp:cNvPr id="0" name=""/>
        <dsp:cNvSpPr/>
      </dsp:nvSpPr>
      <dsp:spPr>
        <a:xfrm>
          <a:off x="5198070" y="178084"/>
          <a:ext cx="2361406" cy="141684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900" kern="1200"/>
            <a:t>Protect Jenny’s development: education plan, peer time, rest, future goals</a:t>
          </a:r>
        </a:p>
      </dsp:txBody>
      <dsp:txXfrm>
        <a:off x="5198070" y="178084"/>
        <a:ext cx="2361406" cy="1416843"/>
      </dsp:txXfrm>
    </dsp:sp>
    <dsp:sp modelId="{1307E995-6A57-2F4E-8E02-7D50BC6FCBB4}">
      <dsp:nvSpPr>
        <dsp:cNvPr id="0" name=""/>
        <dsp:cNvSpPr/>
      </dsp:nvSpPr>
      <dsp:spPr>
        <a:xfrm>
          <a:off x="7795617" y="178084"/>
          <a:ext cx="2361406" cy="14168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PK" sz="1900" kern="1200" dirty="0"/>
            <a:t>Use multi-agency support including school, young carers service, social care and GP</a:t>
          </a:r>
        </a:p>
      </dsp:txBody>
      <dsp:txXfrm>
        <a:off x="7795617" y="178084"/>
        <a:ext cx="2361406" cy="1416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17B36-B843-0921-54A5-FF45EBF8BF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243BF-B19E-6CB1-0F0F-801314E59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911ABC-6F05-6787-E4D0-15F5D4CB9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B3CBD-C659-7BA7-8BFB-2751423F9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7645E-E45A-4CFF-0F5B-AEEECA563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504126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BC5C0-7A96-A7B3-C349-FB65FAEEC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99E37-C0BF-1BA5-B25C-08C2A4A17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0AB0F-C583-AF2A-AECD-97106EC5D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88ADD0-F548-4F6D-A871-CF80D7AFC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4C8F61-9A06-CAE8-A28A-C2C048AA2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180332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0B41A-A987-C19A-A39C-C7CDBFFD1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4C0D15-65E8-E9EC-C34F-BC74D68A57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0276B-54AA-A8BF-7C0B-1D2FA2B7C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D82152-BE0D-DB2D-8CE0-89E93F9A6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3BF43B-9235-0EE1-AB76-F861C09C7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675991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86D14-5BF6-4937-3A9B-7A64FAACF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0EB76-532B-5515-E482-1EEFE2E838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D8B36B-F3E8-9173-8C4A-F4060236A0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CCDD7-A310-3A1E-8BCD-0DFDDA371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AD240-D8B1-F3EF-3F7A-F6CF989B2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D44DA1-2F9B-0977-2575-BF85CDFDC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456697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671B1-21EE-49E2-65B3-5A106BB34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99C461-7080-FEA2-0B7A-4C0FECDC07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A46669-E865-AEFB-C976-CF248FFFDE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60452E-89E1-077F-8FF6-8E257CD624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528947-14E5-E615-F06E-CDE7AC16D0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294425-C1CF-2D7E-AF44-E48AA5777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C91F48-3C9C-C752-3FBF-3E7CE2907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5683AD-E621-8656-9AAC-39198A8D3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821567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527C-3038-AA3E-A840-DE018B5AD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86D8E6-4B4E-DEDE-D67F-984B3D693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2A1DDD-6C1E-9576-30AA-1B8EFAF13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912FFF-C357-CE63-F1A7-F3D8BC99E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496656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6223B6-3672-4A7D-F168-1EF1013F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B8E842-FF62-A495-774E-C72A07CCF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DA4B27-7D9F-E22B-B5DF-7B6B3084F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770666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BE2E4-F8A0-26BE-5F72-D6D4E6772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9F88B-34FF-54BB-DB50-DB53F2082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BC5F25-BDA0-B2F1-06E7-0177FFBA36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6B082-963C-F13A-E726-09357BB27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51B067-17CA-75AD-7F03-7F07AC884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EAFD5E-41EE-C714-A42B-BC6292EA6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025602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017B4-BC8E-936D-AD9E-C8D99DB04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E47607-AC32-54E8-EDF5-E81A4708BF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2909EA-F0F8-3C73-88DB-3A298FFAB6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FF801A-3E81-8D56-298F-448C5E1EC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4713A3-F6E6-9C32-D753-BC05E86D8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7AA19E-10EE-EE2C-5A35-811DC7E82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204690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59DEF-3A17-08E1-5EA2-C1B24DA7F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CA6C93-A8D0-74EC-2D8A-35AAC7E990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1703F-1442-77A2-1B16-CE082D91F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7F1716-D785-B269-C0EF-1FBA51E49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8C3480-8532-EA20-C66A-4F7C83B2A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087603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CC9CA7-1912-0F14-AF41-78A2869561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B559C1-EA98-7366-909E-090E43F6F2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E1A12F-BE97-95DC-0C44-18F8A5A86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7D6F7-A299-4979-7295-4C419562C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C7EE7-B8D1-49A4-6E88-56588F5DB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996366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AD1C91-32C0-C76A-E023-3CF7728CB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BF400E-B625-0540-5E7D-C3B544BAC2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1A074-8D02-7DFC-AFB9-F7428D1715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12572C-911B-6642-85B4-29F58CD6C1D6}" type="datetimeFigureOut">
              <a:rPr lang="en-PK" smtClean="0"/>
              <a:t>15/02/2026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D1E3E-07CF-A125-1808-131BB76621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1FC545-AE33-B8C9-D78A-9472675AD3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FE64DD-E15F-C04D-92C7-EB89B7FF205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925900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4DD82-6504-A4D3-5D72-D04803E224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PK" sz="4400" b="1">
                <a:solidFill>
                  <a:srgbClr val="FFFFFF"/>
                </a:solidFill>
              </a:rPr>
              <a:t>Lifespan Development Support Plan for Jenny (16): Attachment-Based Approach</a:t>
            </a:r>
            <a:endParaRPr lang="en-PK" sz="440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B65F3-C895-7E93-BAFD-5F4241A653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S</a:t>
            </a:r>
            <a:r>
              <a:rPr lang="en-PK">
                <a:solidFill>
                  <a:srgbClr val="FFFFFF"/>
                </a:solidFill>
              </a:rPr>
              <a:t>tudent ID</a:t>
            </a:r>
          </a:p>
        </p:txBody>
      </p:sp>
    </p:spTree>
    <p:extLst>
      <p:ext uri="{BB962C8B-B14F-4D97-AF65-F5344CB8AC3E}">
        <p14:creationId xmlns:p14="http://schemas.microsoft.com/office/powerpoint/2010/main" val="4214466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7F19-A70C-BC0F-4293-0A310855C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PK" b="1" dirty="0"/>
              <a:t>Scenario Summary and Key Needs </a:t>
            </a:r>
            <a:endParaRPr lang="en-PK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5487E37-CF13-6E7A-8392-B04F5AAA8E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478502"/>
              </p:ext>
            </p:extLst>
          </p:nvPr>
        </p:nvGraphicFramePr>
        <p:xfrm>
          <a:off x="838200" y="1897112"/>
          <a:ext cx="10160000" cy="4265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8434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51C13-0263-9517-1EE3-72F41EFF1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Bowlby’s Attachment Theory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6C8D8-A9DC-EE88-DAEE-9FF817DE7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01229" cy="4351338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dirty="0"/>
              <a:t>Attachment: Strong attachment that is safe as well as comforting.</a:t>
            </a:r>
          </a:p>
          <a:p>
            <a:pPr lvl="0"/>
            <a:r>
              <a:rPr lang="en-GB" dirty="0"/>
              <a:t>Secure base: Reliable assistance that assists a young person to explore, learn and cope.</a:t>
            </a:r>
          </a:p>
          <a:p>
            <a:pPr lvl="0"/>
            <a:r>
              <a:rPr lang="en-GB" dirty="0"/>
              <a:t>Internal Working Model (IWM): The expectations regarding:</a:t>
            </a:r>
          </a:p>
          <a:p>
            <a:pPr lvl="0">
              <a:buFont typeface="Wingdings" pitchFamily="2" charset="2"/>
              <a:buChar char="v"/>
            </a:pPr>
            <a:r>
              <a:rPr lang="en-GB" dirty="0"/>
              <a:t>Self (I am worthy / I can take care of it)</a:t>
            </a:r>
          </a:p>
          <a:p>
            <a:pPr lvl="0">
              <a:buFont typeface="Wingdings" pitchFamily="2" charset="2"/>
              <a:buChar char="v"/>
            </a:pPr>
            <a:r>
              <a:rPr lang="en-GB" dirty="0"/>
              <a:t>Others (People are reliable / will support me)</a:t>
            </a:r>
          </a:p>
          <a:p>
            <a:pPr lvl="0"/>
            <a:r>
              <a:rPr lang="en-GB" dirty="0"/>
              <a:t>Separation &amp; loss: These may cause insecurity, fear and stress sensitivity (Bowlby, 1979).</a:t>
            </a:r>
          </a:p>
          <a:p>
            <a:pPr marL="0" lvl="0" indent="0">
              <a:buNone/>
            </a:pPr>
            <a:r>
              <a:rPr lang="en-GB" b="1" dirty="0"/>
              <a:t>The importance of it during adolescence.</a:t>
            </a:r>
          </a:p>
          <a:p>
            <a:pPr lvl="0"/>
            <a:r>
              <a:rPr lang="en-GB" dirty="0"/>
              <a:t>Although as they grow up, teens require independence, they still need emotional availability.</a:t>
            </a:r>
          </a:p>
          <a:p>
            <a:pPr lvl="0"/>
            <a:r>
              <a:rPr lang="en-GB" dirty="0"/>
              <a:t>Safe connections facilitate identity, resilience and regulation of emotions.</a:t>
            </a:r>
          </a:p>
          <a:p>
            <a:pPr lvl="0"/>
            <a:r>
              <a:rPr lang="en-GB" dirty="0"/>
              <a:t>Caregiving may be troubled by stressful caregiving (Collado-Soler et al., 2023).</a:t>
            </a:r>
          </a:p>
          <a:p>
            <a:pPr lvl="0"/>
            <a:endParaRPr lang="en-GB" dirty="0"/>
          </a:p>
        </p:txBody>
      </p:sp>
      <p:pic>
        <p:nvPicPr>
          <p:cNvPr id="1026" name="Picture 2" descr="Attachment Theory In Psychology Explained">
            <a:extLst>
              <a:ext uri="{FF2B5EF4-FFF2-40B4-BE49-F238E27FC236}">
                <a16:creationId xmlns:a16="http://schemas.microsoft.com/office/drawing/2014/main" id="{31954ABA-3A10-E3BE-E49D-7F1D848220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429" y="1320800"/>
            <a:ext cx="5025571" cy="5025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B9243D-581C-5E50-025E-166240B6C74E}"/>
              </a:ext>
            </a:extLst>
          </p:cNvPr>
          <p:cNvSpPr txBox="1"/>
          <p:nvPr/>
        </p:nvSpPr>
        <p:spPr>
          <a:xfrm>
            <a:off x="8783876" y="6308209"/>
            <a:ext cx="19759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Mcleod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1331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D94A7-F042-6854-BBC1-634BB6447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PK" b="1" dirty="0"/>
              <a:t>Applying Attachment Theory to Jenny’s Past 5 Years</a:t>
            </a:r>
            <a:endParaRPr lang="en-PK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2E702EB-F2C4-7845-311E-CF0E237C32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35488906"/>
              </p:ext>
            </p:extLst>
          </p:nvPr>
        </p:nvGraphicFramePr>
        <p:xfrm>
          <a:off x="1182914" y="2243667"/>
          <a:ext cx="9826171" cy="3547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2682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00F6B-85DA-C802-3168-1FA09C907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PK" b="1" dirty="0"/>
              <a:t>Jenny’s Current Situation</a:t>
            </a:r>
            <a:r>
              <a:rPr lang="en-PK" dirty="0">
                <a:effectLst/>
              </a:rPr>
              <a:t>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0EF7B-0612-800D-769E-536F23E856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29" y="1838151"/>
            <a:ext cx="7478486" cy="293506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PK" b="1" dirty="0"/>
              <a:t>How attachment needs may be showing now</a:t>
            </a:r>
            <a:endParaRPr lang="en-PK" dirty="0"/>
          </a:p>
          <a:p>
            <a:pPr lvl="0"/>
            <a:r>
              <a:rPr lang="en-GB" dirty="0"/>
              <a:t>Always on the alert: Take care of mother / Anxieties when out.</a:t>
            </a:r>
          </a:p>
          <a:p>
            <a:pPr lvl="0"/>
            <a:r>
              <a:rPr lang="en-GB" dirty="0"/>
              <a:t>Role strain: Responsible about the wellbeing of the mother.</a:t>
            </a:r>
          </a:p>
          <a:p>
            <a:pPr lvl="0"/>
            <a:r>
              <a:rPr lang="en-GB" dirty="0"/>
              <a:t>Guilt/shame: Troubled in prioritising school, friends or rest.</a:t>
            </a:r>
          </a:p>
          <a:p>
            <a:pPr lvl="0"/>
            <a:r>
              <a:rPr lang="en-GB" dirty="0"/>
              <a:t>Withdrawal risk: There is less time/energy to spend with peers, so it is isolated.</a:t>
            </a:r>
          </a:p>
          <a:p>
            <a:pPr lvl="0"/>
            <a:r>
              <a:rPr lang="en-GB" dirty="0"/>
              <a:t>Emotional exhaustion: depressed mood, irritability, insomnia, loss of concentration.</a:t>
            </a:r>
          </a:p>
        </p:txBody>
      </p:sp>
      <p:sp>
        <p:nvSpPr>
          <p:cNvPr id="4" name="Round Single Corner of Rectangle 3">
            <a:extLst>
              <a:ext uri="{FF2B5EF4-FFF2-40B4-BE49-F238E27FC236}">
                <a16:creationId xmlns:a16="http://schemas.microsoft.com/office/drawing/2014/main" id="{EE561CA3-F243-DDDA-0DD7-4AF6937668CA}"/>
              </a:ext>
            </a:extLst>
          </p:cNvPr>
          <p:cNvSpPr/>
          <p:nvPr/>
        </p:nvSpPr>
        <p:spPr>
          <a:xfrm>
            <a:off x="9085943" y="1973943"/>
            <a:ext cx="2569028" cy="2496457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PK" dirty="0"/>
              <a:t>Jenny may be acting as the secure base for her mother, while lacking one herself.</a:t>
            </a:r>
          </a:p>
          <a:p>
            <a:pPr algn="ctr"/>
            <a:endParaRPr lang="en-PK" dirty="0"/>
          </a:p>
        </p:txBody>
      </p:sp>
      <p:sp>
        <p:nvSpPr>
          <p:cNvPr id="7" name="Left-right Arrow 6">
            <a:extLst>
              <a:ext uri="{FF2B5EF4-FFF2-40B4-BE49-F238E27FC236}">
                <a16:creationId xmlns:a16="http://schemas.microsoft.com/office/drawing/2014/main" id="{6D6CE003-8FFB-565E-D529-2D18DCD838E5}"/>
              </a:ext>
            </a:extLst>
          </p:cNvPr>
          <p:cNvSpPr/>
          <p:nvPr/>
        </p:nvSpPr>
        <p:spPr>
          <a:xfrm>
            <a:off x="7828767" y="2931090"/>
            <a:ext cx="1089765" cy="291081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FB12793E-3EE8-7C11-C511-19FB45CCD3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0505956"/>
              </p:ext>
            </p:extLst>
          </p:nvPr>
        </p:nvGraphicFramePr>
        <p:xfrm>
          <a:off x="537028" y="4985907"/>
          <a:ext cx="11237437" cy="17604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07642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E10F2-E2C3-9276-6C00-D559A3C5F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PK" sz="4000" b="1">
                <a:solidFill>
                  <a:srgbClr val="FFFFFF"/>
                </a:solidFill>
              </a:rPr>
              <a:t>Nature vs Nurture</a:t>
            </a:r>
            <a:r>
              <a:rPr lang="en-PK" sz="4000">
                <a:solidFill>
                  <a:srgbClr val="FFFFFF"/>
                </a:solidFill>
                <a:effectLst/>
              </a:rPr>
              <a:t> </a:t>
            </a:r>
            <a:endParaRPr lang="en-PK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1EBC3-1269-1BB9-3227-827BA897A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PK" sz="2000" b="1" dirty="0"/>
              <a:t>Nature (biological influences)</a:t>
            </a:r>
            <a:endParaRPr lang="en-PK" sz="2000" dirty="0"/>
          </a:p>
          <a:p>
            <a:pPr lvl="0"/>
            <a:r>
              <a:rPr lang="en-GB" sz="2000" dirty="0"/>
              <a:t>Adolescence: still work on the regulation of emotions; the reaction to stress may be more intense.</a:t>
            </a:r>
          </a:p>
          <a:p>
            <a:pPr lvl="0"/>
            <a:r>
              <a:rPr lang="en-GB" sz="2000" dirty="0"/>
              <a:t>The chronic stress can have an influence on: sleep, memory, attention, mood, immune functioning.</a:t>
            </a:r>
          </a:p>
          <a:p>
            <a:pPr lvl="0"/>
            <a:r>
              <a:rPr lang="en-GB" sz="2000" dirty="0"/>
              <a:t>Stressful situations may continue to cause anxiety sensitivity and a decrease in the coping ability </a:t>
            </a:r>
            <a:r>
              <a:rPr lang="en-PK" sz="2000" dirty="0"/>
              <a:t>(Vandekerckhove and Wang, 2017)</a:t>
            </a:r>
          </a:p>
          <a:p>
            <a:pPr marL="0" indent="0">
              <a:buNone/>
            </a:pPr>
            <a:r>
              <a:rPr lang="en-PK" sz="2000" b="1" dirty="0"/>
              <a:t>Nurture (environmental influences)</a:t>
            </a:r>
            <a:endParaRPr lang="en-PK" sz="2000" dirty="0"/>
          </a:p>
          <a:p>
            <a:pPr lvl="0"/>
            <a:r>
              <a:rPr lang="en-GB" sz="2000" dirty="0"/>
              <a:t>Bereavement + caregiving requires since the age of 11.</a:t>
            </a:r>
          </a:p>
          <a:p>
            <a:pPr lvl="0"/>
            <a:r>
              <a:rPr lang="en-GB" sz="2000" dirty="0"/>
              <a:t>Adult support is limited, and there are less chances to live a normal teen life.</a:t>
            </a:r>
          </a:p>
          <a:p>
            <a:pPr lvl="0"/>
            <a:r>
              <a:rPr lang="en-GB" sz="2000" dirty="0"/>
              <a:t>School pressure, as well as less leisure time and contact with peers (Lan et al., 2023).</a:t>
            </a:r>
          </a:p>
          <a:p>
            <a:pPr marL="0" indent="0">
              <a:buNone/>
            </a:pPr>
            <a:r>
              <a:rPr lang="en-PK" sz="2000" b="1" dirty="0"/>
              <a:t>Interaction: Biology + environment together</a:t>
            </a:r>
            <a:r>
              <a:rPr lang="en-PK" sz="2000" dirty="0"/>
              <a:t> shape coping (protective support can buffer stress effects)</a:t>
            </a:r>
          </a:p>
          <a:p>
            <a:pPr marL="0" lvl="0" indent="0">
              <a:buNone/>
            </a:pPr>
            <a:endParaRPr lang="en-PK" sz="2000" dirty="0"/>
          </a:p>
          <a:p>
            <a:pPr marL="228600" indent="-228600" defTabSz="914400" rtl="1" eaLnBrk="1" latinLnBrk="0" hangingPunct="1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PK" sz="2000" dirty="0"/>
          </a:p>
        </p:txBody>
      </p:sp>
    </p:spTree>
    <p:extLst>
      <p:ext uri="{BB962C8B-B14F-4D97-AF65-F5344CB8AC3E}">
        <p14:creationId xmlns:p14="http://schemas.microsoft.com/office/powerpoint/2010/main" val="486776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9E27F-EFE5-30D3-3B37-158E9D265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PK" sz="4000" b="1"/>
              <a:t>Support Plan (Attachment-Informed Goals)</a:t>
            </a:r>
            <a:r>
              <a:rPr lang="en-PK" sz="4000">
                <a:effectLst/>
              </a:rPr>
              <a:t> </a:t>
            </a:r>
            <a:endParaRPr lang="en-PK" sz="400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3DBAFBD-85B2-98D5-BADB-B984017944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3031410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0027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E874B-26AE-3127-BC0E-176B4428A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PK" sz="4800" b="1"/>
              <a:t>Practical Interventions </a:t>
            </a:r>
            <a:endParaRPr lang="en-PK" sz="48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DD41B-9EC6-EEBC-0B1E-3293D61BC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lvl="0"/>
            <a:r>
              <a:rPr lang="en-PK" sz="1300" b="1" dirty="0"/>
              <a:t>Key worker relationship:</a:t>
            </a:r>
            <a:r>
              <a:rPr lang="en-PK" sz="1300" dirty="0"/>
              <a:t> Predictable, non-judgemental support (secure base)</a:t>
            </a:r>
          </a:p>
          <a:p>
            <a:pPr lvl="0"/>
            <a:r>
              <a:rPr lang="en-PK" sz="1300" b="1" dirty="0"/>
              <a:t>Emotion coaching:</a:t>
            </a:r>
            <a:r>
              <a:rPr lang="en-PK" sz="1300" dirty="0"/>
              <a:t> Name feelings, reduce self-blame, coping strategies</a:t>
            </a:r>
          </a:p>
          <a:p>
            <a:pPr lvl="0"/>
            <a:r>
              <a:rPr lang="en-PK" sz="1300" b="1" dirty="0"/>
              <a:t>Boundaries plan:</a:t>
            </a:r>
            <a:r>
              <a:rPr lang="en-PK" sz="1300" dirty="0"/>
              <a:t> Clarify what Jenny can/can’t do; avoid parentification</a:t>
            </a:r>
          </a:p>
          <a:p>
            <a:pPr lvl="0"/>
            <a:r>
              <a:rPr lang="en-PK" sz="1300" b="1" dirty="0"/>
              <a:t>Family communication:</a:t>
            </a:r>
            <a:r>
              <a:rPr lang="en-PK" sz="1300" dirty="0"/>
              <a:t> Short structured conversations + shared plans</a:t>
            </a:r>
          </a:p>
          <a:p>
            <a:pPr lvl="0"/>
            <a:r>
              <a:rPr lang="en-PK" sz="1300" b="1" dirty="0"/>
              <a:t>Respite + young carers support:</a:t>
            </a:r>
            <a:r>
              <a:rPr lang="en-PK" sz="1300" dirty="0"/>
              <a:t> Regular breaks + peer group support</a:t>
            </a:r>
          </a:p>
          <a:p>
            <a:pPr lvl="0"/>
            <a:r>
              <a:rPr lang="en-PK" sz="1300" b="1" dirty="0"/>
              <a:t>Therapeutic support:</a:t>
            </a:r>
            <a:r>
              <a:rPr lang="en-PK" sz="1300" dirty="0"/>
              <a:t> Grief counselling / attachment-informed support if needed</a:t>
            </a:r>
          </a:p>
          <a:p>
            <a:pPr lvl="0"/>
            <a:r>
              <a:rPr lang="en-PK" sz="1300" b="1" dirty="0"/>
              <a:t>Safety plan:</a:t>
            </a:r>
            <a:r>
              <a:rPr lang="en-PK" sz="1300" dirty="0"/>
              <a:t> Clear steps if mother forgets tasks or Jenny is at school (Islamiah </a:t>
            </a:r>
            <a:r>
              <a:rPr lang="en-PK" sz="1300" i="1" dirty="0"/>
              <a:t>et al.</a:t>
            </a:r>
            <a:r>
              <a:rPr lang="en-PK" sz="1300" dirty="0"/>
              <a:t>, 2023; Vandekerckhove and Wang, 2017)</a:t>
            </a:r>
          </a:p>
          <a:p>
            <a:endParaRPr lang="en-PK" sz="130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7FBD8F-E3E3-17CC-454B-3B9BA39E6B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1316338"/>
              </p:ext>
            </p:extLst>
          </p:nvPr>
        </p:nvGraphicFramePr>
        <p:xfrm>
          <a:off x="5776686" y="2481943"/>
          <a:ext cx="5269095" cy="3856730"/>
        </p:xfrm>
        <a:graphic>
          <a:graphicData uri="http://schemas.openxmlformats.org/drawingml/2006/table">
            <a:tbl>
              <a:tblPr firstRow="1" firstCol="1" bandRow="1">
                <a:tableStyleId>{0E3FDE45-AF77-4B5C-9715-49D594BDF05E}</a:tableStyleId>
              </a:tblPr>
              <a:tblGrid>
                <a:gridCol w="716454">
                  <a:extLst>
                    <a:ext uri="{9D8B030D-6E8A-4147-A177-3AD203B41FA5}">
                      <a16:colId xmlns:a16="http://schemas.microsoft.com/office/drawing/2014/main" val="1245351399"/>
                    </a:ext>
                  </a:extLst>
                </a:gridCol>
                <a:gridCol w="1084155">
                  <a:extLst>
                    <a:ext uri="{9D8B030D-6E8A-4147-A177-3AD203B41FA5}">
                      <a16:colId xmlns:a16="http://schemas.microsoft.com/office/drawing/2014/main" val="1199110150"/>
                    </a:ext>
                  </a:extLst>
                </a:gridCol>
                <a:gridCol w="1218365">
                  <a:extLst>
                    <a:ext uri="{9D8B030D-6E8A-4147-A177-3AD203B41FA5}">
                      <a16:colId xmlns:a16="http://schemas.microsoft.com/office/drawing/2014/main" val="2282350753"/>
                    </a:ext>
                  </a:extLst>
                </a:gridCol>
                <a:gridCol w="1150340">
                  <a:extLst>
                    <a:ext uri="{9D8B030D-6E8A-4147-A177-3AD203B41FA5}">
                      <a16:colId xmlns:a16="http://schemas.microsoft.com/office/drawing/2014/main" val="2314524993"/>
                    </a:ext>
                  </a:extLst>
                </a:gridCol>
                <a:gridCol w="1099781">
                  <a:extLst>
                    <a:ext uri="{9D8B030D-6E8A-4147-A177-3AD203B41FA5}">
                      <a16:colId xmlns:a16="http://schemas.microsoft.com/office/drawing/2014/main" val="1974211711"/>
                    </a:ext>
                  </a:extLst>
                </a:gridCol>
              </a:tblGrid>
              <a:tr h="4901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b="1" kern="0" cap="none" spc="0">
                          <a:solidFill>
                            <a:schemeClr val="tx1"/>
                          </a:solidFill>
                          <a:effectLst/>
                        </a:rPr>
                        <a:t>Need</a:t>
                      </a:r>
                      <a:endParaRPr lang="en-PK" sz="9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b="1" kern="0" cap="none" spc="0">
                          <a:solidFill>
                            <a:schemeClr val="tx1"/>
                          </a:solidFill>
                          <a:effectLst/>
                        </a:rPr>
                        <a:t>Attachment concept</a:t>
                      </a:r>
                      <a:endParaRPr lang="en-PK" sz="9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b="1" kern="0" cap="none" spc="0">
                          <a:solidFill>
                            <a:schemeClr val="tx1"/>
                          </a:solidFill>
                          <a:effectLst/>
                        </a:rPr>
                        <a:t>Risk if unmet</a:t>
                      </a:r>
                      <a:endParaRPr lang="en-PK" sz="9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b="1" kern="0" cap="none" spc="0">
                          <a:solidFill>
                            <a:schemeClr val="tx1"/>
                          </a:solidFill>
                          <a:effectLst/>
                        </a:rPr>
                        <a:t>Intervention</a:t>
                      </a:r>
                      <a:endParaRPr lang="en-PK" sz="900" b="1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b="1" kern="0" cap="none" spc="0" dirty="0">
                          <a:solidFill>
                            <a:schemeClr val="tx1"/>
                          </a:solidFill>
                          <a:effectLst/>
                        </a:rPr>
                        <a:t>Expected outcome</a:t>
                      </a:r>
                      <a:endParaRPr lang="en-PK" sz="900" b="1" kern="1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extLst>
                  <a:ext uri="{0D108BD9-81ED-4DB2-BD59-A6C34878D82A}">
                    <a16:rowId xmlns:a16="http://schemas.microsoft.com/office/drawing/2014/main" val="1322475313"/>
                  </a:ext>
                </a:extLst>
              </a:tr>
              <a:tr h="514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b="0" kern="0" cap="none" spc="0">
                          <a:solidFill>
                            <a:schemeClr val="tx1"/>
                          </a:solidFill>
                          <a:effectLst/>
                        </a:rPr>
                        <a:t>Emotional support</a:t>
                      </a:r>
                      <a:endParaRPr lang="en-PK" sz="900" b="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Secure base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Anxiety, low mood, burnout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Weekly key worker check-ins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Reduced stress, improved coping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extLst>
                  <a:ext uri="{0D108BD9-81ED-4DB2-BD59-A6C34878D82A}">
                    <a16:rowId xmlns:a16="http://schemas.microsoft.com/office/drawing/2014/main" val="4081585503"/>
                  </a:ext>
                </a:extLst>
              </a:tr>
              <a:tr h="6967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b="0" kern="0" cap="none" spc="0">
                          <a:solidFill>
                            <a:schemeClr val="tx1"/>
                          </a:solidFill>
                          <a:effectLst/>
                        </a:rPr>
                        <a:t>Time for school</a:t>
                      </a:r>
                      <a:endParaRPr lang="en-PK" sz="900" b="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Exploration supported by secure base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 dirty="0">
                          <a:solidFill>
                            <a:schemeClr val="tx1"/>
                          </a:solidFill>
                          <a:effectLst/>
                        </a:rPr>
                        <a:t>Underachievement, disengagement</a:t>
                      </a:r>
                      <a:endParaRPr lang="en-PK" sz="900" kern="1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School support plan + flexibility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Better attendance + progress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extLst>
                  <a:ext uri="{0D108BD9-81ED-4DB2-BD59-A6C34878D82A}">
                    <a16:rowId xmlns:a16="http://schemas.microsoft.com/office/drawing/2014/main" val="1355307378"/>
                  </a:ext>
                </a:extLst>
              </a:tr>
              <a:tr h="514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b="0" kern="0" cap="none" spc="0">
                          <a:solidFill>
                            <a:schemeClr val="tx1"/>
                          </a:solidFill>
                          <a:effectLst/>
                        </a:rPr>
                        <a:t>Reduced caring load</a:t>
                      </a:r>
                      <a:endParaRPr lang="en-PK" sz="900" b="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Care without role reversal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Parentification, resentment, exhaustion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Home-care + admin support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Less burden, improved wellbeing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extLst>
                  <a:ext uri="{0D108BD9-81ED-4DB2-BD59-A6C34878D82A}">
                    <a16:rowId xmlns:a16="http://schemas.microsoft.com/office/drawing/2014/main" val="433708817"/>
                  </a:ext>
                </a:extLst>
              </a:tr>
              <a:tr h="514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b="0" kern="0" cap="none" spc="0">
                          <a:solidFill>
                            <a:schemeClr val="tx1"/>
                          </a:solidFill>
                          <a:effectLst/>
                        </a:rPr>
                        <a:t>Connection with peers</a:t>
                      </a:r>
                      <a:endParaRPr lang="en-PK" sz="900" b="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Social support as protective factor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Isolation, poor mental health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Young carers group + scheduled social time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Belonging, resilience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extLst>
                  <a:ext uri="{0D108BD9-81ED-4DB2-BD59-A6C34878D82A}">
                    <a16:rowId xmlns:a16="http://schemas.microsoft.com/office/drawing/2014/main" val="1503942587"/>
                  </a:ext>
                </a:extLst>
              </a:tr>
              <a:tr h="514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b="0" kern="0" cap="none" spc="0">
                          <a:solidFill>
                            <a:schemeClr val="tx1"/>
                          </a:solidFill>
                          <a:effectLst/>
                        </a:rPr>
                        <a:t>Grief processing</a:t>
                      </a:r>
                      <a:endParaRPr lang="en-PK" sz="900" b="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Safe emotional containment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Complicated grief, withdrawal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Bereavement/therapy referral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Emotional stability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extLst>
                  <a:ext uri="{0D108BD9-81ED-4DB2-BD59-A6C34878D82A}">
                    <a16:rowId xmlns:a16="http://schemas.microsoft.com/office/drawing/2014/main" val="3625371564"/>
                  </a:ext>
                </a:extLst>
              </a:tr>
              <a:tr h="514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b="0" kern="0" cap="none" spc="0">
                          <a:solidFill>
                            <a:schemeClr val="tx1"/>
                          </a:solidFill>
                          <a:effectLst/>
                        </a:rPr>
                        <a:t>Safety reassurance</a:t>
                      </a:r>
                      <a:endParaRPr lang="en-PK" sz="900" b="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Security and predictability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 dirty="0">
                          <a:solidFill>
                            <a:schemeClr val="tx1"/>
                          </a:solidFill>
                          <a:effectLst/>
                        </a:rPr>
                        <a:t>Constant vigilance, panic</a:t>
                      </a:r>
                      <a:endParaRPr lang="en-PK" sz="900" kern="1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>
                          <a:solidFill>
                            <a:schemeClr val="tx1"/>
                          </a:solidFill>
                          <a:effectLst/>
                        </a:rPr>
                        <a:t>Safety routines + contingency plan</a:t>
                      </a:r>
                      <a:endParaRPr lang="en-PK" sz="900" kern="1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PK" sz="900" kern="0" cap="none" spc="0" dirty="0">
                          <a:solidFill>
                            <a:schemeClr val="tx1"/>
                          </a:solidFill>
                          <a:effectLst/>
                        </a:rPr>
                        <a:t>Reduced worry, more independence</a:t>
                      </a:r>
                      <a:endParaRPr lang="en-PK" sz="900" kern="1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281" marR="17353" marT="51755" marB="51755" anchor="ctr"/>
                </a:tc>
                <a:extLst>
                  <a:ext uri="{0D108BD9-81ED-4DB2-BD59-A6C34878D82A}">
                    <a16:rowId xmlns:a16="http://schemas.microsoft.com/office/drawing/2014/main" val="13950066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0395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585C7-814E-A902-FC30-FCB452F17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284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Evaluation</a:t>
            </a:r>
            <a:r>
              <a:rPr lang="en-US" sz="52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</a:t>
            </a:r>
            <a:endParaRPr lang="en-US" sz="5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5ECB3-67CD-441D-7820-BF42347AC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98626"/>
            <a:ext cx="5158427" cy="3730460"/>
          </a:xfrm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Usefulness </a:t>
            </a:r>
            <a:endParaRPr lang="en-US" sz="2000" dirty="0"/>
          </a:p>
          <a:p>
            <a:pPr lvl="0"/>
            <a:r>
              <a:rPr lang="en-US" sz="2000" dirty="0"/>
              <a:t>Explains how loss and long-term stress can affect emotional security</a:t>
            </a:r>
          </a:p>
          <a:p>
            <a:pPr lvl="0"/>
            <a:r>
              <a:rPr lang="en-US" sz="2000" dirty="0"/>
              <a:t>Helps interpret guilt, over-responsibility, hyper-independence as coping patterns</a:t>
            </a:r>
          </a:p>
          <a:p>
            <a:pPr lvl="0"/>
            <a:r>
              <a:rPr lang="en-US" sz="2000" dirty="0"/>
              <a:t>Guides practice: Build a secure base, consistent support, and emotional containment (Waters </a:t>
            </a:r>
            <a:r>
              <a:rPr lang="en-US" sz="2000" i="1" dirty="0"/>
              <a:t>et al.</a:t>
            </a:r>
            <a:r>
              <a:rPr lang="en-US" sz="2000" dirty="0"/>
              <a:t>, 2002)</a:t>
            </a:r>
          </a:p>
          <a:p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436814-B25C-CE7B-E02A-107123BBBFCA}"/>
              </a:ext>
            </a:extLst>
          </p:cNvPr>
          <p:cNvSpPr txBox="1"/>
          <p:nvPr/>
        </p:nvSpPr>
        <p:spPr>
          <a:xfrm>
            <a:off x="6189154" y="2398626"/>
            <a:ext cx="5164645" cy="3730460"/>
          </a:xfrm>
          <a:prstGeom prst="rect">
            <a:avLst/>
          </a:prstGeom>
          <a:ln>
            <a:solidFill>
              <a:schemeClr val="tx2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Limitations</a:t>
            </a:r>
            <a:endParaRPr lang="en-US" sz="2000" dirty="0"/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Less direct on structural barriers (income, housing, transport, service capacity)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Risk of over-</a:t>
            </a:r>
            <a:r>
              <a:rPr lang="en-US" sz="2000" dirty="0" err="1"/>
              <a:t>psychologising</a:t>
            </a:r>
            <a:r>
              <a:rPr lang="en-US" sz="2000" dirty="0"/>
              <a:t> (stress is also practical/system-related)</a:t>
            </a:r>
          </a:p>
          <a:p>
            <a:pPr marL="3429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Should be used alongside: young carer assessment, safeguarding, multi-agency planning (Zilberstein, 2014)</a:t>
            </a:r>
          </a:p>
        </p:txBody>
      </p:sp>
    </p:spTree>
    <p:extLst>
      <p:ext uri="{BB962C8B-B14F-4D97-AF65-F5344CB8AC3E}">
        <p14:creationId xmlns:p14="http://schemas.microsoft.com/office/powerpoint/2010/main" val="813331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D3988-F8A1-996A-057E-F40E829DA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</a:t>
            </a:r>
            <a:r>
              <a:rPr lang="en-PK" b="1" dirty="0"/>
              <a:t>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67BDB2-72F5-8748-7189-F298EFA51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443668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PK" dirty="0"/>
              <a:t>Past 5 years: Bereavement and caring role may affect emotional security and typical adolescent development</a:t>
            </a:r>
          </a:p>
          <a:p>
            <a:pPr lvl="0"/>
            <a:r>
              <a:rPr lang="en-PK" dirty="0"/>
              <a:t>Current risk: Jenny is a support figure for others but may have limited support for herself</a:t>
            </a:r>
          </a:p>
          <a:p>
            <a:endParaRPr lang="en-PK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C66A457-A900-1269-0182-E44C6E925C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33738856"/>
              </p:ext>
            </p:extLst>
          </p:nvPr>
        </p:nvGraphicFramePr>
        <p:xfrm>
          <a:off x="1016000" y="4151797"/>
          <a:ext cx="10160000" cy="1773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4DEB817-3C8F-FFCB-8C21-3AFD110FBE01}"/>
              </a:ext>
            </a:extLst>
          </p:cNvPr>
          <p:cNvSpPr txBox="1"/>
          <p:nvPr/>
        </p:nvSpPr>
        <p:spPr>
          <a:xfrm>
            <a:off x="3045913" y="3481754"/>
            <a:ext cx="6100174" cy="4826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PK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Recommendations</a:t>
            </a:r>
            <a:endParaRPr lang="en-PK" sz="24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6820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945E9-A436-0E2A-C5D0-DE3F5017E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PK" dirty="0"/>
              <a:t>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6E87D-78FD-A8D9-871D-0928EB7D9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Bowlby, J. (1979) ‘The Bowlby-Ainsworth attachment theory’, </a:t>
            </a:r>
            <a:r>
              <a:rPr lang="en-GB" i="1" dirty="0" err="1"/>
              <a:t>Behavioral</a:t>
            </a:r>
            <a:r>
              <a:rPr lang="en-GB" i="1" dirty="0"/>
              <a:t> and Brain Sciences</a:t>
            </a:r>
            <a:r>
              <a:rPr lang="en-GB" dirty="0"/>
              <a:t>, 2(4), pp. 637–638. Available at: https://</a:t>
            </a:r>
            <a:r>
              <a:rPr lang="en-GB" dirty="0" err="1"/>
              <a:t>doi.org</a:t>
            </a:r>
            <a:r>
              <a:rPr lang="en-GB" dirty="0"/>
              <a:t>/10.1017/S0140525X00064955.</a:t>
            </a:r>
          </a:p>
          <a:p>
            <a:r>
              <a:rPr lang="en-GB" dirty="0"/>
              <a:t>Collado-Soler, R. </a:t>
            </a:r>
            <a:r>
              <a:rPr lang="en-GB" i="1" dirty="0"/>
              <a:t>et al.</a:t>
            </a:r>
            <a:r>
              <a:rPr lang="en-GB" dirty="0"/>
              <a:t> (2023) ‘Emotional Intelligence and Resilience Outcomes in Adolescent Period, is Knowledge Really Strength?’, </a:t>
            </a:r>
            <a:r>
              <a:rPr lang="en-GB" i="1" dirty="0"/>
              <a:t>Psychology Research and </a:t>
            </a:r>
            <a:r>
              <a:rPr lang="en-GB" i="1" dirty="0" err="1"/>
              <a:t>Behavior</a:t>
            </a:r>
            <a:r>
              <a:rPr lang="en-GB" i="1" dirty="0"/>
              <a:t> Management</a:t>
            </a:r>
            <a:r>
              <a:rPr lang="en-GB" dirty="0"/>
              <a:t>, 16, pp. 1365–1378. Available at: https://</a:t>
            </a:r>
            <a:r>
              <a:rPr lang="en-GB" dirty="0" err="1"/>
              <a:t>doi.org</a:t>
            </a:r>
            <a:r>
              <a:rPr lang="en-GB" dirty="0"/>
              <a:t>/10.2147/prbm.s383296.</a:t>
            </a:r>
          </a:p>
          <a:p>
            <a:r>
              <a:rPr lang="en-GB" dirty="0"/>
              <a:t>Duggal, C., Dua, B. and Kothari, A. (2022) ‘Holding space for those who heal: Reflections from the Rahbar Supportive Supervision Programme during the Covid 19 pandemic’, </a:t>
            </a:r>
            <a:r>
              <a:rPr lang="en-GB" i="1" dirty="0"/>
              <a:t>The Clinical Supervisor</a:t>
            </a:r>
            <a:r>
              <a:rPr lang="en-GB" dirty="0"/>
              <a:t>, 41(2), pp. 127–148. Available at: https://</a:t>
            </a:r>
            <a:r>
              <a:rPr lang="en-GB" dirty="0" err="1"/>
              <a:t>doi.org</a:t>
            </a:r>
            <a:r>
              <a:rPr lang="en-GB" dirty="0"/>
              <a:t>/10.1080/07325223.2022.2111624.</a:t>
            </a:r>
          </a:p>
          <a:p>
            <a:r>
              <a:rPr lang="en-GB" dirty="0" err="1"/>
              <a:t>Islamiah</a:t>
            </a:r>
            <a:r>
              <a:rPr lang="en-GB" dirty="0"/>
              <a:t>, N. </a:t>
            </a:r>
            <a:r>
              <a:rPr lang="en-GB" i="1" dirty="0"/>
              <a:t>et al.</a:t>
            </a:r>
            <a:r>
              <a:rPr lang="en-GB" dirty="0"/>
              <a:t> (2023) ‘The role of fathers in children’s emotion regulation development: A systematic review’, </a:t>
            </a:r>
            <a:r>
              <a:rPr lang="en-GB" i="1" dirty="0"/>
              <a:t>Infant and Child Development</a:t>
            </a:r>
            <a:r>
              <a:rPr lang="en-GB" dirty="0"/>
              <a:t>, 32(2). Available at: https://</a:t>
            </a:r>
            <a:r>
              <a:rPr lang="en-GB" dirty="0" err="1"/>
              <a:t>doi.org</a:t>
            </a:r>
            <a:r>
              <a:rPr lang="en-GB" dirty="0"/>
              <a:t>/10.1002/icd.2397.</a:t>
            </a:r>
          </a:p>
          <a:p>
            <a:r>
              <a:rPr lang="en-GB" dirty="0"/>
              <a:t>Lan, Z. </a:t>
            </a:r>
            <a:r>
              <a:rPr lang="en-GB" i="1" dirty="0"/>
              <a:t>et al.</a:t>
            </a:r>
            <a:r>
              <a:rPr lang="en-GB" dirty="0"/>
              <a:t> (2023) ‘The Impact of Academic Pressure and Peer Support on Adolescents’ Loneliness: A Polynomial Regression and Response Surface Analysis’, </a:t>
            </a:r>
            <a:r>
              <a:rPr lang="en-GB" i="1" dirty="0"/>
              <a:t>Psychology Research and </a:t>
            </a:r>
            <a:r>
              <a:rPr lang="en-GB" i="1" dirty="0" err="1"/>
              <a:t>Behavior</a:t>
            </a:r>
            <a:r>
              <a:rPr lang="en-GB" i="1" dirty="0"/>
              <a:t> Management</a:t>
            </a:r>
            <a:r>
              <a:rPr lang="en-GB" dirty="0"/>
              <a:t>, Volume 16, pp. 4617–4627. Available at: https://</a:t>
            </a:r>
            <a:r>
              <a:rPr lang="en-GB" dirty="0" err="1"/>
              <a:t>doi.org</a:t>
            </a:r>
            <a:r>
              <a:rPr lang="en-GB" dirty="0"/>
              <a:t>/10.2147/prbm.s435977.</a:t>
            </a:r>
          </a:p>
          <a:p>
            <a:r>
              <a:rPr lang="en-GB" dirty="0" err="1"/>
              <a:t>Mcleod</a:t>
            </a:r>
            <a:r>
              <a:rPr lang="en-GB" dirty="0"/>
              <a:t>, S. (2025) </a:t>
            </a:r>
            <a:r>
              <a:rPr lang="en-GB" i="1" dirty="0"/>
              <a:t>Attachment Theory in Psychology</a:t>
            </a:r>
            <a:r>
              <a:rPr lang="en-GB" dirty="0"/>
              <a:t>, </a:t>
            </a:r>
            <a:r>
              <a:rPr lang="en-GB" i="1" dirty="0"/>
              <a:t>Simply Psychology</a:t>
            </a:r>
            <a:r>
              <a:rPr lang="en-GB" dirty="0"/>
              <a:t>. Available at: https://</a:t>
            </a:r>
            <a:r>
              <a:rPr lang="en-GB" dirty="0" err="1"/>
              <a:t>www.simplypsychology.org</a:t>
            </a:r>
            <a:r>
              <a:rPr lang="en-GB" dirty="0"/>
              <a:t>/</a:t>
            </a:r>
            <a:r>
              <a:rPr lang="en-GB" dirty="0" err="1"/>
              <a:t>attachment.html</a:t>
            </a:r>
            <a:r>
              <a:rPr lang="en-GB" dirty="0"/>
              <a:t> (Accessed: 15 February 2026).</a:t>
            </a:r>
          </a:p>
          <a:p>
            <a:r>
              <a:rPr lang="en-GB" dirty="0" err="1"/>
              <a:t>Vandekerckhove</a:t>
            </a:r>
            <a:r>
              <a:rPr lang="en-GB" dirty="0"/>
              <a:t>, M. and Wang, Y. (2017) ‘Emotion, emotion regulation and sleep: An intimate relationship’, </a:t>
            </a:r>
            <a:r>
              <a:rPr lang="en-GB" i="1" dirty="0"/>
              <a:t>AIMS Neuroscience</a:t>
            </a:r>
            <a:r>
              <a:rPr lang="en-GB" dirty="0"/>
              <a:t>, 5(1), pp. 1–17. Available at: https://</a:t>
            </a:r>
            <a:r>
              <a:rPr lang="en-GB" dirty="0" err="1"/>
              <a:t>doi.org</a:t>
            </a:r>
            <a:r>
              <a:rPr lang="en-GB" dirty="0"/>
              <a:t>/10.3934/Neuroscience.2018.1.1.</a:t>
            </a:r>
          </a:p>
          <a:p>
            <a:r>
              <a:rPr lang="en-GB" dirty="0"/>
              <a:t>Waters, E. </a:t>
            </a:r>
            <a:r>
              <a:rPr lang="en-GB" i="1" dirty="0"/>
              <a:t>et al.</a:t>
            </a:r>
            <a:r>
              <a:rPr lang="en-GB" dirty="0"/>
              <a:t> (2002) ‘Bowlby’s secure base theory and the social/personality psychology of attachment styles: Work(s) in progress’, </a:t>
            </a:r>
            <a:r>
              <a:rPr lang="en-GB" i="1" dirty="0"/>
              <a:t>Attachment &amp; Human Development</a:t>
            </a:r>
            <a:r>
              <a:rPr lang="en-GB" dirty="0"/>
              <a:t>, 4(2), pp. 230–242. Available at: https://</a:t>
            </a:r>
            <a:r>
              <a:rPr lang="en-GB" dirty="0" err="1"/>
              <a:t>doi.org</a:t>
            </a:r>
            <a:r>
              <a:rPr lang="en-GB" dirty="0"/>
              <a:t>/10.1080/14616730210154216.</a:t>
            </a:r>
          </a:p>
          <a:p>
            <a:r>
              <a:rPr lang="en-GB" dirty="0"/>
              <a:t>Zilberstein, K. (2014) ‘The use and limitations of attachment theory in child psychotherapy.’, </a:t>
            </a:r>
            <a:r>
              <a:rPr lang="en-GB" i="1" dirty="0"/>
              <a:t>Psychotherapy</a:t>
            </a:r>
            <a:r>
              <a:rPr lang="en-GB" dirty="0"/>
              <a:t>, 51(1), pp. 93–103.</a:t>
            </a:r>
          </a:p>
        </p:txBody>
      </p:sp>
    </p:spTree>
    <p:extLst>
      <p:ext uri="{BB962C8B-B14F-4D97-AF65-F5344CB8AC3E}">
        <p14:creationId xmlns:p14="http://schemas.microsoft.com/office/powerpoint/2010/main" val="3593751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1619</Words>
  <Application>Microsoft Macintosh PowerPoint</Application>
  <PresentationFormat>Widescreen</PresentationFormat>
  <Paragraphs>144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Symbol</vt:lpstr>
      <vt:lpstr>Times New Roman</vt:lpstr>
      <vt:lpstr>Wingdings</vt:lpstr>
      <vt:lpstr>Office Theme</vt:lpstr>
      <vt:lpstr>Lifespan Development Support Plan for Jenny (16): Attachment-Based Approach</vt:lpstr>
      <vt:lpstr>Scenario Summary and Key Needs </vt:lpstr>
      <vt:lpstr>Bowlby’s Attachment Theory </vt:lpstr>
      <vt:lpstr>Applying Attachment Theory to Jenny’s Past 5 Years</vt:lpstr>
      <vt:lpstr>Jenny’s Current Situation </vt:lpstr>
      <vt:lpstr>Nature vs Nurture </vt:lpstr>
      <vt:lpstr>Support Plan (Attachment-Informed Goals) </vt:lpstr>
      <vt:lpstr>Practical Interventions </vt:lpstr>
      <vt:lpstr>Critical Evaluation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WORD FILE</dc:creator>
  <cp:lastModifiedBy>WORD FILE</cp:lastModifiedBy>
  <cp:revision>25</cp:revision>
  <dcterms:created xsi:type="dcterms:W3CDTF">2026-02-15T12:56:40Z</dcterms:created>
  <dcterms:modified xsi:type="dcterms:W3CDTF">2026-02-15T15:14:43Z</dcterms:modified>
</cp:coreProperties>
</file>