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68" r:id="rId1"/>
  </p:sldMasterIdLst>
  <p:sldIdLst>
    <p:sldId id="256" r:id="rId2"/>
    <p:sldId id="257" r:id="rId3"/>
    <p:sldId id="258" r:id="rId4"/>
    <p:sldId id="259" r:id="rId5"/>
    <p:sldId id="261" r:id="rId6"/>
    <p:sldId id="262" r:id="rId7"/>
    <p:sldId id="264" r:id="rId8"/>
    <p:sldId id="263" r:id="rId9"/>
    <p:sldId id="265" r:id="rId10"/>
    <p:sldId id="266"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5" d="100"/>
          <a:sy n="115" d="100"/>
        </p:scale>
        <p:origin x="372"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6/18/2019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144929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6/18/2019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5043045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6/18/2019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8926823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smtClean="0"/>
              <a:pPr/>
              <a:t>6/18/2019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1053746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6/18/2019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0135191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6/18/2019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1320121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6/18/2019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2120753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6/18/2019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8209075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6/18/2019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440834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6/18/2019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4893306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6/18/2019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43880708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6/18/2019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93129251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6/18/2019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30756861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6/18/2019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73671331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6/18/2019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58582601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6/18/2019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3884454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smtClean="0"/>
              <a:pPr/>
              <a:t>6/18/2019</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587293112"/>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3">
            <a:lumMod val="40000"/>
            <a:lumOff val="60000"/>
            <a:alpha val="61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2221962" y="2437785"/>
            <a:ext cx="7766936" cy="1646302"/>
          </a:xfrm>
        </p:spPr>
        <p:txBody>
          <a:bodyPr/>
          <a:lstStyle/>
          <a:p>
            <a:r>
              <a:rPr lang="en-GB" sz="8800" dirty="0" smtClean="0"/>
              <a:t>Wellbeing</a:t>
            </a:r>
            <a:endParaRPr lang="en-GB" sz="8800" dirty="0"/>
          </a:p>
        </p:txBody>
      </p:sp>
      <p:sp>
        <p:nvSpPr>
          <p:cNvPr id="4" name="TextBox 3"/>
          <p:cNvSpPr txBox="1"/>
          <p:nvPr/>
        </p:nvSpPr>
        <p:spPr>
          <a:xfrm>
            <a:off x="0" y="241069"/>
            <a:ext cx="12361025" cy="646331"/>
          </a:xfrm>
          <a:prstGeom prst="rect">
            <a:avLst/>
          </a:prstGeom>
          <a:noFill/>
        </p:spPr>
        <p:txBody>
          <a:bodyPr wrap="square" rtlCol="0">
            <a:spAutoFit/>
          </a:bodyPr>
          <a:lstStyle/>
          <a:p>
            <a:r>
              <a:rPr lang="en-GB" dirty="0" smtClean="0">
                <a:solidFill>
                  <a:schemeClr val="accent1">
                    <a:lumMod val="50000"/>
                  </a:schemeClr>
                </a:solidFill>
              </a:rPr>
              <a:t>Claire Thomson 																		Student No: 1603261	</a:t>
            </a:r>
            <a:r>
              <a:rPr lang="en-GB" dirty="0" smtClean="0"/>
              <a:t>	</a:t>
            </a:r>
            <a:endParaRPr lang="en-GB" dirty="0"/>
          </a:p>
        </p:txBody>
      </p:sp>
    </p:spTree>
    <p:extLst>
      <p:ext uri="{BB962C8B-B14F-4D97-AF65-F5344CB8AC3E}">
        <p14:creationId xmlns:p14="http://schemas.microsoft.com/office/powerpoint/2010/main" val="42316539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is Wellbeing?</a:t>
            </a:r>
            <a:endParaRPr lang="en-GB" dirty="0"/>
          </a:p>
        </p:txBody>
      </p:sp>
      <p:sp>
        <p:nvSpPr>
          <p:cNvPr id="3" name="Content Placeholder 2"/>
          <p:cNvSpPr>
            <a:spLocks noGrp="1"/>
          </p:cNvSpPr>
          <p:nvPr>
            <p:ph idx="1"/>
          </p:nvPr>
        </p:nvSpPr>
        <p:spPr>
          <a:xfrm>
            <a:off x="677334" y="1270000"/>
            <a:ext cx="8596668" cy="3880773"/>
          </a:xfrm>
        </p:spPr>
        <p:txBody>
          <a:bodyPr/>
          <a:lstStyle/>
          <a:p>
            <a:pPr marL="0" indent="0">
              <a:buNone/>
            </a:pPr>
            <a:r>
              <a:rPr lang="en-GB" dirty="0" smtClean="0">
                <a:solidFill>
                  <a:srgbClr val="333333"/>
                </a:solidFill>
                <a:latin typeface="Helvetica" panose="020B0604020202020204" pitchFamily="34" charset="0"/>
              </a:rPr>
              <a:t>“a </a:t>
            </a:r>
            <a:r>
              <a:rPr lang="en-GB" dirty="0">
                <a:solidFill>
                  <a:srgbClr val="333333"/>
                </a:solidFill>
                <a:latin typeface="Helvetica" panose="020B0604020202020204" pitchFamily="34" charset="0"/>
              </a:rPr>
              <a:t>state of well-being in which every individual realizes his or her own potential, can cope with the normal stresses of life, can work productively and fruitfully, and is able to make a contribution to her or his </a:t>
            </a:r>
            <a:r>
              <a:rPr lang="en-GB" dirty="0" smtClean="0">
                <a:solidFill>
                  <a:srgbClr val="333333"/>
                </a:solidFill>
                <a:latin typeface="Helvetica" panose="020B0604020202020204" pitchFamily="34" charset="0"/>
              </a:rPr>
              <a:t>community”  (WHO, 2019)</a:t>
            </a:r>
          </a:p>
          <a:p>
            <a:pPr marL="0" indent="0">
              <a:buNone/>
            </a:pPr>
            <a:endParaRPr lang="en-GB" dirty="0" smtClean="0">
              <a:solidFill>
                <a:srgbClr val="333333"/>
              </a:solidFill>
              <a:latin typeface="Helvetica" panose="020B0604020202020204" pitchFamily="34" charset="0"/>
            </a:endParaRPr>
          </a:p>
          <a:p>
            <a:pPr marL="0" indent="0">
              <a:buNone/>
            </a:pPr>
            <a:endParaRPr lang="en-GB" dirty="0">
              <a:solidFill>
                <a:srgbClr val="333333"/>
              </a:solidFill>
              <a:latin typeface="Helvetica" panose="020B0604020202020204" pitchFamily="34" charset="0"/>
            </a:endParaRPr>
          </a:p>
          <a:p>
            <a:pPr marL="0" indent="0">
              <a:buNone/>
            </a:pPr>
            <a:endParaRPr lang="en-GB" dirty="0" smtClean="0">
              <a:solidFill>
                <a:srgbClr val="333333"/>
              </a:solidFill>
              <a:latin typeface="Helvetica" panose="020B0604020202020204" pitchFamily="34" charset="0"/>
            </a:endParaRPr>
          </a:p>
          <a:p>
            <a:pPr marL="0" indent="0">
              <a:buNone/>
            </a:pPr>
            <a:endParaRPr lang="en-GB" dirty="0">
              <a:solidFill>
                <a:srgbClr val="333333"/>
              </a:solidFill>
              <a:latin typeface="Helvetica" panose="020B0604020202020204" pitchFamily="34" charset="0"/>
            </a:endParaRPr>
          </a:p>
          <a:p>
            <a:pPr marL="0" indent="0">
              <a:buNone/>
            </a:pPr>
            <a:endParaRPr lang="en-GB" dirty="0"/>
          </a:p>
        </p:txBody>
      </p:sp>
      <p:pic>
        <p:nvPicPr>
          <p:cNvPr id="1026" name="Picture 2" descr="Model of well-being will each dimension: physical, emotional mental, spiritual, environmental, financial, social, intellectual, occupationa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134" y="2211184"/>
            <a:ext cx="4208607" cy="4208608"/>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p:cNvPicPr>
            <a:picLocks noChangeAspect="1"/>
          </p:cNvPicPr>
          <p:nvPr/>
        </p:nvPicPr>
        <p:blipFill>
          <a:blip r:embed="rId3"/>
          <a:stretch>
            <a:fillRect/>
          </a:stretch>
        </p:blipFill>
        <p:spPr>
          <a:xfrm>
            <a:off x="4272741" y="2396200"/>
            <a:ext cx="5255999" cy="3838575"/>
          </a:xfrm>
          <a:prstGeom prst="rect">
            <a:avLst/>
          </a:prstGeom>
        </p:spPr>
      </p:pic>
      <p:sp>
        <p:nvSpPr>
          <p:cNvPr id="5" name="TextBox 4"/>
          <p:cNvSpPr txBox="1"/>
          <p:nvPr/>
        </p:nvSpPr>
        <p:spPr>
          <a:xfrm>
            <a:off x="4397434" y="6585159"/>
            <a:ext cx="3699164" cy="230832"/>
          </a:xfrm>
          <a:prstGeom prst="rect">
            <a:avLst/>
          </a:prstGeom>
          <a:noFill/>
        </p:spPr>
        <p:txBody>
          <a:bodyPr wrap="square" rtlCol="0">
            <a:spAutoFit/>
          </a:bodyPr>
          <a:lstStyle/>
          <a:p>
            <a:r>
              <a:rPr lang="en-GB" sz="900" dirty="0" smtClean="0"/>
              <a:t>(Michigan University, 2019)</a:t>
            </a:r>
            <a:endParaRPr lang="en-GB" sz="900" dirty="0"/>
          </a:p>
        </p:txBody>
      </p:sp>
    </p:spTree>
    <p:extLst>
      <p:ext uri="{BB962C8B-B14F-4D97-AF65-F5344CB8AC3E}">
        <p14:creationId xmlns:p14="http://schemas.microsoft.com/office/powerpoint/2010/main" val="38732497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Theories of Wellbeing</a:t>
            </a:r>
            <a:endParaRPr lang="en-GB" dirty="0"/>
          </a:p>
        </p:txBody>
      </p:sp>
      <p:pic>
        <p:nvPicPr>
          <p:cNvPr id="4" name="Content Placeholder 3"/>
          <p:cNvPicPr>
            <a:picLocks noGrp="1" noChangeAspect="1"/>
          </p:cNvPicPr>
          <p:nvPr>
            <p:ph idx="1"/>
          </p:nvPr>
        </p:nvPicPr>
        <p:blipFill>
          <a:blip r:embed="rId2"/>
          <a:stretch>
            <a:fillRect/>
          </a:stretch>
        </p:blipFill>
        <p:spPr>
          <a:xfrm>
            <a:off x="1755403" y="1353758"/>
            <a:ext cx="6108721" cy="1780186"/>
          </a:xfrm>
          <a:prstGeom prst="rect">
            <a:avLst/>
          </a:prstGeom>
        </p:spPr>
      </p:pic>
      <p:sp>
        <p:nvSpPr>
          <p:cNvPr id="5" name="TextBox 4"/>
          <p:cNvSpPr txBox="1"/>
          <p:nvPr/>
        </p:nvSpPr>
        <p:spPr>
          <a:xfrm>
            <a:off x="1163782" y="3050186"/>
            <a:ext cx="8296102" cy="3416320"/>
          </a:xfrm>
          <a:prstGeom prst="rect">
            <a:avLst/>
          </a:prstGeom>
          <a:noFill/>
        </p:spPr>
        <p:txBody>
          <a:bodyPr wrap="square" rtlCol="0">
            <a:spAutoFit/>
          </a:bodyPr>
          <a:lstStyle/>
          <a:p>
            <a:r>
              <a:rPr lang="en-GB" dirty="0" smtClean="0"/>
              <a:t>(Dodge et al, 2012) </a:t>
            </a:r>
          </a:p>
          <a:p>
            <a:endParaRPr lang="en-GB" dirty="0"/>
          </a:p>
          <a:p>
            <a:r>
              <a:rPr lang="en-GB" dirty="0" smtClean="0"/>
              <a:t>Wellbeing is dynamic and can change over time influenced by outside events. There is a set point for wellbeing but can fluctuate between challenges and resources. </a:t>
            </a:r>
          </a:p>
          <a:p>
            <a:endParaRPr lang="en-GB" dirty="0" smtClean="0"/>
          </a:p>
          <a:p>
            <a:r>
              <a:rPr lang="en-GB" dirty="0" smtClean="0"/>
              <a:t>“Stable </a:t>
            </a:r>
            <a:r>
              <a:rPr lang="en-GB" dirty="0"/>
              <a:t>wellbeing is when </a:t>
            </a:r>
            <a:r>
              <a:rPr lang="en-GB" dirty="0" smtClean="0"/>
              <a:t>people have </a:t>
            </a:r>
            <a:r>
              <a:rPr lang="en-GB" dirty="0"/>
              <a:t>the psychological, social and physical resources they need to meet a particular psychological, social and/or physical </a:t>
            </a:r>
            <a:r>
              <a:rPr lang="en-GB" dirty="0" smtClean="0"/>
              <a:t>challenge”. </a:t>
            </a:r>
          </a:p>
          <a:p>
            <a:endParaRPr lang="en-GB" dirty="0"/>
          </a:p>
          <a:p>
            <a:r>
              <a:rPr lang="en-GB" dirty="0" smtClean="0"/>
              <a:t>When </a:t>
            </a:r>
            <a:r>
              <a:rPr lang="en-GB" dirty="0"/>
              <a:t>individuals have more challenges than resources, the see-saw dips, along with their wellbeing, and </a:t>
            </a:r>
            <a:r>
              <a:rPr lang="en-GB" dirty="0" smtClean="0"/>
              <a:t>vice-versa.</a:t>
            </a:r>
            <a:endParaRPr lang="en-GB" dirty="0"/>
          </a:p>
        </p:txBody>
      </p:sp>
    </p:spTree>
    <p:extLst>
      <p:ext uri="{BB962C8B-B14F-4D97-AF65-F5344CB8AC3E}">
        <p14:creationId xmlns:p14="http://schemas.microsoft.com/office/powerpoint/2010/main" val="8393018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Theories of Wellbeing</a:t>
            </a:r>
            <a:endParaRPr lang="en-GB" dirty="0"/>
          </a:p>
        </p:txBody>
      </p:sp>
      <p:sp>
        <p:nvSpPr>
          <p:cNvPr id="3" name="Content Placeholder 2"/>
          <p:cNvSpPr>
            <a:spLocks noGrp="1"/>
          </p:cNvSpPr>
          <p:nvPr>
            <p:ph idx="1"/>
          </p:nvPr>
        </p:nvSpPr>
        <p:spPr>
          <a:xfrm>
            <a:off x="677334" y="1338349"/>
            <a:ext cx="8596668" cy="4703013"/>
          </a:xfrm>
        </p:spPr>
        <p:txBody>
          <a:bodyPr/>
          <a:lstStyle/>
          <a:p>
            <a:r>
              <a:rPr lang="en-GB" dirty="0" smtClean="0"/>
              <a:t>Models of wellbeing are often complex and difficult to follow.</a:t>
            </a:r>
          </a:p>
          <a:p>
            <a:endParaRPr lang="en-GB" dirty="0"/>
          </a:p>
          <a:p>
            <a:endParaRPr lang="en-GB" dirty="0"/>
          </a:p>
        </p:txBody>
      </p:sp>
      <p:pic>
        <p:nvPicPr>
          <p:cNvPr id="4" name="Picture 3"/>
          <p:cNvPicPr>
            <a:picLocks noChangeAspect="1"/>
          </p:cNvPicPr>
          <p:nvPr/>
        </p:nvPicPr>
        <p:blipFill>
          <a:blip r:embed="rId2"/>
          <a:stretch>
            <a:fillRect/>
          </a:stretch>
        </p:blipFill>
        <p:spPr>
          <a:xfrm>
            <a:off x="772391" y="1670859"/>
            <a:ext cx="2875998" cy="4472420"/>
          </a:xfrm>
          <a:prstGeom prst="rect">
            <a:avLst/>
          </a:prstGeom>
        </p:spPr>
      </p:pic>
      <p:pic>
        <p:nvPicPr>
          <p:cNvPr id="5" name="Picture 4"/>
          <p:cNvPicPr>
            <a:picLocks noChangeAspect="1"/>
          </p:cNvPicPr>
          <p:nvPr/>
        </p:nvPicPr>
        <p:blipFill>
          <a:blip r:embed="rId3"/>
          <a:stretch>
            <a:fillRect/>
          </a:stretch>
        </p:blipFill>
        <p:spPr>
          <a:xfrm>
            <a:off x="3879469" y="1769701"/>
            <a:ext cx="5700689" cy="3840307"/>
          </a:xfrm>
          <a:prstGeom prst="rect">
            <a:avLst/>
          </a:prstGeom>
        </p:spPr>
      </p:pic>
      <p:sp>
        <p:nvSpPr>
          <p:cNvPr id="6" name="TextBox 5"/>
          <p:cNvSpPr txBox="1"/>
          <p:nvPr/>
        </p:nvSpPr>
        <p:spPr>
          <a:xfrm>
            <a:off x="972589" y="6143279"/>
            <a:ext cx="2477193" cy="215444"/>
          </a:xfrm>
          <a:prstGeom prst="rect">
            <a:avLst/>
          </a:prstGeom>
          <a:noFill/>
        </p:spPr>
        <p:txBody>
          <a:bodyPr wrap="square" rtlCol="0">
            <a:spAutoFit/>
          </a:bodyPr>
          <a:lstStyle/>
          <a:p>
            <a:r>
              <a:rPr lang="en-GB" sz="800" dirty="0" smtClean="0"/>
              <a:t>(Steve Scott, 2018; Seligman, 2012)</a:t>
            </a:r>
            <a:endParaRPr lang="en-GB" sz="800" dirty="0"/>
          </a:p>
        </p:txBody>
      </p:sp>
      <p:sp>
        <p:nvSpPr>
          <p:cNvPr id="8" name="TextBox 7"/>
          <p:cNvSpPr txBox="1"/>
          <p:nvPr/>
        </p:nvSpPr>
        <p:spPr>
          <a:xfrm>
            <a:off x="5087389" y="6143279"/>
            <a:ext cx="3607724" cy="215444"/>
          </a:xfrm>
          <a:prstGeom prst="rect">
            <a:avLst/>
          </a:prstGeom>
          <a:noFill/>
        </p:spPr>
        <p:txBody>
          <a:bodyPr wrap="square" rtlCol="0">
            <a:spAutoFit/>
          </a:bodyPr>
          <a:lstStyle/>
          <a:p>
            <a:r>
              <a:rPr lang="en-GB" sz="800" dirty="0" smtClean="0"/>
              <a:t>(</a:t>
            </a:r>
            <a:r>
              <a:rPr lang="en-GB" sz="800" dirty="0" err="1" smtClean="0"/>
              <a:t>PERMAculture</a:t>
            </a:r>
            <a:r>
              <a:rPr lang="en-GB" sz="800" dirty="0" smtClean="0"/>
              <a:t>, 2019, Scott, 2018)</a:t>
            </a:r>
            <a:endParaRPr lang="en-GB" sz="800" dirty="0"/>
          </a:p>
        </p:txBody>
      </p:sp>
    </p:spTree>
    <p:extLst>
      <p:ext uri="{BB962C8B-B14F-4D97-AF65-F5344CB8AC3E}">
        <p14:creationId xmlns:p14="http://schemas.microsoft.com/office/powerpoint/2010/main" val="28423439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UK Wellbeing Policy</a:t>
            </a:r>
            <a:endParaRPr lang="en-GB" dirty="0"/>
          </a:p>
        </p:txBody>
      </p:sp>
      <p:sp>
        <p:nvSpPr>
          <p:cNvPr id="3" name="Content Placeholder 2"/>
          <p:cNvSpPr>
            <a:spLocks noGrp="1"/>
          </p:cNvSpPr>
          <p:nvPr>
            <p:ph idx="1"/>
          </p:nvPr>
        </p:nvSpPr>
        <p:spPr/>
        <p:txBody>
          <a:bodyPr/>
          <a:lstStyle/>
          <a:p>
            <a:endParaRPr lang="en-GB" dirty="0"/>
          </a:p>
          <a:p>
            <a:endParaRPr lang="en-GB" dirty="0"/>
          </a:p>
        </p:txBody>
      </p:sp>
      <p:sp>
        <p:nvSpPr>
          <p:cNvPr id="4" name="TextBox 3"/>
          <p:cNvSpPr txBox="1"/>
          <p:nvPr/>
        </p:nvSpPr>
        <p:spPr>
          <a:xfrm>
            <a:off x="677334" y="1270000"/>
            <a:ext cx="9725891" cy="5078313"/>
          </a:xfrm>
          <a:prstGeom prst="rect">
            <a:avLst/>
          </a:prstGeom>
          <a:noFill/>
        </p:spPr>
        <p:txBody>
          <a:bodyPr wrap="square" rtlCol="0">
            <a:spAutoFit/>
          </a:bodyPr>
          <a:lstStyle/>
          <a:p>
            <a:r>
              <a:rPr lang="en-GB" dirty="0">
                <a:solidFill>
                  <a:schemeClr val="accent1"/>
                </a:solidFill>
              </a:rPr>
              <a:t>UK wide: </a:t>
            </a:r>
            <a:r>
              <a:rPr lang="en-GB" dirty="0"/>
              <a:t>Localism Act 2011, Education Act 2011 and The Social Action, Responsibility and Heroism Act 2015.</a:t>
            </a:r>
          </a:p>
          <a:p>
            <a:endParaRPr lang="en-GB" dirty="0"/>
          </a:p>
          <a:p>
            <a:r>
              <a:rPr lang="en-GB" dirty="0">
                <a:solidFill>
                  <a:schemeClr val="accent1"/>
                </a:solidFill>
              </a:rPr>
              <a:t>England: </a:t>
            </a:r>
            <a:r>
              <a:rPr lang="en-GB" dirty="0"/>
              <a:t>The Care Act (England) 2014  and The Health and Social Care Act 2012 </a:t>
            </a:r>
            <a:endParaRPr lang="en-GB" dirty="0" smtClean="0"/>
          </a:p>
          <a:p>
            <a:r>
              <a:rPr lang="en-GB" dirty="0" smtClean="0"/>
              <a:t>Introduction of Health </a:t>
            </a:r>
            <a:r>
              <a:rPr lang="en-GB" dirty="0"/>
              <a:t>and Wellbeing Boards in </a:t>
            </a:r>
            <a:r>
              <a:rPr lang="en-GB" dirty="0" smtClean="0"/>
              <a:t>LA’s across </a:t>
            </a:r>
            <a:r>
              <a:rPr lang="en-GB" dirty="0"/>
              <a:t>England in 2013.</a:t>
            </a:r>
          </a:p>
          <a:p>
            <a:endParaRPr lang="en-GB" dirty="0"/>
          </a:p>
          <a:p>
            <a:r>
              <a:rPr lang="en-GB" dirty="0">
                <a:solidFill>
                  <a:schemeClr val="accent1"/>
                </a:solidFill>
              </a:rPr>
              <a:t>Scotland: </a:t>
            </a:r>
            <a:r>
              <a:rPr lang="en-GB" dirty="0"/>
              <a:t>Scotland Performs and Community Empowerment Act (Scotland) </a:t>
            </a:r>
            <a:r>
              <a:rPr lang="en-GB" dirty="0" smtClean="0"/>
              <a:t>2015.</a:t>
            </a:r>
            <a:endParaRPr lang="en-GB" dirty="0"/>
          </a:p>
          <a:p>
            <a:endParaRPr lang="en-GB" dirty="0"/>
          </a:p>
          <a:p>
            <a:r>
              <a:rPr lang="en-GB" dirty="0" smtClean="0">
                <a:solidFill>
                  <a:schemeClr val="accent1"/>
                </a:solidFill>
              </a:rPr>
              <a:t>Wales:  </a:t>
            </a:r>
            <a:r>
              <a:rPr lang="en-GB" dirty="0"/>
              <a:t>Social Services and Well-being (Wales) Act, 2014 , The Well-being of Future Generations (Wales) Act </a:t>
            </a:r>
            <a:r>
              <a:rPr lang="en-GB" dirty="0" smtClean="0"/>
              <a:t>2015</a:t>
            </a:r>
            <a:r>
              <a:rPr lang="en-GB" dirty="0"/>
              <a:t>.</a:t>
            </a:r>
          </a:p>
          <a:p>
            <a:endParaRPr lang="en-GB" dirty="0"/>
          </a:p>
          <a:p>
            <a:endParaRPr lang="en-GB" dirty="0"/>
          </a:p>
          <a:p>
            <a:r>
              <a:rPr lang="en-GB" dirty="0" smtClean="0"/>
              <a:t>All of these legislation place responsibility </a:t>
            </a:r>
            <a:r>
              <a:rPr lang="en-GB" dirty="0"/>
              <a:t>on the public sector </a:t>
            </a:r>
            <a:r>
              <a:rPr lang="en-GB" dirty="0" smtClean="0"/>
              <a:t>to </a:t>
            </a:r>
            <a:r>
              <a:rPr lang="en-GB" dirty="0"/>
              <a:t>consider and provide for the wellbeing of </a:t>
            </a:r>
            <a:r>
              <a:rPr lang="en-GB" dirty="0" smtClean="0"/>
              <a:t>citizens.</a:t>
            </a:r>
          </a:p>
          <a:p>
            <a:endParaRPr lang="en-GB" dirty="0"/>
          </a:p>
          <a:p>
            <a:r>
              <a:rPr lang="en-GB" dirty="0" smtClean="0"/>
              <a:t>It </a:t>
            </a:r>
            <a:r>
              <a:rPr lang="en-GB" dirty="0"/>
              <a:t>presents opportunities across the board, for policy makers, purchasers and providers of services at all </a:t>
            </a:r>
            <a:r>
              <a:rPr lang="en-GB" dirty="0" smtClean="0"/>
              <a:t>levels.</a:t>
            </a:r>
          </a:p>
          <a:p>
            <a:r>
              <a:rPr lang="en-GB" dirty="0" smtClean="0"/>
              <a:t>(</a:t>
            </a:r>
            <a:r>
              <a:rPr lang="en-GB" dirty="0" err="1" smtClean="0"/>
              <a:t>WhatWorksWellbeing</a:t>
            </a:r>
            <a:r>
              <a:rPr lang="en-GB" dirty="0" smtClean="0"/>
              <a:t>, 2015)</a:t>
            </a:r>
            <a:endParaRPr lang="en-GB" dirty="0"/>
          </a:p>
        </p:txBody>
      </p:sp>
    </p:spTree>
    <p:extLst>
      <p:ext uri="{BB962C8B-B14F-4D97-AF65-F5344CB8AC3E}">
        <p14:creationId xmlns:p14="http://schemas.microsoft.com/office/powerpoint/2010/main" val="4301273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Wales Policy for Wellbeing</a:t>
            </a:r>
            <a:endParaRPr lang="en-GB" dirty="0"/>
          </a:p>
        </p:txBody>
      </p:sp>
      <p:sp>
        <p:nvSpPr>
          <p:cNvPr id="3" name="Content Placeholder 2"/>
          <p:cNvSpPr>
            <a:spLocks noGrp="1"/>
          </p:cNvSpPr>
          <p:nvPr>
            <p:ph idx="1"/>
          </p:nvPr>
        </p:nvSpPr>
        <p:spPr>
          <a:xfrm>
            <a:off x="730597" y="1280160"/>
            <a:ext cx="4185611" cy="3880773"/>
          </a:xfrm>
        </p:spPr>
        <p:txBody>
          <a:bodyPr/>
          <a:lstStyle/>
          <a:p>
            <a:r>
              <a:rPr lang="en-GB" dirty="0" smtClean="0"/>
              <a:t>The Wellbeing of Future Generations(Wales) Act (2015)</a:t>
            </a:r>
            <a:endParaRPr lang="en-GB" dirty="0"/>
          </a:p>
        </p:txBody>
      </p:sp>
      <p:pic>
        <p:nvPicPr>
          <p:cNvPr id="5" name="Picture 4"/>
          <p:cNvPicPr>
            <a:picLocks noChangeAspect="1"/>
          </p:cNvPicPr>
          <p:nvPr/>
        </p:nvPicPr>
        <p:blipFill>
          <a:blip r:embed="rId2"/>
          <a:stretch>
            <a:fillRect/>
          </a:stretch>
        </p:blipFill>
        <p:spPr>
          <a:xfrm>
            <a:off x="4859058" y="1270000"/>
            <a:ext cx="4763489" cy="4445462"/>
          </a:xfrm>
          <a:prstGeom prst="rect">
            <a:avLst/>
          </a:prstGeom>
        </p:spPr>
      </p:pic>
      <p:pic>
        <p:nvPicPr>
          <p:cNvPr id="6" name="Picture 5"/>
          <p:cNvPicPr>
            <a:picLocks noChangeAspect="1"/>
          </p:cNvPicPr>
          <p:nvPr/>
        </p:nvPicPr>
        <p:blipFill>
          <a:blip r:embed="rId3"/>
          <a:stretch>
            <a:fillRect/>
          </a:stretch>
        </p:blipFill>
        <p:spPr>
          <a:xfrm>
            <a:off x="730597" y="1931363"/>
            <a:ext cx="4142765" cy="4509010"/>
          </a:xfrm>
          <a:prstGeom prst="rect">
            <a:avLst/>
          </a:prstGeom>
        </p:spPr>
      </p:pic>
      <p:pic>
        <p:nvPicPr>
          <p:cNvPr id="7" name="Picture 6"/>
          <p:cNvPicPr>
            <a:picLocks noChangeAspect="1"/>
          </p:cNvPicPr>
          <p:nvPr/>
        </p:nvPicPr>
        <p:blipFill>
          <a:blip r:embed="rId4"/>
          <a:stretch>
            <a:fillRect/>
          </a:stretch>
        </p:blipFill>
        <p:spPr>
          <a:xfrm>
            <a:off x="4869199" y="1799770"/>
            <a:ext cx="4565746" cy="4482298"/>
          </a:xfrm>
          <a:prstGeom prst="rect">
            <a:avLst/>
          </a:prstGeom>
        </p:spPr>
      </p:pic>
      <p:sp>
        <p:nvSpPr>
          <p:cNvPr id="8" name="TextBox 7"/>
          <p:cNvSpPr txBox="1"/>
          <p:nvPr/>
        </p:nvSpPr>
        <p:spPr>
          <a:xfrm>
            <a:off x="1088967" y="6517178"/>
            <a:ext cx="3034146" cy="215444"/>
          </a:xfrm>
          <a:prstGeom prst="rect">
            <a:avLst/>
          </a:prstGeom>
          <a:noFill/>
        </p:spPr>
        <p:txBody>
          <a:bodyPr wrap="square" rtlCol="0">
            <a:spAutoFit/>
          </a:bodyPr>
          <a:lstStyle/>
          <a:p>
            <a:r>
              <a:rPr lang="en-GB" sz="800" dirty="0" smtClean="0"/>
              <a:t>(Wales.Gov.UK, 2015)</a:t>
            </a:r>
            <a:endParaRPr lang="en-GB" sz="800" dirty="0"/>
          </a:p>
        </p:txBody>
      </p:sp>
      <p:sp>
        <p:nvSpPr>
          <p:cNvPr id="9" name="TextBox 8"/>
          <p:cNvSpPr txBox="1"/>
          <p:nvPr/>
        </p:nvSpPr>
        <p:spPr>
          <a:xfrm>
            <a:off x="5503025" y="6440373"/>
            <a:ext cx="3566160" cy="215444"/>
          </a:xfrm>
          <a:prstGeom prst="rect">
            <a:avLst/>
          </a:prstGeom>
          <a:noFill/>
        </p:spPr>
        <p:txBody>
          <a:bodyPr wrap="square" rtlCol="0">
            <a:spAutoFit/>
          </a:bodyPr>
          <a:lstStyle/>
          <a:p>
            <a:r>
              <a:rPr lang="en-GB" sz="800" dirty="0" smtClean="0"/>
              <a:t>(Social Care Wales, 2018)</a:t>
            </a:r>
            <a:endParaRPr lang="en-GB" sz="800" dirty="0"/>
          </a:p>
        </p:txBody>
      </p:sp>
    </p:spTree>
    <p:extLst>
      <p:ext uri="{BB962C8B-B14F-4D97-AF65-F5344CB8AC3E}">
        <p14:creationId xmlns:p14="http://schemas.microsoft.com/office/powerpoint/2010/main" val="39779521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Wellbeing in Practice</a:t>
            </a:r>
            <a:endParaRPr lang="en-GB" dirty="0"/>
          </a:p>
        </p:txBody>
      </p:sp>
      <p:pic>
        <p:nvPicPr>
          <p:cNvPr id="4" name="Content Placeholder 3"/>
          <p:cNvPicPr>
            <a:picLocks noGrp="1" noChangeAspect="1"/>
          </p:cNvPicPr>
          <p:nvPr>
            <p:ph idx="1"/>
          </p:nvPr>
        </p:nvPicPr>
        <p:blipFill>
          <a:blip r:embed="rId2"/>
          <a:stretch>
            <a:fillRect/>
          </a:stretch>
        </p:blipFill>
        <p:spPr>
          <a:xfrm>
            <a:off x="5527965" y="367083"/>
            <a:ext cx="3850882" cy="5982917"/>
          </a:xfrm>
          <a:prstGeom prst="rect">
            <a:avLst/>
          </a:prstGeom>
        </p:spPr>
      </p:pic>
      <p:sp>
        <p:nvSpPr>
          <p:cNvPr id="5" name="TextBox 4"/>
          <p:cNvSpPr txBox="1"/>
          <p:nvPr/>
        </p:nvSpPr>
        <p:spPr>
          <a:xfrm>
            <a:off x="5527965" y="6350000"/>
            <a:ext cx="3034146" cy="215444"/>
          </a:xfrm>
          <a:prstGeom prst="rect">
            <a:avLst/>
          </a:prstGeom>
          <a:noFill/>
        </p:spPr>
        <p:txBody>
          <a:bodyPr wrap="square" rtlCol="0">
            <a:spAutoFit/>
          </a:bodyPr>
          <a:lstStyle/>
          <a:p>
            <a:r>
              <a:rPr lang="en-GB" sz="800" dirty="0" smtClean="0">
                <a:solidFill>
                  <a:srgbClr val="FF0000"/>
                </a:solidFill>
              </a:rPr>
              <a:t>(Social Care Wales, 2017)</a:t>
            </a:r>
            <a:endParaRPr lang="en-GB" sz="800" dirty="0">
              <a:solidFill>
                <a:srgbClr val="FF0000"/>
              </a:solidFill>
            </a:endParaRPr>
          </a:p>
        </p:txBody>
      </p:sp>
      <p:cxnSp>
        <p:nvCxnSpPr>
          <p:cNvPr id="7" name="Straight Connector 6"/>
          <p:cNvCxnSpPr/>
          <p:nvPr/>
        </p:nvCxnSpPr>
        <p:spPr>
          <a:xfrm flipV="1">
            <a:off x="5769033" y="4131425"/>
            <a:ext cx="1313411" cy="8313"/>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798022" y="1637607"/>
            <a:ext cx="3948545" cy="2308324"/>
          </a:xfrm>
          <a:prstGeom prst="rect">
            <a:avLst/>
          </a:prstGeom>
          <a:noFill/>
        </p:spPr>
        <p:txBody>
          <a:bodyPr wrap="square" rtlCol="0">
            <a:spAutoFit/>
          </a:bodyPr>
          <a:lstStyle/>
          <a:p>
            <a:r>
              <a:rPr lang="en-GB" dirty="0" smtClean="0"/>
              <a:t>You have a responsibility to promote the wellbeing of individuals and carers.</a:t>
            </a:r>
          </a:p>
          <a:p>
            <a:endParaRPr lang="en-GB" dirty="0" smtClean="0"/>
          </a:p>
          <a:p>
            <a:r>
              <a:rPr lang="en-GB" dirty="0" smtClean="0"/>
              <a:t>Care Act 2014 introduced the promotion of individual wellbeing as a duty for workers. </a:t>
            </a:r>
            <a:endParaRPr lang="en-GB" dirty="0"/>
          </a:p>
          <a:p>
            <a:endParaRPr lang="en-GB" dirty="0"/>
          </a:p>
        </p:txBody>
      </p:sp>
    </p:spTree>
    <p:extLst>
      <p:ext uri="{BB962C8B-B14F-4D97-AF65-F5344CB8AC3E}">
        <p14:creationId xmlns:p14="http://schemas.microsoft.com/office/powerpoint/2010/main" val="10502333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Social Work move away from relationship based work in the 80’s and 90’s</a:t>
            </a:r>
            <a:endParaRPr lang="en-GB" dirty="0"/>
          </a:p>
        </p:txBody>
      </p:sp>
      <p:sp>
        <p:nvSpPr>
          <p:cNvPr id="3" name="Content Placeholder 2"/>
          <p:cNvSpPr>
            <a:spLocks noGrp="1"/>
          </p:cNvSpPr>
          <p:nvPr>
            <p:ph idx="1"/>
          </p:nvPr>
        </p:nvSpPr>
        <p:spPr/>
        <p:txBody>
          <a:bodyPr>
            <a:normAutofit/>
          </a:bodyPr>
          <a:lstStyle/>
          <a:p>
            <a:r>
              <a:rPr lang="en-GB" dirty="0"/>
              <a:t>Social work practice is rooted in the belief that people want to experience a sense of belonging and inclusion and that those feelings are central to people’s wellbeing</a:t>
            </a:r>
            <a:r>
              <a:rPr lang="en-GB" dirty="0" smtClean="0"/>
              <a:t>. </a:t>
            </a:r>
          </a:p>
          <a:p>
            <a:r>
              <a:rPr lang="en-GB" dirty="0" smtClean="0"/>
              <a:t>Community </a:t>
            </a:r>
            <a:r>
              <a:rPr lang="en-GB" dirty="0"/>
              <a:t>social work was once a mainstream part of social workers’ training and role description</a:t>
            </a:r>
            <a:r>
              <a:rPr lang="en-GB" dirty="0" smtClean="0"/>
              <a:t>.</a:t>
            </a:r>
          </a:p>
          <a:p>
            <a:r>
              <a:rPr lang="en-GB" dirty="0" smtClean="0"/>
              <a:t>1990’s - Modern pressures of the job pushed social work towards form filling and bureaucracy – ruining relationships between social workers and individuals who need help and support</a:t>
            </a:r>
          </a:p>
          <a:p>
            <a:r>
              <a:rPr lang="en-GB" dirty="0" smtClean="0"/>
              <a:t>Social work became processing of individuals.</a:t>
            </a:r>
          </a:p>
          <a:p>
            <a:r>
              <a:rPr lang="en-GB" dirty="0" smtClean="0"/>
              <a:t>00’s saw growth of person-centred planning but still concentrated on needs assessment.</a:t>
            </a:r>
          </a:p>
          <a:p>
            <a:endParaRPr lang="en-GB" dirty="0" smtClean="0"/>
          </a:p>
          <a:p>
            <a:pPr marL="0" indent="0">
              <a:buNone/>
            </a:pPr>
            <a:endParaRPr lang="en-GB" dirty="0"/>
          </a:p>
        </p:txBody>
      </p:sp>
      <p:sp>
        <p:nvSpPr>
          <p:cNvPr id="4" name="TextBox 3"/>
          <p:cNvSpPr txBox="1"/>
          <p:nvPr/>
        </p:nvSpPr>
        <p:spPr>
          <a:xfrm>
            <a:off x="8345978" y="3483033"/>
            <a:ext cx="2003367" cy="215444"/>
          </a:xfrm>
          <a:prstGeom prst="rect">
            <a:avLst/>
          </a:prstGeom>
          <a:noFill/>
        </p:spPr>
        <p:txBody>
          <a:bodyPr wrap="square" rtlCol="0">
            <a:spAutoFit/>
          </a:bodyPr>
          <a:lstStyle/>
          <a:p>
            <a:r>
              <a:rPr lang="en-GB" sz="800" dirty="0"/>
              <a:t>(T.L.A.P.,2016)</a:t>
            </a:r>
          </a:p>
        </p:txBody>
      </p:sp>
      <p:pic>
        <p:nvPicPr>
          <p:cNvPr id="5" name="Picture 4"/>
          <p:cNvPicPr>
            <a:picLocks noChangeAspect="1"/>
          </p:cNvPicPr>
          <p:nvPr/>
        </p:nvPicPr>
        <p:blipFill>
          <a:blip r:embed="rId2"/>
          <a:stretch>
            <a:fillRect/>
          </a:stretch>
        </p:blipFill>
        <p:spPr>
          <a:xfrm>
            <a:off x="7268244" y="5925528"/>
            <a:ext cx="2005758" cy="231668"/>
          </a:xfrm>
          <a:prstGeom prst="rect">
            <a:avLst/>
          </a:prstGeom>
        </p:spPr>
      </p:pic>
    </p:spTree>
    <p:extLst>
      <p:ext uri="{BB962C8B-B14F-4D97-AF65-F5344CB8AC3E}">
        <p14:creationId xmlns:p14="http://schemas.microsoft.com/office/powerpoint/2010/main" val="36895356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DEVELOPING A WELLBEING AND STRENGTHS-BASED APPROACH TO SOCIAL WORK PRACTICE</a:t>
            </a:r>
            <a:endParaRPr lang="en-GB" dirty="0"/>
          </a:p>
        </p:txBody>
      </p:sp>
      <p:sp>
        <p:nvSpPr>
          <p:cNvPr id="3" name="Content Placeholder 2"/>
          <p:cNvSpPr>
            <a:spLocks noGrp="1"/>
          </p:cNvSpPr>
          <p:nvPr>
            <p:ph idx="1"/>
          </p:nvPr>
        </p:nvSpPr>
        <p:spPr>
          <a:xfrm>
            <a:off x="677334" y="1695796"/>
            <a:ext cx="8596668" cy="4727951"/>
          </a:xfrm>
        </p:spPr>
        <p:txBody>
          <a:bodyPr/>
          <a:lstStyle/>
          <a:p>
            <a:pPr lvl="0">
              <a:buClr>
                <a:srgbClr val="90C226"/>
              </a:buClr>
            </a:pPr>
            <a:r>
              <a:rPr lang="en-GB" sz="1700" dirty="0">
                <a:solidFill>
                  <a:prstClr val="black">
                    <a:lumMod val="75000"/>
                    <a:lumOff val="25000"/>
                  </a:prstClr>
                </a:solidFill>
              </a:rPr>
              <a:t>“If social work policy and practice were directed more to the support and strengthening of informal networks, to caring for the carers and less to the rescue of casualties when networks fail, it is likely that the need for such referrals would be reduced” (Barclay, 1982</a:t>
            </a:r>
            <a:r>
              <a:rPr lang="en-GB" sz="1700" dirty="0" smtClean="0">
                <a:solidFill>
                  <a:prstClr val="black">
                    <a:lumMod val="75000"/>
                    <a:lumOff val="25000"/>
                  </a:prstClr>
                </a:solidFill>
              </a:rPr>
              <a:t>).</a:t>
            </a:r>
          </a:p>
          <a:p>
            <a:pPr lvl="0">
              <a:buClr>
                <a:srgbClr val="90C226"/>
              </a:buClr>
            </a:pPr>
            <a:endParaRPr lang="en-GB" sz="1700" dirty="0">
              <a:solidFill>
                <a:prstClr val="black">
                  <a:lumMod val="75000"/>
                  <a:lumOff val="25000"/>
                </a:prstClr>
              </a:solidFill>
            </a:endParaRPr>
          </a:p>
          <a:p>
            <a:endParaRPr lang="en-GB" dirty="0"/>
          </a:p>
        </p:txBody>
      </p:sp>
      <p:pic>
        <p:nvPicPr>
          <p:cNvPr id="5" name="Picture 4"/>
          <p:cNvPicPr>
            <a:picLocks noChangeAspect="1"/>
          </p:cNvPicPr>
          <p:nvPr/>
        </p:nvPicPr>
        <p:blipFill>
          <a:blip r:embed="rId2"/>
          <a:stretch>
            <a:fillRect/>
          </a:stretch>
        </p:blipFill>
        <p:spPr>
          <a:xfrm>
            <a:off x="941822" y="2822324"/>
            <a:ext cx="3714846" cy="4023408"/>
          </a:xfrm>
          <a:prstGeom prst="rect">
            <a:avLst/>
          </a:prstGeom>
        </p:spPr>
      </p:pic>
      <p:pic>
        <p:nvPicPr>
          <p:cNvPr id="6" name="Picture 5"/>
          <p:cNvPicPr>
            <a:picLocks noChangeAspect="1"/>
          </p:cNvPicPr>
          <p:nvPr/>
        </p:nvPicPr>
        <p:blipFill>
          <a:blip r:embed="rId3"/>
          <a:stretch>
            <a:fillRect/>
          </a:stretch>
        </p:blipFill>
        <p:spPr>
          <a:xfrm>
            <a:off x="5139266" y="2716988"/>
            <a:ext cx="3622349" cy="4113728"/>
          </a:xfrm>
          <a:prstGeom prst="rect">
            <a:avLst/>
          </a:prstGeom>
        </p:spPr>
      </p:pic>
      <p:pic>
        <p:nvPicPr>
          <p:cNvPr id="7" name="Picture 6"/>
          <p:cNvPicPr>
            <a:picLocks noChangeAspect="1"/>
          </p:cNvPicPr>
          <p:nvPr/>
        </p:nvPicPr>
        <p:blipFill>
          <a:blip r:embed="rId4"/>
          <a:stretch>
            <a:fillRect/>
          </a:stretch>
        </p:blipFill>
        <p:spPr>
          <a:xfrm>
            <a:off x="8761615" y="6599048"/>
            <a:ext cx="2005758" cy="231668"/>
          </a:xfrm>
          <a:prstGeom prst="rect">
            <a:avLst/>
          </a:prstGeom>
        </p:spPr>
      </p:pic>
    </p:spTree>
    <p:extLst>
      <p:ext uri="{BB962C8B-B14F-4D97-AF65-F5344CB8AC3E}">
        <p14:creationId xmlns:p14="http://schemas.microsoft.com/office/powerpoint/2010/main" val="16154296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References</a:t>
            </a:r>
            <a:endParaRPr lang="en-GB" dirty="0"/>
          </a:p>
        </p:txBody>
      </p:sp>
      <p:sp>
        <p:nvSpPr>
          <p:cNvPr id="3" name="Content Placeholder 2"/>
          <p:cNvSpPr>
            <a:spLocks noGrp="1"/>
          </p:cNvSpPr>
          <p:nvPr>
            <p:ph idx="1"/>
          </p:nvPr>
        </p:nvSpPr>
        <p:spPr>
          <a:xfrm>
            <a:off x="677334" y="1512917"/>
            <a:ext cx="8596668" cy="5611090"/>
          </a:xfrm>
        </p:spPr>
        <p:txBody>
          <a:bodyPr>
            <a:normAutofit/>
          </a:bodyPr>
          <a:lstStyle/>
          <a:p>
            <a:pPr marL="0" indent="0">
              <a:buNone/>
            </a:pPr>
            <a:r>
              <a:rPr lang="en-GB" sz="1200" dirty="0">
                <a:solidFill>
                  <a:srgbClr val="222222"/>
                </a:solidFill>
                <a:latin typeface="Adobe Arabic" panose="02040503050201020203" pitchFamily="18" charset="-78"/>
                <a:cs typeface="Adobe Arabic" panose="02040503050201020203" pitchFamily="18" charset="-78"/>
              </a:rPr>
              <a:t>Barclay, L., (1982). The Barclay Report: Social Workers, their Roles and Tasks.</a:t>
            </a:r>
          </a:p>
          <a:p>
            <a:pPr marL="0" indent="0">
              <a:buNone/>
            </a:pPr>
            <a:r>
              <a:rPr lang="en-GB" sz="1200" dirty="0" smtClean="0">
                <a:latin typeface="Adobe Arabic" panose="02040503050201020203" pitchFamily="18" charset="-78"/>
                <a:cs typeface="Adobe Arabic" panose="02040503050201020203" pitchFamily="18" charset="-78"/>
              </a:rPr>
              <a:t>Dodge</a:t>
            </a:r>
            <a:r>
              <a:rPr lang="en-GB" sz="1200" dirty="0">
                <a:latin typeface="Adobe Arabic" panose="02040503050201020203" pitchFamily="18" charset="-78"/>
                <a:cs typeface="Adobe Arabic" panose="02040503050201020203" pitchFamily="18" charset="-78"/>
              </a:rPr>
              <a:t>, R., Daly, A., </a:t>
            </a:r>
            <a:r>
              <a:rPr lang="en-GB" sz="1200" dirty="0" err="1">
                <a:latin typeface="Adobe Arabic" panose="02040503050201020203" pitchFamily="18" charset="-78"/>
                <a:cs typeface="Adobe Arabic" panose="02040503050201020203" pitchFamily="18" charset="-78"/>
              </a:rPr>
              <a:t>Huyton</a:t>
            </a:r>
            <a:r>
              <a:rPr lang="en-GB" sz="1200" dirty="0">
                <a:latin typeface="Adobe Arabic" panose="02040503050201020203" pitchFamily="18" charset="-78"/>
                <a:cs typeface="Adobe Arabic" panose="02040503050201020203" pitchFamily="18" charset="-78"/>
              </a:rPr>
              <a:t>, J., &amp; Sanders, L. (2012). The challenge of defining wellbeing. International Journal of Wellbeing, 2(3), 222-235. </a:t>
            </a:r>
            <a:r>
              <a:rPr lang="en-GB" sz="1200" dirty="0" smtClean="0">
                <a:latin typeface="Adobe Arabic" panose="02040503050201020203" pitchFamily="18" charset="-78"/>
                <a:cs typeface="Adobe Arabic" panose="02040503050201020203" pitchFamily="18" charset="-78"/>
              </a:rPr>
              <a:t>doi:10.5502/ijw.v2i3.4</a:t>
            </a:r>
          </a:p>
          <a:p>
            <a:pPr marL="0" indent="0">
              <a:buNone/>
            </a:pPr>
            <a:r>
              <a:rPr lang="en-GB" sz="1200" dirty="0">
                <a:solidFill>
                  <a:srgbClr val="000000"/>
                </a:solidFill>
                <a:latin typeface="Adobe Arabic" panose="02040503050201020203" pitchFamily="18" charset="-78"/>
                <a:cs typeface="Adobe Arabic" panose="02040503050201020203" pitchFamily="18" charset="-78"/>
              </a:rPr>
              <a:t>Michigan University (2019). </a:t>
            </a:r>
            <a:r>
              <a:rPr lang="en-GB" sz="1200" i="1" dirty="0">
                <a:solidFill>
                  <a:srgbClr val="000000"/>
                </a:solidFill>
                <a:latin typeface="Adobe Arabic" panose="02040503050201020203" pitchFamily="18" charset="-78"/>
                <a:cs typeface="Adobe Arabic" panose="02040503050201020203" pitchFamily="18" charset="-78"/>
              </a:rPr>
              <a:t>What is Well-being? | Well-being</a:t>
            </a:r>
            <a:r>
              <a:rPr lang="en-GB" sz="1200" dirty="0">
                <a:solidFill>
                  <a:srgbClr val="000000"/>
                </a:solidFill>
                <a:latin typeface="Adobe Arabic" panose="02040503050201020203" pitchFamily="18" charset="-78"/>
                <a:cs typeface="Adobe Arabic" panose="02040503050201020203" pitchFamily="18" charset="-78"/>
              </a:rPr>
              <a:t>. [online] Wellbeing.studentlife.umich.edu. Available at: https://wellbeing.studentlife.umich.edu/what-well-being [Accessed 18 Jun. 2019].</a:t>
            </a:r>
          </a:p>
          <a:p>
            <a:pPr marL="0" indent="0">
              <a:buNone/>
            </a:pPr>
            <a:r>
              <a:rPr lang="en-GB" sz="1200" dirty="0" err="1" smtClean="0">
                <a:solidFill>
                  <a:srgbClr val="000000"/>
                </a:solidFill>
                <a:latin typeface="Adobe Arabic" panose="02040503050201020203" pitchFamily="18" charset="-78"/>
                <a:cs typeface="Adobe Arabic" panose="02040503050201020203" pitchFamily="18" charset="-78"/>
              </a:rPr>
              <a:t>PERMAculture</a:t>
            </a:r>
            <a:r>
              <a:rPr lang="en-GB" sz="1200" dirty="0" smtClean="0">
                <a:solidFill>
                  <a:srgbClr val="000000"/>
                </a:solidFill>
                <a:latin typeface="Adobe Arabic" panose="02040503050201020203" pitchFamily="18" charset="-78"/>
                <a:cs typeface="Adobe Arabic" panose="02040503050201020203" pitchFamily="18" charset="-78"/>
              </a:rPr>
              <a:t> </a:t>
            </a:r>
            <a:r>
              <a:rPr lang="en-GB" sz="1200" dirty="0">
                <a:solidFill>
                  <a:srgbClr val="000000"/>
                </a:solidFill>
                <a:latin typeface="Adobe Arabic" panose="02040503050201020203" pitchFamily="18" charset="-78"/>
                <a:cs typeface="Adobe Arabic" panose="02040503050201020203" pitchFamily="18" charset="-78"/>
              </a:rPr>
              <a:t>(2019). </a:t>
            </a:r>
            <a:r>
              <a:rPr lang="en-GB" sz="1200" i="1" dirty="0">
                <a:solidFill>
                  <a:srgbClr val="000000"/>
                </a:solidFill>
                <a:latin typeface="Adobe Arabic" panose="02040503050201020203" pitchFamily="18" charset="-78"/>
                <a:cs typeface="Adobe Arabic" panose="02040503050201020203" pitchFamily="18" charset="-78"/>
              </a:rPr>
              <a:t>Welcome to </a:t>
            </a:r>
            <a:r>
              <a:rPr lang="en-GB" sz="1200" i="1" dirty="0" err="1">
                <a:solidFill>
                  <a:srgbClr val="000000"/>
                </a:solidFill>
                <a:latin typeface="Adobe Arabic" panose="02040503050201020203" pitchFamily="18" charset="-78"/>
                <a:cs typeface="Adobe Arabic" panose="02040503050201020203" pitchFamily="18" charset="-78"/>
              </a:rPr>
              <a:t>PERMAculture</a:t>
            </a:r>
            <a:r>
              <a:rPr lang="en-GB" sz="1200" dirty="0">
                <a:solidFill>
                  <a:srgbClr val="000000"/>
                </a:solidFill>
                <a:latin typeface="Adobe Arabic" panose="02040503050201020203" pitchFamily="18" charset="-78"/>
                <a:cs typeface="Adobe Arabic" panose="02040503050201020203" pitchFamily="18" charset="-78"/>
              </a:rPr>
              <a:t>. [online] </a:t>
            </a:r>
            <a:r>
              <a:rPr lang="en-GB" sz="1200" dirty="0" err="1">
                <a:solidFill>
                  <a:srgbClr val="000000"/>
                </a:solidFill>
                <a:latin typeface="Adobe Arabic" panose="02040503050201020203" pitchFamily="18" charset="-78"/>
                <a:cs typeface="Adobe Arabic" panose="02040503050201020203" pitchFamily="18" charset="-78"/>
              </a:rPr>
              <a:t>P.E.R.M.Aculture</a:t>
            </a:r>
            <a:r>
              <a:rPr lang="en-GB" sz="1200" dirty="0">
                <a:solidFill>
                  <a:srgbClr val="000000"/>
                </a:solidFill>
                <a:latin typeface="Adobe Arabic" panose="02040503050201020203" pitchFamily="18" charset="-78"/>
                <a:cs typeface="Adobe Arabic" panose="02040503050201020203" pitchFamily="18" charset="-78"/>
              </a:rPr>
              <a:t>. Available at: https://permastuff.wordpress.com/about/ [Accessed 14 Jun. 2019</a:t>
            </a:r>
            <a:r>
              <a:rPr lang="en-GB" sz="1200" dirty="0" smtClean="0">
                <a:solidFill>
                  <a:srgbClr val="000000"/>
                </a:solidFill>
                <a:latin typeface="Adobe Arabic" panose="02040503050201020203" pitchFamily="18" charset="-78"/>
                <a:cs typeface="Adobe Arabic" panose="02040503050201020203" pitchFamily="18" charset="-78"/>
              </a:rPr>
              <a:t>].</a:t>
            </a:r>
          </a:p>
          <a:p>
            <a:pPr marL="0" indent="0">
              <a:buNone/>
            </a:pPr>
            <a:r>
              <a:rPr lang="en-GB" sz="1200" dirty="0" smtClean="0">
                <a:solidFill>
                  <a:srgbClr val="000000"/>
                </a:solidFill>
                <a:latin typeface="Adobe Arabic" panose="02040503050201020203" pitchFamily="18" charset="-78"/>
                <a:cs typeface="Adobe Arabic" panose="02040503050201020203" pitchFamily="18" charset="-78"/>
              </a:rPr>
              <a:t>Scott</a:t>
            </a:r>
            <a:r>
              <a:rPr lang="en-GB" sz="1200" dirty="0">
                <a:solidFill>
                  <a:srgbClr val="000000"/>
                </a:solidFill>
                <a:latin typeface="Adobe Arabic" panose="02040503050201020203" pitchFamily="18" charset="-78"/>
                <a:cs typeface="Adobe Arabic" panose="02040503050201020203" pitchFamily="18" charset="-78"/>
              </a:rPr>
              <a:t>, S. (2018). </a:t>
            </a:r>
            <a:r>
              <a:rPr lang="en-GB" sz="1200" i="1" dirty="0">
                <a:solidFill>
                  <a:srgbClr val="000000"/>
                </a:solidFill>
                <a:latin typeface="Adobe Arabic" panose="02040503050201020203" pitchFamily="18" charset="-78"/>
                <a:cs typeface="Adobe Arabic" panose="02040503050201020203" pitchFamily="18" charset="-78"/>
              </a:rPr>
              <a:t>How to be Happy</a:t>
            </a:r>
            <a:r>
              <a:rPr lang="en-GB" sz="1200" dirty="0">
                <a:solidFill>
                  <a:srgbClr val="000000"/>
                </a:solidFill>
                <a:latin typeface="Adobe Arabic" panose="02040503050201020203" pitchFamily="18" charset="-78"/>
                <a:cs typeface="Adobe Arabic" panose="02040503050201020203" pitchFamily="18" charset="-78"/>
              </a:rPr>
              <a:t>. [online] Happier Human. Available at: https://www.happierhuman.com/book-review-flourishing/ [Accessed 14 Jun. 2019</a:t>
            </a:r>
            <a:r>
              <a:rPr lang="en-GB" sz="1200" dirty="0" smtClean="0">
                <a:solidFill>
                  <a:srgbClr val="000000"/>
                </a:solidFill>
                <a:latin typeface="Adobe Arabic" panose="02040503050201020203" pitchFamily="18" charset="-78"/>
                <a:cs typeface="Adobe Arabic" panose="02040503050201020203" pitchFamily="18" charset="-78"/>
              </a:rPr>
              <a:t>].</a:t>
            </a:r>
          </a:p>
          <a:p>
            <a:pPr marL="0" indent="0">
              <a:buNone/>
            </a:pPr>
            <a:r>
              <a:rPr lang="en-GB" sz="1200" dirty="0">
                <a:solidFill>
                  <a:srgbClr val="222222"/>
                </a:solidFill>
                <a:latin typeface="Adobe Arabic" panose="02040503050201020203" pitchFamily="18" charset="-78"/>
                <a:cs typeface="Adobe Arabic" panose="02040503050201020203" pitchFamily="18" charset="-78"/>
              </a:rPr>
              <a:t>Seligman, M.E., (2012). </a:t>
            </a:r>
            <a:r>
              <a:rPr lang="en-GB" sz="1200" i="1" dirty="0">
                <a:solidFill>
                  <a:srgbClr val="222222"/>
                </a:solidFill>
                <a:latin typeface="Adobe Arabic" panose="02040503050201020203" pitchFamily="18" charset="-78"/>
                <a:cs typeface="Adobe Arabic" panose="02040503050201020203" pitchFamily="18" charset="-78"/>
              </a:rPr>
              <a:t>Flourish: A visionary new understanding of happiness and well-being</a:t>
            </a:r>
            <a:r>
              <a:rPr lang="en-GB" sz="1200" dirty="0">
                <a:solidFill>
                  <a:srgbClr val="222222"/>
                </a:solidFill>
                <a:latin typeface="Adobe Arabic" panose="02040503050201020203" pitchFamily="18" charset="-78"/>
                <a:cs typeface="Adobe Arabic" panose="02040503050201020203" pitchFamily="18" charset="-78"/>
              </a:rPr>
              <a:t>. Simon and Schuster.</a:t>
            </a:r>
          </a:p>
          <a:p>
            <a:pPr marL="0" indent="0">
              <a:buNone/>
            </a:pPr>
            <a:r>
              <a:rPr lang="en-GB" sz="1200" dirty="0" smtClean="0">
                <a:solidFill>
                  <a:srgbClr val="000000"/>
                </a:solidFill>
                <a:latin typeface="Adobe Arabic" panose="02040503050201020203" pitchFamily="18" charset="-78"/>
                <a:cs typeface="Adobe Arabic" panose="02040503050201020203" pitchFamily="18" charset="-78"/>
              </a:rPr>
              <a:t>Social </a:t>
            </a:r>
            <a:r>
              <a:rPr lang="en-GB" sz="1200" dirty="0">
                <a:solidFill>
                  <a:srgbClr val="000000"/>
                </a:solidFill>
                <a:latin typeface="Adobe Arabic" panose="02040503050201020203" pitchFamily="18" charset="-78"/>
                <a:cs typeface="Adobe Arabic" panose="02040503050201020203" pitchFamily="18" charset="-78"/>
              </a:rPr>
              <a:t>Care Wales (2017). </a:t>
            </a:r>
            <a:r>
              <a:rPr lang="en-GB" sz="1200" i="1" dirty="0">
                <a:solidFill>
                  <a:srgbClr val="000000"/>
                </a:solidFill>
                <a:latin typeface="Adobe Arabic" panose="02040503050201020203" pitchFamily="18" charset="-78"/>
                <a:cs typeface="Adobe Arabic" panose="02040503050201020203" pitchFamily="18" charset="-78"/>
              </a:rPr>
              <a:t>The social worker- Practice guidance for social workers registered with Social Care Wales</a:t>
            </a:r>
            <a:r>
              <a:rPr lang="en-GB" sz="1200" dirty="0">
                <a:solidFill>
                  <a:srgbClr val="000000"/>
                </a:solidFill>
                <a:latin typeface="Adobe Arabic" panose="02040503050201020203" pitchFamily="18" charset="-78"/>
                <a:cs typeface="Adobe Arabic" panose="02040503050201020203" pitchFamily="18" charset="-78"/>
              </a:rPr>
              <a:t>. [online] </a:t>
            </a:r>
            <a:r>
              <a:rPr lang="en-GB" sz="1200" dirty="0" err="1">
                <a:solidFill>
                  <a:srgbClr val="000000"/>
                </a:solidFill>
                <a:latin typeface="Adobe Arabic" panose="02040503050201020203" pitchFamily="18" charset="-78"/>
                <a:cs typeface="Adobe Arabic" panose="02040503050201020203" pitchFamily="18" charset="-78"/>
              </a:rPr>
              <a:t>Socialcare.wales</a:t>
            </a:r>
            <a:r>
              <a:rPr lang="en-GB" sz="1200" dirty="0">
                <a:solidFill>
                  <a:srgbClr val="000000"/>
                </a:solidFill>
                <a:latin typeface="Adobe Arabic" panose="02040503050201020203" pitchFamily="18" charset="-78"/>
                <a:cs typeface="Adobe Arabic" panose="02040503050201020203" pitchFamily="18" charset="-78"/>
              </a:rPr>
              <a:t>. Available at: https://socialcare.wales/cms_assets/file-uploads/The-social-worker-April-2017.pdf [Accessed 18 Jun. 2019</a:t>
            </a:r>
            <a:r>
              <a:rPr lang="en-GB" sz="1200" dirty="0" smtClean="0">
                <a:solidFill>
                  <a:srgbClr val="000000"/>
                </a:solidFill>
                <a:latin typeface="Adobe Arabic" panose="02040503050201020203" pitchFamily="18" charset="-78"/>
                <a:cs typeface="Adobe Arabic" panose="02040503050201020203" pitchFamily="18" charset="-78"/>
              </a:rPr>
              <a:t>].</a:t>
            </a:r>
          </a:p>
          <a:p>
            <a:pPr marL="0" indent="0">
              <a:buNone/>
            </a:pPr>
            <a:r>
              <a:rPr lang="en-GB" sz="1200" dirty="0">
                <a:solidFill>
                  <a:srgbClr val="000000"/>
                </a:solidFill>
                <a:latin typeface="Adobe Arabic" panose="02040503050201020203" pitchFamily="18" charset="-78"/>
                <a:cs typeface="Adobe Arabic" panose="02040503050201020203" pitchFamily="18" charset="-78"/>
              </a:rPr>
              <a:t>Social Care Wales (2018). </a:t>
            </a:r>
            <a:r>
              <a:rPr lang="en-GB" sz="1200" i="1" dirty="0">
                <a:solidFill>
                  <a:srgbClr val="000000"/>
                </a:solidFill>
                <a:latin typeface="Adobe Arabic" panose="02040503050201020203" pitchFamily="18" charset="-78"/>
                <a:cs typeface="Adobe Arabic" panose="02040503050201020203" pitchFamily="18" charset="-78"/>
              </a:rPr>
              <a:t>What does the Act mean for me? A learning resource for direct care and support workers about the Social Services and Well-being (Wales) Act 2014</a:t>
            </a:r>
            <a:r>
              <a:rPr lang="en-GB" sz="1200" dirty="0">
                <a:solidFill>
                  <a:srgbClr val="000000"/>
                </a:solidFill>
                <a:latin typeface="Adobe Arabic" panose="02040503050201020203" pitchFamily="18" charset="-78"/>
                <a:cs typeface="Adobe Arabic" panose="02040503050201020203" pitchFamily="18" charset="-78"/>
              </a:rPr>
              <a:t>. [online] </a:t>
            </a:r>
            <a:r>
              <a:rPr lang="en-GB" sz="1200" dirty="0" err="1">
                <a:solidFill>
                  <a:srgbClr val="000000"/>
                </a:solidFill>
                <a:latin typeface="Adobe Arabic" panose="02040503050201020203" pitchFamily="18" charset="-78"/>
                <a:cs typeface="Adobe Arabic" panose="02040503050201020203" pitchFamily="18" charset="-78"/>
              </a:rPr>
              <a:t>Socialcare.wales</a:t>
            </a:r>
            <a:r>
              <a:rPr lang="en-GB" sz="1200" dirty="0">
                <a:solidFill>
                  <a:srgbClr val="000000"/>
                </a:solidFill>
                <a:latin typeface="Adobe Arabic" panose="02040503050201020203" pitchFamily="18" charset="-78"/>
                <a:cs typeface="Adobe Arabic" panose="02040503050201020203" pitchFamily="18" charset="-78"/>
              </a:rPr>
              <a:t>. Available at: https://socialcare.wales/cms_assets/hub-downloads/Workbook-What-does-the-Act-mean-for-me.pdf [Accessed 14 Jun. 2019].</a:t>
            </a:r>
          </a:p>
          <a:p>
            <a:pPr marL="0" indent="0">
              <a:buNone/>
            </a:pPr>
            <a:r>
              <a:rPr lang="en-GB" sz="1200" dirty="0" smtClean="0">
                <a:solidFill>
                  <a:srgbClr val="222222"/>
                </a:solidFill>
                <a:latin typeface="Adobe Arabic" panose="02040503050201020203" pitchFamily="18" charset="-78"/>
                <a:cs typeface="Adobe Arabic" panose="02040503050201020203" pitchFamily="18" charset="-78"/>
              </a:rPr>
              <a:t>T.L.A.P., (2016). </a:t>
            </a:r>
            <a:r>
              <a:rPr lang="en-GB" sz="1200" dirty="0">
                <a:solidFill>
                  <a:srgbClr val="222222"/>
                </a:solidFill>
                <a:latin typeface="Adobe Arabic" panose="02040503050201020203" pitchFamily="18" charset="-78"/>
                <a:cs typeface="Adobe Arabic" panose="02040503050201020203" pitchFamily="18" charset="-78"/>
              </a:rPr>
              <a:t>Developing a Well-Being and Strengths Based Approach to Social Work Practice</a:t>
            </a:r>
            <a:r>
              <a:rPr lang="en-GB" sz="1200" dirty="0" smtClean="0">
                <a:solidFill>
                  <a:srgbClr val="222222"/>
                </a:solidFill>
                <a:latin typeface="Adobe Arabic" panose="02040503050201020203" pitchFamily="18" charset="-78"/>
                <a:cs typeface="Adobe Arabic" panose="02040503050201020203" pitchFamily="18" charset="-78"/>
              </a:rPr>
              <a:t>. [online</a:t>
            </a:r>
            <a:r>
              <a:rPr lang="en-GB" sz="1200" dirty="0">
                <a:solidFill>
                  <a:srgbClr val="222222"/>
                </a:solidFill>
                <a:latin typeface="Adobe Arabic" panose="02040503050201020203" pitchFamily="18" charset="-78"/>
                <a:cs typeface="Adobe Arabic" panose="02040503050201020203" pitchFamily="18" charset="-78"/>
              </a:rPr>
              <a:t>] </a:t>
            </a:r>
            <a:r>
              <a:rPr lang="en-GB" sz="1200" dirty="0" smtClean="0">
                <a:solidFill>
                  <a:srgbClr val="222222"/>
                </a:solidFill>
                <a:latin typeface="Adobe Arabic" panose="02040503050201020203" pitchFamily="18" charset="-78"/>
                <a:cs typeface="Adobe Arabic" panose="02040503050201020203" pitchFamily="18" charset="-78"/>
              </a:rPr>
              <a:t>www.thinklocalactpersonal.org.uk Available at: </a:t>
            </a:r>
            <a:r>
              <a:rPr lang="en-GB" sz="1200" dirty="0">
                <a:latin typeface="Adobe Arabic" panose="02040503050201020203" pitchFamily="18" charset="-78"/>
                <a:cs typeface="Adobe Arabic" panose="02040503050201020203" pitchFamily="18" charset="-78"/>
              </a:rPr>
              <a:t>https://www.thinklocalactpersonal.org.uk/_</a:t>
            </a:r>
            <a:r>
              <a:rPr lang="en-GB" sz="1200" dirty="0" smtClean="0">
                <a:latin typeface="Adobe Arabic" panose="02040503050201020203" pitchFamily="18" charset="-78"/>
                <a:cs typeface="Adobe Arabic" panose="02040503050201020203" pitchFamily="18" charset="-78"/>
              </a:rPr>
              <a:t>assets/Resources/TLAP/BCC/TLAPChangingSWCulture.pdf [Accessed 16 Jun. 2019].</a:t>
            </a:r>
          </a:p>
          <a:p>
            <a:pPr marL="0" indent="0">
              <a:buNone/>
            </a:pPr>
            <a:r>
              <a:rPr lang="en-GB" sz="1200" dirty="0" smtClean="0">
                <a:solidFill>
                  <a:srgbClr val="000000"/>
                </a:solidFill>
                <a:latin typeface="Adobe Arabic" panose="02040503050201020203" pitchFamily="18" charset="-78"/>
                <a:cs typeface="Adobe Arabic" panose="02040503050201020203" pitchFamily="18" charset="-78"/>
              </a:rPr>
              <a:t>Wales.Gov.UK </a:t>
            </a:r>
            <a:r>
              <a:rPr lang="en-GB" sz="1200" dirty="0">
                <a:solidFill>
                  <a:srgbClr val="000000"/>
                </a:solidFill>
                <a:latin typeface="Adobe Arabic" panose="02040503050201020203" pitchFamily="18" charset="-78"/>
                <a:cs typeface="Adobe Arabic" panose="02040503050201020203" pitchFamily="18" charset="-78"/>
              </a:rPr>
              <a:t>(2015). </a:t>
            </a:r>
            <a:r>
              <a:rPr lang="en-GB" sz="1200" i="1" dirty="0">
                <a:solidFill>
                  <a:srgbClr val="000000"/>
                </a:solidFill>
                <a:latin typeface="Adobe Arabic" panose="02040503050201020203" pitchFamily="18" charset="-78"/>
                <a:cs typeface="Adobe Arabic" panose="02040503050201020203" pitchFamily="18" charset="-78"/>
              </a:rPr>
              <a:t>Well-being of Future Generations (Wales) Act 2015</a:t>
            </a:r>
            <a:r>
              <a:rPr lang="en-GB" sz="1200" dirty="0">
                <a:solidFill>
                  <a:srgbClr val="000000"/>
                </a:solidFill>
                <a:latin typeface="Adobe Arabic" panose="02040503050201020203" pitchFamily="18" charset="-78"/>
                <a:cs typeface="Adobe Arabic" panose="02040503050201020203" pitchFamily="18" charset="-78"/>
              </a:rPr>
              <a:t>. [online] Legislation.gov.uk. Available at: http://www.legislation.gov.uk/anaw/2015/2/contents/enacted [Accessed 14 Jun. 2019].</a:t>
            </a:r>
          </a:p>
          <a:p>
            <a:pPr marL="0" indent="0">
              <a:buNone/>
            </a:pPr>
            <a:r>
              <a:rPr lang="en-GB" sz="1200" dirty="0" err="1" smtClean="0">
                <a:solidFill>
                  <a:srgbClr val="000000"/>
                </a:solidFill>
                <a:latin typeface="Adobe Arabic" panose="02040503050201020203" pitchFamily="18" charset="-78"/>
                <a:cs typeface="Adobe Arabic" panose="02040503050201020203" pitchFamily="18" charset="-78"/>
              </a:rPr>
              <a:t>WhatWorksWellbeing</a:t>
            </a:r>
            <a:r>
              <a:rPr lang="en-GB" sz="1200" dirty="0" smtClean="0">
                <a:solidFill>
                  <a:srgbClr val="000000"/>
                </a:solidFill>
                <a:latin typeface="Adobe Arabic" panose="02040503050201020203" pitchFamily="18" charset="-78"/>
                <a:cs typeface="Adobe Arabic" panose="02040503050201020203" pitchFamily="18" charset="-78"/>
              </a:rPr>
              <a:t> </a:t>
            </a:r>
            <a:r>
              <a:rPr lang="en-GB" sz="1200" dirty="0">
                <a:solidFill>
                  <a:srgbClr val="000000"/>
                </a:solidFill>
                <a:latin typeface="Adobe Arabic" panose="02040503050201020203" pitchFamily="18" charset="-78"/>
                <a:cs typeface="Adobe Arabic" panose="02040503050201020203" pitchFamily="18" charset="-78"/>
              </a:rPr>
              <a:t>(2015). </a:t>
            </a:r>
            <a:r>
              <a:rPr lang="en-GB" sz="1200" i="1" dirty="0">
                <a:solidFill>
                  <a:srgbClr val="000000"/>
                </a:solidFill>
                <a:latin typeface="Adobe Arabic" panose="02040503050201020203" pitchFamily="18" charset="-78"/>
                <a:cs typeface="Adobe Arabic" panose="02040503050201020203" pitchFamily="18" charset="-78"/>
              </a:rPr>
              <a:t>Wellbeing in UK legislation | What Works Centre for Wellbeing</a:t>
            </a:r>
            <a:r>
              <a:rPr lang="en-GB" sz="1200" dirty="0">
                <a:solidFill>
                  <a:srgbClr val="000000"/>
                </a:solidFill>
                <a:latin typeface="Adobe Arabic" panose="02040503050201020203" pitchFamily="18" charset="-78"/>
                <a:cs typeface="Adobe Arabic" panose="02040503050201020203" pitchFamily="18" charset="-78"/>
              </a:rPr>
              <a:t>. [online] Whatworkswellbeing.org. Available at: https://whatworkswellbeing.org/case-study/wellbeing-in-uk-legislation/ [Accessed 14 Jun. 2019].</a:t>
            </a:r>
          </a:p>
          <a:p>
            <a:pPr marL="0" indent="0">
              <a:buNone/>
            </a:pPr>
            <a:r>
              <a:rPr lang="en-GB" sz="1200" dirty="0" smtClean="0">
                <a:solidFill>
                  <a:srgbClr val="000000"/>
                </a:solidFill>
                <a:latin typeface="Adobe Arabic" panose="02040503050201020203" pitchFamily="18" charset="-78"/>
                <a:cs typeface="Adobe Arabic" panose="02040503050201020203" pitchFamily="18" charset="-78"/>
              </a:rPr>
              <a:t>Who.int</a:t>
            </a:r>
            <a:r>
              <a:rPr lang="en-GB" sz="1200" dirty="0">
                <a:solidFill>
                  <a:srgbClr val="000000"/>
                </a:solidFill>
                <a:latin typeface="Adobe Arabic" panose="02040503050201020203" pitchFamily="18" charset="-78"/>
                <a:cs typeface="Adobe Arabic" panose="02040503050201020203" pitchFamily="18" charset="-78"/>
              </a:rPr>
              <a:t>. (2019). </a:t>
            </a:r>
            <a:r>
              <a:rPr lang="en-GB" sz="1200" i="1" dirty="0">
                <a:solidFill>
                  <a:srgbClr val="000000"/>
                </a:solidFill>
                <a:latin typeface="Adobe Arabic" panose="02040503050201020203" pitchFamily="18" charset="-78"/>
                <a:cs typeface="Adobe Arabic" panose="02040503050201020203" pitchFamily="18" charset="-78"/>
              </a:rPr>
              <a:t>WHO | Mental health: a state of well-being</a:t>
            </a:r>
            <a:r>
              <a:rPr lang="en-GB" sz="1200" dirty="0">
                <a:solidFill>
                  <a:srgbClr val="000000"/>
                </a:solidFill>
                <a:latin typeface="Adobe Arabic" panose="02040503050201020203" pitchFamily="18" charset="-78"/>
                <a:cs typeface="Adobe Arabic" panose="02040503050201020203" pitchFamily="18" charset="-78"/>
              </a:rPr>
              <a:t>. [online] Available at: https://www.who.int/features/factfiles/mental_health/en/ [Accessed 5 Jun. 2019].</a:t>
            </a:r>
          </a:p>
          <a:p>
            <a:pPr marL="0" indent="0">
              <a:buNone/>
            </a:pPr>
            <a:endParaRPr lang="en-GB" sz="800" dirty="0" smtClean="0"/>
          </a:p>
          <a:p>
            <a:pPr marL="0" indent="0">
              <a:buNone/>
            </a:pPr>
            <a:endParaRPr lang="en-GB" dirty="0" smtClean="0">
              <a:solidFill>
                <a:srgbClr val="000000"/>
              </a:solidFill>
              <a:latin typeface="Open Sans"/>
            </a:endParaRPr>
          </a:p>
          <a:p>
            <a:pPr marL="0" indent="0">
              <a:buNone/>
            </a:pPr>
            <a:endParaRPr lang="en-GB" dirty="0">
              <a:solidFill>
                <a:srgbClr val="000000"/>
              </a:solidFill>
              <a:latin typeface="Open Sans"/>
            </a:endParaRPr>
          </a:p>
          <a:p>
            <a:pPr marL="0" indent="0">
              <a:buNone/>
            </a:pPr>
            <a:endParaRPr lang="en-GB" dirty="0"/>
          </a:p>
        </p:txBody>
      </p:sp>
    </p:spTree>
    <p:extLst>
      <p:ext uri="{BB962C8B-B14F-4D97-AF65-F5344CB8AC3E}">
        <p14:creationId xmlns:p14="http://schemas.microsoft.com/office/powerpoint/2010/main" val="1907043237"/>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235</TotalTime>
  <Words>616</Words>
  <Application>Microsoft Office PowerPoint</Application>
  <PresentationFormat>Widescreen</PresentationFormat>
  <Paragraphs>68</Paragraphs>
  <Slides>10</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10</vt:i4>
      </vt:variant>
    </vt:vector>
  </HeadingPairs>
  <TitlesOfParts>
    <vt:vector size="17" baseType="lpstr">
      <vt:lpstr>Adobe Arabic</vt:lpstr>
      <vt:lpstr>Arial</vt:lpstr>
      <vt:lpstr>Helvetica</vt:lpstr>
      <vt:lpstr>Open Sans</vt:lpstr>
      <vt:lpstr>Trebuchet MS</vt:lpstr>
      <vt:lpstr>Wingdings 3</vt:lpstr>
      <vt:lpstr>Facet</vt:lpstr>
      <vt:lpstr>Wellbeing</vt:lpstr>
      <vt:lpstr>What is Wellbeing?</vt:lpstr>
      <vt:lpstr>Theories of Wellbeing</vt:lpstr>
      <vt:lpstr>Theories of Wellbeing</vt:lpstr>
      <vt:lpstr>UK Wellbeing Policy</vt:lpstr>
      <vt:lpstr>Wales Policy for Wellbeing</vt:lpstr>
      <vt:lpstr>Wellbeing in Practice</vt:lpstr>
      <vt:lpstr>Social Work move away from relationship based work in the 80’s and 90’s</vt:lpstr>
      <vt:lpstr>DEVELOPING A WELLBEING AND STRENGTHS-BASED APPROACH TO SOCIAL WORK PRACTICE</vt:lpstr>
      <vt:lpstr>References</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Wellbeing</dc:title>
  <dc:creator>Colyn Pugh</dc:creator>
  <cp:lastModifiedBy>Colyn Pugh</cp:lastModifiedBy>
  <cp:revision>23</cp:revision>
  <dcterms:created xsi:type="dcterms:W3CDTF">2019-06-05T11:29:48Z</dcterms:created>
  <dcterms:modified xsi:type="dcterms:W3CDTF">2019-06-18T09:55:02Z</dcterms:modified>
</cp:coreProperties>
</file>