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62" r:id="rId2"/>
    <p:sldId id="257" r:id="rId3"/>
    <p:sldId id="263"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E36E09-5FB4-455A-85FB-901456620E53}" v="48" dt="2021-10-20T14:23:50.0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62615" autoAdjust="0"/>
  </p:normalViewPr>
  <p:slideViewPr>
    <p:cSldViewPr snapToGrid="0">
      <p:cViewPr varScale="1">
        <p:scale>
          <a:sx n="71" d="100"/>
          <a:sy n="71" d="100"/>
        </p:scale>
        <p:origin x="211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userId="ec8d19ad-53cf-4ab4-994f-694c5053476a" providerId="ADAL" clId="{31E36E09-5FB4-455A-85FB-901456620E53}"/>
    <pc:docChg chg="undo custSel addSld delSld modSld">
      <pc:chgData name="Rachel" userId="ec8d19ad-53cf-4ab4-994f-694c5053476a" providerId="ADAL" clId="{31E36E09-5FB4-455A-85FB-901456620E53}" dt="2021-10-20T14:23:50.018" v="1243" actId="15"/>
      <pc:docMkLst>
        <pc:docMk/>
      </pc:docMkLst>
      <pc:sldChg chg="modSp mod modAnim modNotesTx">
        <pc:chgData name="Rachel" userId="ec8d19ad-53cf-4ab4-994f-694c5053476a" providerId="ADAL" clId="{31E36E09-5FB4-455A-85FB-901456620E53}" dt="2021-10-20T13:27:12.305" v="384" actId="1076"/>
        <pc:sldMkLst>
          <pc:docMk/>
          <pc:sldMk cId="3132862941" sldId="257"/>
        </pc:sldMkLst>
        <pc:spChg chg="mod">
          <ac:chgData name="Rachel" userId="ec8d19ad-53cf-4ab4-994f-694c5053476a" providerId="ADAL" clId="{31E36E09-5FB4-455A-85FB-901456620E53}" dt="2021-10-20T13:27:06.360" v="383" actId="1076"/>
          <ac:spMkLst>
            <pc:docMk/>
            <pc:sldMk cId="3132862941" sldId="257"/>
            <ac:spMk id="2" creationId="{EE80A47B-6A54-4182-9A9D-418C9B6A29AE}"/>
          </ac:spMkLst>
        </pc:spChg>
        <pc:spChg chg="mod">
          <ac:chgData name="Rachel" userId="ec8d19ad-53cf-4ab4-994f-694c5053476a" providerId="ADAL" clId="{31E36E09-5FB4-455A-85FB-901456620E53}" dt="2021-10-20T13:27:12.305" v="384" actId="1076"/>
          <ac:spMkLst>
            <pc:docMk/>
            <pc:sldMk cId="3132862941" sldId="257"/>
            <ac:spMk id="3" creationId="{C4205BA3-BDDF-4F19-9F93-76392D7ADF47}"/>
          </ac:spMkLst>
        </pc:spChg>
      </pc:sldChg>
      <pc:sldChg chg="modSp del mod">
        <pc:chgData name="Rachel" userId="ec8d19ad-53cf-4ab4-994f-694c5053476a" providerId="ADAL" clId="{31E36E09-5FB4-455A-85FB-901456620E53}" dt="2021-10-20T13:14:17.733" v="115" actId="47"/>
        <pc:sldMkLst>
          <pc:docMk/>
          <pc:sldMk cId="1789861554" sldId="258"/>
        </pc:sldMkLst>
        <pc:spChg chg="mod">
          <ac:chgData name="Rachel" userId="ec8d19ad-53cf-4ab4-994f-694c5053476a" providerId="ADAL" clId="{31E36E09-5FB4-455A-85FB-901456620E53}" dt="2021-10-20T13:14:06.545" v="112"/>
          <ac:spMkLst>
            <pc:docMk/>
            <pc:sldMk cId="1789861554" sldId="258"/>
            <ac:spMk id="2" creationId="{74C24542-4B94-49FA-A954-9440C0FDCBF0}"/>
          </ac:spMkLst>
        </pc:spChg>
      </pc:sldChg>
      <pc:sldChg chg="del">
        <pc:chgData name="Rachel" userId="ec8d19ad-53cf-4ab4-994f-694c5053476a" providerId="ADAL" clId="{31E36E09-5FB4-455A-85FB-901456620E53}" dt="2021-10-20T13:14:18.963" v="116" actId="47"/>
        <pc:sldMkLst>
          <pc:docMk/>
          <pc:sldMk cId="1854511878" sldId="259"/>
        </pc:sldMkLst>
      </pc:sldChg>
      <pc:sldChg chg="modSp mod modAnim modNotesTx">
        <pc:chgData name="Rachel" userId="ec8d19ad-53cf-4ab4-994f-694c5053476a" providerId="ADAL" clId="{31E36E09-5FB4-455A-85FB-901456620E53}" dt="2021-10-20T14:20:54.616" v="1238" actId="20577"/>
        <pc:sldMkLst>
          <pc:docMk/>
          <pc:sldMk cId="702860336" sldId="260"/>
        </pc:sldMkLst>
        <pc:spChg chg="mod">
          <ac:chgData name="Rachel" userId="ec8d19ad-53cf-4ab4-994f-694c5053476a" providerId="ADAL" clId="{31E36E09-5FB4-455A-85FB-901456620E53}" dt="2021-10-20T14:05:19.844" v="924" actId="120"/>
          <ac:spMkLst>
            <pc:docMk/>
            <pc:sldMk cId="702860336" sldId="260"/>
            <ac:spMk id="2" creationId="{1FEDAC25-7BA7-4824-A79C-42AB97A6A309}"/>
          </ac:spMkLst>
        </pc:spChg>
        <pc:spChg chg="mod">
          <ac:chgData name="Rachel" userId="ec8d19ad-53cf-4ab4-994f-694c5053476a" providerId="ADAL" clId="{31E36E09-5FB4-455A-85FB-901456620E53}" dt="2021-10-20T14:20:36.081" v="1159" actId="20577"/>
          <ac:spMkLst>
            <pc:docMk/>
            <pc:sldMk cId="702860336" sldId="260"/>
            <ac:spMk id="3" creationId="{6BA9886D-E3EB-40F8-8DB5-95C7BFFFC8FE}"/>
          </ac:spMkLst>
        </pc:spChg>
      </pc:sldChg>
      <pc:sldChg chg="modSp mod">
        <pc:chgData name="Rachel" userId="ec8d19ad-53cf-4ab4-994f-694c5053476a" providerId="ADAL" clId="{31E36E09-5FB4-455A-85FB-901456620E53}" dt="2021-10-20T14:23:50.018" v="1243" actId="15"/>
        <pc:sldMkLst>
          <pc:docMk/>
          <pc:sldMk cId="1348417272" sldId="261"/>
        </pc:sldMkLst>
        <pc:spChg chg="mod">
          <ac:chgData name="Rachel" userId="ec8d19ad-53cf-4ab4-994f-694c5053476a" providerId="ADAL" clId="{31E36E09-5FB4-455A-85FB-901456620E53}" dt="2021-10-20T13:14:33.538" v="119"/>
          <ac:spMkLst>
            <pc:docMk/>
            <pc:sldMk cId="1348417272" sldId="261"/>
            <ac:spMk id="2" creationId="{9F87850B-FBC1-42AE-BFA5-AB2B599A073E}"/>
          </ac:spMkLst>
        </pc:spChg>
        <pc:spChg chg="mod">
          <ac:chgData name="Rachel" userId="ec8d19ad-53cf-4ab4-994f-694c5053476a" providerId="ADAL" clId="{31E36E09-5FB4-455A-85FB-901456620E53}" dt="2021-10-20T14:23:50.018" v="1243" actId="15"/>
          <ac:spMkLst>
            <pc:docMk/>
            <pc:sldMk cId="1348417272" sldId="261"/>
            <ac:spMk id="3" creationId="{B9752ED1-5168-442F-AEC7-8B039E1483D0}"/>
          </ac:spMkLst>
        </pc:spChg>
      </pc:sldChg>
      <pc:sldChg chg="modSp mod">
        <pc:chgData name="Rachel" userId="ec8d19ad-53cf-4ab4-994f-694c5053476a" providerId="ADAL" clId="{31E36E09-5FB4-455A-85FB-901456620E53}" dt="2021-10-20T13:23:19.344" v="226" actId="2711"/>
        <pc:sldMkLst>
          <pc:docMk/>
          <pc:sldMk cId="498745195" sldId="262"/>
        </pc:sldMkLst>
        <pc:spChg chg="mod">
          <ac:chgData name="Rachel" userId="ec8d19ad-53cf-4ab4-994f-694c5053476a" providerId="ADAL" clId="{31E36E09-5FB4-455A-85FB-901456620E53}" dt="2021-10-20T13:23:19.344" v="226" actId="2711"/>
          <ac:spMkLst>
            <pc:docMk/>
            <pc:sldMk cId="498745195" sldId="262"/>
            <ac:spMk id="2" creationId="{CED6BE92-FF08-451F-AA61-27294FB77E38}"/>
          </ac:spMkLst>
        </pc:spChg>
      </pc:sldChg>
      <pc:sldChg chg="addSp delSp modSp new mod modNotesTx">
        <pc:chgData name="Rachel" userId="ec8d19ad-53cf-4ab4-994f-694c5053476a" providerId="ADAL" clId="{31E36E09-5FB4-455A-85FB-901456620E53}" dt="2021-10-20T14:04:11.620" v="923" actId="115"/>
        <pc:sldMkLst>
          <pc:docMk/>
          <pc:sldMk cId="2426904848" sldId="263"/>
        </pc:sldMkLst>
        <pc:spChg chg="mod">
          <ac:chgData name="Rachel" userId="ec8d19ad-53cf-4ab4-994f-694c5053476a" providerId="ADAL" clId="{31E36E09-5FB4-455A-85FB-901456620E53}" dt="2021-10-20T14:03:21.010" v="867" actId="115"/>
          <ac:spMkLst>
            <pc:docMk/>
            <pc:sldMk cId="2426904848" sldId="263"/>
            <ac:spMk id="2" creationId="{E6B1F7AA-147B-4822-8D96-61897A93FC50}"/>
          </ac:spMkLst>
        </pc:spChg>
        <pc:spChg chg="del mod">
          <ac:chgData name="Rachel" userId="ec8d19ad-53cf-4ab4-994f-694c5053476a" providerId="ADAL" clId="{31E36E09-5FB4-455A-85FB-901456620E53}" dt="2021-10-20T13:14:57.856" v="124" actId="478"/>
          <ac:spMkLst>
            <pc:docMk/>
            <pc:sldMk cId="2426904848" sldId="263"/>
            <ac:spMk id="3" creationId="{07937703-03E4-471F-8609-EE668B239314}"/>
          </ac:spMkLst>
        </pc:spChg>
        <pc:spChg chg="add mod">
          <ac:chgData name="Rachel" userId="ec8d19ad-53cf-4ab4-994f-694c5053476a" providerId="ADAL" clId="{31E36E09-5FB4-455A-85FB-901456620E53}" dt="2021-10-20T13:28:00.148" v="425" actId="20577"/>
          <ac:spMkLst>
            <pc:docMk/>
            <pc:sldMk cId="2426904848" sldId="263"/>
            <ac:spMk id="5" creationId="{8DBEF78D-60E8-4B3F-A8D8-18E5592CAA7F}"/>
          </ac:spMkLst>
        </pc:spChg>
      </pc:sldChg>
      <pc:sldChg chg="new del">
        <pc:chgData name="Rachel" userId="ec8d19ad-53cf-4ab4-994f-694c5053476a" providerId="ADAL" clId="{31E36E09-5FB4-455A-85FB-901456620E53}" dt="2021-10-20T14:02:31.013" v="698" actId="680"/>
        <pc:sldMkLst>
          <pc:docMk/>
          <pc:sldMk cId="994924141" sldId="264"/>
        </pc:sldMkLst>
      </pc:sldChg>
    </pc:docChg>
  </pc:docChgLst>
  <pc:docChgLst>
    <pc:chgData name="Rachel" userId="ec8d19ad-53cf-4ab4-994f-694c5053476a" providerId="ADAL" clId="{FAC85C95-87BD-44A3-92BB-8BD407AD792B}"/>
    <pc:docChg chg="modSld">
      <pc:chgData name="Rachel" userId="ec8d19ad-53cf-4ab4-994f-694c5053476a" providerId="ADAL" clId="{FAC85C95-87BD-44A3-92BB-8BD407AD792B}" dt="2021-10-20T12:58:23.102" v="29" actId="20577"/>
      <pc:docMkLst>
        <pc:docMk/>
      </pc:docMkLst>
      <pc:sldChg chg="modSp mod">
        <pc:chgData name="Rachel" userId="ec8d19ad-53cf-4ab4-994f-694c5053476a" providerId="ADAL" clId="{FAC85C95-87BD-44A3-92BB-8BD407AD792B}" dt="2021-10-20T12:58:23.102" v="29" actId="20577"/>
        <pc:sldMkLst>
          <pc:docMk/>
          <pc:sldMk cId="498745195" sldId="262"/>
        </pc:sldMkLst>
        <pc:spChg chg="mod">
          <ac:chgData name="Rachel" userId="ec8d19ad-53cf-4ab4-994f-694c5053476a" providerId="ADAL" clId="{FAC85C95-87BD-44A3-92BB-8BD407AD792B}" dt="2021-10-20T12:58:15.750" v="19" actId="20577"/>
          <ac:spMkLst>
            <pc:docMk/>
            <pc:sldMk cId="498745195" sldId="262"/>
            <ac:spMk id="2" creationId="{CED6BE92-FF08-451F-AA61-27294FB77E38}"/>
          </ac:spMkLst>
        </pc:spChg>
        <pc:spChg chg="mod">
          <ac:chgData name="Rachel" userId="ec8d19ad-53cf-4ab4-994f-694c5053476a" providerId="ADAL" clId="{FAC85C95-87BD-44A3-92BB-8BD407AD792B}" dt="2021-10-20T12:58:23.102" v="29" actId="20577"/>
          <ac:spMkLst>
            <pc:docMk/>
            <pc:sldMk cId="498745195" sldId="262"/>
            <ac:spMk id="3" creationId="{E868E87E-60DC-4E15-BB06-8DD06FE32C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0BAF6E-115D-486C-A7DA-9C0C10B27FCA}" type="datetimeFigureOut">
              <a:rPr lang="en-GB" smtClean="0"/>
              <a:t>20/10/2021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2458EA-C2C3-43E9-B93E-70C7A987CF83}" type="slidenum">
              <a:rPr lang="en-GB" smtClean="0"/>
              <a:t>‹#›</a:t>
            </a:fld>
            <a:endParaRPr lang="en-GB"/>
          </a:p>
        </p:txBody>
      </p:sp>
    </p:spTree>
    <p:extLst>
      <p:ext uri="{BB962C8B-B14F-4D97-AF65-F5344CB8AC3E}">
        <p14:creationId xmlns:p14="http://schemas.microsoft.com/office/powerpoint/2010/main" val="1186310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12-15 minutes is fine – don’t go to more than 16 minutes</a:t>
            </a:r>
          </a:p>
          <a:p>
            <a:endParaRPr lang="en-GB" dirty="0"/>
          </a:p>
          <a:p>
            <a:endParaRPr lang="en-GB" dirty="0"/>
          </a:p>
        </p:txBody>
      </p:sp>
      <p:sp>
        <p:nvSpPr>
          <p:cNvPr id="4" name="Slide Number Placeholder 3"/>
          <p:cNvSpPr>
            <a:spLocks noGrp="1"/>
          </p:cNvSpPr>
          <p:nvPr>
            <p:ph type="sldNum" sz="quarter" idx="5"/>
          </p:nvPr>
        </p:nvSpPr>
        <p:spPr/>
        <p:txBody>
          <a:bodyPr/>
          <a:lstStyle/>
          <a:p>
            <a:fld id="{852458EA-C2C3-43E9-B93E-70C7A987CF83}" type="slidenum">
              <a:rPr lang="en-GB" smtClean="0"/>
              <a:t>2</a:t>
            </a:fld>
            <a:endParaRPr lang="en-GB"/>
          </a:p>
        </p:txBody>
      </p:sp>
    </p:spTree>
    <p:extLst>
      <p:ext uri="{BB962C8B-B14F-4D97-AF65-F5344CB8AC3E}">
        <p14:creationId xmlns:p14="http://schemas.microsoft.com/office/powerpoint/2010/main" val="365449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charset="0"/>
              <a:buNone/>
            </a:pPr>
            <a:r>
              <a:rPr lang="en-GB" b="1" dirty="0">
                <a:cs typeface="Arial" charset="0"/>
              </a:rPr>
              <a:t>Give definition, plus show appreciation that it can be:</a:t>
            </a:r>
          </a:p>
          <a:p>
            <a:pPr marL="838200" lvl="1" indent="-381000">
              <a:buFont typeface="Arial" charset="0"/>
              <a:buAutoNum type="arabicPeriod"/>
            </a:pPr>
            <a:r>
              <a:rPr lang="en-GB"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dirty="0">
                <a:cs typeface="Arial" charset="0"/>
              </a:rPr>
              <a:t>Relationship-based e.g. CIPD Factsheet (2018): ‘</a:t>
            </a:r>
            <a:r>
              <a:rPr lang="en-GB"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p>
          <a:p>
            <a:endParaRPr lang="en-GB" b="1" dirty="0"/>
          </a:p>
          <a:p>
            <a:r>
              <a:rPr lang="en-GB" b="1" dirty="0"/>
              <a:t>Key actors:</a:t>
            </a:r>
          </a:p>
          <a:p>
            <a:pPr marL="171450" indent="-171450">
              <a:buFont typeface="Arial" panose="020B0604020202020204" pitchFamily="34" charset="0"/>
              <a:buChar char="•"/>
            </a:pPr>
            <a:r>
              <a:rPr lang="en-GB" sz="1200" dirty="0"/>
              <a:t>Employers/managers</a:t>
            </a:r>
          </a:p>
          <a:p>
            <a:pPr marL="171450" indent="-171450">
              <a:buFont typeface="Arial" panose="020B0604020202020204" pitchFamily="34" charset="0"/>
              <a:buChar char="•"/>
            </a:pPr>
            <a:r>
              <a:rPr lang="en-GB" sz="1200" dirty="0"/>
              <a:t>Employees, representatives and unions </a:t>
            </a:r>
          </a:p>
          <a:p>
            <a:pPr marL="171450" indent="-171450">
              <a:buFont typeface="Arial" panose="020B0604020202020204" pitchFamily="34" charset="0"/>
              <a:buChar char="•"/>
            </a:pPr>
            <a:r>
              <a:rPr lang="en-GB" sz="1200" dirty="0"/>
              <a:t>The State (Government and Agencies) </a:t>
            </a:r>
          </a:p>
          <a:p>
            <a:pPr marL="0" indent="0">
              <a:buFont typeface="Arial" panose="020B0604020202020204" pitchFamily="34" charset="0"/>
              <a:buNone/>
            </a:pPr>
            <a:endParaRPr lang="en-GB" dirty="0"/>
          </a:p>
          <a:p>
            <a:r>
              <a:rPr lang="en-GB" dirty="0"/>
              <a:t>Provide some detail on each, such as, each groups; different interests in the ER: </a:t>
            </a:r>
          </a:p>
          <a:p>
            <a:endParaRPr lang="en-GB" dirty="0"/>
          </a:p>
          <a:p>
            <a:pPr rtl="0" eaLnBrk="1" fontAlgn="t" latinLnBrk="0" hangingPunct="1"/>
            <a:r>
              <a:rPr lang="en-GB" sz="1200" b="0" i="0" u="sng" strike="noStrike" kern="1200" dirty="0">
                <a:solidFill>
                  <a:schemeClr val="tx1"/>
                </a:solidFill>
                <a:effectLst/>
                <a:latin typeface="+mn-lt"/>
                <a:ea typeface="+mn-ea"/>
                <a:cs typeface="+mn-cs"/>
              </a:rPr>
              <a:t>Employee</a:t>
            </a:r>
            <a:r>
              <a:rPr lang="en-GB" sz="1200" b="1" i="0" u="none" strike="noStrike" kern="1200" dirty="0">
                <a:solidFill>
                  <a:schemeClr val="tx1"/>
                </a:solidFill>
                <a:effectLst/>
                <a:latin typeface="+mn-lt"/>
                <a:ea typeface="+mn-ea"/>
                <a:cs typeface="+mn-cs"/>
              </a:rPr>
              <a:t> </a:t>
            </a:r>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none" strike="noStrike" kern="1200" dirty="0">
                <a:solidFill>
                  <a:schemeClr val="tx1"/>
                </a:solidFill>
                <a:effectLst/>
                <a:latin typeface="+mn-lt"/>
                <a:ea typeface="+mn-ea"/>
                <a:cs typeface="+mn-cs"/>
              </a:rPr>
              <a:t>Employment</a:t>
            </a:r>
          </a:p>
          <a:p>
            <a:pPr rtl="0" eaLnBrk="1" fontAlgn="t" latinLnBrk="0" hangingPunct="1"/>
            <a:r>
              <a:rPr lang="en-GB" sz="1200" b="0" i="0" u="none" strike="noStrike" kern="1200" dirty="0">
                <a:solidFill>
                  <a:schemeClr val="tx1"/>
                </a:solidFill>
                <a:effectLst/>
                <a:latin typeface="+mn-lt"/>
                <a:ea typeface="+mn-ea"/>
                <a:cs typeface="+mn-cs"/>
              </a:rPr>
              <a:t>Income</a:t>
            </a:r>
          </a:p>
          <a:p>
            <a:pPr rtl="0" eaLnBrk="1" fontAlgn="t" latinLnBrk="0" hangingPunct="1"/>
            <a:r>
              <a:rPr lang="en-GB" sz="1200" b="0" i="0" u="none" strike="noStrike" kern="1200" dirty="0">
                <a:solidFill>
                  <a:schemeClr val="tx1"/>
                </a:solidFill>
                <a:effectLst/>
                <a:latin typeface="+mn-lt"/>
                <a:ea typeface="+mn-ea"/>
                <a:cs typeface="+mn-cs"/>
              </a:rPr>
              <a:t>Fairness </a:t>
            </a:r>
          </a:p>
          <a:p>
            <a:pPr rtl="0" eaLnBrk="1" fontAlgn="t" latinLnBrk="0" hangingPunct="1"/>
            <a:r>
              <a:rPr lang="en-GB" sz="1200" b="0" i="0" u="none" strike="noStrike" kern="1200" dirty="0">
                <a:solidFill>
                  <a:schemeClr val="tx1"/>
                </a:solidFill>
                <a:effectLst/>
                <a:latin typeface="+mn-lt"/>
                <a:ea typeface="+mn-ea"/>
                <a:cs typeface="+mn-cs"/>
              </a:rPr>
              <a:t>Voice</a:t>
            </a:r>
          </a:p>
          <a:p>
            <a:pPr rtl="0" eaLnBrk="1" fontAlgn="t" latinLnBrk="0" hangingPunct="1"/>
            <a:r>
              <a:rPr lang="en-GB" sz="1200" b="0" i="0" u="none" strike="noStrike" kern="1200" dirty="0">
                <a:solidFill>
                  <a:schemeClr val="tx1"/>
                </a:solidFill>
                <a:effectLst/>
                <a:latin typeface="+mn-lt"/>
                <a:ea typeface="+mn-ea"/>
                <a:cs typeface="+mn-cs"/>
              </a:rPr>
              <a:t>Job satisfaction</a:t>
            </a:r>
          </a:p>
          <a:p>
            <a:pPr rtl="0" eaLnBrk="1" fontAlgn="t" latinLnBrk="0" hangingPunct="1"/>
            <a:r>
              <a:rPr lang="en-GB" sz="1200" b="0" i="0" u="none" strike="noStrike" kern="1200" dirty="0">
                <a:solidFill>
                  <a:schemeClr val="tx1"/>
                </a:solidFill>
                <a:effectLst/>
                <a:latin typeface="+mn-lt"/>
                <a:ea typeface="+mn-ea"/>
                <a:cs typeface="+mn-cs"/>
              </a:rPr>
              <a:t>Occupational identity</a:t>
            </a:r>
          </a:p>
          <a:p>
            <a:pPr rtl="0" eaLnBrk="1" fontAlgn="t" latinLnBrk="0" hangingPunct="1"/>
            <a:r>
              <a:rPr lang="en-GB" sz="1200" b="0" i="0" u="none" strike="noStrike" kern="1200" dirty="0">
                <a:solidFill>
                  <a:schemeClr val="tx1"/>
                </a:solidFill>
                <a:effectLst/>
                <a:latin typeface="+mn-lt"/>
                <a:ea typeface="+mn-ea"/>
                <a:cs typeface="+mn-cs"/>
              </a:rPr>
              <a:t>Autonomy</a:t>
            </a:r>
          </a:p>
          <a:p>
            <a:pPr rtl="0" eaLnBrk="1" fontAlgn="t" latinLnBrk="0" hangingPunct="1"/>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sng" strike="noStrike" kern="1200" dirty="0">
                <a:solidFill>
                  <a:schemeClr val="tx1"/>
                </a:solidFill>
                <a:effectLst/>
                <a:latin typeface="+mn-lt"/>
                <a:ea typeface="+mn-ea"/>
                <a:cs typeface="+mn-cs"/>
              </a:rPr>
              <a:t>Employer</a:t>
            </a:r>
          </a:p>
          <a:p>
            <a:pPr rtl="0" eaLnBrk="1" fontAlgn="t" latinLnBrk="0" hangingPunct="1"/>
            <a:r>
              <a:rPr lang="en-GB" sz="1200" b="0" i="0" u="none" strike="noStrike" kern="1200" dirty="0">
                <a:solidFill>
                  <a:schemeClr val="tx1"/>
                </a:solidFill>
                <a:effectLst/>
                <a:latin typeface="+mn-lt"/>
                <a:ea typeface="+mn-ea"/>
                <a:cs typeface="+mn-cs"/>
              </a:rPr>
              <a:t>Profit maximisation</a:t>
            </a:r>
          </a:p>
          <a:p>
            <a:pPr rtl="0" eaLnBrk="1" fontAlgn="t" latinLnBrk="0" hangingPunct="1"/>
            <a:r>
              <a:rPr lang="en-GB" sz="1200" b="0" i="0" u="none" strike="noStrike" kern="1200" dirty="0">
                <a:solidFill>
                  <a:schemeClr val="tx1"/>
                </a:solidFill>
                <a:effectLst/>
                <a:latin typeface="+mn-lt"/>
                <a:ea typeface="+mn-ea"/>
                <a:cs typeface="+mn-cs"/>
              </a:rPr>
              <a:t>Shareholder value</a:t>
            </a:r>
          </a:p>
          <a:p>
            <a:pPr rtl="0" eaLnBrk="1" fontAlgn="t" latinLnBrk="0" hangingPunct="1"/>
            <a:r>
              <a:rPr lang="en-GB" sz="1200" b="0" i="0" u="none" strike="noStrike" kern="1200" dirty="0">
                <a:solidFill>
                  <a:schemeClr val="tx1"/>
                </a:solidFill>
                <a:effectLst/>
                <a:latin typeface="+mn-lt"/>
                <a:ea typeface="+mn-ea"/>
                <a:cs typeface="+mn-cs"/>
              </a:rPr>
              <a:t>Stakeholder interests</a:t>
            </a:r>
          </a:p>
          <a:p>
            <a:pPr rtl="0" eaLnBrk="1" fontAlgn="t" latinLnBrk="0" hangingPunct="1"/>
            <a:r>
              <a:rPr lang="en-GB" sz="1200" b="0" i="0" u="none" strike="noStrike" kern="1200" dirty="0">
                <a:solidFill>
                  <a:schemeClr val="tx1"/>
                </a:solidFill>
                <a:effectLst/>
                <a:latin typeface="+mn-lt"/>
                <a:ea typeface="+mn-ea"/>
                <a:cs typeface="+mn-cs"/>
              </a:rPr>
              <a:t>Quality and service</a:t>
            </a:r>
          </a:p>
          <a:p>
            <a:pPr rtl="0" eaLnBrk="1" fontAlgn="t" latinLnBrk="0" hangingPunct="1"/>
            <a:r>
              <a:rPr lang="en-GB" sz="1200" b="0" i="0" u="none" strike="noStrike" kern="1200" dirty="0">
                <a:solidFill>
                  <a:schemeClr val="tx1"/>
                </a:solidFill>
                <a:effectLst/>
                <a:latin typeface="+mn-lt"/>
                <a:ea typeface="+mn-ea"/>
                <a:cs typeface="+mn-cs"/>
              </a:rPr>
              <a:t>Employee engagement</a:t>
            </a:r>
          </a:p>
          <a:p>
            <a:pPr rtl="0" eaLnBrk="1" fontAlgn="t" latinLnBrk="0" hangingPunct="1"/>
            <a:r>
              <a:rPr lang="en-GB" sz="1200" b="0" i="0" u="none" strike="noStrike" kern="1200" dirty="0">
                <a:solidFill>
                  <a:schemeClr val="tx1"/>
                </a:solidFill>
                <a:effectLst/>
                <a:latin typeface="+mn-lt"/>
                <a:ea typeface="+mn-ea"/>
                <a:cs typeface="+mn-cs"/>
              </a:rPr>
              <a:t>Creation of employment</a:t>
            </a:r>
          </a:p>
          <a:p>
            <a:pPr rtl="0" eaLnBrk="1" fontAlgn="t" latinLnBrk="0" hangingPunct="1"/>
            <a:r>
              <a:rPr lang="en-GB" sz="1200" b="0" i="0" u="none" strike="noStrike" kern="1200" dirty="0">
                <a:solidFill>
                  <a:schemeClr val="tx1"/>
                </a:solidFill>
                <a:effectLst/>
                <a:latin typeface="+mn-lt"/>
                <a:ea typeface="+mn-ea"/>
                <a:cs typeface="+mn-cs"/>
              </a:rPr>
              <a:t>Control</a:t>
            </a:r>
          </a:p>
          <a:p>
            <a:pPr rtl="0" eaLnBrk="1" fontAlgn="t" latinLnBrk="0" hangingPunct="1"/>
            <a:endParaRPr lang="en-GB" sz="1200" b="0" i="0" u="none" strike="noStrike" kern="1200" dirty="0">
              <a:solidFill>
                <a:schemeClr val="tx1"/>
              </a:solidFill>
              <a:effectLst/>
              <a:latin typeface="+mn-lt"/>
              <a:ea typeface="+mn-ea"/>
              <a:cs typeface="+mn-cs"/>
            </a:endParaRPr>
          </a:p>
          <a:p>
            <a:pPr rtl="0" eaLnBrk="1" fontAlgn="t" latinLnBrk="0" hangingPunct="1"/>
            <a:r>
              <a:rPr lang="en-GB" sz="1200" b="0" i="0" u="sng" strike="noStrike" kern="1200" dirty="0">
                <a:solidFill>
                  <a:schemeClr val="tx1"/>
                </a:solidFill>
                <a:effectLst/>
                <a:latin typeface="+mn-lt"/>
                <a:ea typeface="+mn-ea"/>
                <a:cs typeface="+mn-cs"/>
              </a:rPr>
              <a:t>The State</a:t>
            </a:r>
          </a:p>
          <a:p>
            <a:pPr rtl="0" eaLnBrk="1" fontAlgn="t" latinLnBrk="0" hangingPunct="1"/>
            <a:r>
              <a:rPr lang="en-GB" sz="1200" b="0" i="0" u="none" strike="noStrike" kern="1200" dirty="0">
                <a:solidFill>
                  <a:schemeClr val="tx1"/>
                </a:solidFill>
                <a:effectLst/>
                <a:latin typeface="+mn-lt"/>
                <a:ea typeface="+mn-ea"/>
                <a:cs typeface="+mn-cs"/>
              </a:rPr>
              <a:t>Power</a:t>
            </a:r>
          </a:p>
          <a:p>
            <a:pPr rtl="0" eaLnBrk="1" fontAlgn="t" latinLnBrk="0" hangingPunct="1"/>
            <a:r>
              <a:rPr lang="en-GB" sz="1200" b="0" i="0" u="none" strike="noStrike" kern="1200" dirty="0">
                <a:solidFill>
                  <a:schemeClr val="tx1"/>
                </a:solidFill>
                <a:effectLst/>
                <a:latin typeface="+mn-lt"/>
                <a:ea typeface="+mn-ea"/>
                <a:cs typeface="+mn-cs"/>
              </a:rPr>
              <a:t>Economic growth</a:t>
            </a:r>
          </a:p>
          <a:p>
            <a:pPr rtl="0" eaLnBrk="1" fontAlgn="t" latinLnBrk="0" hangingPunct="1"/>
            <a:r>
              <a:rPr lang="en-GB" sz="1200" b="0" i="0" u="none" strike="noStrike" kern="1200" dirty="0">
                <a:solidFill>
                  <a:schemeClr val="tx1"/>
                </a:solidFill>
                <a:effectLst/>
                <a:latin typeface="+mn-lt"/>
                <a:ea typeface="+mn-ea"/>
                <a:cs typeface="+mn-cs"/>
              </a:rPr>
              <a:t>Ideology</a:t>
            </a:r>
          </a:p>
          <a:p>
            <a:pPr rtl="0" eaLnBrk="1" fontAlgn="t" latinLnBrk="0" hangingPunct="1"/>
            <a:r>
              <a:rPr lang="en-GB" sz="1200" b="0" i="0" u="none" strike="noStrike" kern="1200" dirty="0">
                <a:solidFill>
                  <a:schemeClr val="tx1"/>
                </a:solidFill>
                <a:effectLst/>
                <a:latin typeface="+mn-lt"/>
                <a:ea typeface="+mn-ea"/>
                <a:cs typeface="+mn-cs"/>
              </a:rPr>
              <a:t>Continuity</a:t>
            </a:r>
          </a:p>
          <a:p>
            <a:pPr rtl="0" eaLnBrk="1" fontAlgn="t" latinLnBrk="0" hangingPunct="1"/>
            <a:r>
              <a:rPr lang="en-GB" sz="1200" b="0" i="0" u="none" strike="noStrike" kern="1200" dirty="0">
                <a:solidFill>
                  <a:schemeClr val="tx1"/>
                </a:solidFill>
                <a:effectLst/>
                <a:latin typeface="+mn-lt"/>
                <a:ea typeface="+mn-ea"/>
                <a:cs typeface="+mn-cs"/>
              </a:rPr>
              <a:t> </a:t>
            </a:r>
          </a:p>
          <a:p>
            <a:endParaRPr lang="en-GB" dirty="0"/>
          </a:p>
          <a:p>
            <a:r>
              <a:rPr lang="en-GB" b="1" dirty="0"/>
              <a:t>Why strong ER?</a:t>
            </a:r>
          </a:p>
          <a:p>
            <a:r>
              <a:rPr lang="en-GB" b="0" dirty="0"/>
              <a:t>Your </a:t>
            </a:r>
            <a:r>
              <a:rPr lang="en-GB" b="0" i="1" dirty="0"/>
              <a:t>informed and educated</a:t>
            </a:r>
            <a:r>
              <a:rPr lang="en-GB" b="0" i="0" dirty="0"/>
              <a:t> opinion on this after studying the module. </a:t>
            </a:r>
            <a:r>
              <a:rPr lang="en-GB" b="0" i="0" u="sng" dirty="0"/>
              <a:t>Use sources (theory and practice) to support your statement(s).</a:t>
            </a:r>
            <a:endParaRPr lang="en-GB" b="0" dirty="0"/>
          </a:p>
          <a:p>
            <a:endParaRPr lang="en-GB" b="0" dirty="0"/>
          </a:p>
        </p:txBody>
      </p:sp>
      <p:sp>
        <p:nvSpPr>
          <p:cNvPr id="4" name="Slide Number Placeholder 3"/>
          <p:cNvSpPr>
            <a:spLocks noGrp="1"/>
          </p:cNvSpPr>
          <p:nvPr>
            <p:ph type="sldNum" sz="quarter" idx="5"/>
          </p:nvPr>
        </p:nvSpPr>
        <p:spPr/>
        <p:txBody>
          <a:bodyPr/>
          <a:lstStyle/>
          <a:p>
            <a:fld id="{852458EA-C2C3-43E9-B93E-70C7A987CF83}" type="slidenum">
              <a:rPr lang="en-GB" smtClean="0"/>
              <a:t>3</a:t>
            </a:fld>
            <a:endParaRPr lang="en-GB"/>
          </a:p>
        </p:txBody>
      </p:sp>
    </p:spTree>
    <p:extLst>
      <p:ext uri="{BB962C8B-B14F-4D97-AF65-F5344CB8AC3E}">
        <p14:creationId xmlns:p14="http://schemas.microsoft.com/office/powerpoint/2010/main" val="2303843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Identify what the ER problems are, specifically (no more than three) - What are each of the points of view on the problems? Ensure you link in relevant theory/perspectives. </a:t>
            </a:r>
          </a:p>
          <a:p>
            <a:endParaRPr lang="en-GB" dirty="0"/>
          </a:p>
          <a:p>
            <a:r>
              <a:rPr lang="en-GB" dirty="0"/>
              <a:t>Not just what the point of view might be, but why? Justify your decisions. </a:t>
            </a:r>
          </a:p>
          <a:p>
            <a:endParaRPr lang="en-GB" dirty="0"/>
          </a:p>
          <a:p>
            <a:endParaRPr lang="en-GB" dirty="0"/>
          </a:p>
        </p:txBody>
      </p:sp>
      <p:sp>
        <p:nvSpPr>
          <p:cNvPr id="4" name="Slide Number Placeholder 3"/>
          <p:cNvSpPr>
            <a:spLocks noGrp="1"/>
          </p:cNvSpPr>
          <p:nvPr>
            <p:ph type="sldNum" sz="quarter" idx="5"/>
          </p:nvPr>
        </p:nvSpPr>
        <p:spPr/>
        <p:txBody>
          <a:bodyPr/>
          <a:lstStyle/>
          <a:p>
            <a:fld id="{852458EA-C2C3-43E9-B93E-70C7A987CF83}" type="slidenum">
              <a:rPr lang="en-GB" smtClean="0"/>
              <a:t>4</a:t>
            </a:fld>
            <a:endParaRPr lang="en-GB"/>
          </a:p>
        </p:txBody>
      </p:sp>
    </p:spTree>
    <p:extLst>
      <p:ext uri="{BB962C8B-B14F-4D97-AF65-F5344CB8AC3E}">
        <p14:creationId xmlns:p14="http://schemas.microsoft.com/office/powerpoint/2010/main" val="3968435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2458EA-C2C3-43E9-B93E-70C7A987CF83}" type="slidenum">
              <a:rPr lang="en-GB" smtClean="0"/>
              <a:t>5</a:t>
            </a:fld>
            <a:endParaRPr lang="en-GB"/>
          </a:p>
        </p:txBody>
      </p:sp>
    </p:spTree>
    <p:extLst>
      <p:ext uri="{BB962C8B-B14F-4D97-AF65-F5344CB8AC3E}">
        <p14:creationId xmlns:p14="http://schemas.microsoft.com/office/powerpoint/2010/main" val="1538157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D4E9A83B-60CF-4EA2-AE16-BAAACDE23CD3}" type="datetimeFigureOut">
              <a:rPr lang="en-GB" smtClean="0"/>
              <a:t>20/10/2021</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2ECC6924-7F1A-4920-BF28-4D662B37E90A}"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28437309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E9A83B-60CF-4EA2-AE16-BAAACDE23CD3}"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4088376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D4E9A83B-60CF-4EA2-AE16-BAAACDE23CD3}" type="datetimeFigureOut">
              <a:rPr lang="en-GB" smtClean="0"/>
              <a:t>20/10/2021</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2ECC6924-7F1A-4920-BF28-4D662B37E90A}"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864105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E9A83B-60CF-4EA2-AE16-BAAACDE23CD3}" type="datetimeFigureOut">
              <a:rPr lang="en-GB" smtClean="0"/>
              <a:t>20/10/2021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17677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E9A83B-60CF-4EA2-AE16-BAAACDE23CD3}" type="datetimeFigureOut">
              <a:rPr lang="en-GB" smtClean="0"/>
              <a:t>20/10/2021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1232700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4E9A83B-60CF-4EA2-AE16-BAAACDE23CD3}" type="datetimeFigureOut">
              <a:rPr lang="en-GB" smtClean="0"/>
              <a:t>20/10/2021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1973105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E9A83B-60CF-4EA2-AE16-BAAACDE23CD3}" type="datetimeFigureOut">
              <a:rPr lang="en-GB" smtClean="0"/>
              <a:t>20/10/2021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3560117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4E9A83B-60CF-4EA2-AE16-BAAACDE23CD3}" type="datetimeFigureOut">
              <a:rPr lang="en-GB" smtClean="0"/>
              <a:t>20/10/2021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ECC6924-7F1A-4920-BF28-4D662B37E90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28309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D4E9A83B-60CF-4EA2-AE16-BAAACDE23CD3}" type="datetimeFigureOut">
              <a:rPr lang="en-GB" smtClean="0"/>
              <a:t>20/10/2021</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2ECC6924-7F1A-4920-BF28-4D662B37E90A}"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4925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E9A83B-60CF-4EA2-AE16-BAAACDE23CD3}"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332317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E9A83B-60CF-4EA2-AE16-BAAACDE23CD3}" type="datetimeFigureOut">
              <a:rPr lang="en-GB" smtClean="0"/>
              <a:t>20/10/2021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C6924-7F1A-4920-BF28-4D662B37E90A}" type="slidenum">
              <a:rPr lang="en-GB" smtClean="0"/>
              <a:t>‹#›</a:t>
            </a:fld>
            <a:endParaRPr lang="en-GB"/>
          </a:p>
        </p:txBody>
      </p:sp>
    </p:spTree>
    <p:extLst>
      <p:ext uri="{BB962C8B-B14F-4D97-AF65-F5344CB8AC3E}">
        <p14:creationId xmlns:p14="http://schemas.microsoft.com/office/powerpoint/2010/main" val="348516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D4E9A83B-60CF-4EA2-AE16-BAAACDE23CD3}" type="datetimeFigureOut">
              <a:rPr lang="en-GB" smtClean="0"/>
              <a:t>20/10/2021</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2ECC6924-7F1A-4920-BF28-4D662B37E90A}"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001991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6BE92-FF08-451F-AA61-27294FB77E38}"/>
              </a:ext>
            </a:extLst>
          </p:cNvPr>
          <p:cNvSpPr>
            <a:spLocks noGrp="1"/>
          </p:cNvSpPr>
          <p:nvPr>
            <p:ph type="ctrTitle"/>
          </p:nvPr>
        </p:nvSpPr>
        <p:spPr>
          <a:xfrm>
            <a:off x="1915126" y="1719443"/>
            <a:ext cx="8361229" cy="2098226"/>
          </a:xfrm>
        </p:spPr>
        <p:txBody>
          <a:bodyPr>
            <a:noAutofit/>
          </a:bodyPr>
          <a:lstStyle/>
          <a:p>
            <a:r>
              <a:rPr lang="en-GB" sz="4400" cap="none" dirty="0"/>
              <a:t>BMBM6014 Managing</a:t>
            </a:r>
            <a:br>
              <a:rPr lang="en-GB" sz="4400" cap="none" dirty="0"/>
            </a:br>
            <a:r>
              <a:rPr lang="en-GB" sz="4400" cap="none" dirty="0"/>
              <a:t>Employee Relations</a:t>
            </a:r>
            <a:br>
              <a:rPr lang="en-GB" sz="4400" dirty="0"/>
            </a:br>
            <a:br>
              <a:rPr lang="en-GB" sz="4400" b="1" dirty="0"/>
            </a:br>
            <a:r>
              <a:rPr lang="en-GB" sz="4400" b="1" dirty="0"/>
              <a:t>Assignment 1 Workshop</a:t>
            </a:r>
          </a:p>
        </p:txBody>
      </p:sp>
      <p:sp>
        <p:nvSpPr>
          <p:cNvPr id="3" name="Subtitle 2">
            <a:extLst>
              <a:ext uri="{FF2B5EF4-FFF2-40B4-BE49-F238E27FC236}">
                <a16:creationId xmlns:a16="http://schemas.microsoft.com/office/drawing/2014/main" id="{E868E87E-60DC-4E15-BB06-8DD06FE32CB1}"/>
              </a:ext>
            </a:extLst>
          </p:cNvPr>
          <p:cNvSpPr>
            <a:spLocks noGrp="1"/>
          </p:cNvSpPr>
          <p:nvPr>
            <p:ph type="subTitle" idx="1"/>
          </p:nvPr>
        </p:nvSpPr>
        <p:spPr>
          <a:xfrm>
            <a:off x="2679905" y="4611886"/>
            <a:ext cx="6831673" cy="1086237"/>
          </a:xfrm>
        </p:spPr>
        <p:txBody>
          <a:bodyPr>
            <a:normAutofit fontScale="92500" lnSpcReduction="10000"/>
          </a:bodyPr>
          <a:lstStyle/>
          <a:p>
            <a:r>
              <a:rPr lang="en-GB" dirty="0"/>
              <a:t>Monday 1</a:t>
            </a:r>
            <a:r>
              <a:rPr lang="en-GB" baseline="30000" dirty="0"/>
              <a:t>st </a:t>
            </a:r>
            <a:r>
              <a:rPr lang="en-GB" dirty="0"/>
              <a:t>November</a:t>
            </a:r>
          </a:p>
          <a:p>
            <a:endParaRPr lang="en-GB" dirty="0"/>
          </a:p>
          <a:p>
            <a:r>
              <a:rPr lang="en-GB" dirty="0"/>
              <a:t>Dr Rachel Cook</a:t>
            </a:r>
          </a:p>
        </p:txBody>
      </p:sp>
    </p:spTree>
    <p:extLst>
      <p:ext uri="{BB962C8B-B14F-4D97-AF65-F5344CB8AC3E}">
        <p14:creationId xmlns:p14="http://schemas.microsoft.com/office/powerpoint/2010/main" val="498745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0A47B-6A54-4182-9A9D-418C9B6A29AE}"/>
              </a:ext>
            </a:extLst>
          </p:cNvPr>
          <p:cNvSpPr>
            <a:spLocks noGrp="1"/>
          </p:cNvSpPr>
          <p:nvPr>
            <p:ph type="title"/>
          </p:nvPr>
        </p:nvSpPr>
        <p:spPr>
          <a:xfrm>
            <a:off x="833716" y="-188259"/>
            <a:ext cx="11228294" cy="1304365"/>
          </a:xfrm>
        </p:spPr>
        <p:txBody>
          <a:bodyPr>
            <a:noAutofit/>
          </a:bodyPr>
          <a:lstStyle/>
          <a:p>
            <a:pPr>
              <a:lnSpc>
                <a:spcPct val="100000"/>
              </a:lnSpc>
            </a:pPr>
            <a:r>
              <a:rPr lang="en-GB" sz="2200" dirty="0">
                <a:effectLst/>
                <a:ea typeface="Times New Roman" panose="02020603050405020304" pitchFamily="18" charset="0"/>
              </a:rPr>
              <a:t> </a:t>
            </a:r>
            <a:br>
              <a:rPr lang="en-GB" sz="2200" dirty="0">
                <a:effectLst/>
                <a:ea typeface="Times New Roman" panose="02020603050405020304" pitchFamily="18" charset="0"/>
              </a:rPr>
            </a:br>
            <a:r>
              <a:rPr lang="en-GB" sz="2200" b="1" dirty="0">
                <a:effectLst/>
                <a:ea typeface="Times New Roman" panose="02020603050405020304" pitchFamily="18" charset="0"/>
              </a:rPr>
              <a:t>Prepare a 15-minute presentation analysing the following article from 2020 on British Airways (BA) response to COVID-19. You will deliver the presentation live (via Microsoft Teams) on </a:t>
            </a:r>
            <a:r>
              <a:rPr lang="en-GB" sz="2200" b="1" u="sng" dirty="0">
                <a:effectLst/>
                <a:ea typeface="Times New Roman" panose="02020603050405020304" pitchFamily="18" charset="0"/>
              </a:rPr>
              <a:t>Monday 8</a:t>
            </a:r>
            <a:r>
              <a:rPr lang="en-GB" sz="2200" b="1" u="sng" baseline="30000" dirty="0">
                <a:effectLst/>
                <a:ea typeface="Times New Roman" panose="02020603050405020304" pitchFamily="18" charset="0"/>
              </a:rPr>
              <a:t>th</a:t>
            </a:r>
            <a:r>
              <a:rPr lang="en-GB" sz="2200" b="1" u="sng" dirty="0">
                <a:effectLst/>
                <a:ea typeface="Times New Roman" panose="02020603050405020304" pitchFamily="18" charset="0"/>
              </a:rPr>
              <a:t> November 2021</a:t>
            </a:r>
            <a:r>
              <a:rPr lang="en-GB" sz="2200" b="1" dirty="0">
                <a:effectLst/>
                <a:ea typeface="Times New Roman" panose="02020603050405020304" pitchFamily="18" charset="0"/>
              </a:rPr>
              <a:t> (next week):</a:t>
            </a:r>
            <a:br>
              <a:rPr lang="en-GB" sz="3200" b="1" dirty="0"/>
            </a:br>
            <a:endParaRPr lang="en-GB" sz="3200" b="1" dirty="0"/>
          </a:p>
        </p:txBody>
      </p:sp>
      <p:sp>
        <p:nvSpPr>
          <p:cNvPr id="3" name="Content Placeholder 2">
            <a:extLst>
              <a:ext uri="{FF2B5EF4-FFF2-40B4-BE49-F238E27FC236}">
                <a16:creationId xmlns:a16="http://schemas.microsoft.com/office/drawing/2014/main" id="{C4205BA3-BDDF-4F19-9F93-76392D7ADF47}"/>
              </a:ext>
            </a:extLst>
          </p:cNvPr>
          <p:cNvSpPr>
            <a:spLocks noGrp="1"/>
          </p:cNvSpPr>
          <p:nvPr>
            <p:ph idx="1"/>
          </p:nvPr>
        </p:nvSpPr>
        <p:spPr>
          <a:xfrm>
            <a:off x="954739" y="1324535"/>
            <a:ext cx="10986247" cy="5318312"/>
          </a:xfrm>
        </p:spPr>
        <p:txBody>
          <a:bodyPr>
            <a:normAutofit fontScale="92500" lnSpcReduction="10000"/>
          </a:bodyPr>
          <a:lstStyle/>
          <a:p>
            <a:pPr marL="0" indent="0" algn="just">
              <a:lnSpc>
                <a:spcPct val="110000"/>
              </a:lnSpc>
              <a:buNone/>
            </a:pPr>
            <a:r>
              <a:rPr lang="en-GB" sz="2200" dirty="0"/>
              <a:t>Your presentation should begin by introducing what employee relations is, who is involved in the employment relationship, and why strong employee relations are important to the success of organisations.</a:t>
            </a:r>
          </a:p>
          <a:p>
            <a:pPr marL="0" indent="0" algn="just">
              <a:lnSpc>
                <a:spcPct val="110000"/>
              </a:lnSpc>
              <a:buNone/>
            </a:pPr>
            <a:r>
              <a:rPr lang="en-GB" sz="2200" dirty="0"/>
              <a:t>You should then go on to critically evaluate the employee relations problems experienced in the article, addressing the situation from the point of view of:</a:t>
            </a:r>
          </a:p>
          <a:p>
            <a:pPr lvl="1" algn="just">
              <a:lnSpc>
                <a:spcPct val="110000"/>
              </a:lnSpc>
              <a:buFont typeface="Arial" panose="020B0604020202020204" pitchFamily="34" charset="0"/>
              <a:buChar char="•"/>
            </a:pPr>
            <a:r>
              <a:rPr lang="en-GB" sz="2200" i="0" dirty="0"/>
              <a:t>BA, the owners</a:t>
            </a:r>
          </a:p>
          <a:p>
            <a:pPr lvl="1" algn="just">
              <a:lnSpc>
                <a:spcPct val="110000"/>
              </a:lnSpc>
              <a:buFont typeface="Arial" panose="020B0604020202020204" pitchFamily="34" charset="0"/>
              <a:buChar char="•"/>
            </a:pPr>
            <a:r>
              <a:rPr lang="en-GB" sz="2200" i="0" dirty="0"/>
              <a:t>Employees</a:t>
            </a:r>
          </a:p>
          <a:p>
            <a:pPr lvl="1" algn="just">
              <a:lnSpc>
                <a:spcPct val="110000"/>
              </a:lnSpc>
              <a:buFont typeface="Arial" panose="020B0604020202020204" pitchFamily="34" charset="0"/>
              <a:buChar char="•"/>
            </a:pPr>
            <a:r>
              <a:rPr lang="en-GB" sz="2200" i="0" dirty="0"/>
              <a:t>The trade union</a:t>
            </a:r>
          </a:p>
          <a:p>
            <a:pPr lvl="1" algn="just">
              <a:lnSpc>
                <a:spcPct val="110000"/>
              </a:lnSpc>
              <a:buFont typeface="Arial" panose="020B0604020202020204" pitchFamily="34" charset="0"/>
              <a:buChar char="•"/>
            </a:pPr>
            <a:r>
              <a:rPr lang="en-GB" sz="2200" i="0" dirty="0"/>
              <a:t>Customers</a:t>
            </a:r>
          </a:p>
          <a:p>
            <a:pPr marL="530352" lvl="1" indent="0" algn="just">
              <a:lnSpc>
                <a:spcPct val="110000"/>
              </a:lnSpc>
              <a:buNone/>
            </a:pPr>
            <a:r>
              <a:rPr lang="en-GB" sz="2200" i="0" dirty="0"/>
              <a:t> </a:t>
            </a:r>
          </a:p>
          <a:p>
            <a:pPr marL="0" indent="0" algn="just">
              <a:lnSpc>
                <a:spcPct val="110000"/>
              </a:lnSpc>
              <a:buNone/>
            </a:pPr>
            <a:r>
              <a:rPr lang="en-GB" sz="2200" dirty="0"/>
              <a:t>Following this, you should provide appropriate recommendations for how the situation might be resolved to the mutual benefit of all parties, which could prevent unrest happening in the future. Your recommendations should be feasible, logical and consider financial implications for both the organisation and employees.</a:t>
            </a:r>
          </a:p>
          <a:p>
            <a:pPr algn="just"/>
            <a:endParaRPr lang="en-GB" dirty="0"/>
          </a:p>
        </p:txBody>
      </p:sp>
    </p:spTree>
    <p:extLst>
      <p:ext uri="{BB962C8B-B14F-4D97-AF65-F5344CB8AC3E}">
        <p14:creationId xmlns:p14="http://schemas.microsoft.com/office/powerpoint/2010/main" val="313286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F7AA-147B-4822-8D96-61897A93FC50}"/>
              </a:ext>
            </a:extLst>
          </p:cNvPr>
          <p:cNvSpPr>
            <a:spLocks noGrp="1"/>
          </p:cNvSpPr>
          <p:nvPr>
            <p:ph type="title"/>
          </p:nvPr>
        </p:nvSpPr>
        <p:spPr>
          <a:xfrm>
            <a:off x="1035423" y="395568"/>
            <a:ext cx="11049000" cy="1485900"/>
          </a:xfrm>
        </p:spPr>
        <p:txBody>
          <a:bodyPr>
            <a:noAutofit/>
          </a:bodyPr>
          <a:lstStyle/>
          <a:p>
            <a:r>
              <a:rPr lang="en-GB" sz="2800" b="1" dirty="0"/>
              <a:t>Your presentation should begin by </a:t>
            </a:r>
            <a:r>
              <a:rPr lang="en-GB" sz="2800" b="1" u="sng" dirty="0"/>
              <a:t>introducing</a:t>
            </a:r>
            <a:r>
              <a:rPr lang="en-GB" sz="2800" b="1" dirty="0"/>
              <a:t> what employee relations is, who is involved in the employment relationship, and why strong employee relations are important to the success of organisations.</a:t>
            </a:r>
            <a:br>
              <a:rPr lang="en-GB" sz="2800" b="1" dirty="0"/>
            </a:br>
            <a:endParaRPr lang="en-GB" sz="2800" b="1" dirty="0"/>
          </a:p>
        </p:txBody>
      </p:sp>
      <p:sp>
        <p:nvSpPr>
          <p:cNvPr id="5" name="Content Placeholder 4">
            <a:extLst>
              <a:ext uri="{FF2B5EF4-FFF2-40B4-BE49-F238E27FC236}">
                <a16:creationId xmlns:a16="http://schemas.microsoft.com/office/drawing/2014/main" id="{8DBEF78D-60E8-4B3F-A8D8-18E5592CAA7F}"/>
              </a:ext>
            </a:extLst>
          </p:cNvPr>
          <p:cNvSpPr>
            <a:spLocks noGrp="1"/>
          </p:cNvSpPr>
          <p:nvPr>
            <p:ph idx="1"/>
          </p:nvPr>
        </p:nvSpPr>
        <p:spPr>
          <a:xfrm>
            <a:off x="1134034" y="2138082"/>
            <a:ext cx="11438966" cy="3581400"/>
          </a:xfrm>
        </p:spPr>
        <p:txBody>
          <a:bodyPr>
            <a:normAutofit/>
          </a:bodyPr>
          <a:lstStyle/>
          <a:p>
            <a:pPr marL="0" indent="0">
              <a:buNone/>
            </a:pPr>
            <a:r>
              <a:rPr lang="en-GB" sz="2400" dirty="0"/>
              <a:t>Three key areas to cover:</a:t>
            </a:r>
          </a:p>
          <a:p>
            <a:r>
              <a:rPr lang="en-GB" sz="2400" dirty="0"/>
              <a:t>What employee relations is?</a:t>
            </a:r>
          </a:p>
          <a:p>
            <a:r>
              <a:rPr lang="en-GB" sz="2400" dirty="0"/>
              <a:t>Who is involved in the employment relationship?</a:t>
            </a:r>
          </a:p>
          <a:p>
            <a:r>
              <a:rPr lang="en-GB" sz="2400" dirty="0"/>
              <a:t>Why strong employee relations are important to the success of organisations?</a:t>
            </a:r>
          </a:p>
        </p:txBody>
      </p:sp>
    </p:spTree>
    <p:extLst>
      <p:ext uri="{BB962C8B-B14F-4D97-AF65-F5344CB8AC3E}">
        <p14:creationId xmlns:p14="http://schemas.microsoft.com/office/powerpoint/2010/main" val="2426904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DAC25-7BA7-4824-A79C-42AB97A6A309}"/>
              </a:ext>
            </a:extLst>
          </p:cNvPr>
          <p:cNvSpPr>
            <a:spLocks noGrp="1"/>
          </p:cNvSpPr>
          <p:nvPr>
            <p:ph type="title"/>
          </p:nvPr>
        </p:nvSpPr>
        <p:spPr>
          <a:xfrm>
            <a:off x="1075763" y="349622"/>
            <a:ext cx="10582835" cy="1613647"/>
          </a:xfrm>
        </p:spPr>
        <p:txBody>
          <a:bodyPr>
            <a:normAutofit fontScale="90000"/>
          </a:bodyPr>
          <a:lstStyle/>
          <a:p>
            <a:r>
              <a:rPr lang="en-GB" sz="3600" b="1" dirty="0"/>
              <a:t>Critically evaluate the employment relations problems experienced in the article, addressing the situation from the point of view of:</a:t>
            </a:r>
            <a:br>
              <a:rPr lang="en-GB" b="1" dirty="0"/>
            </a:br>
            <a:endParaRPr lang="en-GB" b="1" dirty="0"/>
          </a:p>
        </p:txBody>
      </p:sp>
      <p:sp>
        <p:nvSpPr>
          <p:cNvPr id="3" name="Content Placeholder 2">
            <a:extLst>
              <a:ext uri="{FF2B5EF4-FFF2-40B4-BE49-F238E27FC236}">
                <a16:creationId xmlns:a16="http://schemas.microsoft.com/office/drawing/2014/main" id="{6BA9886D-E3EB-40F8-8DB5-95C7BFFFC8FE}"/>
              </a:ext>
            </a:extLst>
          </p:cNvPr>
          <p:cNvSpPr>
            <a:spLocks noGrp="1"/>
          </p:cNvSpPr>
          <p:nvPr>
            <p:ph idx="1"/>
          </p:nvPr>
        </p:nvSpPr>
        <p:spPr>
          <a:xfrm>
            <a:off x="954741" y="2144804"/>
            <a:ext cx="11040035" cy="4565278"/>
          </a:xfrm>
        </p:spPr>
        <p:txBody>
          <a:bodyPr>
            <a:normAutofit fontScale="92500" lnSpcReduction="10000"/>
          </a:bodyPr>
          <a:lstStyle/>
          <a:p>
            <a:pPr lvl="2">
              <a:buFont typeface="Arial" panose="020B0604020202020204" pitchFamily="34" charset="0"/>
              <a:buChar char="•"/>
            </a:pPr>
            <a:r>
              <a:rPr lang="en-GB" sz="3500" dirty="0"/>
              <a:t>BA, the owners</a:t>
            </a:r>
          </a:p>
          <a:p>
            <a:pPr lvl="2">
              <a:buFont typeface="Arial" panose="020B0604020202020204" pitchFamily="34" charset="0"/>
              <a:buChar char="•"/>
            </a:pPr>
            <a:r>
              <a:rPr lang="en-GB" sz="3500" dirty="0"/>
              <a:t>Employees</a:t>
            </a:r>
          </a:p>
          <a:p>
            <a:pPr lvl="2">
              <a:buFont typeface="Arial" panose="020B0604020202020204" pitchFamily="34" charset="0"/>
              <a:buChar char="•"/>
            </a:pPr>
            <a:r>
              <a:rPr lang="en-GB" sz="3500" dirty="0"/>
              <a:t>The trade union</a:t>
            </a:r>
          </a:p>
          <a:p>
            <a:pPr lvl="2">
              <a:buFont typeface="Arial" panose="020B0604020202020204" pitchFamily="34" charset="0"/>
              <a:buChar char="•"/>
            </a:pPr>
            <a:r>
              <a:rPr lang="en-GB" sz="3500" dirty="0"/>
              <a:t>Customers</a:t>
            </a:r>
          </a:p>
          <a:p>
            <a:pPr lvl="0">
              <a:buFont typeface="Arial" panose="020B0604020202020204" pitchFamily="34" charset="0"/>
              <a:buChar char="•"/>
            </a:pPr>
            <a:endParaRPr lang="en-GB" sz="3600" dirty="0"/>
          </a:p>
          <a:p>
            <a:pPr>
              <a:buFont typeface="Wingdings" panose="05000000000000000000" pitchFamily="2" charset="2"/>
              <a:buChar char="Ø"/>
            </a:pPr>
            <a:r>
              <a:rPr lang="en-GB" sz="3500" dirty="0"/>
              <a:t>Week 1 – Perspective taken on ER, context, trends</a:t>
            </a:r>
          </a:p>
          <a:p>
            <a:pPr>
              <a:buFont typeface="Wingdings" panose="05000000000000000000" pitchFamily="2" charset="2"/>
              <a:buChar char="Ø"/>
            </a:pPr>
            <a:r>
              <a:rPr lang="en-GB" sz="3500" dirty="0"/>
              <a:t>Week 3 – Dismissal and redundancy, discipline handling</a:t>
            </a:r>
          </a:p>
          <a:p>
            <a:pPr>
              <a:buFont typeface="Wingdings" panose="05000000000000000000" pitchFamily="2" charset="2"/>
              <a:buChar char="Ø"/>
            </a:pPr>
            <a:r>
              <a:rPr lang="en-GB" sz="3500" dirty="0"/>
              <a:t>Week 4 – Conflict management and dispute resolution</a:t>
            </a:r>
          </a:p>
          <a:p>
            <a:pPr marL="0" lvl="0" indent="0">
              <a:buNone/>
            </a:pPr>
            <a:endParaRPr lang="en-GB" sz="3600" dirty="0"/>
          </a:p>
        </p:txBody>
      </p:sp>
    </p:spTree>
    <p:extLst>
      <p:ext uri="{BB962C8B-B14F-4D97-AF65-F5344CB8AC3E}">
        <p14:creationId xmlns:p14="http://schemas.microsoft.com/office/powerpoint/2010/main" val="70286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7850B-FBC1-42AE-BFA5-AB2B599A073E}"/>
              </a:ext>
            </a:extLst>
          </p:cNvPr>
          <p:cNvSpPr>
            <a:spLocks noGrp="1"/>
          </p:cNvSpPr>
          <p:nvPr>
            <p:ph type="title"/>
          </p:nvPr>
        </p:nvSpPr>
        <p:spPr>
          <a:xfrm>
            <a:off x="941294" y="166968"/>
            <a:ext cx="10932459" cy="1796303"/>
          </a:xfrm>
        </p:spPr>
        <p:txBody>
          <a:bodyPr>
            <a:normAutofit fontScale="90000"/>
          </a:bodyPr>
          <a:lstStyle/>
          <a:p>
            <a:r>
              <a:rPr lang="en-GB" sz="2700" b="1" dirty="0"/>
              <a:t>Provide appropriate recommendations for how the situation might be resolved to the </a:t>
            </a:r>
            <a:r>
              <a:rPr lang="en-GB" sz="2700" b="1" u="sng" dirty="0"/>
              <a:t>mutual benefit of all parties</a:t>
            </a:r>
            <a:r>
              <a:rPr lang="en-GB" sz="2700" b="1" dirty="0"/>
              <a:t>, which could prevent unrest happening in the future. Your recommendations should be </a:t>
            </a:r>
            <a:r>
              <a:rPr lang="en-GB" sz="2700" b="1" u="sng" dirty="0"/>
              <a:t>feasible, logical and consider financial implications </a:t>
            </a:r>
            <a:r>
              <a:rPr lang="en-GB" sz="2700" b="1" dirty="0"/>
              <a:t>for both the organisation and employees.</a:t>
            </a:r>
            <a:br>
              <a:rPr lang="en-GB" sz="2700" b="1" dirty="0"/>
            </a:br>
            <a:endParaRPr lang="en-GB" b="1" dirty="0"/>
          </a:p>
        </p:txBody>
      </p:sp>
      <p:sp>
        <p:nvSpPr>
          <p:cNvPr id="3" name="Content Placeholder 2">
            <a:extLst>
              <a:ext uri="{FF2B5EF4-FFF2-40B4-BE49-F238E27FC236}">
                <a16:creationId xmlns:a16="http://schemas.microsoft.com/office/drawing/2014/main" id="{B9752ED1-5168-442F-AEC7-8B039E1483D0}"/>
              </a:ext>
            </a:extLst>
          </p:cNvPr>
          <p:cNvSpPr>
            <a:spLocks noGrp="1"/>
          </p:cNvSpPr>
          <p:nvPr>
            <p:ph idx="1"/>
          </p:nvPr>
        </p:nvSpPr>
        <p:spPr>
          <a:xfrm>
            <a:off x="1259542" y="1788458"/>
            <a:ext cx="10932458" cy="5069542"/>
          </a:xfrm>
        </p:spPr>
        <p:txBody>
          <a:bodyPr>
            <a:normAutofit lnSpcReduction="10000"/>
          </a:bodyPr>
          <a:lstStyle/>
          <a:p>
            <a:pPr marL="0" indent="0">
              <a:buNone/>
            </a:pPr>
            <a:r>
              <a:rPr lang="en-GB" sz="2800" b="1" i="0" dirty="0"/>
              <a:t>Key points:</a:t>
            </a:r>
          </a:p>
          <a:p>
            <a:pPr lvl="1">
              <a:buFont typeface="Arial" panose="020B0604020202020204" pitchFamily="34" charset="0"/>
              <a:buChar char="•"/>
            </a:pPr>
            <a:r>
              <a:rPr lang="en-GB" sz="2800" i="0" dirty="0"/>
              <a:t>Mutual benefit of all parties</a:t>
            </a:r>
          </a:p>
          <a:p>
            <a:pPr lvl="1">
              <a:buFont typeface="Arial" panose="020B0604020202020204" pitchFamily="34" charset="0"/>
              <a:buChar char="•"/>
            </a:pPr>
            <a:r>
              <a:rPr lang="en-GB" sz="2800" i="0" dirty="0"/>
              <a:t>Feasible, logical and financially sound</a:t>
            </a:r>
          </a:p>
          <a:p>
            <a:pPr lvl="1">
              <a:buFont typeface="Arial" panose="020B0604020202020204" pitchFamily="34" charset="0"/>
              <a:buChar char="•"/>
            </a:pPr>
            <a:r>
              <a:rPr lang="en-GB" sz="2800" i="0" dirty="0"/>
              <a:t>Dual perspective: Organisation and employees to consider in relation to implication of recommendations</a:t>
            </a:r>
          </a:p>
          <a:p>
            <a:pPr marL="0" indent="0">
              <a:buNone/>
            </a:pPr>
            <a:r>
              <a:rPr lang="en-GB" sz="2800" dirty="0"/>
              <a:t>Ensure recommendations are grounded in prior discussion - there should be no surprises or new material introduced</a:t>
            </a:r>
          </a:p>
          <a:p>
            <a:r>
              <a:rPr lang="en-GB" sz="2800" dirty="0"/>
              <a:t>Week 3 – Particularly around dismissal and redundancy handling (consultation, etc.)</a:t>
            </a:r>
          </a:p>
          <a:p>
            <a:r>
              <a:rPr lang="en-GB" sz="2800" dirty="0"/>
              <a:t>Week 4 – Conflict management, ICMS, employee voice, employee participation </a:t>
            </a:r>
          </a:p>
          <a:p>
            <a:pPr marL="0" indent="0">
              <a:buNone/>
            </a:pPr>
            <a:endParaRPr lang="en-GB" sz="2800" dirty="0"/>
          </a:p>
        </p:txBody>
      </p:sp>
    </p:spTree>
    <p:extLst>
      <p:ext uri="{BB962C8B-B14F-4D97-AF65-F5344CB8AC3E}">
        <p14:creationId xmlns:p14="http://schemas.microsoft.com/office/powerpoint/2010/main" val="1348417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282</TotalTime>
  <Words>707</Words>
  <Application>Microsoft Office PowerPoint</Application>
  <PresentationFormat>Widescreen</PresentationFormat>
  <Paragraphs>81</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Franklin Gothic Book</vt:lpstr>
      <vt:lpstr>Wingdings</vt:lpstr>
      <vt:lpstr>Crop</vt:lpstr>
      <vt:lpstr>BMBM6014 Managing Employee Relations  Assignment 1 Workshop</vt:lpstr>
      <vt:lpstr>  Prepare a 15-minute presentation analysing the following article from 2020 on British Airways (BA) response to COVID-19. You will deliver the presentation live (via Microsoft Teams) on Monday 8th November 2021 (next week): </vt:lpstr>
      <vt:lpstr>Your presentation should begin by introducing what employee relations is, who is involved in the employment relationship, and why strong employee relations are important to the success of organisations. </vt:lpstr>
      <vt:lpstr>Critically evaluate the employment relations problems experienced in the article, addressing the situation from the point of view of: </vt:lpstr>
      <vt:lpstr>Provide appropriate recommendations for how the situation might be resolved to the mutual benefit of all parties, which could prevent unrest happening in the future. Your recommendations should be feasible, logical and consider financial implications for both the organisation and employees.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10</cp:revision>
  <dcterms:created xsi:type="dcterms:W3CDTF">2020-11-10T15:48:36Z</dcterms:created>
  <dcterms:modified xsi:type="dcterms:W3CDTF">2021-10-20T14:24:12Z</dcterms:modified>
</cp:coreProperties>
</file>