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5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numCol="1" anchor="b"/>
          <a:lstStyle>
            <a:lvl1pPr>
              <a:defRPr sz="5400"/>
            </a:lvl1pPr>
          </a:lstStyle>
          <a:p>
            <a:r>
              <a:rPr lang="en-GB" alt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numCol="1"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alt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numCol="1"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923F103-BC34-4FE4-A40E-EDDEECFDA5D0}" type="datetimeFigureOut">
              <a:rPr lang="en-US" dirty="0"/>
              <a:pPr/>
              <a:t>10/14/2019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 numCol="1"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 numCol="1"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GB" alt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 numCol="1"/>
          <a:lstStyle/>
          <a:p>
            <a:pPr lvl="0"/>
            <a:r>
              <a:rPr lang="en-GB" altLang="en-GB"/>
              <a:t>Click to edit Master text styles</a:t>
            </a:r>
          </a:p>
          <a:p>
            <a:pPr lvl="1"/>
            <a:r>
              <a:rPr lang="en-GB" altLang="en-GB"/>
              <a:t>Second level</a:t>
            </a:r>
          </a:p>
          <a:p>
            <a:pPr lvl="2"/>
            <a:r>
              <a:rPr lang="en-GB" altLang="en-GB"/>
              <a:t>Third level</a:t>
            </a:r>
          </a:p>
          <a:p>
            <a:pPr lvl="3"/>
            <a:r>
              <a:rPr lang="en-GB" altLang="en-GB"/>
              <a:t>Fourth level</a:t>
            </a:r>
          </a:p>
          <a:p>
            <a:pPr lvl="4"/>
            <a:r>
              <a:rPr lang="en-GB" alt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19C9CA7B-DFD4-44B5-8C60-D14B8CD1FB59}" type="datetimeFigureOut">
              <a:rPr lang="en-US" dirty="0"/>
              <a:t>10/14/2019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numCol="1" anchor="ctr"/>
          <a:lstStyle>
            <a:lvl1pPr algn="l">
              <a:defRPr sz="4000" b="0" cap="none"/>
            </a:lvl1pPr>
          </a:lstStyle>
          <a:p>
            <a:r>
              <a:rPr lang="en-GB" alt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numCol="1"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alt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F34E6425-0181-43F2-84FC-787E803FD2F8}" type="datetimeFigureOut">
              <a:rPr lang="en-US" dirty="0"/>
              <a:t>10/14/2019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GB" alt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 numCol="1">
            <a:normAutofit/>
          </a:bodyPr>
          <a:lstStyle/>
          <a:p>
            <a:pPr lvl="0"/>
            <a:r>
              <a:rPr lang="en-GB" altLang="en-GB"/>
              <a:t>Click to edit Master text styles</a:t>
            </a:r>
          </a:p>
          <a:p>
            <a:pPr lvl="1"/>
            <a:r>
              <a:rPr lang="en-GB" altLang="en-GB"/>
              <a:t>Second level</a:t>
            </a:r>
          </a:p>
          <a:p>
            <a:pPr lvl="2"/>
            <a:r>
              <a:rPr lang="en-GB" altLang="en-GB"/>
              <a:t>Third level</a:t>
            </a:r>
          </a:p>
          <a:p>
            <a:pPr lvl="3"/>
            <a:r>
              <a:rPr lang="en-GB" altLang="en-GB"/>
              <a:t>Fourth level</a:t>
            </a:r>
          </a:p>
          <a:p>
            <a:pPr lvl="4"/>
            <a:r>
              <a:rPr lang="en-GB" alt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 numCol="1">
            <a:normAutofit/>
          </a:bodyPr>
          <a:lstStyle/>
          <a:p>
            <a:pPr lvl="0"/>
            <a:r>
              <a:rPr lang="en-GB" altLang="en-GB"/>
              <a:t>Click to edit Master text styles</a:t>
            </a:r>
          </a:p>
          <a:p>
            <a:pPr lvl="1"/>
            <a:r>
              <a:rPr lang="en-GB" altLang="en-GB"/>
              <a:t>Second level</a:t>
            </a:r>
          </a:p>
          <a:p>
            <a:pPr lvl="2"/>
            <a:r>
              <a:rPr lang="en-GB" altLang="en-GB"/>
              <a:t>Third level</a:t>
            </a:r>
          </a:p>
          <a:p>
            <a:pPr lvl="3"/>
            <a:r>
              <a:rPr lang="en-GB" altLang="en-GB"/>
              <a:t>Fourth level</a:t>
            </a:r>
          </a:p>
          <a:p>
            <a:pPr lvl="4"/>
            <a:r>
              <a:rPr lang="en-GB" alt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3BDB8791-F1B0-41E7-B7FD-A781E65C4266}" type="datetimeFigureOut">
              <a:rPr lang="en-US" dirty="0"/>
              <a:t>10/14/2019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>
            <a:lvl1pPr>
              <a:defRPr/>
            </a:lvl1pPr>
          </a:lstStyle>
          <a:p>
            <a:r>
              <a:rPr lang="en-GB" alt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numCol="1"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alt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 numCol="1">
            <a:normAutofit/>
          </a:bodyPr>
          <a:lstStyle/>
          <a:p>
            <a:pPr lvl="0"/>
            <a:r>
              <a:rPr lang="en-GB" altLang="en-GB"/>
              <a:t>Click to edit Master text styles</a:t>
            </a:r>
          </a:p>
          <a:p>
            <a:pPr lvl="1"/>
            <a:r>
              <a:rPr lang="en-GB" altLang="en-GB"/>
              <a:t>Second level</a:t>
            </a:r>
          </a:p>
          <a:p>
            <a:pPr lvl="2"/>
            <a:r>
              <a:rPr lang="en-GB" altLang="en-GB"/>
              <a:t>Third level</a:t>
            </a:r>
          </a:p>
          <a:p>
            <a:pPr lvl="3"/>
            <a:r>
              <a:rPr lang="en-GB" altLang="en-GB"/>
              <a:t>Fourth level</a:t>
            </a:r>
          </a:p>
          <a:p>
            <a:pPr lvl="4"/>
            <a:r>
              <a:rPr lang="en-GB" alt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numCol="1"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alt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 numCol="1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 altLang="en-GB"/>
              <a:t>Click to edit Master text styles</a:t>
            </a:r>
          </a:p>
          <a:p>
            <a:pPr lvl="1"/>
            <a:r>
              <a:rPr lang="en-GB" altLang="en-GB"/>
              <a:t>Second level</a:t>
            </a:r>
          </a:p>
          <a:p>
            <a:pPr lvl="2"/>
            <a:r>
              <a:rPr lang="en-GB" altLang="en-GB"/>
              <a:t>Third level</a:t>
            </a:r>
          </a:p>
          <a:p>
            <a:pPr lvl="3"/>
            <a:r>
              <a:rPr lang="en-GB" altLang="en-GB"/>
              <a:t>Fourth level</a:t>
            </a:r>
          </a:p>
          <a:p>
            <a:pPr lvl="4"/>
            <a:r>
              <a:rPr lang="en-GB" alt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5FDD63B2-E120-4ED8-B27B-C685F510A5FE}" type="datetimeFigureOut">
              <a:rPr lang="en-US" dirty="0"/>
              <a:t>10/14/2019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 numCol="1"/>
          <a:lstStyle>
            <a:lvl1pPr>
              <a:defRPr/>
            </a:lvl1pPr>
          </a:lstStyle>
          <a:p>
            <a:r>
              <a:rPr lang="en-GB" alt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7AA18ACC-A947-437B-A130-35BD54FDF1E9}" type="datetimeFigureOut">
              <a:rPr lang="en-US" dirty="0"/>
              <a:t>10/14/2019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7C8D7E02-BCB8-4D50-A234-369438C08659}" type="datetimeFigureOut">
              <a:rPr lang="en-US" dirty="0"/>
              <a:t>10/14/2019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numCol="1" anchor="b"/>
          <a:lstStyle>
            <a:lvl1pPr algn="l">
              <a:defRPr sz="2400" b="0"/>
            </a:lvl1pPr>
          </a:lstStyle>
          <a:p>
            <a:r>
              <a:rPr lang="en-GB" alt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numCol="1" anchor="ctr">
            <a:normAutofit/>
          </a:bodyPr>
          <a:lstStyle/>
          <a:p>
            <a:pPr lvl="0"/>
            <a:r>
              <a:rPr lang="en-GB" altLang="en-GB"/>
              <a:t>Click to edit Master text styles</a:t>
            </a:r>
          </a:p>
          <a:p>
            <a:pPr lvl="1"/>
            <a:r>
              <a:rPr lang="en-GB" altLang="en-GB"/>
              <a:t>Second level</a:t>
            </a:r>
          </a:p>
          <a:p>
            <a:pPr lvl="2"/>
            <a:r>
              <a:rPr lang="en-GB" altLang="en-GB"/>
              <a:t>Third level</a:t>
            </a:r>
          </a:p>
          <a:p>
            <a:pPr lvl="3"/>
            <a:r>
              <a:rPr lang="en-GB" altLang="en-GB"/>
              <a:t>Fourth level</a:t>
            </a:r>
          </a:p>
          <a:p>
            <a:pPr lvl="4"/>
            <a:r>
              <a:rPr lang="en-GB" alt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 numCol="1"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alt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76E86A4C-8E40-4F87-A4F0-01A0687C5742}" type="datetimeFigureOut">
              <a:rPr lang="en-US" dirty="0"/>
              <a:t>10/14/2019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numCol="1" anchor="b">
            <a:normAutofit/>
          </a:bodyPr>
          <a:lstStyle>
            <a:lvl1pPr algn="l">
              <a:defRPr sz="3600" b="0"/>
            </a:lvl1pPr>
          </a:lstStyle>
          <a:p>
            <a:r>
              <a:rPr lang="en-GB" alt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numCol="1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GB" alt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 numCol="1"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alt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35E72C73-2D91-4E12-BA25-F0AA0C03599B}" type="datetimeFigureOut">
              <a:rPr lang="en-US" dirty="0"/>
              <a:t>10/14/2019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numCol="1" anchor="b">
            <a:normAutofit/>
          </a:bodyPr>
          <a:lstStyle>
            <a:lvl1pPr algn="l">
              <a:defRPr sz="2400" b="0"/>
            </a:lvl1pPr>
          </a:lstStyle>
          <a:p>
            <a:r>
              <a:rPr lang="en-GB" alt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numCol="1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 alt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 numCol="1"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alt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923A1CC3-2375-41D4-9E03-427CAF2A4C1A}" type="datetimeFigureOut">
              <a:rPr lang="en-US" dirty="0"/>
              <a:t>10/14/2019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 numCol="1"/>
          <a:lstStyle>
            <a:lvl1pPr>
              <a:defRPr sz="4000"/>
            </a:lvl1pPr>
          </a:lstStyle>
          <a:p>
            <a:r>
              <a:rPr lang="en-GB" altLang="en-GB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numCol="1"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alt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AFF16868-8199-4C2C-A5B1-63AEE139F88E}" type="datetimeFigureOut">
              <a:rPr lang="en-US" dirty="0"/>
              <a:t>10/14/2019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 numCol="1"/>
          <a:lstStyle>
            <a:lvl1pPr>
              <a:defRPr sz="4000"/>
            </a:lvl1pPr>
          </a:lstStyle>
          <a:p>
            <a:r>
              <a:rPr lang="en-GB" altLang="en-GB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numCol="1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altLang="en-GB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numCol="1"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alt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AAD9FF7F-6988-44CC-821B-644E70CD2F73}" type="datetimeFigureOut">
              <a:rPr lang="en-US" dirty="0"/>
              <a:t>10/14/2019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numCol="1" anchor="b"/>
          <a:lstStyle>
            <a:lvl1pPr algn="l">
              <a:defRPr sz="4000" b="0" cap="none"/>
            </a:lvl1pPr>
          </a:lstStyle>
          <a:p>
            <a:r>
              <a:rPr lang="en-GB" alt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numCol="1"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alt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5C12C299-16B2-4475-990D-751901EACC14}" type="datetimeFigureOut">
              <a:rPr lang="en-US" dirty="0"/>
              <a:t>10/14/2019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 numCol="1"/>
          <a:lstStyle>
            <a:lvl1pPr>
              <a:defRPr sz="3600"/>
            </a:lvl1pPr>
          </a:lstStyle>
          <a:p>
            <a:r>
              <a:rPr lang="en-GB" alt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numCol="1"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altLang="en-GB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numCol="1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altLang="en-GB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numCol="1"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altLang="en-GB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numCol="1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altLang="en-GB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numCol="1"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altLang="en-GB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numCol="1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altLang="en-GB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9FE86839-B9D8-4651-8783-F325ECE74E65}" type="datetimeFigureOut">
              <a:rPr lang="en-US" dirty="0"/>
              <a:t>10/14/2019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 numCol="1"/>
          <a:lstStyle>
            <a:lvl1pPr>
              <a:defRPr sz="3600"/>
            </a:lvl1pPr>
          </a:lstStyle>
          <a:p>
            <a:r>
              <a:rPr lang="en-GB" alt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numCol="1"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altLang="en-GB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numCol="1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 altLang="en-GB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numCol="1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altLang="en-GB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numCol="1"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altLang="en-GB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numCol="1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 altLang="en-GB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numCol="1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altLang="en-GB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numCol="1"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altLang="en-GB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numCol="1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 altLang="en-GB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numCol="1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altLang="en-GB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FD484F64-32F6-45C5-931F-ADC1662401D0}" type="datetimeFigureOut">
              <a:rPr lang="en-US" dirty="0"/>
              <a:t>10/14/2019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 numCol="1"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 numCol="1"/>
          <a:lstStyle/>
          <a:p>
            <a:r>
              <a:rPr lang="en-GB" alt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numCol="1" anchor="t" anchorCtr="0"/>
          <a:lstStyle/>
          <a:p>
            <a:pPr lvl="0"/>
            <a:r>
              <a:rPr lang="en-GB" altLang="en-GB"/>
              <a:t>Click to edit Master text styles</a:t>
            </a:r>
          </a:p>
          <a:p>
            <a:pPr lvl="1"/>
            <a:r>
              <a:rPr lang="en-GB" altLang="en-GB"/>
              <a:t>Second level</a:t>
            </a:r>
          </a:p>
          <a:p>
            <a:pPr lvl="2"/>
            <a:r>
              <a:rPr lang="en-GB" altLang="en-GB"/>
              <a:t>Third level</a:t>
            </a:r>
          </a:p>
          <a:p>
            <a:pPr lvl="3"/>
            <a:r>
              <a:rPr lang="en-GB" altLang="en-GB"/>
              <a:t>Fourth level</a:t>
            </a:r>
          </a:p>
          <a:p>
            <a:pPr lvl="4"/>
            <a:r>
              <a:rPr lang="en-GB" alt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 numCol="1"/>
          <a:lstStyle/>
          <a:p>
            <a:fld id="{53086D93-FCAC-47E0-A2EE-787E62CA814C}" type="datetimeFigureOut">
              <a:rPr lang="en-US" dirty="0"/>
              <a:t>10/14/2019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numCol="1" anchor="b" anchorCtr="0"/>
          <a:lstStyle/>
          <a:p>
            <a:r>
              <a:rPr lang="en-GB" alt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 numCol="1"/>
          <a:lstStyle/>
          <a:p>
            <a:pPr lvl="0"/>
            <a:r>
              <a:rPr lang="en-GB" altLang="en-GB"/>
              <a:t>Click to edit Master text styles</a:t>
            </a:r>
          </a:p>
          <a:p>
            <a:pPr lvl="1"/>
            <a:r>
              <a:rPr lang="en-GB" altLang="en-GB"/>
              <a:t>Second level</a:t>
            </a:r>
          </a:p>
          <a:p>
            <a:pPr lvl="2"/>
            <a:r>
              <a:rPr lang="en-GB" altLang="en-GB"/>
              <a:t>Third level</a:t>
            </a:r>
          </a:p>
          <a:p>
            <a:pPr lvl="3"/>
            <a:r>
              <a:rPr lang="en-GB" altLang="en-GB"/>
              <a:t>Fourth level</a:t>
            </a:r>
          </a:p>
          <a:p>
            <a:pPr lvl="4"/>
            <a:r>
              <a:rPr lang="en-GB" alt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 numCol="1"/>
          <a:lstStyle/>
          <a:p>
            <a:fld id="{CDA879A6-0FD0-4734-A311-86BFCA472E6E}" type="datetimeFigureOut">
              <a:rPr lang="en-US" dirty="0"/>
              <a:t>10/14/2019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GB" alt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GB" altLang="en-GB"/>
              <a:t>Click to edit Master text styles</a:t>
            </a:r>
          </a:p>
          <a:p>
            <a:pPr lvl="1"/>
            <a:r>
              <a:rPr lang="en-GB" altLang="en-GB"/>
              <a:t>Second level</a:t>
            </a:r>
          </a:p>
          <a:p>
            <a:pPr lvl="2"/>
            <a:r>
              <a:rPr lang="en-GB" altLang="en-GB"/>
              <a:t>Third level</a:t>
            </a:r>
          </a:p>
          <a:p>
            <a:pPr lvl="3"/>
            <a:r>
              <a:rPr lang="en-GB" altLang="en-GB"/>
              <a:t>Fourth level</a:t>
            </a:r>
          </a:p>
          <a:p>
            <a:pPr lvl="4"/>
            <a:r>
              <a:rPr lang="en-GB" alt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dirty="0"/>
              <a:t>10/14/2019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ssemblywales.org/research" TargetMode="External"/><Relationship Id="rId2" Type="http://schemas.openxmlformats.org/officeDocument/2006/relationships/hyperlink" Target="http://Www.gpone.wales.nhs.uk/nhs-wales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3D99F0-FA24-4D42-AAE7-4E3CBF9DDDB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numCol="1"/>
          <a:lstStyle/>
          <a:p>
            <a:r>
              <a:rPr lang="en-GB" altLang="en-GB" dirty="0"/>
              <a:t>Organisational Structure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A8A069F-C958-4241-B48F-693D855D510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numCol="1"/>
          <a:lstStyle/>
          <a:p>
            <a:r>
              <a:rPr/>
              <a:t>the nhs- the welsh perspective.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6424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AEF06D-A403-F941-905D-44F7F9CD65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GB" altLang="en-GB" dirty="0"/>
              <a:t>The NHS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94CA79-DE71-F44A-AE0E-AFBE977749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r>
              <a:rPr lang="en-GB" altLang="en-GB" dirty="0"/>
              <a:t>The NHS in Wales</a:t>
            </a:r>
          </a:p>
          <a:p>
            <a:r>
              <a:rPr lang="en-GB" altLang="en-GB" dirty="0"/>
              <a:t>“Health care reform has been one of the worldwide epidemics of the 1990’s” (Klein)  since the 1990’s health systems in the UK have had reforms. Since devolution and in England &amp; Wales at least two.</a:t>
            </a:r>
          </a:p>
          <a:p>
            <a:r>
              <a:rPr lang="en-GB" altLang="en-GB" dirty="0"/>
              <a:t>The NHS focuses on providing care which is free at the point of delivery.</a:t>
            </a:r>
          </a:p>
          <a:p>
            <a:r>
              <a:rPr lang="en-GB" altLang="en-GB" dirty="0"/>
              <a:t>There are many specialities within this system, which rely on co- operation, communication and integration.</a:t>
            </a:r>
          </a:p>
        </p:txBody>
      </p:sp>
    </p:spTree>
    <p:extLst>
      <p:ext uri="{BB962C8B-B14F-4D97-AF65-F5344CB8AC3E}">
        <p14:creationId xmlns:p14="http://schemas.microsoft.com/office/powerpoint/2010/main" val="2635961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BAF33A-8D9E-6C40-94FB-F7B853F41D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GB" altLang="en-GB" dirty="0"/>
              <a:t>Levers for success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1044A8-0B02-EF44-8C30-B1FB581174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r>
              <a:rPr lang="en-GB" altLang="en-GB" dirty="0"/>
              <a:t>At the most basic level, health care systems either use-</a:t>
            </a:r>
          </a:p>
          <a:p>
            <a:r>
              <a:rPr lang="en-GB" altLang="en-GB" dirty="0"/>
              <a:t> Market levers- which rely on pricing, competition and contracts.</a:t>
            </a:r>
          </a:p>
          <a:p>
            <a:r>
              <a:rPr lang="en-GB" altLang="en-GB" dirty="0"/>
              <a:t>Bureaucratic levers- performance management, targets, standards and direct control.</a:t>
            </a:r>
          </a:p>
          <a:p>
            <a:r>
              <a:rPr lang="en-GB" altLang="en-GB" dirty="0"/>
              <a:t>For cooperation, integration and team-working are important, then policy makers will rely on bureaucratic levers.</a:t>
            </a:r>
          </a:p>
          <a:p>
            <a:r>
              <a:rPr lang="en-GB" altLang="en-GB" dirty="0"/>
              <a:t>For competition, efficiency and responsiveness to patients are important- then policy makers rely on market levers.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3977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A77B74-7BF2-324B-938E-68E50E5B11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GB" altLang="en-GB" dirty="0"/>
              <a:t>The devolved NHS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B26E1F-BC7D-3E43-914F-032A936D03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numCol="1">
            <a:normAutofit fontScale="92500" lnSpcReduction="10000"/>
          </a:bodyPr>
          <a:lstStyle/>
          <a:p>
            <a:r>
              <a:rPr lang="en-GB" altLang="en-GB" dirty="0"/>
              <a:t>What do we mean by devolved government?</a:t>
            </a:r>
          </a:p>
          <a:p>
            <a:endParaRPr lang="en-GB" altLang="en-GB" dirty="0"/>
          </a:p>
          <a:p>
            <a:r>
              <a:rPr lang="en-GB" altLang="en-GB" dirty="0"/>
              <a:t>Since devolution of powers there has been a further commitment to:</a:t>
            </a:r>
          </a:p>
          <a:p>
            <a:r>
              <a:rPr lang="en-GB" altLang="en-GB" dirty="0"/>
              <a:t>Integration</a:t>
            </a:r>
          </a:p>
          <a:p>
            <a:r>
              <a:rPr lang="en-GB" altLang="en-GB" dirty="0"/>
              <a:t>Cooperation</a:t>
            </a:r>
          </a:p>
          <a:p>
            <a:r>
              <a:rPr lang="en-GB" altLang="en-GB" dirty="0"/>
              <a:t>Collaboration </a:t>
            </a:r>
          </a:p>
          <a:p>
            <a:r>
              <a:rPr lang="en-GB" altLang="en-GB" dirty="0"/>
              <a:t>What’LEVER’ do you think this is?</a:t>
            </a:r>
          </a:p>
          <a:p>
            <a:r>
              <a:rPr lang="en-GB" altLang="en-GB" dirty="0"/>
              <a:t>A bureaucratic lever which has particular importance in Wales,Scotland and Northern Ireland. Only in England has there been an increase in the use of market levers.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3559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0408E-7C97-D54B-8EDB-A94A1707A8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GB" altLang="en-GB" dirty="0"/>
              <a:t>System Design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94BE0D-9737-A44A-BC92-B5362AB263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r>
              <a:rPr lang="en-GB" altLang="en-GB" dirty="0"/>
              <a:t>This use of levers relates to both the system design and how elements interact.</a:t>
            </a:r>
          </a:p>
          <a:p>
            <a:r>
              <a:rPr lang="en-GB" altLang="en-GB" dirty="0"/>
              <a:t>In a purely bureaucratic system power flows down the system and service providers account for their work to intermediaries and ultimately to the Government Minister.</a:t>
            </a:r>
          </a:p>
          <a:p>
            <a:r>
              <a:rPr lang="en-GB" altLang="en-GB" dirty="0"/>
              <a:t>A market system separates service providers into entities offering services in a market, and competing for customers based on quality and price.</a:t>
            </a:r>
          </a:p>
          <a:p>
            <a:r>
              <a:rPr lang="en-GB" altLang="en-GB" dirty="0"/>
              <a:t>So where as in a bureaucracy , providers are made accountable to the Minister through managers, a market encourages providers to be more accountable to patients.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8326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C8154E-9F5D-B445-966B-B9AB2F5F7F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GB" altLang="en-GB" dirty="0"/>
              <a:t>The NHS IN England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1A7FD8-D92E-DA40-8EE9-C9BCA5B730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r>
              <a:rPr lang="en-GB" altLang="en-GB" dirty="0"/>
              <a:t>In 1991 the Conservative administration introduced reforms that separated NHS organisations into purchasers and providers of health care.</a:t>
            </a:r>
          </a:p>
          <a:p>
            <a:r>
              <a:rPr lang="en-GB" altLang="en-GB" dirty="0"/>
              <a:t>The New Labour government (1997-2010) refined these market levers when it introduced reforms to provide ‘maximum devolution of power to local Doctors and other health professionals ‘.</a:t>
            </a:r>
          </a:p>
          <a:p>
            <a:r>
              <a:rPr lang="en-GB" altLang="en-GB" dirty="0"/>
              <a:t>This was to be achieved by mixing MARKET LEVERS with a renewed focus on QUALITY STANDARDS.</a:t>
            </a:r>
          </a:p>
          <a:p>
            <a:r>
              <a:rPr lang="en-GB" altLang="en-GB" dirty="0"/>
              <a:t>In 2010 the Conservative/Liberal Democrat Coalition Government was again devolving power away from Ministers, drawing on values of fairness and solidarity.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6360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CD3F90-515F-9047-8F24-75022105AC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GB" altLang="en-GB" dirty="0"/>
              <a:t>The NHS in Northern Ireland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70DF8D-5F2B-7D44-9537-733AA6F39A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numCol="1">
            <a:normAutofit lnSpcReduction="10000"/>
          </a:bodyPr>
          <a:lstStyle/>
          <a:p>
            <a:r>
              <a:rPr lang="en-GB" altLang="en-GB" dirty="0"/>
              <a:t>Health and Social Care (HSC) in Northern Ireland was reorganised following the Review of Public Administrations.</a:t>
            </a:r>
          </a:p>
          <a:p>
            <a:r>
              <a:rPr lang="en-GB" altLang="en-GB" dirty="0"/>
              <a:t>The first major change was the merger of 18 HSC Trusts and a single Ambulance Service.</a:t>
            </a:r>
          </a:p>
          <a:p>
            <a:r>
              <a:rPr lang="en-GB" altLang="en-GB" dirty="0"/>
              <a:t>The administration of HSC has since been reorganised by the Health and Social Care(Reform) Act 2009.</a:t>
            </a:r>
          </a:p>
          <a:p>
            <a:r>
              <a:rPr lang="en-GB" altLang="en-GB" dirty="0"/>
              <a:t>The Act created a system that mixes bureaucratic with market levers.</a:t>
            </a:r>
          </a:p>
          <a:p>
            <a:r>
              <a:rPr lang="en-GB" altLang="en-GB" dirty="0"/>
              <a:t>According to the ‘explanatory memorandum’ the objective was to put in ‘place structures which are patient-led, patient centred and responsive to the need of patients, clients and </a:t>
            </a:r>
            <a:r>
              <a:rPr lang="en-GB" altLang="en-GB" dirty="0" smtClean="0"/>
              <a:t>carers </a:t>
            </a:r>
            <a:r>
              <a:rPr lang="en-GB" altLang="en-GB" dirty="0"/>
              <a:t>as well as being more effective and efficient ( releasing resources for investment in front line HSC).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6577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770E26-3DA4-5549-96D9-D2D314B1A4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 numCol="1"/>
          <a:lstStyle/>
          <a:p>
            <a:r>
              <a:rPr lang="en-GB" altLang="en-GB" dirty="0"/>
              <a:t>Health &amp; administration Northern Ireland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031C1D-7B00-3148-B8D0-A99B5CD79B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numCol="1">
            <a:normAutofit fontScale="92500" lnSpcReduction="20000"/>
          </a:bodyPr>
          <a:lstStyle/>
          <a:p>
            <a:r>
              <a:rPr lang="en-GB" altLang="en-GB" dirty="0"/>
              <a:t>The importance of co-operation is underlined by the Departments ‘duty to promote an integrated system of HSC designed to the improvement  in the physical and mental health and Social well-being of people in Northern Ireland.</a:t>
            </a:r>
          </a:p>
          <a:p>
            <a:endParaRPr lang="en-GB" altLang="en-GB" dirty="0"/>
          </a:p>
          <a:p>
            <a:r>
              <a:rPr lang="en-GB" altLang="en-GB" dirty="0"/>
              <a:t>A HSC Board is responsible for commissioning services and so market levers are retained.</a:t>
            </a:r>
          </a:p>
          <a:p>
            <a:r>
              <a:rPr lang="en-GB" altLang="en-GB" dirty="0"/>
              <a:t>The Board identifies need through five committees of the Board known as Local Commissioning Groups, that assist the Board to purchase Care from Trusts on behalf of their resident populations.</a:t>
            </a:r>
          </a:p>
          <a:p>
            <a:r>
              <a:rPr lang="en-GB" altLang="en-GB" dirty="0"/>
              <a:t>This system combines a top down bureaucracy associated with targets, integration, co-operation, with market levers associated with purchasers and providers of health care.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1002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5745B5-DCD3-5B43-8EB2-7A2547D2B7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GB" altLang="en-GB" dirty="0"/>
              <a:t>Administration in Scotland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5C5B37-4B99-6F44-AAAA-2ADE6A1D9C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r>
              <a:rPr lang="en-GB" altLang="en-GB" dirty="0"/>
              <a:t>What is suggested by the change in the management structure?</a:t>
            </a:r>
          </a:p>
          <a:p>
            <a:r>
              <a:rPr lang="en-GB" altLang="en-GB" dirty="0"/>
              <a:t>The Act increased the powers of the Minister to intervene in failing organisations.</a:t>
            </a:r>
          </a:p>
          <a:p>
            <a:r>
              <a:rPr lang="en-GB" altLang="en-GB" dirty="0"/>
              <a:t>It introduced a duty of co-operation on Health-Boards and allowed for ‘greater involvement of the public in service planning’.</a:t>
            </a:r>
          </a:p>
          <a:p>
            <a:r>
              <a:rPr lang="en-GB" altLang="en-GB" dirty="0"/>
              <a:t>In 2014, the Public Bodies(joint working) (Scotland) Act was passed into law.</a:t>
            </a:r>
          </a:p>
          <a:p>
            <a:r>
              <a:rPr lang="en-GB" altLang="en-GB" dirty="0"/>
              <a:t>The aim was to cement co-operation, collaboration and control as the central pillars of the system.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4062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B1FF39-1BE0-2A40-84B0-4D4C481612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GB" altLang="en-GB" dirty="0"/>
              <a:t>The NHS in Scotland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18FF6A-D15E-5143-84F7-32CA46B3DE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r>
              <a:rPr lang="en-GB" altLang="en-GB"/>
              <a:t>The National Health Reform (Scotland) Bill was introduced by the labour-Liberal Democrat Coalition Scottish Executive in 2003.</a:t>
            </a:r>
          </a:p>
          <a:p>
            <a:r>
              <a:rPr lang="en-GB" altLang="en-GB"/>
              <a:t>The Bill sought to abolish NHS Trusts further and ‘dismantling the internal market’.</a:t>
            </a:r>
          </a:p>
          <a:p>
            <a:r>
              <a:rPr lang="en-GB" altLang="en-GB"/>
              <a:t>It also sought to integrate the management of acute and primary care services into NHS Boards.</a:t>
            </a:r>
          </a:p>
          <a:p>
            <a:r>
              <a:rPr lang="en-GB" altLang="en-GB"/>
              <a:t>This Bill was passed into Law in 2004.</a:t>
            </a:r>
          </a:p>
          <a:p>
            <a:r>
              <a:rPr lang="en-GB" altLang="en-GB"/>
              <a:t>Market levers were to be removed from the NHS and more bureaucratic levers introduced.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04131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BB912D-429F-A244-A305-6EC48B66C4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GB" altLang="en-GB" dirty="0"/>
              <a:t>The NHS in Wales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6DB1B3-8332-D44F-828B-DC5664C262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r>
              <a:rPr lang="en-GB" altLang="en-GB" dirty="0"/>
              <a:t>In 2009 a minority Welsh Labour Government replaced a system that mixed market and bureaucratic levers in the NHS.</a:t>
            </a:r>
          </a:p>
          <a:p>
            <a:r>
              <a:rPr lang="en-GB" altLang="en-GB" dirty="0"/>
              <a:t>The aim of the new system was to remove most market levers.</a:t>
            </a:r>
          </a:p>
          <a:p>
            <a:r>
              <a:rPr lang="en-GB" altLang="en-GB" dirty="0"/>
              <a:t>The objective was to focus on patient care and to develop a ‘structure’ that will provide a simpler and more transparent decision making process.</a:t>
            </a:r>
          </a:p>
          <a:p>
            <a:r>
              <a:rPr lang="en-GB" altLang="en-GB" dirty="0"/>
              <a:t>Edwina Hart the then Minister for Health and Social Services, maintained that the removal of market levers provided space for the NHS to focus on planning, co-operation, and collaboration and encouraged people to think about ‘whole systems rather than just hospitals’.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6780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E4CA91-9E3F-C24D-B8A4-9D85E8F0F2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GB" altLang="en-GB" dirty="0"/>
              <a:t>The Aim of Welsh Reforms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839E78-D036-434F-9904-41F3894F3C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r>
              <a:rPr lang="en-GB" altLang="en-GB" dirty="0"/>
              <a:t>To develop a service which is based upon co-operation, collaboration and partnership working.</a:t>
            </a:r>
          </a:p>
          <a:p>
            <a:r>
              <a:rPr lang="en-GB" altLang="en-GB" dirty="0"/>
              <a:t>That it is not based on market concepts and is value driven.</a:t>
            </a:r>
          </a:p>
          <a:p>
            <a:r>
              <a:rPr lang="en-GB" altLang="en-GB" dirty="0"/>
              <a:t>To co-ordinate a shift in the balance of care.</a:t>
            </a:r>
          </a:p>
          <a:p>
            <a:r>
              <a:rPr lang="en-GB" altLang="en-GB" dirty="0"/>
              <a:t>To look at whole systems rather than just hospitals.</a:t>
            </a:r>
          </a:p>
          <a:p>
            <a:r>
              <a:rPr lang="en-GB" altLang="en-GB" dirty="0"/>
              <a:t>That there is a strong emphasis on public health and long-term planning.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0403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44749E-08AB-9E41-851E-FC3E0E600A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GB" altLang="en-GB" dirty="0"/>
              <a:t>Deciding the ‘Shape’ of the NHS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C3B7A6-1505-6E4F-B213-7D37B2264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3287" y="2530927"/>
            <a:ext cx="10532070" cy="3416300"/>
          </a:xfrm>
        </p:spPr>
        <p:txBody>
          <a:bodyPr numCol="1">
            <a:normAutofit lnSpcReduction="10000"/>
          </a:bodyPr>
          <a:lstStyle/>
          <a:p>
            <a:r>
              <a:rPr lang="en-GB" altLang="en-GB" dirty="0"/>
              <a:t>The organisation of the NHS is driven by political and systemic considerations.</a:t>
            </a:r>
          </a:p>
          <a:p>
            <a:r>
              <a:rPr lang="en-GB" altLang="en-GB" dirty="0"/>
              <a:t>The Institute of Government identifies three main influences on a decision to change departmental structures:</a:t>
            </a:r>
          </a:p>
          <a:p>
            <a:r>
              <a:rPr lang="en-GB" altLang="en-GB" b="1" dirty="0"/>
              <a:t>External challenges:</a:t>
            </a:r>
            <a:r>
              <a:rPr lang="en-GB" altLang="en-GB" dirty="0"/>
              <a:t> the growth of new demands and priorities that the department has to deal with.</a:t>
            </a:r>
          </a:p>
          <a:p>
            <a:r>
              <a:rPr lang="en-GB" altLang="en-GB" b="1" dirty="0"/>
              <a:t>Administrative challenges</a:t>
            </a:r>
            <a:r>
              <a:rPr lang="en-GB" altLang="en-GB" dirty="0"/>
              <a:t>:the performance of the existing department.</a:t>
            </a:r>
          </a:p>
          <a:p>
            <a:r>
              <a:rPr lang="en-GB" altLang="en-GB" b="1" dirty="0"/>
              <a:t>Political and Cabinet considerations</a:t>
            </a:r>
            <a:r>
              <a:rPr lang="en-GB" altLang="en-GB" dirty="0"/>
              <a:t>: the need for political leaders to work with the interests and talents offered by senior colleagues.</a:t>
            </a:r>
          </a:p>
          <a:p>
            <a:r>
              <a:rPr lang="en-GB" altLang="en-GB" dirty="0"/>
              <a:t>Decisions on how to organise the NHS therefore involve resolving external, administrative and political challenges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7746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F3E188-AAAB-6941-8046-994DA0745D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GB" altLang="en-GB" dirty="0"/>
              <a:t>Organisational Decision Making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E18347-7FD2-4242-B63D-EB0C277B5C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r>
              <a:rPr lang="en-GB" altLang="en-GB" dirty="0"/>
              <a:t>The organisational decision has to consider resolving challenges.</a:t>
            </a:r>
          </a:p>
          <a:p>
            <a:r>
              <a:rPr lang="en-GB" altLang="en-GB" dirty="0"/>
              <a:t> The decision maybe driven by political manifesto commitments and the desire of cabinet members to use the levers of the market or of bureaucracy in order to achieve these objectives,</a:t>
            </a:r>
          </a:p>
          <a:p>
            <a:r>
              <a:rPr lang="en-GB" altLang="en-GB" dirty="0"/>
              <a:t>The operational structure then needs to address emerging issues, and to be flexible enough to withdraw services for areas that are no longer a priority, or where service is ineffective.</a:t>
            </a:r>
          </a:p>
          <a:p>
            <a:r>
              <a:rPr lang="en-GB" altLang="en-GB" dirty="0"/>
              <a:t>The structure also needs to address administrative challenges.</a:t>
            </a:r>
          </a:p>
          <a:p>
            <a:r>
              <a:rPr lang="en-GB" altLang="en-GB" dirty="0"/>
              <a:t>Reorganisation of the NHS may be driven by any or more of these factors.</a:t>
            </a:r>
          </a:p>
        </p:txBody>
      </p:sp>
    </p:spTree>
    <p:extLst>
      <p:ext uri="{BB962C8B-B14F-4D97-AF65-F5344CB8AC3E}">
        <p14:creationId xmlns:p14="http://schemas.microsoft.com/office/powerpoint/2010/main" val="4270433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53C4C0-A188-BB46-8524-13396C3502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GB" altLang="en-GB" dirty="0"/>
              <a:t>Allocating Funding to the NHS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992F2B-6EA2-5C4E-BFE7-101BAA6CFE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numCol="1">
            <a:normAutofit lnSpcReduction="10000"/>
          </a:bodyPr>
          <a:lstStyle/>
          <a:p>
            <a:r>
              <a:rPr lang="en-GB" altLang="en-GB" dirty="0"/>
              <a:t>The NHS in each of the four countries is composed of a complex network of organisations.</a:t>
            </a:r>
          </a:p>
          <a:p>
            <a:r>
              <a:rPr lang="en-GB" altLang="en-GB" dirty="0"/>
              <a:t>The systems are composed of organisations that deliver, monitor, improve and commission services.</a:t>
            </a:r>
          </a:p>
          <a:p>
            <a:r>
              <a:rPr lang="en-GB" altLang="en-GB" dirty="0"/>
              <a:t>The departments charged with organising health care delivery in the devolved administration each receive their resource allocation from their respective governments.</a:t>
            </a:r>
          </a:p>
          <a:p>
            <a:r>
              <a:rPr lang="en-GB" altLang="en-GB" dirty="0"/>
              <a:t>Whereas the UK Department of Health receives funding directly from the Treasury based on the funding priorities of the UK Government.</a:t>
            </a:r>
          </a:p>
          <a:p>
            <a:r>
              <a:rPr lang="en-GB" altLang="en-GB" dirty="0"/>
              <a:t>The Treasury also sets the Departmental Expenditure Limit for each devolved administration.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3902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C790DE-C943-2E4C-A3D3-52557BE181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8798" y="589643"/>
            <a:ext cx="9525250" cy="1995716"/>
          </a:xfrm>
        </p:spPr>
        <p:txBody>
          <a:bodyPr numCol="1"/>
          <a:lstStyle/>
          <a:p>
            <a:r>
              <a:rPr lang="en-GB" altLang="en-GB" dirty="0"/>
              <a:t>Allocation of Funding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CA8664-25CC-7349-8E84-B552698424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14048" y="3428999"/>
            <a:ext cx="11820440" cy="4553857"/>
          </a:xfrm>
        </p:spPr>
        <p:txBody>
          <a:bodyPr numCol="1"/>
          <a:lstStyle/>
          <a:p>
            <a:endParaRPr lang="en-GB" altLang="en-GB" dirty="0"/>
          </a:p>
          <a:p>
            <a:r>
              <a:rPr lang="en-GB" altLang="en-GB" dirty="0"/>
              <a:t>                                                                          UK TREASURY</a:t>
            </a:r>
          </a:p>
          <a:p>
            <a:r>
              <a:rPr lang="en-GB" altLang="en-GB" dirty="0"/>
              <a:t>England.                            Northern Ireland.               Wales.                                 Scotland</a:t>
            </a:r>
          </a:p>
          <a:p>
            <a:endParaRPr lang="en-US" dirty="0"/>
          </a:p>
        </p:txBody>
      </p:sp>
      <p:graphicFrame>
        <p:nvGraphicFramePr>
          <p:cNvPr id="9" name="Table 9">
            <a:extLst>
              <a:ext uri="{FF2B5EF4-FFF2-40B4-BE49-F238E27FC236}">
                <a16:creationId xmlns:a16="http://schemas.microsoft.com/office/drawing/2014/main" id="{F6F5F6B6-A89C-A648-986C-907F120C38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1317003"/>
              </p:ext>
            </p:extLst>
          </p:nvPr>
        </p:nvGraphicFramePr>
        <p:xfrm>
          <a:off x="514047" y="3583216"/>
          <a:ext cx="11309048" cy="29482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27262">
                  <a:extLst>
                    <a:ext uri="{9D8B030D-6E8A-4147-A177-3AD203B41FA5}">
                      <a16:colId xmlns:a16="http://schemas.microsoft.com/office/drawing/2014/main" val="4273941469"/>
                    </a:ext>
                  </a:extLst>
                </a:gridCol>
                <a:gridCol w="2827262">
                  <a:extLst>
                    <a:ext uri="{9D8B030D-6E8A-4147-A177-3AD203B41FA5}">
                      <a16:colId xmlns:a16="http://schemas.microsoft.com/office/drawing/2014/main" val="2154813289"/>
                    </a:ext>
                  </a:extLst>
                </a:gridCol>
                <a:gridCol w="2827262">
                  <a:extLst>
                    <a:ext uri="{9D8B030D-6E8A-4147-A177-3AD203B41FA5}">
                      <a16:colId xmlns:a16="http://schemas.microsoft.com/office/drawing/2014/main" val="3212524130"/>
                    </a:ext>
                  </a:extLst>
                </a:gridCol>
                <a:gridCol w="2827262">
                  <a:extLst>
                    <a:ext uri="{9D8B030D-6E8A-4147-A177-3AD203B41FA5}">
                      <a16:colId xmlns:a16="http://schemas.microsoft.com/office/drawing/2014/main" val="4089474775"/>
                    </a:ext>
                  </a:extLst>
                </a:gridCol>
              </a:tblGrid>
              <a:tr h="859895">
                <a:tc>
                  <a:txBody>
                    <a:bodyPr/>
                    <a:lstStyle/>
                    <a:p>
                      <a:r>
                        <a:rPr lang="en-GB" altLang="en-GB" dirty="0"/>
                        <a:t>Department of Health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altLang="en-GB" dirty="0"/>
                        <a:t>Northern Ireland Assembly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altLang="en-GB" dirty="0"/>
                        <a:t>National Assembly for Wales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altLang="en-GB" dirty="0"/>
                        <a:t>Scottish Parliament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606151"/>
                  </a:ext>
                </a:extLst>
              </a:tr>
              <a:tr h="859895">
                <a:tc>
                  <a:txBody>
                    <a:bodyPr/>
                    <a:lstStyle/>
                    <a:p>
                      <a:r>
                        <a:rPr lang="en-GB" altLang="en-GB" dirty="0"/>
                        <a:t>NHS England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altLang="en-GB" dirty="0"/>
                        <a:t>Northern Ireland Executive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altLang="en-GB" dirty="0"/>
                        <a:t>Welsh Government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altLang="en-GB" dirty="0"/>
                        <a:t>Scottish Executive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3927680"/>
                  </a:ext>
                </a:extLst>
              </a:tr>
              <a:tr h="1228423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altLang="en-GB" dirty="0"/>
                        <a:t>Department of Health,Social Services and Public Safety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altLang="en-GB" dirty="0"/>
                        <a:t>Department of Health and Social Service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altLang="en-GB" dirty="0"/>
                        <a:t>Directorate for Health and Social Care.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4072939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1929042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184320-ADCB-1344-90A6-86B61A1052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GB" altLang="en-GB" dirty="0"/>
              <a:t>The Health Service Across the UK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09B59A-8D84-2441-AAD4-EE5766DEF8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r>
              <a:rPr lang="en-GB" altLang="en-GB" dirty="0"/>
              <a:t>The UK Department of Health, receives its funding directly from the Treasury, and has certain UK wide health care responsibilities- in emergencies.</a:t>
            </a:r>
          </a:p>
          <a:p>
            <a:r>
              <a:rPr lang="en-GB" altLang="en-GB" dirty="0"/>
              <a:t>The UK Secretary for State for Health has a duty to promote a comprehensive health service in England and has responsibilities for the work of the UK Department of Health.</a:t>
            </a:r>
          </a:p>
          <a:p>
            <a:r>
              <a:rPr lang="en-GB" altLang="en-GB" dirty="0"/>
              <a:t>While health policy has been devolved, the UK Government retains power on certain issues.</a:t>
            </a:r>
          </a:p>
        </p:txBody>
      </p:sp>
    </p:spTree>
    <p:extLst>
      <p:ext uri="{BB962C8B-B14F-4D97-AF65-F5344CB8AC3E}">
        <p14:creationId xmlns:p14="http://schemas.microsoft.com/office/powerpoint/2010/main" val="282073378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305CBCBC-38BB-7B42-9423-D843828A5F5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20400851"/>
              </p:ext>
            </p:extLst>
          </p:nvPr>
        </p:nvGraphicFramePr>
        <p:xfrm>
          <a:off x="236974" y="453572"/>
          <a:ext cx="11747500" cy="58510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17141">
                  <a:extLst>
                    <a:ext uri="{9D8B030D-6E8A-4147-A177-3AD203B41FA5}">
                      <a16:colId xmlns:a16="http://schemas.microsoft.com/office/drawing/2014/main" val="877686720"/>
                    </a:ext>
                  </a:extLst>
                </a:gridCol>
                <a:gridCol w="2989385">
                  <a:extLst>
                    <a:ext uri="{9D8B030D-6E8A-4147-A177-3AD203B41FA5}">
                      <a16:colId xmlns:a16="http://schemas.microsoft.com/office/drawing/2014/main" val="3498795506"/>
                    </a:ext>
                  </a:extLst>
                </a:gridCol>
                <a:gridCol w="3904099">
                  <a:extLst>
                    <a:ext uri="{9D8B030D-6E8A-4147-A177-3AD203B41FA5}">
                      <a16:colId xmlns:a16="http://schemas.microsoft.com/office/drawing/2014/main" val="1953758436"/>
                    </a:ext>
                  </a:extLst>
                </a:gridCol>
                <a:gridCol w="2936875">
                  <a:extLst>
                    <a:ext uri="{9D8B030D-6E8A-4147-A177-3AD203B41FA5}">
                      <a16:colId xmlns:a16="http://schemas.microsoft.com/office/drawing/2014/main" val="83807235"/>
                    </a:ext>
                  </a:extLst>
                </a:gridCol>
              </a:tblGrid>
              <a:tr h="371496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altLang="en-GB" dirty="0"/>
                        <a:t>Northern Ireland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altLang="en-GB" dirty="0"/>
                        <a:t>Wales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altLang="en-GB" dirty="0"/>
                        <a:t>Scotland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44391743"/>
                  </a:ext>
                </a:extLst>
              </a:tr>
              <a:tr h="371496">
                <a:tc>
                  <a:txBody>
                    <a:bodyPr/>
                    <a:lstStyle/>
                    <a:p>
                      <a:r>
                        <a:rPr lang="en-GB" altLang="en-GB" dirty="0"/>
                        <a:t>Devolved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altLang="en-GB" dirty="0"/>
                        <a:t>Health &amp; Social Services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altLang="en-GB" dirty="0"/>
                        <a:t>Health &amp; Social Services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altLang="en-GB" dirty="0"/>
                        <a:t>Health &amp;Social services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85993559"/>
                  </a:ext>
                </a:extLst>
              </a:tr>
              <a:tr h="5108079">
                <a:tc>
                  <a:txBody>
                    <a:bodyPr/>
                    <a:lstStyle/>
                    <a:p>
                      <a:r>
                        <a:rPr lang="en-GB" altLang="en-GB" dirty="0"/>
                        <a:t>N</a:t>
                      </a:r>
                      <a:r>
                        <a:rPr lang="en-GB" altLang="en-GB" dirty="0" smtClean="0"/>
                        <a:t>on-devolved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altLang="en-GB" dirty="0"/>
                        <a:t>Humans genetics</a:t>
                      </a:r>
                    </a:p>
                    <a:p>
                      <a:r>
                        <a:rPr lang="en-GB" altLang="en-GB" dirty="0"/>
                        <a:t>Human fertilisation</a:t>
                      </a:r>
                    </a:p>
                    <a:p>
                      <a:r>
                        <a:rPr lang="en-GB" altLang="en-GB" dirty="0"/>
                        <a:t>Human embryology</a:t>
                      </a:r>
                    </a:p>
                    <a:p>
                      <a:r>
                        <a:rPr lang="en-GB" altLang="en-GB" dirty="0"/>
                        <a:t>Surrogacy </a:t>
                      </a:r>
                    </a:p>
                    <a:p>
                      <a:r>
                        <a:rPr lang="en-GB" altLang="en-GB" dirty="0"/>
                        <a:t>Xenotransplantation </a:t>
                      </a:r>
                    </a:p>
                    <a:p>
                      <a:r>
                        <a:rPr lang="en-GB" altLang="en-GB" dirty="0"/>
                        <a:t>Vaccine damage payments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altLang="en-GB" dirty="0"/>
                        <a:t>Abortion</a:t>
                      </a:r>
                    </a:p>
                    <a:p>
                      <a:r>
                        <a:rPr lang="en-GB" altLang="en-GB" dirty="0"/>
                        <a:t>Human </a:t>
                      </a:r>
                      <a:r>
                        <a:rPr lang="en-GB" altLang="en-GB" dirty="0" smtClean="0"/>
                        <a:t>genetics </a:t>
                      </a:r>
                    </a:p>
                    <a:p>
                      <a:r>
                        <a:rPr lang="en-GB" altLang="en-GB" dirty="0" smtClean="0"/>
                        <a:t>Human fertilisation</a:t>
                      </a:r>
                    </a:p>
                    <a:p>
                      <a:r>
                        <a:rPr lang="en-GB" altLang="en-GB" dirty="0" smtClean="0"/>
                        <a:t>Human Embryology</a:t>
                      </a:r>
                    </a:p>
                    <a:p>
                      <a:r>
                        <a:rPr lang="en-GB" altLang="en-GB" dirty="0" smtClean="0"/>
                        <a:t>Surrogacy </a:t>
                      </a:r>
                      <a:endParaRPr lang="en-GB" altLang="en-GB" dirty="0"/>
                    </a:p>
                    <a:p>
                      <a:r>
                        <a:rPr lang="en-GB" altLang="en-GB" dirty="0"/>
                        <a:t>Regulations of health </a:t>
                      </a:r>
                      <a:r>
                        <a:rPr lang="en-GB" altLang="en-GB" dirty="0" smtClean="0"/>
                        <a:t>Professionals</a:t>
                      </a:r>
                      <a:endParaRPr lang="en-GB" altLang="en-GB" dirty="0"/>
                    </a:p>
                    <a:p>
                      <a:r>
                        <a:rPr lang="en-GB" altLang="en-GB" dirty="0"/>
                        <a:t>Poisons</a:t>
                      </a:r>
                    </a:p>
                    <a:p>
                      <a:r>
                        <a:rPr lang="en-GB" altLang="en-GB" dirty="0"/>
                        <a:t>Misuse of and dealing in drugs</a:t>
                      </a:r>
                    </a:p>
                    <a:p>
                      <a:r>
                        <a:rPr lang="en-GB" altLang="en-GB" dirty="0"/>
                        <a:t>Human medicines and products</a:t>
                      </a:r>
                    </a:p>
                    <a:p>
                      <a:r>
                        <a:rPr lang="en-GB" altLang="en-GB" dirty="0"/>
                        <a:t>Standard for and testing of biological substances</a:t>
                      </a:r>
                    </a:p>
                    <a:p>
                      <a:r>
                        <a:rPr lang="en-GB" altLang="en-GB" dirty="0"/>
                        <a:t>Vaccine damage payments</a:t>
                      </a:r>
                    </a:p>
                    <a:p>
                      <a:r>
                        <a:rPr lang="en-GB" altLang="en-GB" dirty="0"/>
                        <a:t>Welfare foods.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altLang="en-GB" dirty="0"/>
                        <a:t>Abortion</a:t>
                      </a:r>
                    </a:p>
                    <a:p>
                      <a:r>
                        <a:rPr lang="en-GB" altLang="en-GB" dirty="0" smtClean="0"/>
                        <a:t>Xenotransplantation </a:t>
                      </a:r>
                      <a:endParaRPr lang="en-GB" altLang="en-GB" dirty="0"/>
                    </a:p>
                    <a:p>
                      <a:r>
                        <a:rPr lang="en-GB" altLang="en-GB" dirty="0" smtClean="0"/>
                        <a:t>Human embryology</a:t>
                      </a:r>
                      <a:endParaRPr lang="en-GB" altLang="en-GB" dirty="0"/>
                    </a:p>
                    <a:p>
                      <a:r>
                        <a:rPr lang="en-GB" altLang="en-GB" dirty="0"/>
                        <a:t>Surrogacy </a:t>
                      </a:r>
                      <a:endParaRPr lang="en-GB" altLang="en-GB" dirty="0" smtClean="0"/>
                    </a:p>
                    <a:p>
                      <a:r>
                        <a:rPr lang="en-GB" altLang="en-GB" dirty="0" smtClean="0"/>
                        <a:t>genetics</a:t>
                      </a:r>
                      <a:endParaRPr lang="en-GB" altLang="en-GB" dirty="0"/>
                    </a:p>
                    <a:p>
                      <a:r>
                        <a:rPr lang="en-GB" altLang="en-GB" dirty="0" smtClean="0"/>
                        <a:t>Medicines</a:t>
                      </a:r>
                    </a:p>
                    <a:p>
                      <a:r>
                        <a:rPr lang="en-GB" altLang="en-GB" dirty="0" smtClean="0"/>
                        <a:t>Medical </a:t>
                      </a:r>
                      <a:r>
                        <a:rPr lang="en-GB" altLang="en-GB" dirty="0"/>
                        <a:t>supplies &amp; poisons.</a:t>
                      </a:r>
                    </a:p>
                    <a:p>
                      <a:r>
                        <a:rPr lang="en-GB" altLang="en-GB" dirty="0"/>
                        <a:t>Welfare foods</a:t>
                      </a:r>
                    </a:p>
                    <a:p>
                      <a:r>
                        <a:rPr lang="en-GB" altLang="en-GB" dirty="0"/>
                        <a:t>Misuse of and dealing in drugs</a:t>
                      </a:r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249724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6358626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3D601B-8738-9346-BD7B-3990284614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GB" altLang="en-GB" dirty="0"/>
              <a:t>NHS wales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1D2B63-DD33-C346-9D45-56B0B49CCA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r>
              <a:rPr lang="en-GB" altLang="en-GB" dirty="0"/>
              <a:t>In Wales the Minister for Health and Social Services is directly responsible for the delivery of health </a:t>
            </a:r>
            <a:r>
              <a:rPr lang="en-GB" altLang="en-GB" dirty="0" smtClean="0"/>
              <a:t>Services - Mr Vaughan Gethin AM.</a:t>
            </a:r>
            <a:endParaRPr lang="en-GB" altLang="en-GB" dirty="0"/>
          </a:p>
          <a:p>
            <a:r>
              <a:rPr lang="en-GB" altLang="en-GB" dirty="0"/>
              <a:t>The Ministers work is scrutinised by the National Assembly for Wales’s Health &amp; Social Care Committee.</a:t>
            </a:r>
          </a:p>
          <a:p>
            <a:r>
              <a:rPr lang="en-GB" altLang="en-GB" dirty="0"/>
              <a:t>At the centre of the Health System are 7 Local Health Boards and 4 NHS Trusts.</a:t>
            </a:r>
          </a:p>
          <a:p>
            <a:r>
              <a:rPr lang="en-GB" altLang="en-GB" dirty="0"/>
              <a:t>LHB- </a:t>
            </a:r>
            <a:r>
              <a:rPr lang="en-GB" altLang="en-GB" dirty="0" err="1"/>
              <a:t>Aneurin</a:t>
            </a:r>
            <a:r>
              <a:rPr lang="en-GB" altLang="en-GB" dirty="0"/>
              <a:t> Bevan HB, Swansea Bay UHB, Cardiff and Vale UHB, </a:t>
            </a:r>
            <a:r>
              <a:rPr lang="en-GB" altLang="en-GB" dirty="0" err="1"/>
              <a:t>Hywel</a:t>
            </a:r>
            <a:r>
              <a:rPr lang="en-GB" altLang="en-GB" dirty="0"/>
              <a:t> </a:t>
            </a:r>
            <a:r>
              <a:rPr lang="en-GB" altLang="en-GB" dirty="0" err="1"/>
              <a:t>Dda</a:t>
            </a:r>
            <a:r>
              <a:rPr lang="en-GB" altLang="en-GB" dirty="0"/>
              <a:t> HB, </a:t>
            </a:r>
            <a:r>
              <a:rPr lang="en-GB" altLang="en-GB" dirty="0" err="1"/>
              <a:t>Cwm</a:t>
            </a:r>
            <a:r>
              <a:rPr lang="en-GB" altLang="en-GB" dirty="0"/>
              <a:t> </a:t>
            </a:r>
            <a:r>
              <a:rPr lang="en-GB" altLang="en-GB" dirty="0" err="1"/>
              <a:t>Taf</a:t>
            </a:r>
            <a:r>
              <a:rPr lang="en-GB" altLang="en-GB" dirty="0"/>
              <a:t> HB, </a:t>
            </a:r>
            <a:r>
              <a:rPr lang="en-GB" altLang="en-GB" dirty="0" err="1"/>
              <a:t>Betsi</a:t>
            </a:r>
            <a:r>
              <a:rPr lang="en-GB" altLang="en-GB" dirty="0"/>
              <a:t> </a:t>
            </a:r>
            <a:r>
              <a:rPr lang="en-GB" altLang="en-GB" dirty="0" err="1"/>
              <a:t>Cadwaldr</a:t>
            </a:r>
            <a:r>
              <a:rPr lang="en-GB" altLang="en-GB" dirty="0"/>
              <a:t> UHB and Powys Teaching HB.</a:t>
            </a:r>
          </a:p>
          <a:p>
            <a:r>
              <a:rPr lang="en-GB" altLang="en-GB" dirty="0"/>
              <a:t>Trusts-welsh Ambulance Services NHS Trust, </a:t>
            </a:r>
            <a:r>
              <a:rPr lang="en-GB" altLang="en-GB" dirty="0" err="1"/>
              <a:t>Velindre</a:t>
            </a:r>
            <a:r>
              <a:rPr lang="en-GB" altLang="en-GB" dirty="0"/>
              <a:t> NHS Trust, Public Health Wales Trust, Health Education and Improvement Wales (HEIW).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3889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042CE0-D220-1F4C-9B5F-1632727CC4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GB" altLang="en-GB" dirty="0"/>
              <a:t>What is the difference between a Trust &amp; a Health board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1EC578-FC5F-0849-B0ED-FE9003A1A5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numCol="1">
            <a:normAutofit fontScale="92500" lnSpcReduction="10000"/>
          </a:bodyPr>
          <a:lstStyle/>
          <a:p>
            <a:r>
              <a:rPr lang="en-GB" altLang="en-GB" dirty="0"/>
              <a:t>Work in groups to answer these two questions-</a:t>
            </a:r>
          </a:p>
          <a:p>
            <a:r>
              <a:rPr lang="en-GB" altLang="en-GB" dirty="0"/>
              <a:t>What is the function and organisation of a Health board in Wales?</a:t>
            </a:r>
          </a:p>
          <a:p>
            <a:r>
              <a:rPr lang="en-GB" altLang="en-GB" dirty="0"/>
              <a:t>What is the function of an NHS Trust in Wales why is it different to a LHB?</a:t>
            </a:r>
          </a:p>
          <a:p>
            <a:r>
              <a:rPr lang="en-GB" altLang="en-GB" dirty="0"/>
              <a:t>Each Health board is subdivided into locality offices. As well as Hospital services, Primary care services are delivered by family Doctors, opticians, dentists, pharmacists and other healthcare professionals. The 7 Health boards commission General Practitioner services via the GMS(General Medical Services) contract so that services can be delivered locally. </a:t>
            </a:r>
          </a:p>
          <a:p>
            <a:r>
              <a:rPr lang="en-GB" altLang="en-GB" dirty="0"/>
              <a:t>NHS Trusts all have an all Wales focus. These are Welsh Ambulance service for emergency services, </a:t>
            </a:r>
            <a:r>
              <a:rPr lang="en-GB" altLang="en-GB" dirty="0" err="1"/>
              <a:t>Velindre</a:t>
            </a:r>
            <a:r>
              <a:rPr lang="en-GB" altLang="en-GB" dirty="0"/>
              <a:t> NHS trust offering specialist cancer services and Public Health Wales. The HEIW-is a statutory service that looks to improve and approve health education throughout Wales.</a:t>
            </a:r>
          </a:p>
        </p:txBody>
      </p:sp>
    </p:spTree>
    <p:extLst>
      <p:ext uri="{BB962C8B-B14F-4D97-AF65-F5344CB8AC3E}">
        <p14:creationId xmlns:p14="http://schemas.microsoft.com/office/powerpoint/2010/main" val="2356622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8A28B0-D2F4-7341-9111-2610D37DF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GB" altLang="en-GB" dirty="0"/>
              <a:t>Roles &amp; Responsibilities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608BB0-60E6-684D-8B42-BDCC9B38DB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numCol="1">
            <a:normAutofit fontScale="92500"/>
          </a:bodyPr>
          <a:lstStyle/>
          <a:p>
            <a:r>
              <a:rPr lang="en-GB" altLang="en-GB" dirty="0"/>
              <a:t>The Minister for Health &amp;Social Services retains responsibility and accountability to Welsh Government for the exercise of all the powers in the Health and Social services portfolio.</a:t>
            </a:r>
          </a:p>
          <a:p>
            <a:r>
              <a:rPr lang="en-GB" altLang="en-GB" dirty="0"/>
              <a:t>The 7 Health boards are formally accountable to the Minister for:</a:t>
            </a:r>
          </a:p>
          <a:p>
            <a:r>
              <a:rPr lang="en-GB" altLang="en-GB" dirty="0"/>
              <a:t>Planning</a:t>
            </a:r>
          </a:p>
          <a:p>
            <a:r>
              <a:rPr lang="en-GB" altLang="en-GB" dirty="0"/>
              <a:t>Designing</a:t>
            </a:r>
          </a:p>
          <a:p>
            <a:r>
              <a:rPr lang="en-GB" altLang="en-GB" dirty="0"/>
              <a:t>Developing and securing delivery of primary, community, secondary care services; and</a:t>
            </a:r>
          </a:p>
          <a:p>
            <a:r>
              <a:rPr lang="en-GB" altLang="en-GB" dirty="0"/>
              <a:t>Specialist and tertiary services for their areas to meet identified local needs within the National policy and standards frameworks set out by the Minister.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1760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0D561D-64F5-F643-BFA5-1C6A00E7EA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GB" altLang="en-GB" dirty="0"/>
              <a:t>Supporting Offices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0C4EE1-5D2D-CD41-9744-7093BE1701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r>
              <a:rPr lang="en-GB" altLang="en-GB" dirty="0"/>
              <a:t>Health advisory committees- advising on Health Care professions.</a:t>
            </a:r>
          </a:p>
          <a:p>
            <a:r>
              <a:rPr lang="en-GB" altLang="en-GB" dirty="0"/>
              <a:t>National Delivery group- advising on policy, and advice on strategic matters.</a:t>
            </a:r>
          </a:p>
          <a:p>
            <a:r>
              <a:rPr lang="en-GB" altLang="en-GB" dirty="0"/>
              <a:t>Community Health councils- statutory lay bodies that represent the public interest, there are 23 CHCs.</a:t>
            </a:r>
          </a:p>
          <a:p>
            <a:r>
              <a:rPr lang="en-GB" altLang="en-GB" dirty="0"/>
              <a:t>Chief Medical Officer- provides independent professional advice and guidance to the First Minister and other Welsh Government Ministers.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8950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CDB656-8679-BE42-96F4-F1E4B202D9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GB" altLang="en-GB" dirty="0"/>
              <a:t>Statistics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C6260A-49F2-7044-A87B-54E92A421D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numCol="1">
            <a:normAutofit lnSpcReduction="10000"/>
          </a:bodyPr>
          <a:lstStyle/>
          <a:p>
            <a:r>
              <a:rPr lang="en-GB" altLang="en-GB" dirty="0"/>
              <a:t>Patients in Wales come into contact with NHS Wales more than 20 Million times each year.</a:t>
            </a:r>
          </a:p>
          <a:p>
            <a:r>
              <a:rPr lang="en-GB" altLang="en-GB" dirty="0"/>
              <a:t>80% of contacts happen outside of hospital… GP or other services.</a:t>
            </a:r>
          </a:p>
          <a:p>
            <a:r>
              <a:rPr lang="en-GB" altLang="en-GB" dirty="0"/>
              <a:t>There are over 700,000 first out-patient appointments</a:t>
            </a:r>
          </a:p>
          <a:p>
            <a:r>
              <a:rPr lang="en-GB" altLang="en-GB" dirty="0"/>
              <a:t>More than 600,000 inpatient and day-cases</a:t>
            </a:r>
          </a:p>
          <a:p>
            <a:r>
              <a:rPr lang="en-GB" altLang="en-GB" dirty="0"/>
              <a:t>Over 1 million people are seen in Accident &amp; Emergency</a:t>
            </a:r>
          </a:p>
          <a:p>
            <a:r>
              <a:rPr lang="en-GB" altLang="en-GB" dirty="0"/>
              <a:t>There are more than 1900 family Doctors in Wales</a:t>
            </a:r>
          </a:p>
          <a:p>
            <a:r>
              <a:rPr lang="en-GB" altLang="en-GB" dirty="0"/>
              <a:t>More than 1,000 Dentists</a:t>
            </a:r>
          </a:p>
          <a:p>
            <a:r>
              <a:rPr lang="en-GB" altLang="en-GB" dirty="0"/>
              <a:t>And over 600 Opticians.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7524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EEB771-C130-CF4A-A847-C3FF86C45B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GB" altLang="en-GB" dirty="0"/>
              <a:t>Workforce &amp; Funding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734372-B5B1-C445-9EC2-4D7DC1E3F9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5124" y="2603500"/>
            <a:ext cx="11016762" cy="3416300"/>
          </a:xfrm>
        </p:spPr>
        <p:txBody>
          <a:bodyPr numCol="1">
            <a:normAutofit fontScale="85000" lnSpcReduction="10000"/>
          </a:bodyPr>
          <a:lstStyle/>
          <a:p>
            <a:r>
              <a:rPr lang="en-GB" altLang="en-GB" dirty="0"/>
              <a:t>More than 70,000 people are directly employed by the Welsh NHS- making it Wales’ largest employer.</a:t>
            </a:r>
          </a:p>
          <a:p>
            <a:r>
              <a:rPr lang="en-GB" altLang="en-GB" dirty="0"/>
              <a:t>It is mainly funded through general taxation with a small proportion raised through National Insurance contributions.</a:t>
            </a:r>
          </a:p>
          <a:p>
            <a:r>
              <a:rPr lang="en-GB" altLang="en-GB" dirty="0"/>
              <a:t>NHS Wales revives it’s funding allocation as part of the negotiation between Westminster and the Welsh Government.</a:t>
            </a:r>
          </a:p>
          <a:p>
            <a:r>
              <a:rPr lang="en-GB" altLang="en-GB" dirty="0"/>
              <a:t>The sum available is what is known as the ‘block grant’- which is the total amount of money for all areas which the Welsh Government has devolved responsibility for.</a:t>
            </a:r>
          </a:p>
          <a:p>
            <a:r>
              <a:rPr lang="en-GB" altLang="en-GB" dirty="0"/>
              <a:t>40%of the total budget is invested in health each year.</a:t>
            </a:r>
          </a:p>
          <a:p>
            <a:r>
              <a:rPr lang="en-GB" altLang="en-GB" dirty="0"/>
              <a:t>This is then allocated to LHBs and the Welsh Health Specialised Services Team ( WHSST), to pay for the costs of hospital treatments provided by NHS Trusts, Health boards and other Independent providers.</a:t>
            </a:r>
          </a:p>
          <a:p>
            <a:r>
              <a:rPr lang="en-GB" altLang="en-GB" dirty="0"/>
              <a:t>The revenue allocation is notified to the LHBs and Trusts late autumn each year, and is intended to cover the day-to-day running costs.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3633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/>
              <a:t>Create an Organisation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/>
              <a:t>In your groups, create an Independent Health care </a:t>
            </a:r>
            <a:r>
              <a:rPr dirty="0" err="1"/>
              <a:t>organisation</a:t>
            </a:r>
            <a:r>
              <a:rPr dirty="0"/>
              <a:t>... remember this is not the NHS... Attempt to form an </a:t>
            </a:r>
            <a:r>
              <a:rPr dirty="0" err="1"/>
              <a:t>organisation</a:t>
            </a:r>
            <a:r>
              <a:rPr dirty="0"/>
              <a:t> including thinking of titles for key job holders.</a:t>
            </a:r>
            <a:endParaRPr lang="en-US" dirty="0"/>
          </a:p>
          <a:p>
            <a:r>
              <a:rPr dirty="0"/>
              <a:t>You will need an </a:t>
            </a:r>
            <a:r>
              <a:rPr dirty="0" err="1"/>
              <a:t>organisation</a:t>
            </a:r>
            <a:r>
              <a:rPr dirty="0"/>
              <a:t> Head, and workers.</a:t>
            </a:r>
          </a:p>
          <a:p>
            <a:r>
              <a:rPr dirty="0"/>
              <a:t>How will it be:</a:t>
            </a:r>
          </a:p>
          <a:p>
            <a:r>
              <a:rPr dirty="0"/>
              <a:t>managed</a:t>
            </a:r>
          </a:p>
          <a:p>
            <a:r>
              <a:rPr dirty="0"/>
              <a:t>Funded</a:t>
            </a:r>
          </a:p>
          <a:p>
            <a:r>
              <a:rPr dirty="0"/>
              <a:t>Held </a:t>
            </a:r>
            <a:r>
              <a:rPr dirty="0" smtClean="0"/>
              <a:t>accountable</a:t>
            </a:r>
            <a:endParaRPr lang="en-GB" dirty="0" smtClean="0"/>
          </a:p>
          <a:p>
            <a:r>
              <a:rPr lang="en-GB" dirty="0" smtClean="0"/>
              <a:t>What is its purpose</a:t>
            </a: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D832D4-BFBE-8D4B-9ABB-48CB088AF1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GB" altLang="en-GB" dirty="0"/>
              <a:t>References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632357-E391-7B4F-8E86-4984A0DB9A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r>
              <a:rPr lang="en-GB" altLang="en-GB" dirty="0" err="1">
                <a:hlinkClick r:id="rId2"/>
              </a:rPr>
              <a:t>www.gpone.wales.nhs.uk</a:t>
            </a:r>
            <a:r>
              <a:rPr lang="en-GB" altLang="en-GB" dirty="0">
                <a:hlinkClick r:id="rId2"/>
              </a:rPr>
              <a:t>/</a:t>
            </a:r>
            <a:r>
              <a:rPr lang="en-GB" altLang="en-GB" dirty="0" err="1">
                <a:hlinkClick r:id="rId2"/>
              </a:rPr>
              <a:t>nhs</a:t>
            </a:r>
            <a:r>
              <a:rPr lang="en-GB" altLang="en-GB" dirty="0">
                <a:hlinkClick r:id="rId2"/>
              </a:rPr>
              <a:t>/wales.(</a:t>
            </a:r>
            <a:r>
              <a:rPr lang="en-GB" altLang="en-GB" dirty="0"/>
              <a:t>Accessed 10/10/2019)</a:t>
            </a:r>
          </a:p>
          <a:p>
            <a:r>
              <a:rPr lang="en-GB" altLang="en-GB" dirty="0"/>
              <a:t>The organisation of the NHS in the UK: comparing structures in the four countries (2015) </a:t>
            </a:r>
            <a:r>
              <a:rPr lang="en-GB" altLang="en-GB" dirty="0" err="1">
                <a:hlinkClick r:id="rId3"/>
              </a:rPr>
              <a:t>www.assemblywales.org</a:t>
            </a:r>
            <a:r>
              <a:rPr lang="en-GB" altLang="en-GB" dirty="0">
                <a:hlinkClick r:id="rId3"/>
              </a:rPr>
              <a:t>/research</a:t>
            </a:r>
            <a:r>
              <a:rPr lang="en-GB" altLang="en-GB" dirty="0"/>
              <a:t> (accessed 10/10/2019)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2115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2236</Words>
  <Application>Microsoft Office PowerPoint</Application>
  <PresentationFormat>Widescreen</PresentationFormat>
  <Paragraphs>192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0" baseType="lpstr">
      <vt:lpstr>Arial</vt:lpstr>
      <vt:lpstr>Century Gothic</vt:lpstr>
      <vt:lpstr>Wingdings 3</vt:lpstr>
      <vt:lpstr>Ion Boardroom</vt:lpstr>
      <vt:lpstr>Organisational Structure</vt:lpstr>
      <vt:lpstr>The NHS </vt:lpstr>
      <vt:lpstr>Levers for success</vt:lpstr>
      <vt:lpstr>The devolved NHS</vt:lpstr>
      <vt:lpstr>System Design</vt:lpstr>
      <vt:lpstr>The NHS IN England</vt:lpstr>
      <vt:lpstr>The NHS in Northern Ireland</vt:lpstr>
      <vt:lpstr>Health &amp; administration Northern Ireland</vt:lpstr>
      <vt:lpstr>Administration in Scotland</vt:lpstr>
      <vt:lpstr>The NHS in Scotland</vt:lpstr>
      <vt:lpstr>The NHS in Wales</vt:lpstr>
      <vt:lpstr>The Aim of Welsh Reforms</vt:lpstr>
      <vt:lpstr>Deciding the ‘Shape’ of the NHS</vt:lpstr>
      <vt:lpstr>Organisational Decision Making</vt:lpstr>
      <vt:lpstr>Allocating Funding to the NHS</vt:lpstr>
      <vt:lpstr>Allocation of Funding </vt:lpstr>
      <vt:lpstr>The Health Service Across the UK</vt:lpstr>
      <vt:lpstr>PowerPoint Presentation</vt:lpstr>
      <vt:lpstr>NHS wales</vt:lpstr>
      <vt:lpstr>What is the difference between a Trust &amp; a Health board</vt:lpstr>
      <vt:lpstr>Roles &amp; Responsibilities</vt:lpstr>
      <vt:lpstr>Supporting Offices</vt:lpstr>
      <vt:lpstr>Statistics</vt:lpstr>
      <vt:lpstr>Workforce &amp; Funding</vt:lpstr>
      <vt:lpstr>Create an Organisation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Organisational Structure</dc:title>
  <dc:creator>MSN TEAM</dc:creator>
  <cp:lastModifiedBy>Felicity Page</cp:lastModifiedBy>
  <cp:revision>5</cp:revision>
  <dcterms:created xsi:type="dcterms:W3CDTF">2019-10-13T08:24:35Z</dcterms:created>
  <dcterms:modified xsi:type="dcterms:W3CDTF">2019-10-14T08:40:15Z</dcterms:modified>
</cp:coreProperties>
</file>