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256" r:id="rId2"/>
    <p:sldId id="271" r:id="rId3"/>
    <p:sldId id="257" r:id="rId4"/>
    <p:sldId id="258" r:id="rId5"/>
    <p:sldId id="259" r:id="rId6"/>
    <p:sldId id="260" r:id="rId7"/>
    <p:sldId id="261" r:id="rId8"/>
    <p:sldId id="269" r:id="rId9"/>
    <p:sldId id="270" r:id="rId10"/>
    <p:sldId id="262" r:id="rId11"/>
    <p:sldId id="272" r:id="rId12"/>
    <p:sldId id="265" r:id="rId13"/>
    <p:sldId id="273" r:id="rId14"/>
    <p:sldId id="266" r:id="rId15"/>
    <p:sldId id="267"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3406" autoAdjust="0"/>
    <p:restoredTop sz="94660"/>
  </p:normalViewPr>
  <p:slideViewPr>
    <p:cSldViewPr snapToGrid="0">
      <p:cViewPr varScale="1">
        <p:scale>
          <a:sx n="111" d="100"/>
          <a:sy n="111" d="100"/>
        </p:scale>
        <p:origin x="132" y="2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0956BEB-B926-43B1-AC70-2C75119D3AA7}"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D2C185BE-B500-41EE-8D88-6DBB3A8D57AB}">
      <dgm:prSet/>
      <dgm:spPr/>
      <dgm:t>
        <a:bodyPr/>
        <a:lstStyle/>
        <a:p>
          <a:r>
            <a:rPr lang="en-US" dirty="0">
              <a:latin typeface="Times New Roman" panose="02020603050405020304" pitchFamily="18" charset="0"/>
              <a:cs typeface="Times New Roman" panose="02020603050405020304" pitchFamily="18" charset="0"/>
            </a:rPr>
            <a:t>County Lines involve organized criminal groups (OCGs) using mobile phone lines to distribute drugs from cities to smaller towns (O'Hagan &amp; Edmundson, 2021).</a:t>
          </a:r>
        </a:p>
      </dgm:t>
    </dgm:pt>
    <dgm:pt modelId="{F833C3C0-A915-4DA6-A52F-E3A4373C3C3B}" type="parTrans" cxnId="{20938F4E-F1FD-4AB3-B36F-93DE3AEF0233}">
      <dgm:prSet/>
      <dgm:spPr/>
      <dgm:t>
        <a:bodyPr/>
        <a:lstStyle/>
        <a:p>
          <a:endParaRPr lang="en-US"/>
        </a:p>
      </dgm:t>
    </dgm:pt>
    <dgm:pt modelId="{93D8AF6C-EE23-4637-8DCA-9D96F889445A}" type="sibTrans" cxnId="{20938F4E-F1FD-4AB3-B36F-93DE3AEF0233}">
      <dgm:prSet/>
      <dgm:spPr/>
      <dgm:t>
        <a:bodyPr/>
        <a:lstStyle/>
        <a:p>
          <a:endParaRPr lang="en-US"/>
        </a:p>
      </dgm:t>
    </dgm:pt>
    <dgm:pt modelId="{C36578EA-7718-48A2-8615-67674AD307E5}">
      <dgm:prSet/>
      <dgm:spPr/>
      <dgm:t>
        <a:bodyPr/>
        <a:lstStyle/>
        <a:p>
          <a:r>
            <a:rPr lang="en-US" dirty="0">
              <a:latin typeface="Times New Roman" panose="02020603050405020304" pitchFamily="18" charset="0"/>
              <a:cs typeface="Times New Roman" panose="02020603050405020304" pitchFamily="18" charset="0"/>
            </a:rPr>
            <a:t>Vulnerable children and young people are coerced into drug trafficking through grooming, threats, and violence, making safeguarding crucial (National Crime Agency).</a:t>
          </a:r>
        </a:p>
      </dgm:t>
    </dgm:pt>
    <dgm:pt modelId="{43F57552-45F6-41BC-BFA7-186F63740AC4}" type="parTrans" cxnId="{A4463657-F592-49B3-92C1-7A69AEC5CED9}">
      <dgm:prSet/>
      <dgm:spPr/>
      <dgm:t>
        <a:bodyPr/>
        <a:lstStyle/>
        <a:p>
          <a:endParaRPr lang="en-US"/>
        </a:p>
      </dgm:t>
    </dgm:pt>
    <dgm:pt modelId="{64C46073-14A4-4A60-B443-2E1E83416A06}" type="sibTrans" cxnId="{A4463657-F592-49B3-92C1-7A69AEC5CED9}">
      <dgm:prSet/>
      <dgm:spPr/>
      <dgm:t>
        <a:bodyPr/>
        <a:lstStyle/>
        <a:p>
          <a:endParaRPr lang="en-US"/>
        </a:p>
      </dgm:t>
    </dgm:pt>
    <dgm:pt modelId="{505BEB2E-C397-41ED-BC1A-5907C23D3ACF}">
      <dgm:prSet/>
      <dgm:spPr/>
      <dgm:t>
        <a:bodyPr/>
        <a:lstStyle/>
        <a:p>
          <a:r>
            <a:rPr lang="en-US" dirty="0">
              <a:latin typeface="Times New Roman" panose="02020603050405020304" pitchFamily="18" charset="0"/>
              <a:cs typeface="Times New Roman" panose="02020603050405020304" pitchFamily="18" charset="0"/>
            </a:rPr>
            <a:t>Criminals exploit victims through violence and 'cuckooing,' where they take over a vulnerable person's home for drug operations (Moyle, 2019).</a:t>
          </a:r>
        </a:p>
      </dgm:t>
    </dgm:pt>
    <dgm:pt modelId="{AAB76741-6C8B-47BA-95C5-99E0A076D5FC}" type="parTrans" cxnId="{F35523AC-1B23-44B9-AA8D-713914F23F2B}">
      <dgm:prSet/>
      <dgm:spPr/>
      <dgm:t>
        <a:bodyPr/>
        <a:lstStyle/>
        <a:p>
          <a:endParaRPr lang="en-US"/>
        </a:p>
      </dgm:t>
    </dgm:pt>
    <dgm:pt modelId="{968AC92B-3E59-4B08-86ED-436D59527DD6}" type="sibTrans" cxnId="{F35523AC-1B23-44B9-AA8D-713914F23F2B}">
      <dgm:prSet/>
      <dgm:spPr/>
      <dgm:t>
        <a:bodyPr/>
        <a:lstStyle/>
        <a:p>
          <a:endParaRPr lang="en-US"/>
        </a:p>
      </dgm:t>
    </dgm:pt>
    <dgm:pt modelId="{25A79503-C102-49FC-82BA-90EF6E86643B}">
      <dgm:prSet/>
      <dgm:spPr/>
      <dgm:t>
        <a:bodyPr/>
        <a:lstStyle/>
        <a:p>
          <a:r>
            <a:rPr lang="en-US" dirty="0">
              <a:latin typeface="Times New Roman" panose="02020603050405020304" pitchFamily="18" charset="0"/>
              <a:cs typeface="Times New Roman" panose="02020603050405020304" pitchFamily="18" charset="0"/>
            </a:rPr>
            <a:t>County Lines networks rely on public transport, rental cars, and taxis to move drugs and money, creating key intervention points for road policing (Moyle, 2019).</a:t>
          </a:r>
        </a:p>
      </dgm:t>
    </dgm:pt>
    <dgm:pt modelId="{9F84018C-1EFB-45C1-A52E-D598CC5DE990}" type="parTrans" cxnId="{724A235B-91D3-412E-A9B3-4DF1EFD05049}">
      <dgm:prSet/>
      <dgm:spPr/>
      <dgm:t>
        <a:bodyPr/>
        <a:lstStyle/>
        <a:p>
          <a:endParaRPr lang="en-US"/>
        </a:p>
      </dgm:t>
    </dgm:pt>
    <dgm:pt modelId="{CA7B4D45-F385-47D3-B240-77193BDC425D}" type="sibTrans" cxnId="{724A235B-91D3-412E-A9B3-4DF1EFD05049}">
      <dgm:prSet/>
      <dgm:spPr/>
      <dgm:t>
        <a:bodyPr/>
        <a:lstStyle/>
        <a:p>
          <a:endParaRPr lang="en-US"/>
        </a:p>
      </dgm:t>
    </dgm:pt>
    <dgm:pt modelId="{1FE029F1-179C-4C89-99D1-0E826545FDD3}">
      <dgm:prSet/>
      <dgm:spPr/>
      <dgm:t>
        <a:bodyPr/>
        <a:lstStyle/>
        <a:p>
          <a:r>
            <a:rPr lang="en-US" dirty="0">
              <a:latin typeface="Times New Roman" panose="02020603050405020304" pitchFamily="18" charset="0"/>
              <a:cs typeface="Times New Roman" panose="02020603050405020304" pitchFamily="18" charset="0"/>
            </a:rPr>
            <a:t>Law enforcement disrupts these operations using stop and search, surveillance, and ANPR technology (UK Police, 2020).</a:t>
          </a:r>
        </a:p>
      </dgm:t>
    </dgm:pt>
    <dgm:pt modelId="{CE2F2F96-8087-404A-AF03-B6A06E127226}" type="parTrans" cxnId="{57F13447-5C5B-4923-971B-D026B21E4D89}">
      <dgm:prSet/>
      <dgm:spPr/>
      <dgm:t>
        <a:bodyPr/>
        <a:lstStyle/>
        <a:p>
          <a:endParaRPr lang="en-US"/>
        </a:p>
      </dgm:t>
    </dgm:pt>
    <dgm:pt modelId="{79F6C74A-7BEB-4C2F-854A-D4A78C8B60CC}" type="sibTrans" cxnId="{57F13447-5C5B-4923-971B-D026B21E4D89}">
      <dgm:prSet/>
      <dgm:spPr/>
      <dgm:t>
        <a:bodyPr/>
        <a:lstStyle/>
        <a:p>
          <a:endParaRPr lang="en-US"/>
        </a:p>
      </dgm:t>
    </dgm:pt>
    <dgm:pt modelId="{F0F38833-295F-4F07-B451-5870E19373C4}">
      <dgm:prSet/>
      <dgm:spPr/>
      <dgm:t>
        <a:bodyPr/>
        <a:lstStyle/>
        <a:p>
          <a:r>
            <a:rPr lang="en-US" dirty="0">
              <a:latin typeface="Times New Roman" panose="02020603050405020304" pitchFamily="18" charset="0"/>
              <a:cs typeface="Times New Roman" panose="02020603050405020304" pitchFamily="18" charset="0"/>
            </a:rPr>
            <a:t>Collaboration with road policing units strengthens efforts to combat County Lines.</a:t>
          </a:r>
        </a:p>
      </dgm:t>
    </dgm:pt>
    <dgm:pt modelId="{4A74B775-09D8-4202-9A6C-E98086B7A70A}" type="parTrans" cxnId="{15903C12-E3F0-429D-8835-4B16011ABCEB}">
      <dgm:prSet/>
      <dgm:spPr/>
      <dgm:t>
        <a:bodyPr/>
        <a:lstStyle/>
        <a:p>
          <a:endParaRPr lang="en-US"/>
        </a:p>
      </dgm:t>
    </dgm:pt>
    <dgm:pt modelId="{F300685C-F6BE-44A5-9D8A-BDFFECFC0898}" type="sibTrans" cxnId="{15903C12-E3F0-429D-8835-4B16011ABCEB}">
      <dgm:prSet/>
      <dgm:spPr/>
      <dgm:t>
        <a:bodyPr/>
        <a:lstStyle/>
        <a:p>
          <a:endParaRPr lang="en-US"/>
        </a:p>
      </dgm:t>
    </dgm:pt>
    <dgm:pt modelId="{3B0703A5-D02D-4BDF-840D-ACF15E9D1C8B}" type="pres">
      <dgm:prSet presAssocID="{70956BEB-B926-43B1-AC70-2C75119D3AA7}" presName="diagram" presStyleCnt="0">
        <dgm:presLayoutVars>
          <dgm:dir/>
          <dgm:resizeHandles val="exact"/>
        </dgm:presLayoutVars>
      </dgm:prSet>
      <dgm:spPr/>
    </dgm:pt>
    <dgm:pt modelId="{BF770B69-68DD-440B-9050-33DB4718410B}" type="pres">
      <dgm:prSet presAssocID="{D2C185BE-B500-41EE-8D88-6DBB3A8D57AB}" presName="node" presStyleLbl="node1" presStyleIdx="0" presStyleCnt="6">
        <dgm:presLayoutVars>
          <dgm:bulletEnabled val="1"/>
        </dgm:presLayoutVars>
      </dgm:prSet>
      <dgm:spPr/>
    </dgm:pt>
    <dgm:pt modelId="{633D9D22-9D7B-4A1A-94BD-98F6DED6C7C7}" type="pres">
      <dgm:prSet presAssocID="{93D8AF6C-EE23-4637-8DCA-9D96F889445A}" presName="sibTrans" presStyleCnt="0"/>
      <dgm:spPr/>
    </dgm:pt>
    <dgm:pt modelId="{56459027-C976-464A-B0F2-E41C4A267B73}" type="pres">
      <dgm:prSet presAssocID="{C36578EA-7718-48A2-8615-67674AD307E5}" presName="node" presStyleLbl="node1" presStyleIdx="1" presStyleCnt="6">
        <dgm:presLayoutVars>
          <dgm:bulletEnabled val="1"/>
        </dgm:presLayoutVars>
      </dgm:prSet>
      <dgm:spPr/>
    </dgm:pt>
    <dgm:pt modelId="{6FB712B3-6AC3-4959-91CC-FDF539EB3CFD}" type="pres">
      <dgm:prSet presAssocID="{64C46073-14A4-4A60-B443-2E1E83416A06}" presName="sibTrans" presStyleCnt="0"/>
      <dgm:spPr/>
    </dgm:pt>
    <dgm:pt modelId="{F1FA5317-E3EE-4242-B4E0-206E54BBAB9D}" type="pres">
      <dgm:prSet presAssocID="{505BEB2E-C397-41ED-BC1A-5907C23D3ACF}" presName="node" presStyleLbl="node1" presStyleIdx="2" presStyleCnt="6">
        <dgm:presLayoutVars>
          <dgm:bulletEnabled val="1"/>
        </dgm:presLayoutVars>
      </dgm:prSet>
      <dgm:spPr/>
    </dgm:pt>
    <dgm:pt modelId="{987F9D5B-F740-494B-85B3-16E8DDC4E8F4}" type="pres">
      <dgm:prSet presAssocID="{968AC92B-3E59-4B08-86ED-436D59527DD6}" presName="sibTrans" presStyleCnt="0"/>
      <dgm:spPr/>
    </dgm:pt>
    <dgm:pt modelId="{52A97319-D782-4297-972A-7A176C8B88E3}" type="pres">
      <dgm:prSet presAssocID="{25A79503-C102-49FC-82BA-90EF6E86643B}" presName="node" presStyleLbl="node1" presStyleIdx="3" presStyleCnt="6">
        <dgm:presLayoutVars>
          <dgm:bulletEnabled val="1"/>
        </dgm:presLayoutVars>
      </dgm:prSet>
      <dgm:spPr/>
    </dgm:pt>
    <dgm:pt modelId="{83D40EC4-1285-4316-BD6D-530610E871E7}" type="pres">
      <dgm:prSet presAssocID="{CA7B4D45-F385-47D3-B240-77193BDC425D}" presName="sibTrans" presStyleCnt="0"/>
      <dgm:spPr/>
    </dgm:pt>
    <dgm:pt modelId="{F21824C3-EE5D-45EE-B695-FCAC912D7535}" type="pres">
      <dgm:prSet presAssocID="{1FE029F1-179C-4C89-99D1-0E826545FDD3}" presName="node" presStyleLbl="node1" presStyleIdx="4" presStyleCnt="6">
        <dgm:presLayoutVars>
          <dgm:bulletEnabled val="1"/>
        </dgm:presLayoutVars>
      </dgm:prSet>
      <dgm:spPr/>
    </dgm:pt>
    <dgm:pt modelId="{0ADE6B72-94CF-41D0-AC0F-28EFD8D9B42E}" type="pres">
      <dgm:prSet presAssocID="{79F6C74A-7BEB-4C2F-854A-D4A78C8B60CC}" presName="sibTrans" presStyleCnt="0"/>
      <dgm:spPr/>
    </dgm:pt>
    <dgm:pt modelId="{EBF2F8B1-4500-4651-9247-ADF3B8A331D4}" type="pres">
      <dgm:prSet presAssocID="{F0F38833-295F-4F07-B451-5870E19373C4}" presName="node" presStyleLbl="node1" presStyleIdx="5" presStyleCnt="6">
        <dgm:presLayoutVars>
          <dgm:bulletEnabled val="1"/>
        </dgm:presLayoutVars>
      </dgm:prSet>
      <dgm:spPr/>
    </dgm:pt>
  </dgm:ptLst>
  <dgm:cxnLst>
    <dgm:cxn modelId="{F987F210-D320-4500-A968-B36FE4D8A185}" type="presOf" srcId="{F0F38833-295F-4F07-B451-5870E19373C4}" destId="{EBF2F8B1-4500-4651-9247-ADF3B8A331D4}" srcOrd="0" destOrd="0" presId="urn:microsoft.com/office/officeart/2005/8/layout/default"/>
    <dgm:cxn modelId="{15903C12-E3F0-429D-8835-4B16011ABCEB}" srcId="{70956BEB-B926-43B1-AC70-2C75119D3AA7}" destId="{F0F38833-295F-4F07-B451-5870E19373C4}" srcOrd="5" destOrd="0" parTransId="{4A74B775-09D8-4202-9A6C-E98086B7A70A}" sibTransId="{F300685C-F6BE-44A5-9D8A-BDFFECFC0898}"/>
    <dgm:cxn modelId="{CD6B4F1F-CC4D-4B95-A333-F8DFC6C9E70D}" type="presOf" srcId="{505BEB2E-C397-41ED-BC1A-5907C23D3ACF}" destId="{F1FA5317-E3EE-4242-B4E0-206E54BBAB9D}" srcOrd="0" destOrd="0" presId="urn:microsoft.com/office/officeart/2005/8/layout/default"/>
    <dgm:cxn modelId="{57194D22-95CD-4E35-90F5-7E8D9BB16020}" type="presOf" srcId="{25A79503-C102-49FC-82BA-90EF6E86643B}" destId="{52A97319-D782-4297-972A-7A176C8B88E3}" srcOrd="0" destOrd="0" presId="urn:microsoft.com/office/officeart/2005/8/layout/default"/>
    <dgm:cxn modelId="{D3470237-4A39-4441-B188-338B80DD2FE6}" type="presOf" srcId="{1FE029F1-179C-4C89-99D1-0E826545FDD3}" destId="{F21824C3-EE5D-45EE-B695-FCAC912D7535}" srcOrd="0" destOrd="0" presId="urn:microsoft.com/office/officeart/2005/8/layout/default"/>
    <dgm:cxn modelId="{0340EE3A-31AD-4A36-86D2-D331DCFB9F74}" type="presOf" srcId="{D2C185BE-B500-41EE-8D88-6DBB3A8D57AB}" destId="{BF770B69-68DD-440B-9050-33DB4718410B}" srcOrd="0" destOrd="0" presId="urn:microsoft.com/office/officeart/2005/8/layout/default"/>
    <dgm:cxn modelId="{724A235B-91D3-412E-A9B3-4DF1EFD05049}" srcId="{70956BEB-B926-43B1-AC70-2C75119D3AA7}" destId="{25A79503-C102-49FC-82BA-90EF6E86643B}" srcOrd="3" destOrd="0" parTransId="{9F84018C-1EFB-45C1-A52E-D598CC5DE990}" sibTransId="{CA7B4D45-F385-47D3-B240-77193BDC425D}"/>
    <dgm:cxn modelId="{0FC18F43-B76A-48C9-95D9-10FDBA26ECDA}" type="presOf" srcId="{70956BEB-B926-43B1-AC70-2C75119D3AA7}" destId="{3B0703A5-D02D-4BDF-840D-ACF15E9D1C8B}" srcOrd="0" destOrd="0" presId="urn:microsoft.com/office/officeart/2005/8/layout/default"/>
    <dgm:cxn modelId="{57F13447-5C5B-4923-971B-D026B21E4D89}" srcId="{70956BEB-B926-43B1-AC70-2C75119D3AA7}" destId="{1FE029F1-179C-4C89-99D1-0E826545FDD3}" srcOrd="4" destOrd="0" parTransId="{CE2F2F96-8087-404A-AF03-B6A06E127226}" sibTransId="{79F6C74A-7BEB-4C2F-854A-D4A78C8B60CC}"/>
    <dgm:cxn modelId="{20938F4E-F1FD-4AB3-B36F-93DE3AEF0233}" srcId="{70956BEB-B926-43B1-AC70-2C75119D3AA7}" destId="{D2C185BE-B500-41EE-8D88-6DBB3A8D57AB}" srcOrd="0" destOrd="0" parTransId="{F833C3C0-A915-4DA6-A52F-E3A4373C3C3B}" sibTransId="{93D8AF6C-EE23-4637-8DCA-9D96F889445A}"/>
    <dgm:cxn modelId="{A4463657-F592-49B3-92C1-7A69AEC5CED9}" srcId="{70956BEB-B926-43B1-AC70-2C75119D3AA7}" destId="{C36578EA-7718-48A2-8615-67674AD307E5}" srcOrd="1" destOrd="0" parTransId="{43F57552-45F6-41BC-BFA7-186F63740AC4}" sibTransId="{64C46073-14A4-4A60-B443-2E1E83416A06}"/>
    <dgm:cxn modelId="{F35523AC-1B23-44B9-AA8D-713914F23F2B}" srcId="{70956BEB-B926-43B1-AC70-2C75119D3AA7}" destId="{505BEB2E-C397-41ED-BC1A-5907C23D3ACF}" srcOrd="2" destOrd="0" parTransId="{AAB76741-6C8B-47BA-95C5-99E0A076D5FC}" sibTransId="{968AC92B-3E59-4B08-86ED-436D59527DD6}"/>
    <dgm:cxn modelId="{76F73FC5-2395-4CC9-A1B8-DA39E8F7F79C}" type="presOf" srcId="{C36578EA-7718-48A2-8615-67674AD307E5}" destId="{56459027-C976-464A-B0F2-E41C4A267B73}" srcOrd="0" destOrd="0" presId="urn:microsoft.com/office/officeart/2005/8/layout/default"/>
    <dgm:cxn modelId="{48A4F444-036E-4E98-8169-2D3B9DE7F875}" type="presParOf" srcId="{3B0703A5-D02D-4BDF-840D-ACF15E9D1C8B}" destId="{BF770B69-68DD-440B-9050-33DB4718410B}" srcOrd="0" destOrd="0" presId="urn:microsoft.com/office/officeart/2005/8/layout/default"/>
    <dgm:cxn modelId="{25C14F7F-6DE2-4EEF-8D23-3D6D2DA93DE0}" type="presParOf" srcId="{3B0703A5-D02D-4BDF-840D-ACF15E9D1C8B}" destId="{633D9D22-9D7B-4A1A-94BD-98F6DED6C7C7}" srcOrd="1" destOrd="0" presId="urn:microsoft.com/office/officeart/2005/8/layout/default"/>
    <dgm:cxn modelId="{7E861DA6-AF31-42C3-B22B-0E801B04D561}" type="presParOf" srcId="{3B0703A5-D02D-4BDF-840D-ACF15E9D1C8B}" destId="{56459027-C976-464A-B0F2-E41C4A267B73}" srcOrd="2" destOrd="0" presId="urn:microsoft.com/office/officeart/2005/8/layout/default"/>
    <dgm:cxn modelId="{B5A8CA6A-8538-4A77-99A5-F92E0D79820C}" type="presParOf" srcId="{3B0703A5-D02D-4BDF-840D-ACF15E9D1C8B}" destId="{6FB712B3-6AC3-4959-91CC-FDF539EB3CFD}" srcOrd="3" destOrd="0" presId="urn:microsoft.com/office/officeart/2005/8/layout/default"/>
    <dgm:cxn modelId="{B0B8B3DE-8ADC-48CF-9E9B-2A629EC2E5F8}" type="presParOf" srcId="{3B0703A5-D02D-4BDF-840D-ACF15E9D1C8B}" destId="{F1FA5317-E3EE-4242-B4E0-206E54BBAB9D}" srcOrd="4" destOrd="0" presId="urn:microsoft.com/office/officeart/2005/8/layout/default"/>
    <dgm:cxn modelId="{3BE18DD1-465E-4CB3-8252-124FCAA861CC}" type="presParOf" srcId="{3B0703A5-D02D-4BDF-840D-ACF15E9D1C8B}" destId="{987F9D5B-F740-494B-85B3-16E8DDC4E8F4}" srcOrd="5" destOrd="0" presId="urn:microsoft.com/office/officeart/2005/8/layout/default"/>
    <dgm:cxn modelId="{5C11C4E0-FA60-4355-8AB7-0F6FC5530FE3}" type="presParOf" srcId="{3B0703A5-D02D-4BDF-840D-ACF15E9D1C8B}" destId="{52A97319-D782-4297-972A-7A176C8B88E3}" srcOrd="6" destOrd="0" presId="urn:microsoft.com/office/officeart/2005/8/layout/default"/>
    <dgm:cxn modelId="{F50A71B4-815C-4E59-B10F-ABC8B9497718}" type="presParOf" srcId="{3B0703A5-D02D-4BDF-840D-ACF15E9D1C8B}" destId="{83D40EC4-1285-4316-BD6D-530610E871E7}" srcOrd="7" destOrd="0" presId="urn:microsoft.com/office/officeart/2005/8/layout/default"/>
    <dgm:cxn modelId="{EB4F0BE0-4DB9-48E7-9CCE-0CFAD02BEA15}" type="presParOf" srcId="{3B0703A5-D02D-4BDF-840D-ACF15E9D1C8B}" destId="{F21824C3-EE5D-45EE-B695-FCAC912D7535}" srcOrd="8" destOrd="0" presId="urn:microsoft.com/office/officeart/2005/8/layout/default"/>
    <dgm:cxn modelId="{D1FB49C7-9776-441B-AA72-D8870C6F2D78}" type="presParOf" srcId="{3B0703A5-D02D-4BDF-840D-ACF15E9D1C8B}" destId="{0ADE6B72-94CF-41D0-AC0F-28EFD8D9B42E}" srcOrd="9" destOrd="0" presId="urn:microsoft.com/office/officeart/2005/8/layout/default"/>
    <dgm:cxn modelId="{7EF8E99B-E626-44D8-A2CD-C6B77CBDE684}" type="presParOf" srcId="{3B0703A5-D02D-4BDF-840D-ACF15E9D1C8B}" destId="{EBF2F8B1-4500-4651-9247-ADF3B8A331D4}"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16ED06C-19E9-4724-8973-158E440D3034}"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BF57FE72-F3CB-4C83-B576-323746A299DC}">
      <dgm:prSet custT="1"/>
      <dgm:spPr/>
      <dgm:t>
        <a:bodyPr/>
        <a:lstStyle/>
        <a:p>
          <a:r>
            <a:rPr lang="en-US" sz="1800" dirty="0">
              <a:latin typeface="Times New Roman" panose="02020603050405020304" pitchFamily="18" charset="0"/>
              <a:cs typeface="Times New Roman" panose="02020603050405020304" pitchFamily="18" charset="0"/>
            </a:rPr>
            <a:t>Road policing uses Automated Number Plate Recognition (ANPR) to track suspect vehicles, detect stolen cars, and monitor drug movements, scanning over 50 million plates daily in the UK (Absolute Reg., 2024).</a:t>
          </a:r>
        </a:p>
      </dgm:t>
    </dgm:pt>
    <dgm:pt modelId="{17225488-5AF4-4406-97E1-C980AC7DDCA8}" type="parTrans" cxnId="{C7D23FA4-5115-40DF-8345-AFD8CA87ACCB}">
      <dgm:prSet/>
      <dgm:spPr/>
      <dgm:t>
        <a:bodyPr/>
        <a:lstStyle/>
        <a:p>
          <a:endParaRPr lang="en-US"/>
        </a:p>
      </dgm:t>
    </dgm:pt>
    <dgm:pt modelId="{E3F581D1-CA39-419D-AC6E-A2CA8DB7D47E}" type="sibTrans" cxnId="{C7D23FA4-5115-40DF-8345-AFD8CA87ACCB}">
      <dgm:prSet/>
      <dgm:spPr/>
      <dgm:t>
        <a:bodyPr/>
        <a:lstStyle/>
        <a:p>
          <a:endParaRPr lang="en-US"/>
        </a:p>
      </dgm:t>
    </dgm:pt>
    <dgm:pt modelId="{AAA69955-B959-4391-8F30-3CE35C2D6C6B}">
      <dgm:prSet custT="1"/>
      <dgm:spPr/>
      <dgm:t>
        <a:bodyPr/>
        <a:lstStyle/>
        <a:p>
          <a:r>
            <a:rPr lang="en-US" sz="1800" dirty="0">
              <a:latin typeface="Times New Roman" panose="02020603050405020304" pitchFamily="18" charset="0"/>
              <a:cs typeface="Times New Roman" panose="02020603050405020304" pitchFamily="18" charset="0"/>
            </a:rPr>
            <a:t>Intelligence-led vehicle stops help officers seize drugs, weapons, and cash. In 2023, over 800 stops led to 1,600 arrests and £1.2 million in drug seizures (UK Government, 2023).</a:t>
          </a:r>
        </a:p>
      </dgm:t>
    </dgm:pt>
    <dgm:pt modelId="{0D5A1E08-0544-4EA9-B66E-709E734FD7B8}" type="parTrans" cxnId="{ADBAE386-5DAE-4163-A14A-6DC775856ECA}">
      <dgm:prSet/>
      <dgm:spPr/>
      <dgm:t>
        <a:bodyPr/>
        <a:lstStyle/>
        <a:p>
          <a:endParaRPr lang="en-US"/>
        </a:p>
      </dgm:t>
    </dgm:pt>
    <dgm:pt modelId="{B020F6DB-4062-4BE0-BA47-98F8F6FA94DB}" type="sibTrans" cxnId="{ADBAE386-5DAE-4163-A14A-6DC775856ECA}">
      <dgm:prSet/>
      <dgm:spPr/>
      <dgm:t>
        <a:bodyPr/>
        <a:lstStyle/>
        <a:p>
          <a:endParaRPr lang="en-US"/>
        </a:p>
      </dgm:t>
    </dgm:pt>
    <dgm:pt modelId="{2ED6676C-10D1-46EF-A780-7F682192F668}">
      <dgm:prSet custT="1"/>
      <dgm:spPr/>
      <dgm:t>
        <a:bodyPr/>
        <a:lstStyle/>
        <a:p>
          <a:r>
            <a:rPr lang="en-US" sz="1800" dirty="0">
              <a:latin typeface="Times New Roman" panose="02020603050405020304" pitchFamily="18" charset="0"/>
              <a:cs typeface="Times New Roman" panose="02020603050405020304" pitchFamily="18" charset="0"/>
            </a:rPr>
            <a:t>Police have dismantled hundreds of supply lines using confidential informants and undercover officers to infiltrate County Lines networks.</a:t>
          </a:r>
        </a:p>
      </dgm:t>
    </dgm:pt>
    <dgm:pt modelId="{D59A48F9-F5FE-4F86-8859-AA87BCA4BF39}" type="parTrans" cxnId="{66817221-BB68-4A85-AC07-077A4895822E}">
      <dgm:prSet/>
      <dgm:spPr/>
      <dgm:t>
        <a:bodyPr/>
        <a:lstStyle/>
        <a:p>
          <a:endParaRPr lang="en-US"/>
        </a:p>
      </dgm:t>
    </dgm:pt>
    <dgm:pt modelId="{DF0F1E1B-6010-4B01-ABB2-905ABC895496}" type="sibTrans" cxnId="{66817221-BB68-4A85-AC07-077A4895822E}">
      <dgm:prSet/>
      <dgm:spPr/>
      <dgm:t>
        <a:bodyPr/>
        <a:lstStyle/>
        <a:p>
          <a:endParaRPr lang="en-US"/>
        </a:p>
      </dgm:t>
    </dgm:pt>
    <dgm:pt modelId="{7D5F11A5-38C4-429F-8E65-7C4CD4A07BE6}">
      <dgm:prSet custT="1"/>
      <dgm:spPr/>
      <dgm:t>
        <a:bodyPr/>
        <a:lstStyle/>
        <a:p>
          <a:r>
            <a:rPr lang="en-US" sz="1600" dirty="0">
              <a:latin typeface="Times New Roman" panose="02020603050405020304" pitchFamily="18" charset="0"/>
              <a:cs typeface="Times New Roman" panose="02020603050405020304" pitchFamily="18" charset="0"/>
            </a:rPr>
            <a:t>In March 2024, a national crackdown led to 1,874 arrests, 245 drug lines broken, and 1,653 vulnerable people safeguarded, including children. Police also seized £2.5 million in drugs, 660 weapons, and £1.8 million in cash, highlighting the impact of coordinated road policing (National Police Chiefs’ Council, 2024).</a:t>
          </a:r>
        </a:p>
      </dgm:t>
    </dgm:pt>
    <dgm:pt modelId="{4EB11328-258A-4EA9-858E-8850DE577CCF}" type="parTrans" cxnId="{B705F4F4-7E3F-4A21-825B-400ABCD10FC2}">
      <dgm:prSet/>
      <dgm:spPr/>
      <dgm:t>
        <a:bodyPr/>
        <a:lstStyle/>
        <a:p>
          <a:endParaRPr lang="en-US"/>
        </a:p>
      </dgm:t>
    </dgm:pt>
    <dgm:pt modelId="{588B39BB-2FD4-49C7-B67A-6C90769247E0}" type="sibTrans" cxnId="{B705F4F4-7E3F-4A21-825B-400ABCD10FC2}">
      <dgm:prSet/>
      <dgm:spPr/>
      <dgm:t>
        <a:bodyPr/>
        <a:lstStyle/>
        <a:p>
          <a:endParaRPr lang="en-US"/>
        </a:p>
      </dgm:t>
    </dgm:pt>
    <dgm:pt modelId="{10BE9C15-8B00-4DCF-8332-9843CC743F25}">
      <dgm:prSet custT="1"/>
      <dgm:spPr/>
      <dgm:t>
        <a:bodyPr/>
        <a:lstStyle/>
        <a:p>
          <a:r>
            <a:rPr lang="en-US" sz="1800" dirty="0">
              <a:latin typeface="Times New Roman" panose="02020603050405020304" pitchFamily="18" charset="0"/>
              <a:cs typeface="Times New Roman" panose="02020603050405020304" pitchFamily="18" charset="0"/>
            </a:rPr>
            <a:t>Improved intelligence sharing between road policing, the National Crime Agency (NCA), and regional crime units strengthens efforts to disrupt County Lines networks.</a:t>
          </a:r>
        </a:p>
      </dgm:t>
    </dgm:pt>
    <dgm:pt modelId="{406B3C41-32C6-4D7A-8588-9060796DB0FD}" type="parTrans" cxnId="{70E577AD-BFB0-492B-849E-94825FE1DA9A}">
      <dgm:prSet/>
      <dgm:spPr/>
      <dgm:t>
        <a:bodyPr/>
        <a:lstStyle/>
        <a:p>
          <a:endParaRPr lang="en-US"/>
        </a:p>
      </dgm:t>
    </dgm:pt>
    <dgm:pt modelId="{00DA366D-2558-473F-9C29-A03F6E186CC1}" type="sibTrans" cxnId="{70E577AD-BFB0-492B-849E-94825FE1DA9A}">
      <dgm:prSet/>
      <dgm:spPr/>
      <dgm:t>
        <a:bodyPr/>
        <a:lstStyle/>
        <a:p>
          <a:endParaRPr lang="en-US"/>
        </a:p>
      </dgm:t>
    </dgm:pt>
    <dgm:pt modelId="{1729E3D3-BF09-482A-8485-D1462E2CC8EB}" type="pres">
      <dgm:prSet presAssocID="{516ED06C-19E9-4724-8973-158E440D3034}" presName="linear" presStyleCnt="0">
        <dgm:presLayoutVars>
          <dgm:animLvl val="lvl"/>
          <dgm:resizeHandles val="exact"/>
        </dgm:presLayoutVars>
      </dgm:prSet>
      <dgm:spPr/>
    </dgm:pt>
    <dgm:pt modelId="{41456D7E-5AA0-489B-BC3F-8B8AEC7E3316}" type="pres">
      <dgm:prSet presAssocID="{BF57FE72-F3CB-4C83-B576-323746A299DC}" presName="parentText" presStyleLbl="node1" presStyleIdx="0" presStyleCnt="5">
        <dgm:presLayoutVars>
          <dgm:chMax val="0"/>
          <dgm:bulletEnabled val="1"/>
        </dgm:presLayoutVars>
      </dgm:prSet>
      <dgm:spPr/>
    </dgm:pt>
    <dgm:pt modelId="{C52C012B-4944-4E64-AA05-5A8653380AFF}" type="pres">
      <dgm:prSet presAssocID="{E3F581D1-CA39-419D-AC6E-A2CA8DB7D47E}" presName="spacer" presStyleCnt="0"/>
      <dgm:spPr/>
    </dgm:pt>
    <dgm:pt modelId="{4130C15A-6FB0-4858-BE95-B1F27D349EA4}" type="pres">
      <dgm:prSet presAssocID="{AAA69955-B959-4391-8F30-3CE35C2D6C6B}" presName="parentText" presStyleLbl="node1" presStyleIdx="1" presStyleCnt="5">
        <dgm:presLayoutVars>
          <dgm:chMax val="0"/>
          <dgm:bulletEnabled val="1"/>
        </dgm:presLayoutVars>
      </dgm:prSet>
      <dgm:spPr/>
    </dgm:pt>
    <dgm:pt modelId="{F529A8D2-D6E5-4D51-A477-D919D4196881}" type="pres">
      <dgm:prSet presAssocID="{B020F6DB-4062-4BE0-BA47-98F8F6FA94DB}" presName="spacer" presStyleCnt="0"/>
      <dgm:spPr/>
    </dgm:pt>
    <dgm:pt modelId="{82D5C73D-C64C-4F87-8CA0-60247D777885}" type="pres">
      <dgm:prSet presAssocID="{2ED6676C-10D1-46EF-A780-7F682192F668}" presName="parentText" presStyleLbl="node1" presStyleIdx="2" presStyleCnt="5">
        <dgm:presLayoutVars>
          <dgm:chMax val="0"/>
          <dgm:bulletEnabled val="1"/>
        </dgm:presLayoutVars>
      </dgm:prSet>
      <dgm:spPr/>
    </dgm:pt>
    <dgm:pt modelId="{6066B5DB-5EDC-4454-A8F4-2B69C65933D0}" type="pres">
      <dgm:prSet presAssocID="{DF0F1E1B-6010-4B01-ABB2-905ABC895496}" presName="spacer" presStyleCnt="0"/>
      <dgm:spPr/>
    </dgm:pt>
    <dgm:pt modelId="{A3E9F746-0A4F-4874-9544-F700638DDD37}" type="pres">
      <dgm:prSet presAssocID="{7D5F11A5-38C4-429F-8E65-7C4CD4A07BE6}" presName="parentText" presStyleLbl="node1" presStyleIdx="3" presStyleCnt="5">
        <dgm:presLayoutVars>
          <dgm:chMax val="0"/>
          <dgm:bulletEnabled val="1"/>
        </dgm:presLayoutVars>
      </dgm:prSet>
      <dgm:spPr/>
    </dgm:pt>
    <dgm:pt modelId="{36267BB1-A3F7-4F1B-869B-9E923B0D6871}" type="pres">
      <dgm:prSet presAssocID="{588B39BB-2FD4-49C7-B67A-6C90769247E0}" presName="spacer" presStyleCnt="0"/>
      <dgm:spPr/>
    </dgm:pt>
    <dgm:pt modelId="{48A70558-AFA2-4282-B018-BAA798EF4B5F}" type="pres">
      <dgm:prSet presAssocID="{10BE9C15-8B00-4DCF-8332-9843CC743F25}" presName="parentText" presStyleLbl="node1" presStyleIdx="4" presStyleCnt="5">
        <dgm:presLayoutVars>
          <dgm:chMax val="0"/>
          <dgm:bulletEnabled val="1"/>
        </dgm:presLayoutVars>
      </dgm:prSet>
      <dgm:spPr/>
    </dgm:pt>
  </dgm:ptLst>
  <dgm:cxnLst>
    <dgm:cxn modelId="{8174C81B-70AC-49DF-9EA2-84E7C594DABC}" type="presOf" srcId="{516ED06C-19E9-4724-8973-158E440D3034}" destId="{1729E3D3-BF09-482A-8485-D1462E2CC8EB}" srcOrd="0" destOrd="0" presId="urn:microsoft.com/office/officeart/2005/8/layout/vList2"/>
    <dgm:cxn modelId="{66817221-BB68-4A85-AC07-077A4895822E}" srcId="{516ED06C-19E9-4724-8973-158E440D3034}" destId="{2ED6676C-10D1-46EF-A780-7F682192F668}" srcOrd="2" destOrd="0" parTransId="{D59A48F9-F5FE-4F86-8859-AA87BCA4BF39}" sibTransId="{DF0F1E1B-6010-4B01-ABB2-905ABC895496}"/>
    <dgm:cxn modelId="{4ED7A348-0229-4642-B02A-2047EBCE01CF}" type="presOf" srcId="{AAA69955-B959-4391-8F30-3CE35C2D6C6B}" destId="{4130C15A-6FB0-4858-BE95-B1F27D349EA4}" srcOrd="0" destOrd="0" presId="urn:microsoft.com/office/officeart/2005/8/layout/vList2"/>
    <dgm:cxn modelId="{C5ECAC6E-0E15-46E8-BE59-338802191EC4}" type="presOf" srcId="{10BE9C15-8B00-4DCF-8332-9843CC743F25}" destId="{48A70558-AFA2-4282-B018-BAA798EF4B5F}" srcOrd="0" destOrd="0" presId="urn:microsoft.com/office/officeart/2005/8/layout/vList2"/>
    <dgm:cxn modelId="{ADBAE386-5DAE-4163-A14A-6DC775856ECA}" srcId="{516ED06C-19E9-4724-8973-158E440D3034}" destId="{AAA69955-B959-4391-8F30-3CE35C2D6C6B}" srcOrd="1" destOrd="0" parTransId="{0D5A1E08-0544-4EA9-B66E-709E734FD7B8}" sibTransId="{B020F6DB-4062-4BE0-BA47-98F8F6FA94DB}"/>
    <dgm:cxn modelId="{3F98A7A2-A747-43F1-9FC4-91185D68BACE}" type="presOf" srcId="{2ED6676C-10D1-46EF-A780-7F682192F668}" destId="{82D5C73D-C64C-4F87-8CA0-60247D777885}" srcOrd="0" destOrd="0" presId="urn:microsoft.com/office/officeart/2005/8/layout/vList2"/>
    <dgm:cxn modelId="{C7D23FA4-5115-40DF-8345-AFD8CA87ACCB}" srcId="{516ED06C-19E9-4724-8973-158E440D3034}" destId="{BF57FE72-F3CB-4C83-B576-323746A299DC}" srcOrd="0" destOrd="0" parTransId="{17225488-5AF4-4406-97E1-C980AC7DDCA8}" sibTransId="{E3F581D1-CA39-419D-AC6E-A2CA8DB7D47E}"/>
    <dgm:cxn modelId="{70E577AD-BFB0-492B-849E-94825FE1DA9A}" srcId="{516ED06C-19E9-4724-8973-158E440D3034}" destId="{10BE9C15-8B00-4DCF-8332-9843CC743F25}" srcOrd="4" destOrd="0" parTransId="{406B3C41-32C6-4D7A-8588-9060796DB0FD}" sibTransId="{00DA366D-2558-473F-9C29-A03F6E186CC1}"/>
    <dgm:cxn modelId="{CCD355DA-3FA6-479A-AAAA-E734CF3FFE36}" type="presOf" srcId="{7D5F11A5-38C4-429F-8E65-7C4CD4A07BE6}" destId="{A3E9F746-0A4F-4874-9544-F700638DDD37}" srcOrd="0" destOrd="0" presId="urn:microsoft.com/office/officeart/2005/8/layout/vList2"/>
    <dgm:cxn modelId="{EB41AAF3-B344-414D-A83E-060B322B3F71}" type="presOf" srcId="{BF57FE72-F3CB-4C83-B576-323746A299DC}" destId="{41456D7E-5AA0-489B-BC3F-8B8AEC7E3316}" srcOrd="0" destOrd="0" presId="urn:microsoft.com/office/officeart/2005/8/layout/vList2"/>
    <dgm:cxn modelId="{B705F4F4-7E3F-4A21-825B-400ABCD10FC2}" srcId="{516ED06C-19E9-4724-8973-158E440D3034}" destId="{7D5F11A5-38C4-429F-8E65-7C4CD4A07BE6}" srcOrd="3" destOrd="0" parTransId="{4EB11328-258A-4EA9-858E-8850DE577CCF}" sibTransId="{588B39BB-2FD4-49C7-B67A-6C90769247E0}"/>
    <dgm:cxn modelId="{B92A76E9-5267-4467-BDBC-55B8993E3554}" type="presParOf" srcId="{1729E3D3-BF09-482A-8485-D1462E2CC8EB}" destId="{41456D7E-5AA0-489B-BC3F-8B8AEC7E3316}" srcOrd="0" destOrd="0" presId="urn:microsoft.com/office/officeart/2005/8/layout/vList2"/>
    <dgm:cxn modelId="{05DC467A-5011-4DC7-A5F2-0912466099A6}" type="presParOf" srcId="{1729E3D3-BF09-482A-8485-D1462E2CC8EB}" destId="{C52C012B-4944-4E64-AA05-5A8653380AFF}" srcOrd="1" destOrd="0" presId="urn:microsoft.com/office/officeart/2005/8/layout/vList2"/>
    <dgm:cxn modelId="{3A6FD923-5748-4ECB-8A6D-1A14B5CFADC3}" type="presParOf" srcId="{1729E3D3-BF09-482A-8485-D1462E2CC8EB}" destId="{4130C15A-6FB0-4858-BE95-B1F27D349EA4}" srcOrd="2" destOrd="0" presId="urn:microsoft.com/office/officeart/2005/8/layout/vList2"/>
    <dgm:cxn modelId="{ECD2AF67-E308-40CB-B3FF-0B7CBE741668}" type="presParOf" srcId="{1729E3D3-BF09-482A-8485-D1462E2CC8EB}" destId="{F529A8D2-D6E5-4D51-A477-D919D4196881}" srcOrd="3" destOrd="0" presId="urn:microsoft.com/office/officeart/2005/8/layout/vList2"/>
    <dgm:cxn modelId="{7CA7E6CA-0DE1-47F7-9F48-512D3BE84E3D}" type="presParOf" srcId="{1729E3D3-BF09-482A-8485-D1462E2CC8EB}" destId="{82D5C73D-C64C-4F87-8CA0-60247D777885}" srcOrd="4" destOrd="0" presId="urn:microsoft.com/office/officeart/2005/8/layout/vList2"/>
    <dgm:cxn modelId="{B57E4C99-C6C5-4B6E-8BBA-90F9F076D52E}" type="presParOf" srcId="{1729E3D3-BF09-482A-8485-D1462E2CC8EB}" destId="{6066B5DB-5EDC-4454-A8F4-2B69C65933D0}" srcOrd="5" destOrd="0" presId="urn:microsoft.com/office/officeart/2005/8/layout/vList2"/>
    <dgm:cxn modelId="{0056216C-86F7-4F66-86B0-F02F56FABCB5}" type="presParOf" srcId="{1729E3D3-BF09-482A-8485-D1462E2CC8EB}" destId="{A3E9F746-0A4F-4874-9544-F700638DDD37}" srcOrd="6" destOrd="0" presId="urn:microsoft.com/office/officeart/2005/8/layout/vList2"/>
    <dgm:cxn modelId="{91A70F82-6BD1-40A6-83CE-1F3C147F3359}" type="presParOf" srcId="{1729E3D3-BF09-482A-8485-D1462E2CC8EB}" destId="{36267BB1-A3F7-4F1B-869B-9E923B0D6871}" srcOrd="7" destOrd="0" presId="urn:microsoft.com/office/officeart/2005/8/layout/vList2"/>
    <dgm:cxn modelId="{99CD32EC-BDAD-4F09-A623-CC120001B19B}" type="presParOf" srcId="{1729E3D3-BF09-482A-8485-D1462E2CC8EB}" destId="{48A70558-AFA2-4282-B018-BAA798EF4B5F}"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1F6EDD6-68EC-4DF2-A3D9-E3595368290C}"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A18366A4-6B63-4A7D-92E0-28992D58269A}">
      <dgm:prSet custT="1"/>
      <dgm:spPr/>
      <dgm:t>
        <a:bodyPr/>
        <a:lstStyle/>
        <a:p>
          <a:r>
            <a:rPr lang="en-US" sz="1200" dirty="0">
              <a:latin typeface="Times New Roman" panose="02020603050405020304" pitchFamily="18" charset="0"/>
              <a:cs typeface="Times New Roman" panose="02020603050405020304" pitchFamily="18" charset="0"/>
            </a:rPr>
            <a:t>ILP involves gathering data from various sources, such as police records and community reports, to detect patterns indicative of County Lines operations. </a:t>
          </a:r>
        </a:p>
      </dgm:t>
    </dgm:pt>
    <dgm:pt modelId="{24A72F5F-DE93-4672-8138-BD6FBEBD539B}" type="parTrans" cxnId="{8DA162A3-253D-4888-B963-DCD1139E3CCC}">
      <dgm:prSet/>
      <dgm:spPr/>
      <dgm:t>
        <a:bodyPr/>
        <a:lstStyle/>
        <a:p>
          <a:endParaRPr lang="en-US"/>
        </a:p>
      </dgm:t>
    </dgm:pt>
    <dgm:pt modelId="{F2205681-28CA-428F-979D-54958A3D78BF}" type="sibTrans" cxnId="{8DA162A3-253D-4888-B963-DCD1139E3CCC}">
      <dgm:prSet/>
      <dgm:spPr/>
      <dgm:t>
        <a:bodyPr/>
        <a:lstStyle/>
        <a:p>
          <a:endParaRPr lang="en-US"/>
        </a:p>
      </dgm:t>
    </dgm:pt>
    <dgm:pt modelId="{D06B24C6-3278-461A-88CC-62D6B4D939C1}">
      <dgm:prSet/>
      <dgm:spPr/>
      <dgm:t>
        <a:bodyPr/>
        <a:lstStyle/>
        <a:p>
          <a:r>
            <a:rPr lang="en-US" dirty="0">
              <a:latin typeface="Times New Roman" panose="02020603050405020304" pitchFamily="18" charset="0"/>
              <a:cs typeface="Times New Roman" panose="02020603050405020304" pitchFamily="18" charset="0"/>
            </a:rPr>
            <a:t>In 2020, the National Crime Agency (NCA) estimated over 2,000 active County Lines in England and Wales, highlighting the extensive reach of these networks (Pitts, 2021).</a:t>
          </a:r>
        </a:p>
      </dgm:t>
    </dgm:pt>
    <dgm:pt modelId="{2DCD7090-3C9C-4300-9313-5096800E7E75}" type="parTrans" cxnId="{61CB0360-D3F8-48E6-8309-B48802304649}">
      <dgm:prSet/>
      <dgm:spPr/>
      <dgm:t>
        <a:bodyPr/>
        <a:lstStyle/>
        <a:p>
          <a:endParaRPr lang="en-US"/>
        </a:p>
      </dgm:t>
    </dgm:pt>
    <dgm:pt modelId="{7C2E8C52-DEDC-4AED-A8D6-AD8436F808E8}" type="sibTrans" cxnId="{61CB0360-D3F8-48E6-8309-B48802304649}">
      <dgm:prSet/>
      <dgm:spPr/>
      <dgm:t>
        <a:bodyPr/>
        <a:lstStyle/>
        <a:p>
          <a:endParaRPr lang="en-US"/>
        </a:p>
      </dgm:t>
    </dgm:pt>
    <dgm:pt modelId="{6089D46A-602B-4D0E-A8FA-BEA5451FBB0F}">
      <dgm:prSet/>
      <dgm:spPr/>
      <dgm:t>
        <a:bodyPr/>
        <a:lstStyle/>
        <a:p>
          <a:r>
            <a:rPr lang="en-US" dirty="0">
              <a:latin typeface="Times New Roman" panose="02020603050405020304" pitchFamily="18" charset="0"/>
              <a:cs typeface="Times New Roman" panose="02020603050405020304" pitchFamily="18" charset="0"/>
            </a:rPr>
            <a:t>ILP uses predictive analytics to determine where County Lines exploitation is likely to occur, which allows for preemptive, not reactive, action.</a:t>
          </a:r>
        </a:p>
      </dgm:t>
    </dgm:pt>
    <dgm:pt modelId="{51725C67-42A7-4FCE-BE85-720071A75326}" type="parTrans" cxnId="{0F313454-627F-499A-BE7E-442DE30CDB40}">
      <dgm:prSet/>
      <dgm:spPr/>
      <dgm:t>
        <a:bodyPr/>
        <a:lstStyle/>
        <a:p>
          <a:endParaRPr lang="en-US"/>
        </a:p>
      </dgm:t>
    </dgm:pt>
    <dgm:pt modelId="{401171F2-33E3-4F88-8CBA-2E0256082F82}" type="sibTrans" cxnId="{0F313454-627F-499A-BE7E-442DE30CDB40}">
      <dgm:prSet/>
      <dgm:spPr/>
      <dgm:t>
        <a:bodyPr/>
        <a:lstStyle/>
        <a:p>
          <a:endParaRPr lang="en-US"/>
        </a:p>
      </dgm:t>
    </dgm:pt>
    <dgm:pt modelId="{51773729-2B41-40EA-B21E-7B3E2D48B62F}">
      <dgm:prSet/>
      <dgm:spPr/>
      <dgm:t>
        <a:bodyPr/>
        <a:lstStyle/>
        <a:p>
          <a:r>
            <a:rPr lang="en-US" dirty="0">
              <a:latin typeface="Times New Roman" panose="02020603050405020304" pitchFamily="18" charset="0"/>
              <a:cs typeface="Times New Roman" panose="02020603050405020304" pitchFamily="18" charset="0"/>
            </a:rPr>
            <a:t>However, the potential exists for predictive policing to disproportionately target marginalized communities, Amnesty International has noted (Dodd, 2025).</a:t>
          </a:r>
        </a:p>
      </dgm:t>
    </dgm:pt>
    <dgm:pt modelId="{4DF45CA4-1B59-4CAA-8788-8E8F99C9CD62}" type="parTrans" cxnId="{450EEB43-72DD-452B-A43E-887AFBE87320}">
      <dgm:prSet/>
      <dgm:spPr/>
      <dgm:t>
        <a:bodyPr/>
        <a:lstStyle/>
        <a:p>
          <a:endParaRPr lang="en-US"/>
        </a:p>
      </dgm:t>
    </dgm:pt>
    <dgm:pt modelId="{4B563E5B-66E4-4B47-B648-A2DC05CCC105}" type="sibTrans" cxnId="{450EEB43-72DD-452B-A43E-887AFBE87320}">
      <dgm:prSet/>
      <dgm:spPr/>
      <dgm:t>
        <a:bodyPr/>
        <a:lstStyle/>
        <a:p>
          <a:endParaRPr lang="en-US"/>
        </a:p>
      </dgm:t>
    </dgm:pt>
    <dgm:pt modelId="{9D1E0B97-34F6-4193-BF1B-0B2A8D4B08DA}">
      <dgm:prSet/>
      <dgm:spPr/>
      <dgm:t>
        <a:bodyPr/>
        <a:lstStyle/>
        <a:p>
          <a:r>
            <a:rPr lang="en-US" dirty="0">
              <a:latin typeface="Times New Roman" panose="02020603050405020304" pitchFamily="18" charset="0"/>
              <a:cs typeface="Times New Roman" panose="02020603050405020304" pitchFamily="18" charset="0"/>
            </a:rPr>
            <a:t>Covert operations and surveillance is used by ILP to provide actionable intelligence on County Lines activities, which in turn, disrupts networks. </a:t>
          </a:r>
        </a:p>
      </dgm:t>
    </dgm:pt>
    <dgm:pt modelId="{6318D137-7863-47C5-81BF-EACD7CECF5DD}" type="parTrans" cxnId="{1050D14A-EDBA-4544-A2CE-C6040135C61F}">
      <dgm:prSet/>
      <dgm:spPr/>
      <dgm:t>
        <a:bodyPr/>
        <a:lstStyle/>
        <a:p>
          <a:endParaRPr lang="en-US"/>
        </a:p>
      </dgm:t>
    </dgm:pt>
    <dgm:pt modelId="{AB4A9239-ACE1-4B59-B753-7C0935C4CAB1}" type="sibTrans" cxnId="{1050D14A-EDBA-4544-A2CE-C6040135C61F}">
      <dgm:prSet/>
      <dgm:spPr/>
      <dgm:t>
        <a:bodyPr/>
        <a:lstStyle/>
        <a:p>
          <a:endParaRPr lang="en-US"/>
        </a:p>
      </dgm:t>
    </dgm:pt>
    <dgm:pt modelId="{C83D96E1-D027-419F-A6D6-9F9C8C063667}">
      <dgm:prSet/>
      <dgm:spPr/>
      <dgm:t>
        <a:bodyPr/>
        <a:lstStyle/>
        <a:p>
          <a:r>
            <a:rPr lang="en-US" dirty="0">
              <a:latin typeface="Times New Roman" panose="02020603050405020304" pitchFamily="18" charset="0"/>
              <a:cs typeface="Times New Roman" panose="02020603050405020304" pitchFamily="18" charset="0"/>
            </a:rPr>
            <a:t>In the period July to September 2024, coordinated law enforcement work closed 410 County Lines and arrested 557 individuals (Home Office, 2024).</a:t>
          </a:r>
        </a:p>
      </dgm:t>
    </dgm:pt>
    <dgm:pt modelId="{93DB6E2D-1CA1-44C8-88AA-5BAEB059CA78}" type="parTrans" cxnId="{3DF06950-0733-4B4A-9E01-47B3F23A61C1}">
      <dgm:prSet/>
      <dgm:spPr/>
      <dgm:t>
        <a:bodyPr/>
        <a:lstStyle/>
        <a:p>
          <a:endParaRPr lang="en-US"/>
        </a:p>
      </dgm:t>
    </dgm:pt>
    <dgm:pt modelId="{78089C14-F42F-4143-BDF1-DC7244937A54}" type="sibTrans" cxnId="{3DF06950-0733-4B4A-9E01-47B3F23A61C1}">
      <dgm:prSet/>
      <dgm:spPr/>
      <dgm:t>
        <a:bodyPr/>
        <a:lstStyle/>
        <a:p>
          <a:endParaRPr lang="en-US"/>
        </a:p>
      </dgm:t>
    </dgm:pt>
    <dgm:pt modelId="{51339D64-3D8E-48B8-BBA0-94376731014C}">
      <dgm:prSet/>
      <dgm:spPr/>
      <dgm:t>
        <a:bodyPr/>
        <a:lstStyle/>
        <a:p>
          <a:r>
            <a:rPr lang="en-US" dirty="0">
              <a:latin typeface="Times New Roman" panose="02020603050405020304" pitchFamily="18" charset="0"/>
              <a:cs typeface="Times New Roman" panose="02020603050405020304" pitchFamily="18" charset="0"/>
            </a:rPr>
            <a:t>This ILP takes steps to educate frontline professionals to identify signs of County Lines exploitation, improving the rate of early detection and response. </a:t>
          </a:r>
        </a:p>
      </dgm:t>
    </dgm:pt>
    <dgm:pt modelId="{E9A7E8A7-39AC-43CE-A653-635FCD3BF13F}" type="parTrans" cxnId="{FB236496-5F5C-4142-ADD3-974240FD1497}">
      <dgm:prSet/>
      <dgm:spPr/>
      <dgm:t>
        <a:bodyPr/>
        <a:lstStyle/>
        <a:p>
          <a:endParaRPr lang="en-US"/>
        </a:p>
      </dgm:t>
    </dgm:pt>
    <dgm:pt modelId="{696EE538-2624-4E13-BC3A-C5ADFC8A3FB4}" type="sibTrans" cxnId="{FB236496-5F5C-4142-ADD3-974240FD1497}">
      <dgm:prSet/>
      <dgm:spPr/>
      <dgm:t>
        <a:bodyPr/>
        <a:lstStyle/>
        <a:p>
          <a:endParaRPr lang="en-US"/>
        </a:p>
      </dgm:t>
    </dgm:pt>
    <dgm:pt modelId="{14D5459B-0259-453D-8C49-7D2F7B6F08A6}">
      <dgm:prSet/>
      <dgm:spPr/>
      <dgm:t>
        <a:bodyPr/>
        <a:lstStyle/>
        <a:p>
          <a:r>
            <a:rPr lang="en-US" dirty="0">
              <a:latin typeface="Times New Roman" panose="02020603050405020304" pitchFamily="18" charset="0"/>
              <a:cs typeface="Times New Roman" panose="02020603050405020304" pitchFamily="18" charset="0"/>
            </a:rPr>
            <a:t>The Children’s Society takes action to stop child exploitation and assist those affected by County Lines (The Children’s Society, 2023).</a:t>
          </a:r>
        </a:p>
      </dgm:t>
    </dgm:pt>
    <dgm:pt modelId="{8DF8F459-04B0-49E6-80AF-13554A3CA5C1}" type="parTrans" cxnId="{39B1C1C1-9FCD-4EC9-A878-AC543F155ACC}">
      <dgm:prSet/>
      <dgm:spPr/>
      <dgm:t>
        <a:bodyPr/>
        <a:lstStyle/>
        <a:p>
          <a:endParaRPr lang="en-US"/>
        </a:p>
      </dgm:t>
    </dgm:pt>
    <dgm:pt modelId="{5E6DFABC-8C44-416C-810C-AA6D67BE3439}" type="sibTrans" cxnId="{39B1C1C1-9FCD-4EC9-A878-AC543F155ACC}">
      <dgm:prSet/>
      <dgm:spPr/>
      <dgm:t>
        <a:bodyPr/>
        <a:lstStyle/>
        <a:p>
          <a:endParaRPr lang="en-US"/>
        </a:p>
      </dgm:t>
    </dgm:pt>
    <dgm:pt modelId="{7F169B6E-0952-40AB-A213-2FC461D11AEF}" type="pres">
      <dgm:prSet presAssocID="{91F6EDD6-68EC-4DF2-A3D9-E3595368290C}" presName="diagram" presStyleCnt="0">
        <dgm:presLayoutVars>
          <dgm:dir/>
          <dgm:resizeHandles val="exact"/>
        </dgm:presLayoutVars>
      </dgm:prSet>
      <dgm:spPr/>
    </dgm:pt>
    <dgm:pt modelId="{61553E6D-7B4D-49D7-8B92-B95305B5DF86}" type="pres">
      <dgm:prSet presAssocID="{A18366A4-6B63-4A7D-92E0-28992D58269A}" presName="node" presStyleLbl="node1" presStyleIdx="0" presStyleCnt="8">
        <dgm:presLayoutVars>
          <dgm:bulletEnabled val="1"/>
        </dgm:presLayoutVars>
      </dgm:prSet>
      <dgm:spPr/>
    </dgm:pt>
    <dgm:pt modelId="{EFFBEDC3-3EE6-4155-9242-6A241C952D2A}" type="pres">
      <dgm:prSet presAssocID="{F2205681-28CA-428F-979D-54958A3D78BF}" presName="sibTrans" presStyleCnt="0"/>
      <dgm:spPr/>
    </dgm:pt>
    <dgm:pt modelId="{057EA3FB-B57E-48C1-A67B-C5917BF6CBB9}" type="pres">
      <dgm:prSet presAssocID="{D06B24C6-3278-461A-88CC-62D6B4D939C1}" presName="node" presStyleLbl="node1" presStyleIdx="1" presStyleCnt="8">
        <dgm:presLayoutVars>
          <dgm:bulletEnabled val="1"/>
        </dgm:presLayoutVars>
      </dgm:prSet>
      <dgm:spPr/>
    </dgm:pt>
    <dgm:pt modelId="{7FE1B4AB-C0E3-4D5A-A23D-77972162741C}" type="pres">
      <dgm:prSet presAssocID="{7C2E8C52-DEDC-4AED-A8D6-AD8436F808E8}" presName="sibTrans" presStyleCnt="0"/>
      <dgm:spPr/>
    </dgm:pt>
    <dgm:pt modelId="{C46B3339-4612-4CA5-BAFA-55CC41677297}" type="pres">
      <dgm:prSet presAssocID="{6089D46A-602B-4D0E-A8FA-BEA5451FBB0F}" presName="node" presStyleLbl="node1" presStyleIdx="2" presStyleCnt="8">
        <dgm:presLayoutVars>
          <dgm:bulletEnabled val="1"/>
        </dgm:presLayoutVars>
      </dgm:prSet>
      <dgm:spPr/>
    </dgm:pt>
    <dgm:pt modelId="{469AE78E-6732-421B-8F19-5B71538639C2}" type="pres">
      <dgm:prSet presAssocID="{401171F2-33E3-4F88-8CBA-2E0256082F82}" presName="sibTrans" presStyleCnt="0"/>
      <dgm:spPr/>
    </dgm:pt>
    <dgm:pt modelId="{0EE9C756-CF1D-4786-AC81-4EEC7A52B4BF}" type="pres">
      <dgm:prSet presAssocID="{51773729-2B41-40EA-B21E-7B3E2D48B62F}" presName="node" presStyleLbl="node1" presStyleIdx="3" presStyleCnt="8">
        <dgm:presLayoutVars>
          <dgm:bulletEnabled val="1"/>
        </dgm:presLayoutVars>
      </dgm:prSet>
      <dgm:spPr/>
    </dgm:pt>
    <dgm:pt modelId="{F03305E6-7B9A-4462-8A9A-C353E9B9869F}" type="pres">
      <dgm:prSet presAssocID="{4B563E5B-66E4-4B47-B648-A2DC05CCC105}" presName="sibTrans" presStyleCnt="0"/>
      <dgm:spPr/>
    </dgm:pt>
    <dgm:pt modelId="{063E45A7-9B54-4075-9240-FAE8C5BA2CD6}" type="pres">
      <dgm:prSet presAssocID="{9D1E0B97-34F6-4193-BF1B-0B2A8D4B08DA}" presName="node" presStyleLbl="node1" presStyleIdx="4" presStyleCnt="8">
        <dgm:presLayoutVars>
          <dgm:bulletEnabled val="1"/>
        </dgm:presLayoutVars>
      </dgm:prSet>
      <dgm:spPr/>
    </dgm:pt>
    <dgm:pt modelId="{1FAC0B3D-59CF-4178-A7D4-AFB8B3E8790C}" type="pres">
      <dgm:prSet presAssocID="{AB4A9239-ACE1-4B59-B753-7C0935C4CAB1}" presName="sibTrans" presStyleCnt="0"/>
      <dgm:spPr/>
    </dgm:pt>
    <dgm:pt modelId="{51979E91-66C9-417D-A05A-2032A4678F0A}" type="pres">
      <dgm:prSet presAssocID="{C83D96E1-D027-419F-A6D6-9F9C8C063667}" presName="node" presStyleLbl="node1" presStyleIdx="5" presStyleCnt="8">
        <dgm:presLayoutVars>
          <dgm:bulletEnabled val="1"/>
        </dgm:presLayoutVars>
      </dgm:prSet>
      <dgm:spPr/>
    </dgm:pt>
    <dgm:pt modelId="{08C35AD6-000C-41BC-AA3B-386128AB1A09}" type="pres">
      <dgm:prSet presAssocID="{78089C14-F42F-4143-BDF1-DC7244937A54}" presName="sibTrans" presStyleCnt="0"/>
      <dgm:spPr/>
    </dgm:pt>
    <dgm:pt modelId="{48A9B358-42D3-4255-9321-6C8EAE6DE01F}" type="pres">
      <dgm:prSet presAssocID="{51339D64-3D8E-48B8-BBA0-94376731014C}" presName="node" presStyleLbl="node1" presStyleIdx="6" presStyleCnt="8">
        <dgm:presLayoutVars>
          <dgm:bulletEnabled val="1"/>
        </dgm:presLayoutVars>
      </dgm:prSet>
      <dgm:spPr/>
    </dgm:pt>
    <dgm:pt modelId="{395D1068-93C9-4B4B-A130-B6D3F9B711E4}" type="pres">
      <dgm:prSet presAssocID="{696EE538-2624-4E13-BC3A-C5ADFC8A3FB4}" presName="sibTrans" presStyleCnt="0"/>
      <dgm:spPr/>
    </dgm:pt>
    <dgm:pt modelId="{D83099F6-7645-4F79-A116-410B00175C84}" type="pres">
      <dgm:prSet presAssocID="{14D5459B-0259-453D-8C49-7D2F7B6F08A6}" presName="node" presStyleLbl="node1" presStyleIdx="7" presStyleCnt="8">
        <dgm:presLayoutVars>
          <dgm:bulletEnabled val="1"/>
        </dgm:presLayoutVars>
      </dgm:prSet>
      <dgm:spPr/>
    </dgm:pt>
  </dgm:ptLst>
  <dgm:cxnLst>
    <dgm:cxn modelId="{475B8625-1F24-4284-A968-10817513D384}" type="presOf" srcId="{51773729-2B41-40EA-B21E-7B3E2D48B62F}" destId="{0EE9C756-CF1D-4786-AC81-4EEC7A52B4BF}" srcOrd="0" destOrd="0" presId="urn:microsoft.com/office/officeart/2005/8/layout/default"/>
    <dgm:cxn modelId="{61CB0360-D3F8-48E6-8309-B48802304649}" srcId="{91F6EDD6-68EC-4DF2-A3D9-E3595368290C}" destId="{D06B24C6-3278-461A-88CC-62D6B4D939C1}" srcOrd="1" destOrd="0" parTransId="{2DCD7090-3C9C-4300-9313-5096800E7E75}" sibTransId="{7C2E8C52-DEDC-4AED-A8D6-AD8436F808E8}"/>
    <dgm:cxn modelId="{450EEB43-72DD-452B-A43E-887AFBE87320}" srcId="{91F6EDD6-68EC-4DF2-A3D9-E3595368290C}" destId="{51773729-2B41-40EA-B21E-7B3E2D48B62F}" srcOrd="3" destOrd="0" parTransId="{4DF45CA4-1B59-4CAA-8788-8E8F99C9CD62}" sibTransId="{4B563E5B-66E4-4B47-B648-A2DC05CCC105}"/>
    <dgm:cxn modelId="{1050D14A-EDBA-4544-A2CE-C6040135C61F}" srcId="{91F6EDD6-68EC-4DF2-A3D9-E3595368290C}" destId="{9D1E0B97-34F6-4193-BF1B-0B2A8D4B08DA}" srcOrd="4" destOrd="0" parTransId="{6318D137-7863-47C5-81BF-EACD7CECF5DD}" sibTransId="{AB4A9239-ACE1-4B59-B753-7C0935C4CAB1}"/>
    <dgm:cxn modelId="{04F4386B-B14E-44D5-94E1-9B1303ABB21D}" type="presOf" srcId="{D06B24C6-3278-461A-88CC-62D6B4D939C1}" destId="{057EA3FB-B57E-48C1-A67B-C5917BF6CBB9}" srcOrd="0" destOrd="0" presId="urn:microsoft.com/office/officeart/2005/8/layout/default"/>
    <dgm:cxn modelId="{3DF06950-0733-4B4A-9E01-47B3F23A61C1}" srcId="{91F6EDD6-68EC-4DF2-A3D9-E3595368290C}" destId="{C83D96E1-D027-419F-A6D6-9F9C8C063667}" srcOrd="5" destOrd="0" parTransId="{93DB6E2D-1CA1-44C8-88AA-5BAEB059CA78}" sibTransId="{78089C14-F42F-4143-BDF1-DC7244937A54}"/>
    <dgm:cxn modelId="{0F313454-627F-499A-BE7E-442DE30CDB40}" srcId="{91F6EDD6-68EC-4DF2-A3D9-E3595368290C}" destId="{6089D46A-602B-4D0E-A8FA-BEA5451FBB0F}" srcOrd="2" destOrd="0" parTransId="{51725C67-42A7-4FCE-BE85-720071A75326}" sibTransId="{401171F2-33E3-4F88-8CBA-2E0256082F82}"/>
    <dgm:cxn modelId="{545FF081-5FC9-4B82-85E8-3FF6FF797858}" type="presOf" srcId="{C83D96E1-D027-419F-A6D6-9F9C8C063667}" destId="{51979E91-66C9-417D-A05A-2032A4678F0A}" srcOrd="0" destOrd="0" presId="urn:microsoft.com/office/officeart/2005/8/layout/default"/>
    <dgm:cxn modelId="{FB236496-5F5C-4142-ADD3-974240FD1497}" srcId="{91F6EDD6-68EC-4DF2-A3D9-E3595368290C}" destId="{51339D64-3D8E-48B8-BBA0-94376731014C}" srcOrd="6" destOrd="0" parTransId="{E9A7E8A7-39AC-43CE-A653-635FCD3BF13F}" sibTransId="{696EE538-2624-4E13-BC3A-C5ADFC8A3FB4}"/>
    <dgm:cxn modelId="{5ACFA099-12D8-407A-A741-09DC6B24DC21}" type="presOf" srcId="{14D5459B-0259-453D-8C49-7D2F7B6F08A6}" destId="{D83099F6-7645-4F79-A116-410B00175C84}" srcOrd="0" destOrd="0" presId="urn:microsoft.com/office/officeart/2005/8/layout/default"/>
    <dgm:cxn modelId="{F71DB59C-CBE0-4EA9-8221-D3179E211E0B}" type="presOf" srcId="{51339D64-3D8E-48B8-BBA0-94376731014C}" destId="{48A9B358-42D3-4255-9321-6C8EAE6DE01F}" srcOrd="0" destOrd="0" presId="urn:microsoft.com/office/officeart/2005/8/layout/default"/>
    <dgm:cxn modelId="{8DA162A3-253D-4888-B963-DCD1139E3CCC}" srcId="{91F6EDD6-68EC-4DF2-A3D9-E3595368290C}" destId="{A18366A4-6B63-4A7D-92E0-28992D58269A}" srcOrd="0" destOrd="0" parTransId="{24A72F5F-DE93-4672-8138-BD6FBEBD539B}" sibTransId="{F2205681-28CA-428F-979D-54958A3D78BF}"/>
    <dgm:cxn modelId="{F291A9A7-02D5-426B-90E7-231DBC6DD7D9}" type="presOf" srcId="{6089D46A-602B-4D0E-A8FA-BEA5451FBB0F}" destId="{C46B3339-4612-4CA5-BAFA-55CC41677297}" srcOrd="0" destOrd="0" presId="urn:microsoft.com/office/officeart/2005/8/layout/default"/>
    <dgm:cxn modelId="{5E8110A9-944D-4A7F-AD32-CEFBA325B4DD}" type="presOf" srcId="{9D1E0B97-34F6-4193-BF1B-0B2A8D4B08DA}" destId="{063E45A7-9B54-4075-9240-FAE8C5BA2CD6}" srcOrd="0" destOrd="0" presId="urn:microsoft.com/office/officeart/2005/8/layout/default"/>
    <dgm:cxn modelId="{AE8891B4-5119-4CF7-B39C-425860066800}" type="presOf" srcId="{91F6EDD6-68EC-4DF2-A3D9-E3595368290C}" destId="{7F169B6E-0952-40AB-A213-2FC461D11AEF}" srcOrd="0" destOrd="0" presId="urn:microsoft.com/office/officeart/2005/8/layout/default"/>
    <dgm:cxn modelId="{39B1C1C1-9FCD-4EC9-A878-AC543F155ACC}" srcId="{91F6EDD6-68EC-4DF2-A3D9-E3595368290C}" destId="{14D5459B-0259-453D-8C49-7D2F7B6F08A6}" srcOrd="7" destOrd="0" parTransId="{8DF8F459-04B0-49E6-80AF-13554A3CA5C1}" sibTransId="{5E6DFABC-8C44-416C-810C-AA6D67BE3439}"/>
    <dgm:cxn modelId="{BBD87CDD-5CDC-411B-899D-964A72940FF9}" type="presOf" srcId="{A18366A4-6B63-4A7D-92E0-28992D58269A}" destId="{61553E6D-7B4D-49D7-8B92-B95305B5DF86}" srcOrd="0" destOrd="0" presId="urn:microsoft.com/office/officeart/2005/8/layout/default"/>
    <dgm:cxn modelId="{27F62109-E41B-48BE-8F45-CF3DB49792D9}" type="presParOf" srcId="{7F169B6E-0952-40AB-A213-2FC461D11AEF}" destId="{61553E6D-7B4D-49D7-8B92-B95305B5DF86}" srcOrd="0" destOrd="0" presId="urn:microsoft.com/office/officeart/2005/8/layout/default"/>
    <dgm:cxn modelId="{ACD798BC-524B-464C-ACD1-8AA031EC7357}" type="presParOf" srcId="{7F169B6E-0952-40AB-A213-2FC461D11AEF}" destId="{EFFBEDC3-3EE6-4155-9242-6A241C952D2A}" srcOrd="1" destOrd="0" presId="urn:microsoft.com/office/officeart/2005/8/layout/default"/>
    <dgm:cxn modelId="{BD3D18E0-E34D-4C05-8D14-9F38A5BEDB37}" type="presParOf" srcId="{7F169B6E-0952-40AB-A213-2FC461D11AEF}" destId="{057EA3FB-B57E-48C1-A67B-C5917BF6CBB9}" srcOrd="2" destOrd="0" presId="urn:microsoft.com/office/officeart/2005/8/layout/default"/>
    <dgm:cxn modelId="{CABEACEF-D4AA-4BF7-A0F0-03B9091302FC}" type="presParOf" srcId="{7F169B6E-0952-40AB-A213-2FC461D11AEF}" destId="{7FE1B4AB-C0E3-4D5A-A23D-77972162741C}" srcOrd="3" destOrd="0" presId="urn:microsoft.com/office/officeart/2005/8/layout/default"/>
    <dgm:cxn modelId="{8F6A5F45-3DC5-4634-89D3-0931998F4238}" type="presParOf" srcId="{7F169B6E-0952-40AB-A213-2FC461D11AEF}" destId="{C46B3339-4612-4CA5-BAFA-55CC41677297}" srcOrd="4" destOrd="0" presId="urn:microsoft.com/office/officeart/2005/8/layout/default"/>
    <dgm:cxn modelId="{5135B324-08E9-4D84-B524-462DF75475E6}" type="presParOf" srcId="{7F169B6E-0952-40AB-A213-2FC461D11AEF}" destId="{469AE78E-6732-421B-8F19-5B71538639C2}" srcOrd="5" destOrd="0" presId="urn:microsoft.com/office/officeart/2005/8/layout/default"/>
    <dgm:cxn modelId="{86CA31A7-66B6-4938-8835-0753951F579A}" type="presParOf" srcId="{7F169B6E-0952-40AB-A213-2FC461D11AEF}" destId="{0EE9C756-CF1D-4786-AC81-4EEC7A52B4BF}" srcOrd="6" destOrd="0" presId="urn:microsoft.com/office/officeart/2005/8/layout/default"/>
    <dgm:cxn modelId="{72ED3FC3-0C55-4D12-8434-964F324ECE39}" type="presParOf" srcId="{7F169B6E-0952-40AB-A213-2FC461D11AEF}" destId="{F03305E6-7B9A-4462-8A9A-C353E9B9869F}" srcOrd="7" destOrd="0" presId="urn:microsoft.com/office/officeart/2005/8/layout/default"/>
    <dgm:cxn modelId="{21A96B2E-262D-4CAE-B0B9-16AD9686E84F}" type="presParOf" srcId="{7F169B6E-0952-40AB-A213-2FC461D11AEF}" destId="{063E45A7-9B54-4075-9240-FAE8C5BA2CD6}" srcOrd="8" destOrd="0" presId="urn:microsoft.com/office/officeart/2005/8/layout/default"/>
    <dgm:cxn modelId="{5BF043CC-5EA0-48F9-84FF-B64976B2C73C}" type="presParOf" srcId="{7F169B6E-0952-40AB-A213-2FC461D11AEF}" destId="{1FAC0B3D-59CF-4178-A7D4-AFB8B3E8790C}" srcOrd="9" destOrd="0" presId="urn:microsoft.com/office/officeart/2005/8/layout/default"/>
    <dgm:cxn modelId="{94F987AC-74E3-4B2C-A6AE-4C13C5996F86}" type="presParOf" srcId="{7F169B6E-0952-40AB-A213-2FC461D11AEF}" destId="{51979E91-66C9-417D-A05A-2032A4678F0A}" srcOrd="10" destOrd="0" presId="urn:microsoft.com/office/officeart/2005/8/layout/default"/>
    <dgm:cxn modelId="{CEEE35C0-C5B7-403C-96FE-725D1D3703E1}" type="presParOf" srcId="{7F169B6E-0952-40AB-A213-2FC461D11AEF}" destId="{08C35AD6-000C-41BC-AA3B-386128AB1A09}" srcOrd="11" destOrd="0" presId="urn:microsoft.com/office/officeart/2005/8/layout/default"/>
    <dgm:cxn modelId="{DA996A23-8A46-4A94-B9F5-772AAEC6B32A}" type="presParOf" srcId="{7F169B6E-0952-40AB-A213-2FC461D11AEF}" destId="{48A9B358-42D3-4255-9321-6C8EAE6DE01F}" srcOrd="12" destOrd="0" presId="urn:microsoft.com/office/officeart/2005/8/layout/default"/>
    <dgm:cxn modelId="{25F5A4CE-F7D2-4B60-940A-C2454DE0781D}" type="presParOf" srcId="{7F169B6E-0952-40AB-A213-2FC461D11AEF}" destId="{395D1068-93C9-4B4B-A130-B6D3F9B711E4}" srcOrd="13" destOrd="0" presId="urn:microsoft.com/office/officeart/2005/8/layout/default"/>
    <dgm:cxn modelId="{9A45DA29-7642-4D37-AC23-F255D1930E74}" type="presParOf" srcId="{7F169B6E-0952-40AB-A213-2FC461D11AEF}" destId="{D83099F6-7645-4F79-A116-410B00175C84}"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D1045E6-C696-4EA3-AA94-AF6F95AD2331}"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FE0070CE-2421-498D-A94F-9A508F3E96EE}">
      <dgm:prSet custT="1"/>
      <dgm:spPr/>
      <dgm:t>
        <a:bodyPr/>
        <a:lstStyle/>
        <a:p>
          <a:r>
            <a:rPr lang="en-US" sz="1400" dirty="0">
              <a:latin typeface="Times New Roman" panose="02020603050405020304" pitchFamily="18" charset="0"/>
              <a:cs typeface="Times New Roman" panose="02020603050405020304" pitchFamily="18" charset="0"/>
            </a:rPr>
            <a:t>ILP has significantly contributed to the identification and apprehension of individuals involved in county lines operations.</a:t>
          </a:r>
        </a:p>
      </dgm:t>
    </dgm:pt>
    <dgm:pt modelId="{8989D3B3-F067-4849-B948-DE90B64FE993}" type="parTrans" cxnId="{7E754A32-B0E4-4744-977D-BDA84F5B820B}">
      <dgm:prSet/>
      <dgm:spPr/>
      <dgm:t>
        <a:bodyPr/>
        <a:lstStyle/>
        <a:p>
          <a:endParaRPr lang="en-US"/>
        </a:p>
      </dgm:t>
    </dgm:pt>
    <dgm:pt modelId="{93B3D956-710F-4498-869C-3974BC16AFF1}" type="sibTrans" cxnId="{7E754A32-B0E4-4744-977D-BDA84F5B820B}">
      <dgm:prSet/>
      <dgm:spPr/>
      <dgm:t>
        <a:bodyPr/>
        <a:lstStyle/>
        <a:p>
          <a:endParaRPr lang="en-US"/>
        </a:p>
      </dgm:t>
    </dgm:pt>
    <dgm:pt modelId="{B5B13C09-7F72-415D-A294-93C5B9742845}">
      <dgm:prSet custT="1"/>
      <dgm:spPr/>
      <dgm:t>
        <a:bodyPr/>
        <a:lstStyle/>
        <a:p>
          <a:r>
            <a:rPr lang="en-US" sz="1400" dirty="0">
              <a:latin typeface="Times New Roman" panose="02020603050405020304" pitchFamily="18" charset="0"/>
              <a:cs typeface="Times New Roman" panose="02020603050405020304" pitchFamily="18" charset="0"/>
            </a:rPr>
            <a:t>Police operations in Norfolk have discovered clever smuggling techniques including hiding drugs in things you might not suspect — inside boat engines and bicycle trainers, for instance. </a:t>
          </a:r>
        </a:p>
      </dgm:t>
    </dgm:pt>
    <dgm:pt modelId="{917634DE-5D1B-4F1F-A527-BC3F58AADACD}" type="parTrans" cxnId="{96E8D179-88AC-4E1C-802A-40380A70B7D6}">
      <dgm:prSet/>
      <dgm:spPr/>
      <dgm:t>
        <a:bodyPr/>
        <a:lstStyle/>
        <a:p>
          <a:endParaRPr lang="en-US"/>
        </a:p>
      </dgm:t>
    </dgm:pt>
    <dgm:pt modelId="{99D419A2-F057-4A9D-ABB4-0770D5873EEB}" type="sibTrans" cxnId="{96E8D179-88AC-4E1C-802A-40380A70B7D6}">
      <dgm:prSet/>
      <dgm:spPr/>
      <dgm:t>
        <a:bodyPr/>
        <a:lstStyle/>
        <a:p>
          <a:endParaRPr lang="en-US"/>
        </a:p>
      </dgm:t>
    </dgm:pt>
    <dgm:pt modelId="{6AF80D15-EF01-4EF4-A6EB-29607655AD68}">
      <dgm:prSet custT="1"/>
      <dgm:spPr/>
      <dgm:t>
        <a:bodyPr/>
        <a:lstStyle/>
        <a:p>
          <a:r>
            <a:rPr lang="en-US" sz="1400" dirty="0">
              <a:latin typeface="Times New Roman" panose="02020603050405020304" pitchFamily="18" charset="0"/>
              <a:cs typeface="Times New Roman" panose="02020603050405020304" pitchFamily="18" charset="0"/>
            </a:rPr>
            <a:t>Notable in this respect was the apprehension of 20kg of methamphetamine from a Norwich-based gang (The Times, 2025). </a:t>
          </a:r>
        </a:p>
      </dgm:t>
    </dgm:pt>
    <dgm:pt modelId="{C8771057-2FC7-4300-8946-41166E0811D4}" type="parTrans" cxnId="{AAF74363-9674-4861-93A6-506D505D4BCC}">
      <dgm:prSet/>
      <dgm:spPr/>
      <dgm:t>
        <a:bodyPr/>
        <a:lstStyle/>
        <a:p>
          <a:endParaRPr lang="en-US"/>
        </a:p>
      </dgm:t>
    </dgm:pt>
    <dgm:pt modelId="{84BE4442-6E02-4E83-ADB3-3237EC316B53}" type="sibTrans" cxnId="{AAF74363-9674-4861-93A6-506D505D4BCC}">
      <dgm:prSet/>
      <dgm:spPr/>
      <dgm:t>
        <a:bodyPr/>
        <a:lstStyle/>
        <a:p>
          <a:endParaRPr lang="en-US"/>
        </a:p>
      </dgm:t>
    </dgm:pt>
    <dgm:pt modelId="{C3C34DB4-DD8B-4E3E-ADCC-8B029C8D5D83}">
      <dgm:prSet custT="1"/>
      <dgm:spPr/>
      <dgm:t>
        <a:bodyPr/>
        <a:lstStyle/>
        <a:p>
          <a:r>
            <a:rPr lang="en-US" sz="1200" dirty="0">
              <a:latin typeface="Times New Roman" panose="02020603050405020304" pitchFamily="18" charset="0"/>
              <a:cs typeface="Times New Roman" panose="02020603050405020304" pitchFamily="18" charset="0"/>
            </a:rPr>
            <a:t>In any capacity, the number of children recorded by police decreased significantly between April 2023 and March 2024, indicating that ILP strategies are in fact identifying and protecting all potential victims (National Police Chiefs' Council, 2024).</a:t>
          </a:r>
        </a:p>
      </dgm:t>
    </dgm:pt>
    <dgm:pt modelId="{077EF4EB-2957-407B-9ECB-F2F2FFBEF6F5}" type="parTrans" cxnId="{921ABE4F-D650-41DC-8FA1-C5943BC953EB}">
      <dgm:prSet/>
      <dgm:spPr/>
      <dgm:t>
        <a:bodyPr/>
        <a:lstStyle/>
        <a:p>
          <a:endParaRPr lang="en-US"/>
        </a:p>
      </dgm:t>
    </dgm:pt>
    <dgm:pt modelId="{0DAD7754-375E-47F2-A580-D0E4DE3179C0}" type="sibTrans" cxnId="{921ABE4F-D650-41DC-8FA1-C5943BC953EB}">
      <dgm:prSet/>
      <dgm:spPr/>
      <dgm:t>
        <a:bodyPr/>
        <a:lstStyle/>
        <a:p>
          <a:endParaRPr lang="en-US"/>
        </a:p>
      </dgm:t>
    </dgm:pt>
    <dgm:pt modelId="{73D7AD39-43B5-4AC7-93EC-74F88522D644}">
      <dgm:prSet custT="1"/>
      <dgm:spPr/>
      <dgm:t>
        <a:bodyPr/>
        <a:lstStyle/>
        <a:p>
          <a:r>
            <a:rPr lang="en-US" sz="1400" dirty="0">
              <a:latin typeface="Times New Roman" panose="02020603050405020304" pitchFamily="18" charset="0"/>
              <a:cs typeface="Times New Roman" panose="02020603050405020304" pitchFamily="18" charset="0"/>
            </a:rPr>
            <a:t>Although ILP have been successful, criminals are constantly changing their methods to avoid being caught. </a:t>
          </a:r>
        </a:p>
      </dgm:t>
    </dgm:pt>
    <dgm:pt modelId="{D5F859B0-9114-4C0A-B5F7-C711CB0A755D}" type="parTrans" cxnId="{9AD3DDE9-58D2-4C64-956A-484FC5C351D9}">
      <dgm:prSet/>
      <dgm:spPr/>
      <dgm:t>
        <a:bodyPr/>
        <a:lstStyle/>
        <a:p>
          <a:endParaRPr lang="en-US"/>
        </a:p>
      </dgm:t>
    </dgm:pt>
    <dgm:pt modelId="{1EC61E53-20A1-4DE5-A3D6-7EFE7F9B6AED}" type="sibTrans" cxnId="{9AD3DDE9-58D2-4C64-956A-484FC5C351D9}">
      <dgm:prSet/>
      <dgm:spPr/>
      <dgm:t>
        <a:bodyPr/>
        <a:lstStyle/>
        <a:p>
          <a:endParaRPr lang="en-US"/>
        </a:p>
      </dgm:t>
    </dgm:pt>
    <dgm:pt modelId="{42E31084-B734-4808-BCE2-4DD39A2522FC}">
      <dgm:prSet custT="1"/>
      <dgm:spPr/>
      <dgm:t>
        <a:bodyPr/>
        <a:lstStyle/>
        <a:p>
          <a:r>
            <a:rPr lang="en-US" sz="1400" dirty="0">
              <a:latin typeface="Times New Roman" panose="02020603050405020304" pitchFamily="18" charset="0"/>
              <a:cs typeface="Times New Roman" panose="02020603050405020304" pitchFamily="18" charset="0"/>
            </a:rPr>
            <a:t>The number of organized crime groups in the UK is increasing, with ‘almost 70,000 identified offenders as of 2020’ (Police Foundation, 2020), the National Crime Agency has noted. </a:t>
          </a:r>
        </a:p>
      </dgm:t>
    </dgm:pt>
    <dgm:pt modelId="{A3067D76-3D17-4E60-A4CA-5E85A5327A3E}" type="parTrans" cxnId="{245F2FE3-C63E-45D0-B3D7-16CF6D2BE8F4}">
      <dgm:prSet/>
      <dgm:spPr/>
      <dgm:t>
        <a:bodyPr/>
        <a:lstStyle/>
        <a:p>
          <a:endParaRPr lang="en-US"/>
        </a:p>
      </dgm:t>
    </dgm:pt>
    <dgm:pt modelId="{16448BE4-E6D6-4FEC-AA39-EDE9BCCB6552}" type="sibTrans" cxnId="{245F2FE3-C63E-45D0-B3D7-16CF6D2BE8F4}">
      <dgm:prSet/>
      <dgm:spPr/>
      <dgm:t>
        <a:bodyPr/>
        <a:lstStyle/>
        <a:p>
          <a:endParaRPr lang="en-US"/>
        </a:p>
      </dgm:t>
    </dgm:pt>
    <dgm:pt modelId="{936EAB5C-9D9F-49A1-B12B-CC13377A3DB1}">
      <dgm:prSet/>
      <dgm:spPr/>
      <dgm:t>
        <a:bodyPr/>
        <a:lstStyle/>
        <a:p>
          <a:r>
            <a:rPr lang="en-US" dirty="0">
              <a:latin typeface="Times New Roman" panose="02020603050405020304" pitchFamily="18" charset="0"/>
              <a:cs typeface="Times New Roman" panose="02020603050405020304" pitchFamily="18" charset="0"/>
            </a:rPr>
            <a:t>However, implementing ILP brings up some ethically concerning issues, namely, biased profiling</a:t>
          </a:r>
        </a:p>
      </dgm:t>
    </dgm:pt>
    <dgm:pt modelId="{0C1389A7-0037-4341-B762-7A63729EFF7B}" type="parTrans" cxnId="{AAA87F57-8BB5-4049-B952-7B4275FC28C1}">
      <dgm:prSet/>
      <dgm:spPr/>
      <dgm:t>
        <a:bodyPr/>
        <a:lstStyle/>
        <a:p>
          <a:endParaRPr lang="en-US"/>
        </a:p>
      </dgm:t>
    </dgm:pt>
    <dgm:pt modelId="{2EB85231-2673-4259-B5B8-14D09FD71087}" type="sibTrans" cxnId="{AAA87F57-8BB5-4049-B952-7B4275FC28C1}">
      <dgm:prSet/>
      <dgm:spPr/>
      <dgm:t>
        <a:bodyPr/>
        <a:lstStyle/>
        <a:p>
          <a:endParaRPr lang="en-US"/>
        </a:p>
      </dgm:t>
    </dgm:pt>
    <dgm:pt modelId="{49BDCA7E-BB04-4B61-9FD1-3DA008FDAF4A}">
      <dgm:prSet/>
      <dgm:spPr/>
      <dgm:t>
        <a:bodyPr/>
        <a:lstStyle/>
        <a:p>
          <a:r>
            <a:rPr lang="en-US" dirty="0">
              <a:latin typeface="Times New Roman" panose="02020603050405020304" pitchFamily="18" charset="0"/>
              <a:cs typeface="Times New Roman" panose="02020603050405020304" pitchFamily="18" charset="0"/>
            </a:rPr>
            <a:t>Predictive policing tools have been criticized by the UK's Amnesty International as racist and targeting poor Black towns.</a:t>
          </a:r>
        </a:p>
      </dgm:t>
    </dgm:pt>
    <dgm:pt modelId="{8ACC79A5-B0E2-4871-BD13-BEFD2C5C3794}" type="parTrans" cxnId="{B9354327-7514-472E-8805-D783254BA760}">
      <dgm:prSet/>
      <dgm:spPr/>
      <dgm:t>
        <a:bodyPr/>
        <a:lstStyle/>
        <a:p>
          <a:endParaRPr lang="en-US"/>
        </a:p>
      </dgm:t>
    </dgm:pt>
    <dgm:pt modelId="{53DD3CE8-3354-400E-B0DF-C25CAD5514B3}" type="sibTrans" cxnId="{B9354327-7514-472E-8805-D783254BA760}">
      <dgm:prSet/>
      <dgm:spPr/>
      <dgm:t>
        <a:bodyPr/>
        <a:lstStyle/>
        <a:p>
          <a:endParaRPr lang="en-US"/>
        </a:p>
      </dgm:t>
    </dgm:pt>
    <dgm:pt modelId="{9D9200B6-E2A3-447A-9282-7D1EBBF208A5}">
      <dgm:prSet/>
      <dgm:spPr/>
      <dgm:t>
        <a:bodyPr/>
        <a:lstStyle/>
        <a:p>
          <a:r>
            <a:rPr lang="en-US" dirty="0">
              <a:latin typeface="Times New Roman" panose="02020603050405020304" pitchFamily="18" charset="0"/>
              <a:cs typeface="Times New Roman" panose="02020603050405020304" pitchFamily="18" charset="0"/>
            </a:rPr>
            <a:t>According to the report, these tools perpetuate racial and socioeconomic imbalances, using biased data from discriminatory practices such as stop and search (Amnesty International, 2025). </a:t>
          </a:r>
        </a:p>
      </dgm:t>
    </dgm:pt>
    <dgm:pt modelId="{24D91A82-56C1-4D18-8CD2-65DC97268CBB}" type="parTrans" cxnId="{D5A2F933-C48D-41ED-8861-802A3CD8E0B2}">
      <dgm:prSet/>
      <dgm:spPr/>
      <dgm:t>
        <a:bodyPr/>
        <a:lstStyle/>
        <a:p>
          <a:endParaRPr lang="en-US"/>
        </a:p>
      </dgm:t>
    </dgm:pt>
    <dgm:pt modelId="{10BFFEFD-BC9F-4FDB-8366-6ADFF8A47132}" type="sibTrans" cxnId="{D5A2F933-C48D-41ED-8861-802A3CD8E0B2}">
      <dgm:prSet/>
      <dgm:spPr/>
      <dgm:t>
        <a:bodyPr/>
        <a:lstStyle/>
        <a:p>
          <a:endParaRPr lang="en-US"/>
        </a:p>
      </dgm:t>
    </dgm:pt>
    <dgm:pt modelId="{D20350D1-5F73-4DF1-AAA3-B7B1A9F78E83}" type="pres">
      <dgm:prSet presAssocID="{ED1045E6-C696-4EA3-AA94-AF6F95AD2331}" presName="diagram" presStyleCnt="0">
        <dgm:presLayoutVars>
          <dgm:dir/>
          <dgm:resizeHandles val="exact"/>
        </dgm:presLayoutVars>
      </dgm:prSet>
      <dgm:spPr/>
    </dgm:pt>
    <dgm:pt modelId="{D7642E4B-D63F-48D3-8F2E-F0B6CB3ADDD3}" type="pres">
      <dgm:prSet presAssocID="{FE0070CE-2421-498D-A94F-9A508F3E96EE}" presName="node" presStyleLbl="node1" presStyleIdx="0" presStyleCnt="9">
        <dgm:presLayoutVars>
          <dgm:bulletEnabled val="1"/>
        </dgm:presLayoutVars>
      </dgm:prSet>
      <dgm:spPr/>
    </dgm:pt>
    <dgm:pt modelId="{C28280A2-6771-4A8E-B2AB-A5ED6FD1732D}" type="pres">
      <dgm:prSet presAssocID="{93B3D956-710F-4498-869C-3974BC16AFF1}" presName="sibTrans" presStyleCnt="0"/>
      <dgm:spPr/>
    </dgm:pt>
    <dgm:pt modelId="{8529D6B7-42AC-4BC7-AE18-EC706DA9A132}" type="pres">
      <dgm:prSet presAssocID="{B5B13C09-7F72-415D-A294-93C5B9742845}" presName="node" presStyleLbl="node1" presStyleIdx="1" presStyleCnt="9">
        <dgm:presLayoutVars>
          <dgm:bulletEnabled val="1"/>
        </dgm:presLayoutVars>
      </dgm:prSet>
      <dgm:spPr/>
    </dgm:pt>
    <dgm:pt modelId="{FDDBA68F-106F-4E5D-938C-602B23497F14}" type="pres">
      <dgm:prSet presAssocID="{99D419A2-F057-4A9D-ABB4-0770D5873EEB}" presName="sibTrans" presStyleCnt="0"/>
      <dgm:spPr/>
    </dgm:pt>
    <dgm:pt modelId="{3AAC84D3-1C49-4197-9E1B-087A5A3D9339}" type="pres">
      <dgm:prSet presAssocID="{6AF80D15-EF01-4EF4-A6EB-29607655AD68}" presName="node" presStyleLbl="node1" presStyleIdx="2" presStyleCnt="9">
        <dgm:presLayoutVars>
          <dgm:bulletEnabled val="1"/>
        </dgm:presLayoutVars>
      </dgm:prSet>
      <dgm:spPr/>
    </dgm:pt>
    <dgm:pt modelId="{BE8DE318-7261-4F20-BD82-B3218E74F1DE}" type="pres">
      <dgm:prSet presAssocID="{84BE4442-6E02-4E83-ADB3-3237EC316B53}" presName="sibTrans" presStyleCnt="0"/>
      <dgm:spPr/>
    </dgm:pt>
    <dgm:pt modelId="{37052F1E-B206-4E18-B19B-A90B0721D74D}" type="pres">
      <dgm:prSet presAssocID="{C3C34DB4-DD8B-4E3E-ADCC-8B029C8D5D83}" presName="node" presStyleLbl="node1" presStyleIdx="3" presStyleCnt="9">
        <dgm:presLayoutVars>
          <dgm:bulletEnabled val="1"/>
        </dgm:presLayoutVars>
      </dgm:prSet>
      <dgm:spPr/>
    </dgm:pt>
    <dgm:pt modelId="{34A0435B-BFF5-4451-B607-43E8DAD10B68}" type="pres">
      <dgm:prSet presAssocID="{0DAD7754-375E-47F2-A580-D0E4DE3179C0}" presName="sibTrans" presStyleCnt="0"/>
      <dgm:spPr/>
    </dgm:pt>
    <dgm:pt modelId="{9576F676-95EA-4DB2-B83A-88E87A8C3731}" type="pres">
      <dgm:prSet presAssocID="{73D7AD39-43B5-4AC7-93EC-74F88522D644}" presName="node" presStyleLbl="node1" presStyleIdx="4" presStyleCnt="9">
        <dgm:presLayoutVars>
          <dgm:bulletEnabled val="1"/>
        </dgm:presLayoutVars>
      </dgm:prSet>
      <dgm:spPr/>
    </dgm:pt>
    <dgm:pt modelId="{D44D8612-3AA5-4E7A-9870-722B09CFF63D}" type="pres">
      <dgm:prSet presAssocID="{1EC61E53-20A1-4DE5-A3D6-7EFE7F9B6AED}" presName="sibTrans" presStyleCnt="0"/>
      <dgm:spPr/>
    </dgm:pt>
    <dgm:pt modelId="{056BD5BC-E148-49D6-98A9-E9E7F0BFB96D}" type="pres">
      <dgm:prSet presAssocID="{42E31084-B734-4808-BCE2-4DD39A2522FC}" presName="node" presStyleLbl="node1" presStyleIdx="5" presStyleCnt="9">
        <dgm:presLayoutVars>
          <dgm:bulletEnabled val="1"/>
        </dgm:presLayoutVars>
      </dgm:prSet>
      <dgm:spPr/>
    </dgm:pt>
    <dgm:pt modelId="{C617732D-B9F0-428E-9A4E-4961993CCD63}" type="pres">
      <dgm:prSet presAssocID="{16448BE4-E6D6-4FEC-AA39-EDE9BCCB6552}" presName="sibTrans" presStyleCnt="0"/>
      <dgm:spPr/>
    </dgm:pt>
    <dgm:pt modelId="{6B91E43C-6D21-4071-9BA0-F184EB618885}" type="pres">
      <dgm:prSet presAssocID="{936EAB5C-9D9F-49A1-B12B-CC13377A3DB1}" presName="node" presStyleLbl="node1" presStyleIdx="6" presStyleCnt="9">
        <dgm:presLayoutVars>
          <dgm:bulletEnabled val="1"/>
        </dgm:presLayoutVars>
      </dgm:prSet>
      <dgm:spPr/>
    </dgm:pt>
    <dgm:pt modelId="{57B652F1-5D5D-441A-8E6E-35A6EBACA17D}" type="pres">
      <dgm:prSet presAssocID="{2EB85231-2673-4259-B5B8-14D09FD71087}" presName="sibTrans" presStyleCnt="0"/>
      <dgm:spPr/>
    </dgm:pt>
    <dgm:pt modelId="{5D33487F-C84F-4037-9737-6616EBBE5B7A}" type="pres">
      <dgm:prSet presAssocID="{49BDCA7E-BB04-4B61-9FD1-3DA008FDAF4A}" presName="node" presStyleLbl="node1" presStyleIdx="7" presStyleCnt="9">
        <dgm:presLayoutVars>
          <dgm:bulletEnabled val="1"/>
        </dgm:presLayoutVars>
      </dgm:prSet>
      <dgm:spPr/>
    </dgm:pt>
    <dgm:pt modelId="{1DC937B2-4504-4EF9-852D-DBB5F0A81C98}" type="pres">
      <dgm:prSet presAssocID="{53DD3CE8-3354-400E-B0DF-C25CAD5514B3}" presName="sibTrans" presStyleCnt="0"/>
      <dgm:spPr/>
    </dgm:pt>
    <dgm:pt modelId="{23609374-B6C9-4B1E-A2B6-5CE245FD6FB6}" type="pres">
      <dgm:prSet presAssocID="{9D9200B6-E2A3-447A-9282-7D1EBBF208A5}" presName="node" presStyleLbl="node1" presStyleIdx="8" presStyleCnt="9">
        <dgm:presLayoutVars>
          <dgm:bulletEnabled val="1"/>
        </dgm:presLayoutVars>
      </dgm:prSet>
      <dgm:spPr/>
    </dgm:pt>
  </dgm:ptLst>
  <dgm:cxnLst>
    <dgm:cxn modelId="{466BF317-6EFC-4A85-856F-922650125614}" type="presOf" srcId="{B5B13C09-7F72-415D-A294-93C5B9742845}" destId="{8529D6B7-42AC-4BC7-AE18-EC706DA9A132}" srcOrd="0" destOrd="0" presId="urn:microsoft.com/office/officeart/2005/8/layout/default"/>
    <dgm:cxn modelId="{B9354327-7514-472E-8805-D783254BA760}" srcId="{ED1045E6-C696-4EA3-AA94-AF6F95AD2331}" destId="{49BDCA7E-BB04-4B61-9FD1-3DA008FDAF4A}" srcOrd="7" destOrd="0" parTransId="{8ACC79A5-B0E2-4871-BD13-BEFD2C5C3794}" sibTransId="{53DD3CE8-3354-400E-B0DF-C25CAD5514B3}"/>
    <dgm:cxn modelId="{7E754A32-B0E4-4744-977D-BDA84F5B820B}" srcId="{ED1045E6-C696-4EA3-AA94-AF6F95AD2331}" destId="{FE0070CE-2421-498D-A94F-9A508F3E96EE}" srcOrd="0" destOrd="0" parTransId="{8989D3B3-F067-4849-B948-DE90B64FE993}" sibTransId="{93B3D956-710F-4498-869C-3974BC16AFF1}"/>
    <dgm:cxn modelId="{D5A2F933-C48D-41ED-8861-802A3CD8E0B2}" srcId="{ED1045E6-C696-4EA3-AA94-AF6F95AD2331}" destId="{9D9200B6-E2A3-447A-9282-7D1EBBF208A5}" srcOrd="8" destOrd="0" parTransId="{24D91A82-56C1-4D18-8CD2-65DC97268CBB}" sibTransId="{10BFFEFD-BC9F-4FDB-8366-6ADFF8A47132}"/>
    <dgm:cxn modelId="{F4C32561-B32B-43E1-8A9B-D3D57194866B}" type="presOf" srcId="{6AF80D15-EF01-4EF4-A6EB-29607655AD68}" destId="{3AAC84D3-1C49-4197-9E1B-087A5A3D9339}" srcOrd="0" destOrd="0" presId="urn:microsoft.com/office/officeart/2005/8/layout/default"/>
    <dgm:cxn modelId="{AAF74363-9674-4861-93A6-506D505D4BCC}" srcId="{ED1045E6-C696-4EA3-AA94-AF6F95AD2331}" destId="{6AF80D15-EF01-4EF4-A6EB-29607655AD68}" srcOrd="2" destOrd="0" parTransId="{C8771057-2FC7-4300-8946-41166E0811D4}" sibTransId="{84BE4442-6E02-4E83-ADB3-3237EC316B53}"/>
    <dgm:cxn modelId="{E00C0244-4FF3-4E0C-B32F-AE820AABDB29}" type="presOf" srcId="{42E31084-B734-4808-BCE2-4DD39A2522FC}" destId="{056BD5BC-E148-49D6-98A9-E9E7F0BFB96D}" srcOrd="0" destOrd="0" presId="urn:microsoft.com/office/officeart/2005/8/layout/default"/>
    <dgm:cxn modelId="{A7AC0545-E0E0-46C4-A682-F8710EF0AE1B}" type="presOf" srcId="{73D7AD39-43B5-4AC7-93EC-74F88522D644}" destId="{9576F676-95EA-4DB2-B83A-88E87A8C3731}" srcOrd="0" destOrd="0" presId="urn:microsoft.com/office/officeart/2005/8/layout/default"/>
    <dgm:cxn modelId="{921ABE4F-D650-41DC-8FA1-C5943BC953EB}" srcId="{ED1045E6-C696-4EA3-AA94-AF6F95AD2331}" destId="{C3C34DB4-DD8B-4E3E-ADCC-8B029C8D5D83}" srcOrd="3" destOrd="0" parTransId="{077EF4EB-2957-407B-9ECB-F2F2FFBEF6F5}" sibTransId="{0DAD7754-375E-47F2-A580-D0E4DE3179C0}"/>
    <dgm:cxn modelId="{AAA87F57-8BB5-4049-B952-7B4275FC28C1}" srcId="{ED1045E6-C696-4EA3-AA94-AF6F95AD2331}" destId="{936EAB5C-9D9F-49A1-B12B-CC13377A3DB1}" srcOrd="6" destOrd="0" parTransId="{0C1389A7-0037-4341-B762-7A63729EFF7B}" sibTransId="{2EB85231-2673-4259-B5B8-14D09FD71087}"/>
    <dgm:cxn modelId="{96E8D179-88AC-4E1C-802A-40380A70B7D6}" srcId="{ED1045E6-C696-4EA3-AA94-AF6F95AD2331}" destId="{B5B13C09-7F72-415D-A294-93C5B9742845}" srcOrd="1" destOrd="0" parTransId="{917634DE-5D1B-4F1F-A527-BC3F58AADACD}" sibTransId="{99D419A2-F057-4A9D-ABB4-0770D5873EEB}"/>
    <dgm:cxn modelId="{E40B0A7D-C5C5-4C04-B407-99FF8A4C6EC5}" type="presOf" srcId="{9D9200B6-E2A3-447A-9282-7D1EBBF208A5}" destId="{23609374-B6C9-4B1E-A2B6-5CE245FD6FB6}" srcOrd="0" destOrd="0" presId="urn:microsoft.com/office/officeart/2005/8/layout/default"/>
    <dgm:cxn modelId="{C3D02B83-0283-400F-9A8C-E5F9F1D9D16B}" type="presOf" srcId="{FE0070CE-2421-498D-A94F-9A508F3E96EE}" destId="{D7642E4B-D63F-48D3-8F2E-F0B6CB3ADDD3}" srcOrd="0" destOrd="0" presId="urn:microsoft.com/office/officeart/2005/8/layout/default"/>
    <dgm:cxn modelId="{C51169A4-46E2-45B3-8F8B-1DF60AD750A4}" type="presOf" srcId="{936EAB5C-9D9F-49A1-B12B-CC13377A3DB1}" destId="{6B91E43C-6D21-4071-9BA0-F184EB618885}" srcOrd="0" destOrd="0" presId="urn:microsoft.com/office/officeart/2005/8/layout/default"/>
    <dgm:cxn modelId="{B212B5A5-72EF-4C52-B542-20CD424B9C24}" type="presOf" srcId="{49BDCA7E-BB04-4B61-9FD1-3DA008FDAF4A}" destId="{5D33487F-C84F-4037-9737-6616EBBE5B7A}" srcOrd="0" destOrd="0" presId="urn:microsoft.com/office/officeart/2005/8/layout/default"/>
    <dgm:cxn modelId="{E0FD14A9-124D-4D00-9AB6-FA1D1F196A6C}" type="presOf" srcId="{ED1045E6-C696-4EA3-AA94-AF6F95AD2331}" destId="{D20350D1-5F73-4DF1-AAA3-B7B1A9F78E83}" srcOrd="0" destOrd="0" presId="urn:microsoft.com/office/officeart/2005/8/layout/default"/>
    <dgm:cxn modelId="{245F2FE3-C63E-45D0-B3D7-16CF6D2BE8F4}" srcId="{ED1045E6-C696-4EA3-AA94-AF6F95AD2331}" destId="{42E31084-B734-4808-BCE2-4DD39A2522FC}" srcOrd="5" destOrd="0" parTransId="{A3067D76-3D17-4E60-A4CA-5E85A5327A3E}" sibTransId="{16448BE4-E6D6-4FEC-AA39-EDE9BCCB6552}"/>
    <dgm:cxn modelId="{9AD3DDE9-58D2-4C64-956A-484FC5C351D9}" srcId="{ED1045E6-C696-4EA3-AA94-AF6F95AD2331}" destId="{73D7AD39-43B5-4AC7-93EC-74F88522D644}" srcOrd="4" destOrd="0" parTransId="{D5F859B0-9114-4C0A-B5F7-C711CB0A755D}" sibTransId="{1EC61E53-20A1-4DE5-A3D6-7EFE7F9B6AED}"/>
    <dgm:cxn modelId="{E5AF24FA-41AE-4DAB-825E-F679850E5512}" type="presOf" srcId="{C3C34DB4-DD8B-4E3E-ADCC-8B029C8D5D83}" destId="{37052F1E-B206-4E18-B19B-A90B0721D74D}" srcOrd="0" destOrd="0" presId="urn:microsoft.com/office/officeart/2005/8/layout/default"/>
    <dgm:cxn modelId="{9EDB46F6-629D-4981-B52F-DFCCD513C01D}" type="presParOf" srcId="{D20350D1-5F73-4DF1-AAA3-B7B1A9F78E83}" destId="{D7642E4B-D63F-48D3-8F2E-F0B6CB3ADDD3}" srcOrd="0" destOrd="0" presId="urn:microsoft.com/office/officeart/2005/8/layout/default"/>
    <dgm:cxn modelId="{95354F0F-6B19-49E7-ACEB-1762F526D525}" type="presParOf" srcId="{D20350D1-5F73-4DF1-AAA3-B7B1A9F78E83}" destId="{C28280A2-6771-4A8E-B2AB-A5ED6FD1732D}" srcOrd="1" destOrd="0" presId="urn:microsoft.com/office/officeart/2005/8/layout/default"/>
    <dgm:cxn modelId="{93C09737-2836-481F-ADAF-096B7AB1BBF4}" type="presParOf" srcId="{D20350D1-5F73-4DF1-AAA3-B7B1A9F78E83}" destId="{8529D6B7-42AC-4BC7-AE18-EC706DA9A132}" srcOrd="2" destOrd="0" presId="urn:microsoft.com/office/officeart/2005/8/layout/default"/>
    <dgm:cxn modelId="{34CB9283-44FA-44AE-A2C1-7A3078C764FB}" type="presParOf" srcId="{D20350D1-5F73-4DF1-AAA3-B7B1A9F78E83}" destId="{FDDBA68F-106F-4E5D-938C-602B23497F14}" srcOrd="3" destOrd="0" presId="urn:microsoft.com/office/officeart/2005/8/layout/default"/>
    <dgm:cxn modelId="{0D9E40B7-FC48-4327-94EF-2379969E83D6}" type="presParOf" srcId="{D20350D1-5F73-4DF1-AAA3-B7B1A9F78E83}" destId="{3AAC84D3-1C49-4197-9E1B-087A5A3D9339}" srcOrd="4" destOrd="0" presId="urn:microsoft.com/office/officeart/2005/8/layout/default"/>
    <dgm:cxn modelId="{72AA0E2E-EF38-4CB2-8FE9-5EE15C05F530}" type="presParOf" srcId="{D20350D1-5F73-4DF1-AAA3-B7B1A9F78E83}" destId="{BE8DE318-7261-4F20-BD82-B3218E74F1DE}" srcOrd="5" destOrd="0" presId="urn:microsoft.com/office/officeart/2005/8/layout/default"/>
    <dgm:cxn modelId="{92F92100-D40E-4659-8B56-22F987FB3516}" type="presParOf" srcId="{D20350D1-5F73-4DF1-AAA3-B7B1A9F78E83}" destId="{37052F1E-B206-4E18-B19B-A90B0721D74D}" srcOrd="6" destOrd="0" presId="urn:microsoft.com/office/officeart/2005/8/layout/default"/>
    <dgm:cxn modelId="{F0CA16B5-6A7E-418C-8A95-ACAA5259FCA9}" type="presParOf" srcId="{D20350D1-5F73-4DF1-AAA3-B7B1A9F78E83}" destId="{34A0435B-BFF5-4451-B607-43E8DAD10B68}" srcOrd="7" destOrd="0" presId="urn:microsoft.com/office/officeart/2005/8/layout/default"/>
    <dgm:cxn modelId="{2C68D119-F070-465B-ADFE-1C04775BB7BC}" type="presParOf" srcId="{D20350D1-5F73-4DF1-AAA3-B7B1A9F78E83}" destId="{9576F676-95EA-4DB2-B83A-88E87A8C3731}" srcOrd="8" destOrd="0" presId="urn:microsoft.com/office/officeart/2005/8/layout/default"/>
    <dgm:cxn modelId="{4EEA5105-4024-4A9B-BEAE-9E4564CDC703}" type="presParOf" srcId="{D20350D1-5F73-4DF1-AAA3-B7B1A9F78E83}" destId="{D44D8612-3AA5-4E7A-9870-722B09CFF63D}" srcOrd="9" destOrd="0" presId="urn:microsoft.com/office/officeart/2005/8/layout/default"/>
    <dgm:cxn modelId="{0F4C4672-169B-4A0F-BDC5-CA8F9A2E5577}" type="presParOf" srcId="{D20350D1-5F73-4DF1-AAA3-B7B1A9F78E83}" destId="{056BD5BC-E148-49D6-98A9-E9E7F0BFB96D}" srcOrd="10" destOrd="0" presId="urn:microsoft.com/office/officeart/2005/8/layout/default"/>
    <dgm:cxn modelId="{4587B95F-A25E-42CD-BE22-F9B2C014E02F}" type="presParOf" srcId="{D20350D1-5F73-4DF1-AAA3-B7B1A9F78E83}" destId="{C617732D-B9F0-428E-9A4E-4961993CCD63}" srcOrd="11" destOrd="0" presId="urn:microsoft.com/office/officeart/2005/8/layout/default"/>
    <dgm:cxn modelId="{DEAF6F59-5C85-4515-8846-98A9DE876D03}" type="presParOf" srcId="{D20350D1-5F73-4DF1-AAA3-B7B1A9F78E83}" destId="{6B91E43C-6D21-4071-9BA0-F184EB618885}" srcOrd="12" destOrd="0" presId="urn:microsoft.com/office/officeart/2005/8/layout/default"/>
    <dgm:cxn modelId="{FE707E1B-FE3A-4E1B-BC44-AF3238C92412}" type="presParOf" srcId="{D20350D1-5F73-4DF1-AAA3-B7B1A9F78E83}" destId="{57B652F1-5D5D-441A-8E6E-35A6EBACA17D}" srcOrd="13" destOrd="0" presId="urn:microsoft.com/office/officeart/2005/8/layout/default"/>
    <dgm:cxn modelId="{9ACA88F8-58DE-40A8-BE7A-1198C71260B2}" type="presParOf" srcId="{D20350D1-5F73-4DF1-AAA3-B7B1A9F78E83}" destId="{5D33487F-C84F-4037-9737-6616EBBE5B7A}" srcOrd="14" destOrd="0" presId="urn:microsoft.com/office/officeart/2005/8/layout/default"/>
    <dgm:cxn modelId="{CF1205A9-4CB6-4F51-BB3C-121F41CEB408}" type="presParOf" srcId="{D20350D1-5F73-4DF1-AAA3-B7B1A9F78E83}" destId="{1DC937B2-4504-4EF9-852D-DBB5F0A81C98}" srcOrd="15" destOrd="0" presId="urn:microsoft.com/office/officeart/2005/8/layout/default"/>
    <dgm:cxn modelId="{F83BD79B-0501-4538-A5E8-D0122E9C87B6}" type="presParOf" srcId="{D20350D1-5F73-4DF1-AAA3-B7B1A9F78E83}" destId="{23609374-B6C9-4B1E-A2B6-5CE245FD6FB6}" srcOrd="1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B652BD5-7675-4D71-82B3-C3365885A756}"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41401C69-6761-406E-9443-9A395F776300}">
      <dgm:prSet/>
      <dgm:spPr/>
      <dgm:t>
        <a:bodyPr/>
        <a:lstStyle/>
        <a:p>
          <a:r>
            <a:rPr lang="en-US" dirty="0">
              <a:latin typeface="Times New Roman" panose="02020603050405020304" pitchFamily="18" charset="0"/>
              <a:cs typeface="Times New Roman" panose="02020603050405020304" pitchFamily="18" charset="0"/>
            </a:rPr>
            <a:t>Operation Vortex is a police initiative focused on reducing road collisions by targeting dangerous driving in Devon and Cornwall.</a:t>
          </a:r>
        </a:p>
      </dgm:t>
    </dgm:pt>
    <dgm:pt modelId="{1510EF8E-4A43-4964-B178-6DB6A6811FEC}" type="parTrans" cxnId="{69B33CB1-5855-4E97-8D00-97F716F80156}">
      <dgm:prSet/>
      <dgm:spPr/>
      <dgm:t>
        <a:bodyPr/>
        <a:lstStyle/>
        <a:p>
          <a:endParaRPr lang="en-US"/>
        </a:p>
      </dgm:t>
    </dgm:pt>
    <dgm:pt modelId="{FE94C1F2-EA0B-4AFD-92D2-6F4A6A07CBEB}" type="sibTrans" cxnId="{69B33CB1-5855-4E97-8D00-97F716F80156}">
      <dgm:prSet/>
      <dgm:spPr/>
      <dgm:t>
        <a:bodyPr/>
        <a:lstStyle/>
        <a:p>
          <a:endParaRPr lang="en-US"/>
        </a:p>
      </dgm:t>
    </dgm:pt>
    <dgm:pt modelId="{CDF1A3B0-96D7-430D-8ECE-51C9591CED51}">
      <dgm:prSet/>
      <dgm:spPr/>
      <dgm:t>
        <a:bodyPr/>
        <a:lstStyle/>
        <a:p>
          <a:r>
            <a:rPr lang="en-US" dirty="0">
              <a:latin typeface="Times New Roman" panose="02020603050405020304" pitchFamily="18" charset="0"/>
              <a:cs typeface="Times New Roman" panose="02020603050405020304" pitchFamily="18" charset="0"/>
            </a:rPr>
            <a:t>In the first week, starting May 8, 2024, officers stopped 103 vehicles, seized 10 cars, and arrested 10 motorists for traffic offenses (Devon &amp; Cornwall Police, 2025).</a:t>
          </a:r>
        </a:p>
      </dgm:t>
    </dgm:pt>
    <dgm:pt modelId="{38012C88-2013-4E02-A2BF-D604AAD353B2}" type="parTrans" cxnId="{19998ADF-15DE-42A1-846B-4371CC6CAD02}">
      <dgm:prSet/>
      <dgm:spPr/>
      <dgm:t>
        <a:bodyPr/>
        <a:lstStyle/>
        <a:p>
          <a:endParaRPr lang="en-US"/>
        </a:p>
      </dgm:t>
    </dgm:pt>
    <dgm:pt modelId="{14B68B5F-CCDD-4D77-8393-02B6B190D094}" type="sibTrans" cxnId="{19998ADF-15DE-42A1-846B-4371CC6CAD02}">
      <dgm:prSet/>
      <dgm:spPr/>
      <dgm:t>
        <a:bodyPr/>
        <a:lstStyle/>
        <a:p>
          <a:endParaRPr lang="en-US"/>
        </a:p>
      </dgm:t>
    </dgm:pt>
    <dgm:pt modelId="{E51C4B7F-7F4B-49D8-9278-518B52C33765}">
      <dgm:prSet/>
      <dgm:spPr/>
      <dgm:t>
        <a:bodyPr/>
        <a:lstStyle/>
        <a:p>
          <a:r>
            <a:rPr lang="en-US" dirty="0">
              <a:latin typeface="Times New Roman" panose="02020603050405020304" pitchFamily="18" charset="0"/>
              <a:cs typeface="Times New Roman" panose="02020603050405020304" pitchFamily="18" charset="0"/>
            </a:rPr>
            <a:t>Speeding was a key issue, with 31 cases of excessive speeding, including two drivers over 97 mph, plus 316 more offenses recorded by the Safety Camera Unit.</a:t>
          </a:r>
        </a:p>
      </dgm:t>
    </dgm:pt>
    <dgm:pt modelId="{4F9072EA-2485-4F9D-99F4-98CED0123BF1}" type="parTrans" cxnId="{6AE83F70-8301-4082-B88A-391E8BE190F0}">
      <dgm:prSet/>
      <dgm:spPr/>
      <dgm:t>
        <a:bodyPr/>
        <a:lstStyle/>
        <a:p>
          <a:endParaRPr lang="en-US"/>
        </a:p>
      </dgm:t>
    </dgm:pt>
    <dgm:pt modelId="{19501378-F820-46FF-A9C1-9A1C36161D02}" type="sibTrans" cxnId="{6AE83F70-8301-4082-B88A-391E8BE190F0}">
      <dgm:prSet/>
      <dgm:spPr/>
      <dgm:t>
        <a:bodyPr/>
        <a:lstStyle/>
        <a:p>
          <a:endParaRPr lang="en-US"/>
        </a:p>
      </dgm:t>
    </dgm:pt>
    <dgm:pt modelId="{5CB2A673-AAD1-4F04-8A45-D431A5F038B4}">
      <dgm:prSet/>
      <dgm:spPr/>
      <dgm:t>
        <a:bodyPr/>
        <a:lstStyle/>
        <a:p>
          <a:r>
            <a:rPr lang="en-US" dirty="0">
              <a:latin typeface="Times New Roman" panose="02020603050405020304" pitchFamily="18" charset="0"/>
              <a:cs typeface="Times New Roman" panose="02020603050405020304" pitchFamily="18" charset="0"/>
            </a:rPr>
            <a:t>Officers also caught eight drivers using mobile phones, three disqualified drivers, one not wearing a seatbelt, and seven driving under the influence (Devon &amp; Cornwall Police, 2025).</a:t>
          </a:r>
        </a:p>
      </dgm:t>
    </dgm:pt>
    <dgm:pt modelId="{3115E274-1853-44CD-86CD-0E281D75CA0D}" type="parTrans" cxnId="{C9E80ECE-8DE6-43B1-805F-A6BDCA7E585D}">
      <dgm:prSet/>
      <dgm:spPr/>
      <dgm:t>
        <a:bodyPr/>
        <a:lstStyle/>
        <a:p>
          <a:endParaRPr lang="en-US"/>
        </a:p>
      </dgm:t>
    </dgm:pt>
    <dgm:pt modelId="{E4575692-6D10-4201-8F91-494BE0A71EC8}" type="sibTrans" cxnId="{C9E80ECE-8DE6-43B1-805F-A6BDCA7E585D}">
      <dgm:prSet/>
      <dgm:spPr/>
      <dgm:t>
        <a:bodyPr/>
        <a:lstStyle/>
        <a:p>
          <a:endParaRPr lang="en-US"/>
        </a:p>
      </dgm:t>
    </dgm:pt>
    <dgm:pt modelId="{05187566-6F23-4397-8278-AB85FA3DAE82}">
      <dgm:prSet/>
      <dgm:spPr/>
      <dgm:t>
        <a:bodyPr/>
        <a:lstStyle/>
        <a:p>
          <a:r>
            <a:rPr lang="en-US" dirty="0">
              <a:latin typeface="Times New Roman" panose="02020603050405020304" pitchFamily="18" charset="0"/>
              <a:cs typeface="Times New Roman" panose="02020603050405020304" pitchFamily="18" charset="0"/>
            </a:rPr>
            <a:t>The operation tackles the "Fatal Five" causes of serious crashes: careless driving, drink and drug driving, not wearing seatbelts, distracted driving, and speeding.</a:t>
          </a:r>
        </a:p>
      </dgm:t>
    </dgm:pt>
    <dgm:pt modelId="{43770295-28C8-4A71-9B4D-272FAAB871E9}" type="parTrans" cxnId="{EE8AC0D7-C069-494D-891E-E19791B21EC1}">
      <dgm:prSet/>
      <dgm:spPr/>
      <dgm:t>
        <a:bodyPr/>
        <a:lstStyle/>
        <a:p>
          <a:endParaRPr lang="en-US"/>
        </a:p>
      </dgm:t>
    </dgm:pt>
    <dgm:pt modelId="{B602EC7B-E7A3-411E-83ED-E2AD0847733F}" type="sibTrans" cxnId="{EE8AC0D7-C069-494D-891E-E19791B21EC1}">
      <dgm:prSet/>
      <dgm:spPr/>
      <dgm:t>
        <a:bodyPr/>
        <a:lstStyle/>
        <a:p>
          <a:endParaRPr lang="en-US"/>
        </a:p>
      </dgm:t>
    </dgm:pt>
    <dgm:pt modelId="{2A82F764-994A-4CCE-B8D5-333B8F56FAFB}">
      <dgm:prSet/>
      <dgm:spPr/>
      <dgm:t>
        <a:bodyPr/>
        <a:lstStyle/>
        <a:p>
          <a:r>
            <a:rPr lang="en-US" dirty="0">
              <a:latin typeface="Times New Roman" panose="02020603050405020304" pitchFamily="18" charset="0"/>
              <a:cs typeface="Times New Roman" panose="02020603050405020304" pitchFamily="18" charset="0"/>
            </a:rPr>
            <a:t>Devon &amp; Cornwall Police reassured law-abiding drivers that the focus is only on those who put others at risk</a:t>
          </a:r>
        </a:p>
      </dgm:t>
    </dgm:pt>
    <dgm:pt modelId="{E195E1A3-2E36-43F3-B70A-F3EF029C9469}" type="parTrans" cxnId="{C5B26A53-30AE-4B5E-BDFF-98FA47A59DF5}">
      <dgm:prSet/>
      <dgm:spPr/>
      <dgm:t>
        <a:bodyPr/>
        <a:lstStyle/>
        <a:p>
          <a:endParaRPr lang="en-US"/>
        </a:p>
      </dgm:t>
    </dgm:pt>
    <dgm:pt modelId="{F58AD572-9F29-4529-A0E0-DEA34823F552}" type="sibTrans" cxnId="{C5B26A53-30AE-4B5E-BDFF-98FA47A59DF5}">
      <dgm:prSet/>
      <dgm:spPr/>
      <dgm:t>
        <a:bodyPr/>
        <a:lstStyle/>
        <a:p>
          <a:endParaRPr lang="en-US"/>
        </a:p>
      </dgm:t>
    </dgm:pt>
    <dgm:pt modelId="{1E0E5CEC-0093-40AD-A2A7-756838FE0A57}" type="pres">
      <dgm:prSet presAssocID="{AB652BD5-7675-4D71-82B3-C3365885A756}" presName="diagram" presStyleCnt="0">
        <dgm:presLayoutVars>
          <dgm:dir/>
          <dgm:resizeHandles val="exact"/>
        </dgm:presLayoutVars>
      </dgm:prSet>
      <dgm:spPr/>
    </dgm:pt>
    <dgm:pt modelId="{E2FFBDCC-9454-4C47-B6DE-5DAA64B10C3E}" type="pres">
      <dgm:prSet presAssocID="{41401C69-6761-406E-9443-9A395F776300}" presName="node" presStyleLbl="node1" presStyleIdx="0" presStyleCnt="6">
        <dgm:presLayoutVars>
          <dgm:bulletEnabled val="1"/>
        </dgm:presLayoutVars>
      </dgm:prSet>
      <dgm:spPr/>
    </dgm:pt>
    <dgm:pt modelId="{DA7E0435-81D7-4377-986C-2D3497C15715}" type="pres">
      <dgm:prSet presAssocID="{FE94C1F2-EA0B-4AFD-92D2-6F4A6A07CBEB}" presName="sibTrans" presStyleCnt="0"/>
      <dgm:spPr/>
    </dgm:pt>
    <dgm:pt modelId="{0832F787-4A8F-4324-A1BA-9A818A8ECB5B}" type="pres">
      <dgm:prSet presAssocID="{CDF1A3B0-96D7-430D-8ECE-51C9591CED51}" presName="node" presStyleLbl="node1" presStyleIdx="1" presStyleCnt="6">
        <dgm:presLayoutVars>
          <dgm:bulletEnabled val="1"/>
        </dgm:presLayoutVars>
      </dgm:prSet>
      <dgm:spPr/>
    </dgm:pt>
    <dgm:pt modelId="{D209975D-B41A-4287-A006-67EACF3EAD5D}" type="pres">
      <dgm:prSet presAssocID="{14B68B5F-CCDD-4D77-8393-02B6B190D094}" presName="sibTrans" presStyleCnt="0"/>
      <dgm:spPr/>
    </dgm:pt>
    <dgm:pt modelId="{25FEEBC6-405F-4382-BC45-48A2217863C8}" type="pres">
      <dgm:prSet presAssocID="{E51C4B7F-7F4B-49D8-9278-518B52C33765}" presName="node" presStyleLbl="node1" presStyleIdx="2" presStyleCnt="6">
        <dgm:presLayoutVars>
          <dgm:bulletEnabled val="1"/>
        </dgm:presLayoutVars>
      </dgm:prSet>
      <dgm:spPr/>
    </dgm:pt>
    <dgm:pt modelId="{01BF86EC-491C-4009-A30D-DFA0E53BF4A3}" type="pres">
      <dgm:prSet presAssocID="{19501378-F820-46FF-A9C1-9A1C36161D02}" presName="sibTrans" presStyleCnt="0"/>
      <dgm:spPr/>
    </dgm:pt>
    <dgm:pt modelId="{3A3B4BDE-9654-4973-9837-4744D40E0835}" type="pres">
      <dgm:prSet presAssocID="{5CB2A673-AAD1-4F04-8A45-D431A5F038B4}" presName="node" presStyleLbl="node1" presStyleIdx="3" presStyleCnt="6">
        <dgm:presLayoutVars>
          <dgm:bulletEnabled val="1"/>
        </dgm:presLayoutVars>
      </dgm:prSet>
      <dgm:spPr/>
    </dgm:pt>
    <dgm:pt modelId="{CECAB1E8-666A-4EC9-AA28-A276AB18959A}" type="pres">
      <dgm:prSet presAssocID="{E4575692-6D10-4201-8F91-494BE0A71EC8}" presName="sibTrans" presStyleCnt="0"/>
      <dgm:spPr/>
    </dgm:pt>
    <dgm:pt modelId="{AF2CFD16-28CF-494E-B617-45C5C6CB5F2A}" type="pres">
      <dgm:prSet presAssocID="{05187566-6F23-4397-8278-AB85FA3DAE82}" presName="node" presStyleLbl="node1" presStyleIdx="4" presStyleCnt="6">
        <dgm:presLayoutVars>
          <dgm:bulletEnabled val="1"/>
        </dgm:presLayoutVars>
      </dgm:prSet>
      <dgm:spPr/>
    </dgm:pt>
    <dgm:pt modelId="{5A450C6E-F79A-4DA9-98E3-083585DD2826}" type="pres">
      <dgm:prSet presAssocID="{B602EC7B-E7A3-411E-83ED-E2AD0847733F}" presName="sibTrans" presStyleCnt="0"/>
      <dgm:spPr/>
    </dgm:pt>
    <dgm:pt modelId="{0604D5F7-7E4E-4147-871D-CF3C6EC9AC98}" type="pres">
      <dgm:prSet presAssocID="{2A82F764-994A-4CCE-B8D5-333B8F56FAFB}" presName="node" presStyleLbl="node1" presStyleIdx="5" presStyleCnt="6">
        <dgm:presLayoutVars>
          <dgm:bulletEnabled val="1"/>
        </dgm:presLayoutVars>
      </dgm:prSet>
      <dgm:spPr/>
    </dgm:pt>
  </dgm:ptLst>
  <dgm:cxnLst>
    <dgm:cxn modelId="{AC2C2F34-1ACB-420A-B24E-1D76B340C0A9}" type="presOf" srcId="{CDF1A3B0-96D7-430D-8ECE-51C9591CED51}" destId="{0832F787-4A8F-4324-A1BA-9A818A8ECB5B}" srcOrd="0" destOrd="0" presId="urn:microsoft.com/office/officeart/2005/8/layout/default"/>
    <dgm:cxn modelId="{68DE2E6A-1B88-4EA0-BA90-EC5CC80168D6}" type="presOf" srcId="{41401C69-6761-406E-9443-9A395F776300}" destId="{E2FFBDCC-9454-4C47-B6DE-5DAA64B10C3E}" srcOrd="0" destOrd="0" presId="urn:microsoft.com/office/officeart/2005/8/layout/default"/>
    <dgm:cxn modelId="{BF0B314D-AC39-4D30-B779-2C4C9BD133EE}" type="presOf" srcId="{2A82F764-994A-4CCE-B8D5-333B8F56FAFB}" destId="{0604D5F7-7E4E-4147-871D-CF3C6EC9AC98}" srcOrd="0" destOrd="0" presId="urn:microsoft.com/office/officeart/2005/8/layout/default"/>
    <dgm:cxn modelId="{6AE83F70-8301-4082-B88A-391E8BE190F0}" srcId="{AB652BD5-7675-4D71-82B3-C3365885A756}" destId="{E51C4B7F-7F4B-49D8-9278-518B52C33765}" srcOrd="2" destOrd="0" parTransId="{4F9072EA-2485-4F9D-99F4-98CED0123BF1}" sibTransId="{19501378-F820-46FF-A9C1-9A1C36161D02}"/>
    <dgm:cxn modelId="{C1DF4573-D064-4AEC-974C-E508B2A24765}" type="presOf" srcId="{E51C4B7F-7F4B-49D8-9278-518B52C33765}" destId="{25FEEBC6-405F-4382-BC45-48A2217863C8}" srcOrd="0" destOrd="0" presId="urn:microsoft.com/office/officeart/2005/8/layout/default"/>
    <dgm:cxn modelId="{C5B26A53-30AE-4B5E-BDFF-98FA47A59DF5}" srcId="{AB652BD5-7675-4D71-82B3-C3365885A756}" destId="{2A82F764-994A-4CCE-B8D5-333B8F56FAFB}" srcOrd="5" destOrd="0" parTransId="{E195E1A3-2E36-43F3-B70A-F3EF029C9469}" sibTransId="{F58AD572-9F29-4529-A0E0-DEA34823F552}"/>
    <dgm:cxn modelId="{B8BE9753-8EBC-42AE-851C-36CA56E37721}" type="presOf" srcId="{AB652BD5-7675-4D71-82B3-C3365885A756}" destId="{1E0E5CEC-0093-40AD-A2A7-756838FE0A57}" srcOrd="0" destOrd="0" presId="urn:microsoft.com/office/officeart/2005/8/layout/default"/>
    <dgm:cxn modelId="{5A556874-09DF-4154-91DE-7FF05B269E82}" type="presOf" srcId="{5CB2A673-AAD1-4F04-8A45-D431A5F038B4}" destId="{3A3B4BDE-9654-4973-9837-4744D40E0835}" srcOrd="0" destOrd="0" presId="urn:microsoft.com/office/officeart/2005/8/layout/default"/>
    <dgm:cxn modelId="{6FF3DE7E-0DDB-49B1-9DA6-08A9E3467A2C}" type="presOf" srcId="{05187566-6F23-4397-8278-AB85FA3DAE82}" destId="{AF2CFD16-28CF-494E-B617-45C5C6CB5F2A}" srcOrd="0" destOrd="0" presId="urn:microsoft.com/office/officeart/2005/8/layout/default"/>
    <dgm:cxn modelId="{69B33CB1-5855-4E97-8D00-97F716F80156}" srcId="{AB652BD5-7675-4D71-82B3-C3365885A756}" destId="{41401C69-6761-406E-9443-9A395F776300}" srcOrd="0" destOrd="0" parTransId="{1510EF8E-4A43-4964-B178-6DB6A6811FEC}" sibTransId="{FE94C1F2-EA0B-4AFD-92D2-6F4A6A07CBEB}"/>
    <dgm:cxn modelId="{C9E80ECE-8DE6-43B1-805F-A6BDCA7E585D}" srcId="{AB652BD5-7675-4D71-82B3-C3365885A756}" destId="{5CB2A673-AAD1-4F04-8A45-D431A5F038B4}" srcOrd="3" destOrd="0" parTransId="{3115E274-1853-44CD-86CD-0E281D75CA0D}" sibTransId="{E4575692-6D10-4201-8F91-494BE0A71EC8}"/>
    <dgm:cxn modelId="{EE8AC0D7-C069-494D-891E-E19791B21EC1}" srcId="{AB652BD5-7675-4D71-82B3-C3365885A756}" destId="{05187566-6F23-4397-8278-AB85FA3DAE82}" srcOrd="4" destOrd="0" parTransId="{43770295-28C8-4A71-9B4D-272FAAB871E9}" sibTransId="{B602EC7B-E7A3-411E-83ED-E2AD0847733F}"/>
    <dgm:cxn modelId="{19998ADF-15DE-42A1-846B-4371CC6CAD02}" srcId="{AB652BD5-7675-4D71-82B3-C3365885A756}" destId="{CDF1A3B0-96D7-430D-8ECE-51C9591CED51}" srcOrd="1" destOrd="0" parTransId="{38012C88-2013-4E02-A2BF-D604AAD353B2}" sibTransId="{14B68B5F-CCDD-4D77-8393-02B6B190D094}"/>
    <dgm:cxn modelId="{FAD33D95-B772-41FE-9087-AB4D964E0F0A}" type="presParOf" srcId="{1E0E5CEC-0093-40AD-A2A7-756838FE0A57}" destId="{E2FFBDCC-9454-4C47-B6DE-5DAA64B10C3E}" srcOrd="0" destOrd="0" presId="urn:microsoft.com/office/officeart/2005/8/layout/default"/>
    <dgm:cxn modelId="{B91BD0D3-37A8-468A-BA23-7C1313DECD63}" type="presParOf" srcId="{1E0E5CEC-0093-40AD-A2A7-756838FE0A57}" destId="{DA7E0435-81D7-4377-986C-2D3497C15715}" srcOrd="1" destOrd="0" presId="urn:microsoft.com/office/officeart/2005/8/layout/default"/>
    <dgm:cxn modelId="{0355A290-C8E8-41CF-A907-283980417876}" type="presParOf" srcId="{1E0E5CEC-0093-40AD-A2A7-756838FE0A57}" destId="{0832F787-4A8F-4324-A1BA-9A818A8ECB5B}" srcOrd="2" destOrd="0" presId="urn:microsoft.com/office/officeart/2005/8/layout/default"/>
    <dgm:cxn modelId="{5A245C15-1919-4B5F-9F73-900ECC3C0DFB}" type="presParOf" srcId="{1E0E5CEC-0093-40AD-A2A7-756838FE0A57}" destId="{D209975D-B41A-4287-A006-67EACF3EAD5D}" srcOrd="3" destOrd="0" presId="urn:microsoft.com/office/officeart/2005/8/layout/default"/>
    <dgm:cxn modelId="{652DDEEF-CE65-4D90-8AEB-CDFCF7B4E267}" type="presParOf" srcId="{1E0E5CEC-0093-40AD-A2A7-756838FE0A57}" destId="{25FEEBC6-405F-4382-BC45-48A2217863C8}" srcOrd="4" destOrd="0" presId="urn:microsoft.com/office/officeart/2005/8/layout/default"/>
    <dgm:cxn modelId="{3E3DF1FF-4802-4ECF-9FD9-15162FBAF1EA}" type="presParOf" srcId="{1E0E5CEC-0093-40AD-A2A7-756838FE0A57}" destId="{01BF86EC-491C-4009-A30D-DFA0E53BF4A3}" srcOrd="5" destOrd="0" presId="urn:microsoft.com/office/officeart/2005/8/layout/default"/>
    <dgm:cxn modelId="{5ED7501F-5739-4956-B105-81EFB61B8563}" type="presParOf" srcId="{1E0E5CEC-0093-40AD-A2A7-756838FE0A57}" destId="{3A3B4BDE-9654-4973-9837-4744D40E0835}" srcOrd="6" destOrd="0" presId="urn:microsoft.com/office/officeart/2005/8/layout/default"/>
    <dgm:cxn modelId="{0A711868-3CD2-49D4-B4CE-34FA78D5A6AF}" type="presParOf" srcId="{1E0E5CEC-0093-40AD-A2A7-756838FE0A57}" destId="{CECAB1E8-666A-4EC9-AA28-A276AB18959A}" srcOrd="7" destOrd="0" presId="urn:microsoft.com/office/officeart/2005/8/layout/default"/>
    <dgm:cxn modelId="{99444B1B-0D75-4BA4-8339-4C902857CFF8}" type="presParOf" srcId="{1E0E5CEC-0093-40AD-A2A7-756838FE0A57}" destId="{AF2CFD16-28CF-494E-B617-45C5C6CB5F2A}" srcOrd="8" destOrd="0" presId="urn:microsoft.com/office/officeart/2005/8/layout/default"/>
    <dgm:cxn modelId="{6CD33D97-6652-409D-A9CE-1854AAC8BD2B}" type="presParOf" srcId="{1E0E5CEC-0093-40AD-A2A7-756838FE0A57}" destId="{5A450C6E-F79A-4DA9-98E3-083585DD2826}" srcOrd="9" destOrd="0" presId="urn:microsoft.com/office/officeart/2005/8/layout/default"/>
    <dgm:cxn modelId="{DA108D75-D71B-4189-A4A5-3E13662890A4}" type="presParOf" srcId="{1E0E5CEC-0093-40AD-A2A7-756838FE0A57}" destId="{0604D5F7-7E4E-4147-871D-CF3C6EC9AC98}"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174F671-F4BC-4403-B2C5-E2E61BFC301E}"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9B5CFA1A-8A1A-4F6C-A5CD-D7109DF0C5CF}">
      <dgm:prSet/>
      <dgm:spPr/>
      <dgm:t>
        <a:bodyPr/>
        <a:lstStyle/>
        <a:p>
          <a:r>
            <a:rPr lang="en-US" dirty="0">
              <a:latin typeface="Times New Roman" panose="02020603050405020304" pitchFamily="18" charset="0"/>
              <a:cs typeface="Times New Roman" panose="02020603050405020304" pitchFamily="18" charset="0"/>
            </a:rPr>
            <a:t>Multi-agency collaboration helps law enforcement, social services, and community groups work together, ensuring intelligence is shared effectively. This approach not only tackles crime but also provides support for those affected.</a:t>
          </a:r>
        </a:p>
      </dgm:t>
    </dgm:pt>
    <dgm:pt modelId="{DFA76842-710F-474A-A77F-12B9B3BEC95D}" type="parTrans" cxnId="{6F7A7A28-E1A1-411D-B1F8-3F5048745822}">
      <dgm:prSet/>
      <dgm:spPr/>
      <dgm:t>
        <a:bodyPr/>
        <a:lstStyle/>
        <a:p>
          <a:endParaRPr lang="en-US"/>
        </a:p>
      </dgm:t>
    </dgm:pt>
    <dgm:pt modelId="{C5D4108B-E829-4CB9-96E8-77080DC06932}" type="sibTrans" cxnId="{6F7A7A28-E1A1-411D-B1F8-3F5048745822}">
      <dgm:prSet/>
      <dgm:spPr/>
      <dgm:t>
        <a:bodyPr/>
        <a:lstStyle/>
        <a:p>
          <a:endParaRPr lang="en-US"/>
        </a:p>
      </dgm:t>
    </dgm:pt>
    <dgm:pt modelId="{3E7F7A02-3C8A-45D8-BDF3-74112D2220A5}">
      <dgm:prSet/>
      <dgm:spPr/>
      <dgm:t>
        <a:bodyPr/>
        <a:lstStyle/>
        <a:p>
          <a:r>
            <a:rPr lang="en-US" dirty="0">
              <a:latin typeface="Times New Roman" panose="02020603050405020304" pitchFamily="18" charset="0"/>
              <a:cs typeface="Times New Roman" panose="02020603050405020304" pitchFamily="18" charset="0"/>
            </a:rPr>
            <a:t>By working closely with youth services and safeguarding agencies, police can step in early to prevent vulnerable individuals from being drawn into County Lines networks.</a:t>
          </a:r>
        </a:p>
      </dgm:t>
    </dgm:pt>
    <dgm:pt modelId="{6F49174B-1BCA-4791-B7AF-762EF371BD5B}" type="parTrans" cxnId="{9044BE06-28D4-4E5E-92F7-7917E9C4D1C1}">
      <dgm:prSet/>
      <dgm:spPr/>
      <dgm:t>
        <a:bodyPr/>
        <a:lstStyle/>
        <a:p>
          <a:endParaRPr lang="en-US"/>
        </a:p>
      </dgm:t>
    </dgm:pt>
    <dgm:pt modelId="{8520B5C5-38A8-4CE8-A4B2-2F5DE549F794}" type="sibTrans" cxnId="{9044BE06-28D4-4E5E-92F7-7917E9C4D1C1}">
      <dgm:prSet/>
      <dgm:spPr/>
      <dgm:t>
        <a:bodyPr/>
        <a:lstStyle/>
        <a:p>
          <a:endParaRPr lang="en-US"/>
        </a:p>
      </dgm:t>
    </dgm:pt>
    <dgm:pt modelId="{390D5E9A-CDF5-4797-848D-F1D320E08E9E}">
      <dgm:prSet/>
      <dgm:spPr/>
      <dgm:t>
        <a:bodyPr/>
        <a:lstStyle/>
        <a:p>
          <a:r>
            <a:rPr lang="en-US" dirty="0">
              <a:latin typeface="Times New Roman" panose="02020603050405020304" pitchFamily="18" charset="0"/>
              <a:cs typeface="Times New Roman" panose="02020603050405020304" pitchFamily="18" charset="0"/>
            </a:rPr>
            <a:t>In the UK, technology plays a big role in tackling crime. ANPR tracks suspect vehicles, facial recognition with CCTV helps identify individuals, and social media monitoring helps spot gang activity (Home Office, 2023; Privacy International, 2024).</a:t>
          </a:r>
        </a:p>
      </dgm:t>
    </dgm:pt>
    <dgm:pt modelId="{DA26B99A-75FE-4972-9E44-899E38942399}" type="parTrans" cxnId="{0070ACA0-DE51-44A1-BCCE-1242008B034B}">
      <dgm:prSet/>
      <dgm:spPr/>
      <dgm:t>
        <a:bodyPr/>
        <a:lstStyle/>
        <a:p>
          <a:endParaRPr lang="en-US"/>
        </a:p>
      </dgm:t>
    </dgm:pt>
    <dgm:pt modelId="{71194EC9-65EE-434E-9A09-676237015B35}" type="sibTrans" cxnId="{0070ACA0-DE51-44A1-BCCE-1242008B034B}">
      <dgm:prSet/>
      <dgm:spPr/>
      <dgm:t>
        <a:bodyPr/>
        <a:lstStyle/>
        <a:p>
          <a:endParaRPr lang="en-US"/>
        </a:p>
      </dgm:t>
    </dgm:pt>
    <dgm:pt modelId="{D36C525D-5892-4DE6-A277-8A327A71CD41}">
      <dgm:prSet/>
      <dgm:spPr/>
      <dgm:t>
        <a:bodyPr/>
        <a:lstStyle/>
        <a:p>
          <a:r>
            <a:rPr lang="en-US" dirty="0">
              <a:latin typeface="Times New Roman" panose="02020603050405020304" pitchFamily="18" charset="0"/>
              <a:cs typeface="Times New Roman" panose="02020603050405020304" pitchFamily="18" charset="0"/>
            </a:rPr>
            <a:t>At the same time, these tools raise concerns about privacy and data protection.</a:t>
          </a:r>
        </a:p>
      </dgm:t>
    </dgm:pt>
    <dgm:pt modelId="{D634C2D2-53A8-4B5E-B7E0-C922900E2099}" type="parTrans" cxnId="{0C14B23C-BA0B-4BB8-BA87-7501C6984C50}">
      <dgm:prSet/>
      <dgm:spPr/>
      <dgm:t>
        <a:bodyPr/>
        <a:lstStyle/>
        <a:p>
          <a:endParaRPr lang="en-US"/>
        </a:p>
      </dgm:t>
    </dgm:pt>
    <dgm:pt modelId="{6B01532F-3F2B-476A-892B-964F8BA85D97}" type="sibTrans" cxnId="{0C14B23C-BA0B-4BB8-BA87-7501C6984C50}">
      <dgm:prSet/>
      <dgm:spPr/>
      <dgm:t>
        <a:bodyPr/>
        <a:lstStyle/>
        <a:p>
          <a:endParaRPr lang="en-US"/>
        </a:p>
      </dgm:t>
    </dgm:pt>
    <dgm:pt modelId="{4A9800F0-4E83-4D7E-9749-F0771A4ED5C2}">
      <dgm:prSet/>
      <dgm:spPr/>
      <dgm:t>
        <a:bodyPr/>
        <a:lstStyle/>
        <a:p>
          <a:r>
            <a:rPr lang="en-US" dirty="0">
              <a:latin typeface="Times New Roman" panose="02020603050405020304" pitchFamily="18" charset="0"/>
              <a:cs typeface="Times New Roman" panose="02020603050405020304" pitchFamily="18" charset="0"/>
            </a:rPr>
            <a:t>Laws like the UK's Data Protection Act 2018 set strict rules on how personal data is collected and shared, sometimes making it harder for agencies to work together (Information Commissioner’s Office, 2022).</a:t>
          </a:r>
        </a:p>
      </dgm:t>
    </dgm:pt>
    <dgm:pt modelId="{2B4612C4-7CFF-4BDE-AC88-E2BC2112BA80}" type="parTrans" cxnId="{15DBB417-ADF7-4EB0-8E11-03565B82E062}">
      <dgm:prSet/>
      <dgm:spPr/>
      <dgm:t>
        <a:bodyPr/>
        <a:lstStyle/>
        <a:p>
          <a:endParaRPr lang="en-US"/>
        </a:p>
      </dgm:t>
    </dgm:pt>
    <dgm:pt modelId="{492D92C8-566C-446C-9855-C64E2C45EFCB}" type="sibTrans" cxnId="{15DBB417-ADF7-4EB0-8E11-03565B82E062}">
      <dgm:prSet/>
      <dgm:spPr/>
      <dgm:t>
        <a:bodyPr/>
        <a:lstStyle/>
        <a:p>
          <a:endParaRPr lang="en-US"/>
        </a:p>
      </dgm:t>
    </dgm:pt>
    <dgm:pt modelId="{671E4C9A-4E03-41FF-83DA-B5909A153487}" type="pres">
      <dgm:prSet presAssocID="{5174F671-F4BC-4403-B2C5-E2E61BFC301E}" presName="linear" presStyleCnt="0">
        <dgm:presLayoutVars>
          <dgm:animLvl val="lvl"/>
          <dgm:resizeHandles val="exact"/>
        </dgm:presLayoutVars>
      </dgm:prSet>
      <dgm:spPr/>
    </dgm:pt>
    <dgm:pt modelId="{B80A3E37-D9ED-4F8A-9177-CF0E5DF4488B}" type="pres">
      <dgm:prSet presAssocID="{9B5CFA1A-8A1A-4F6C-A5CD-D7109DF0C5CF}" presName="parentText" presStyleLbl="node1" presStyleIdx="0" presStyleCnt="5" custScaleY="100523">
        <dgm:presLayoutVars>
          <dgm:chMax val="0"/>
          <dgm:bulletEnabled val="1"/>
        </dgm:presLayoutVars>
      </dgm:prSet>
      <dgm:spPr/>
    </dgm:pt>
    <dgm:pt modelId="{3E13A443-5ED6-4556-BE1F-2092A1031D91}" type="pres">
      <dgm:prSet presAssocID="{C5D4108B-E829-4CB9-96E8-77080DC06932}" presName="spacer" presStyleCnt="0"/>
      <dgm:spPr/>
    </dgm:pt>
    <dgm:pt modelId="{90FB3F3D-645D-46A1-9FDC-5A0134DF86E3}" type="pres">
      <dgm:prSet presAssocID="{3E7F7A02-3C8A-45D8-BDF3-74112D2220A5}" presName="parentText" presStyleLbl="node1" presStyleIdx="1" presStyleCnt="5">
        <dgm:presLayoutVars>
          <dgm:chMax val="0"/>
          <dgm:bulletEnabled val="1"/>
        </dgm:presLayoutVars>
      </dgm:prSet>
      <dgm:spPr/>
    </dgm:pt>
    <dgm:pt modelId="{31BF36D9-6C0E-4CDF-A55C-8426F83D6B39}" type="pres">
      <dgm:prSet presAssocID="{8520B5C5-38A8-4CE8-A4B2-2F5DE549F794}" presName="spacer" presStyleCnt="0"/>
      <dgm:spPr/>
    </dgm:pt>
    <dgm:pt modelId="{FD3943CA-ACAB-4BCA-8C91-71A94480081B}" type="pres">
      <dgm:prSet presAssocID="{390D5E9A-CDF5-4797-848D-F1D320E08E9E}" presName="parentText" presStyleLbl="node1" presStyleIdx="2" presStyleCnt="5">
        <dgm:presLayoutVars>
          <dgm:chMax val="0"/>
          <dgm:bulletEnabled val="1"/>
        </dgm:presLayoutVars>
      </dgm:prSet>
      <dgm:spPr/>
    </dgm:pt>
    <dgm:pt modelId="{7CD3F56C-FA60-4B2F-8226-65C3CDF5A81C}" type="pres">
      <dgm:prSet presAssocID="{71194EC9-65EE-434E-9A09-676237015B35}" presName="spacer" presStyleCnt="0"/>
      <dgm:spPr/>
    </dgm:pt>
    <dgm:pt modelId="{F714283C-A697-4432-BECC-09988410B5AC}" type="pres">
      <dgm:prSet presAssocID="{D36C525D-5892-4DE6-A277-8A327A71CD41}" presName="parentText" presStyleLbl="node1" presStyleIdx="3" presStyleCnt="5">
        <dgm:presLayoutVars>
          <dgm:chMax val="0"/>
          <dgm:bulletEnabled val="1"/>
        </dgm:presLayoutVars>
      </dgm:prSet>
      <dgm:spPr/>
    </dgm:pt>
    <dgm:pt modelId="{4A822FBB-86EE-4CA3-852B-185794B0003B}" type="pres">
      <dgm:prSet presAssocID="{6B01532F-3F2B-476A-892B-964F8BA85D97}" presName="spacer" presStyleCnt="0"/>
      <dgm:spPr/>
    </dgm:pt>
    <dgm:pt modelId="{25A60DB9-EBCD-4395-AD47-34941E66F0E7}" type="pres">
      <dgm:prSet presAssocID="{4A9800F0-4E83-4D7E-9749-F0771A4ED5C2}" presName="parentText" presStyleLbl="node1" presStyleIdx="4" presStyleCnt="5">
        <dgm:presLayoutVars>
          <dgm:chMax val="0"/>
          <dgm:bulletEnabled val="1"/>
        </dgm:presLayoutVars>
      </dgm:prSet>
      <dgm:spPr/>
    </dgm:pt>
  </dgm:ptLst>
  <dgm:cxnLst>
    <dgm:cxn modelId="{9044BE06-28D4-4E5E-92F7-7917E9C4D1C1}" srcId="{5174F671-F4BC-4403-B2C5-E2E61BFC301E}" destId="{3E7F7A02-3C8A-45D8-BDF3-74112D2220A5}" srcOrd="1" destOrd="0" parTransId="{6F49174B-1BCA-4791-B7AF-762EF371BD5B}" sibTransId="{8520B5C5-38A8-4CE8-A4B2-2F5DE549F794}"/>
    <dgm:cxn modelId="{58138514-E985-41D7-9DB9-54D940C5413B}" type="presOf" srcId="{5174F671-F4BC-4403-B2C5-E2E61BFC301E}" destId="{671E4C9A-4E03-41FF-83DA-B5909A153487}" srcOrd="0" destOrd="0" presId="urn:microsoft.com/office/officeart/2005/8/layout/vList2"/>
    <dgm:cxn modelId="{15DBB417-ADF7-4EB0-8E11-03565B82E062}" srcId="{5174F671-F4BC-4403-B2C5-E2E61BFC301E}" destId="{4A9800F0-4E83-4D7E-9749-F0771A4ED5C2}" srcOrd="4" destOrd="0" parTransId="{2B4612C4-7CFF-4BDE-AC88-E2BC2112BA80}" sibTransId="{492D92C8-566C-446C-9855-C64E2C45EFCB}"/>
    <dgm:cxn modelId="{6F7A7A28-E1A1-411D-B1F8-3F5048745822}" srcId="{5174F671-F4BC-4403-B2C5-E2E61BFC301E}" destId="{9B5CFA1A-8A1A-4F6C-A5CD-D7109DF0C5CF}" srcOrd="0" destOrd="0" parTransId="{DFA76842-710F-474A-A77F-12B9B3BEC95D}" sibTransId="{C5D4108B-E829-4CB9-96E8-77080DC06932}"/>
    <dgm:cxn modelId="{21FF062B-0F9E-4D1A-A183-42074195F54B}" type="presOf" srcId="{3E7F7A02-3C8A-45D8-BDF3-74112D2220A5}" destId="{90FB3F3D-645D-46A1-9FDC-5A0134DF86E3}" srcOrd="0" destOrd="0" presId="urn:microsoft.com/office/officeart/2005/8/layout/vList2"/>
    <dgm:cxn modelId="{0C14B23C-BA0B-4BB8-BA87-7501C6984C50}" srcId="{5174F671-F4BC-4403-B2C5-E2E61BFC301E}" destId="{D36C525D-5892-4DE6-A277-8A327A71CD41}" srcOrd="3" destOrd="0" parTransId="{D634C2D2-53A8-4B5E-B7E0-C922900E2099}" sibTransId="{6B01532F-3F2B-476A-892B-964F8BA85D97}"/>
    <dgm:cxn modelId="{7E5C3346-AEB9-4A1E-B408-6CB29B0BC501}" type="presOf" srcId="{390D5E9A-CDF5-4797-848D-F1D320E08E9E}" destId="{FD3943CA-ACAB-4BCA-8C91-71A94480081B}" srcOrd="0" destOrd="0" presId="urn:microsoft.com/office/officeart/2005/8/layout/vList2"/>
    <dgm:cxn modelId="{15FD0A92-E3A9-41FF-9424-6E1AA229D3C7}" type="presOf" srcId="{4A9800F0-4E83-4D7E-9749-F0771A4ED5C2}" destId="{25A60DB9-EBCD-4395-AD47-34941E66F0E7}" srcOrd="0" destOrd="0" presId="urn:microsoft.com/office/officeart/2005/8/layout/vList2"/>
    <dgm:cxn modelId="{0070ACA0-DE51-44A1-BCCE-1242008B034B}" srcId="{5174F671-F4BC-4403-B2C5-E2E61BFC301E}" destId="{390D5E9A-CDF5-4797-848D-F1D320E08E9E}" srcOrd="2" destOrd="0" parTransId="{DA26B99A-75FE-4972-9E44-899E38942399}" sibTransId="{71194EC9-65EE-434E-9A09-676237015B35}"/>
    <dgm:cxn modelId="{81E71BBD-0C22-40B7-8A5D-6D694DE9EC35}" type="presOf" srcId="{9B5CFA1A-8A1A-4F6C-A5CD-D7109DF0C5CF}" destId="{B80A3E37-D9ED-4F8A-9177-CF0E5DF4488B}" srcOrd="0" destOrd="0" presId="urn:microsoft.com/office/officeart/2005/8/layout/vList2"/>
    <dgm:cxn modelId="{9D66B1FF-3F9A-4D0D-9A0A-FA98AF306D17}" type="presOf" srcId="{D36C525D-5892-4DE6-A277-8A327A71CD41}" destId="{F714283C-A697-4432-BECC-09988410B5AC}" srcOrd="0" destOrd="0" presId="urn:microsoft.com/office/officeart/2005/8/layout/vList2"/>
    <dgm:cxn modelId="{55ECA882-55B3-455E-8D58-F7934408DFAD}" type="presParOf" srcId="{671E4C9A-4E03-41FF-83DA-B5909A153487}" destId="{B80A3E37-D9ED-4F8A-9177-CF0E5DF4488B}" srcOrd="0" destOrd="0" presId="urn:microsoft.com/office/officeart/2005/8/layout/vList2"/>
    <dgm:cxn modelId="{03931D23-EFA5-4420-954C-E874D9351B69}" type="presParOf" srcId="{671E4C9A-4E03-41FF-83DA-B5909A153487}" destId="{3E13A443-5ED6-4556-BE1F-2092A1031D91}" srcOrd="1" destOrd="0" presId="urn:microsoft.com/office/officeart/2005/8/layout/vList2"/>
    <dgm:cxn modelId="{F24BD90A-10B3-4706-AC7F-3E0718BE19EC}" type="presParOf" srcId="{671E4C9A-4E03-41FF-83DA-B5909A153487}" destId="{90FB3F3D-645D-46A1-9FDC-5A0134DF86E3}" srcOrd="2" destOrd="0" presId="urn:microsoft.com/office/officeart/2005/8/layout/vList2"/>
    <dgm:cxn modelId="{11251D24-9474-41D2-8CA3-E62C3205623C}" type="presParOf" srcId="{671E4C9A-4E03-41FF-83DA-B5909A153487}" destId="{31BF36D9-6C0E-4CDF-A55C-8426F83D6B39}" srcOrd="3" destOrd="0" presId="urn:microsoft.com/office/officeart/2005/8/layout/vList2"/>
    <dgm:cxn modelId="{E498372D-B459-43FA-9869-EBECDD1428B9}" type="presParOf" srcId="{671E4C9A-4E03-41FF-83DA-B5909A153487}" destId="{FD3943CA-ACAB-4BCA-8C91-71A94480081B}" srcOrd="4" destOrd="0" presId="urn:microsoft.com/office/officeart/2005/8/layout/vList2"/>
    <dgm:cxn modelId="{0BFA16E3-2B41-4C19-89EE-EA0B64933051}" type="presParOf" srcId="{671E4C9A-4E03-41FF-83DA-B5909A153487}" destId="{7CD3F56C-FA60-4B2F-8226-65C3CDF5A81C}" srcOrd="5" destOrd="0" presId="urn:microsoft.com/office/officeart/2005/8/layout/vList2"/>
    <dgm:cxn modelId="{1C89E820-6188-418E-B8E3-079ED264D1AB}" type="presParOf" srcId="{671E4C9A-4E03-41FF-83DA-B5909A153487}" destId="{F714283C-A697-4432-BECC-09988410B5AC}" srcOrd="6" destOrd="0" presId="urn:microsoft.com/office/officeart/2005/8/layout/vList2"/>
    <dgm:cxn modelId="{E3AEA070-6B26-4EE8-A03B-AE33C3BDF8AC}" type="presParOf" srcId="{671E4C9A-4E03-41FF-83DA-B5909A153487}" destId="{4A822FBB-86EE-4CA3-852B-185794B0003B}" srcOrd="7" destOrd="0" presId="urn:microsoft.com/office/officeart/2005/8/layout/vList2"/>
    <dgm:cxn modelId="{5AD9444D-684A-4443-810E-9C2F1F810766}" type="presParOf" srcId="{671E4C9A-4E03-41FF-83DA-B5909A153487}" destId="{25A60DB9-EBCD-4395-AD47-34941E66F0E7}"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7966368-CF36-4F41-B9B5-5D7911410436}"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776E978B-FB30-45F9-B466-B5C55BBCE2B7}">
      <dgm:prSet/>
      <dgm:spPr/>
      <dgm:t>
        <a:bodyPr/>
        <a:lstStyle/>
        <a:p>
          <a:r>
            <a:rPr lang="en-US" b="0" i="0" baseline="0" dirty="0">
              <a:latin typeface="Times New Roman" panose="02020603050405020304" pitchFamily="18" charset="0"/>
              <a:cs typeface="Times New Roman" panose="02020603050405020304" pitchFamily="18" charset="0"/>
            </a:rPr>
            <a:t>County Lines crime involves drug trafficking networks that exploit vulnerable individuals and use road transport for drug distribution. </a:t>
          </a:r>
          <a:endParaRPr lang="en-US" dirty="0">
            <a:latin typeface="Times New Roman" panose="02020603050405020304" pitchFamily="18" charset="0"/>
            <a:cs typeface="Times New Roman" panose="02020603050405020304" pitchFamily="18" charset="0"/>
          </a:endParaRPr>
        </a:p>
      </dgm:t>
    </dgm:pt>
    <dgm:pt modelId="{04D7476F-9485-420C-867A-D03C69B15CA8}" type="parTrans" cxnId="{82B4869C-B932-4A73-ACAE-E2438FF21080}">
      <dgm:prSet/>
      <dgm:spPr/>
      <dgm:t>
        <a:bodyPr/>
        <a:lstStyle/>
        <a:p>
          <a:endParaRPr lang="en-US"/>
        </a:p>
      </dgm:t>
    </dgm:pt>
    <dgm:pt modelId="{01989148-35C0-4D39-A0A5-D6B67B751D21}" type="sibTrans" cxnId="{82B4869C-B932-4A73-ACAE-E2438FF21080}">
      <dgm:prSet/>
      <dgm:spPr/>
      <dgm:t>
        <a:bodyPr/>
        <a:lstStyle/>
        <a:p>
          <a:endParaRPr lang="en-US"/>
        </a:p>
      </dgm:t>
    </dgm:pt>
    <dgm:pt modelId="{745E7DA8-C0E6-475A-A9D8-1A6D59A34D66}">
      <dgm:prSet/>
      <dgm:spPr/>
      <dgm:t>
        <a:bodyPr/>
        <a:lstStyle/>
        <a:p>
          <a:r>
            <a:rPr lang="en-US" b="0" i="0" baseline="0" dirty="0">
              <a:latin typeface="Times New Roman" panose="02020603050405020304" pitchFamily="18" charset="0"/>
              <a:cs typeface="Times New Roman" panose="02020603050405020304" pitchFamily="18" charset="0"/>
            </a:rPr>
            <a:t>Road policing plays a crucial role in disrupting these operations by utilizing Automated Number Plate Recognition (ANPR), targeted vehicle stops, and surveillance. </a:t>
          </a:r>
          <a:endParaRPr lang="en-US" dirty="0">
            <a:latin typeface="Times New Roman" panose="02020603050405020304" pitchFamily="18" charset="0"/>
            <a:cs typeface="Times New Roman" panose="02020603050405020304" pitchFamily="18" charset="0"/>
          </a:endParaRPr>
        </a:p>
      </dgm:t>
    </dgm:pt>
    <dgm:pt modelId="{E4090D81-94BB-49CC-A15F-AF2CB486AFA5}" type="parTrans" cxnId="{27F602AE-F613-43F3-B21B-6CDF56328708}">
      <dgm:prSet/>
      <dgm:spPr/>
      <dgm:t>
        <a:bodyPr/>
        <a:lstStyle/>
        <a:p>
          <a:endParaRPr lang="en-US"/>
        </a:p>
      </dgm:t>
    </dgm:pt>
    <dgm:pt modelId="{97598F7B-8ABF-4B2A-9215-AA2C2315B598}" type="sibTrans" cxnId="{27F602AE-F613-43F3-B21B-6CDF56328708}">
      <dgm:prSet/>
      <dgm:spPr/>
      <dgm:t>
        <a:bodyPr/>
        <a:lstStyle/>
        <a:p>
          <a:endParaRPr lang="en-US"/>
        </a:p>
      </dgm:t>
    </dgm:pt>
    <dgm:pt modelId="{D3F9CB37-F39B-4E5A-81F7-4C7FF3048179}">
      <dgm:prSet/>
      <dgm:spPr/>
      <dgm:t>
        <a:bodyPr/>
        <a:lstStyle/>
        <a:p>
          <a:r>
            <a:rPr lang="en-US" b="0" i="0" baseline="0" dirty="0">
              <a:latin typeface="Times New Roman" panose="02020603050405020304" pitchFamily="18" charset="0"/>
              <a:cs typeface="Times New Roman" panose="02020603050405020304" pitchFamily="18" charset="0"/>
            </a:rPr>
            <a:t>Intelligence-Led Policing (ILP) enhances crime prevention by using data analysis and predictive tools to identify high-risk areas and offenders before crimes occur. </a:t>
          </a:r>
          <a:endParaRPr lang="en-US" dirty="0">
            <a:latin typeface="Times New Roman" panose="02020603050405020304" pitchFamily="18" charset="0"/>
            <a:cs typeface="Times New Roman" panose="02020603050405020304" pitchFamily="18" charset="0"/>
          </a:endParaRPr>
        </a:p>
      </dgm:t>
    </dgm:pt>
    <dgm:pt modelId="{0819D0B6-F36C-44A2-B15A-DEF2256B4FBD}" type="parTrans" cxnId="{F26EC8D3-B306-4CF5-B3F3-855C39830296}">
      <dgm:prSet/>
      <dgm:spPr/>
      <dgm:t>
        <a:bodyPr/>
        <a:lstStyle/>
        <a:p>
          <a:endParaRPr lang="en-US"/>
        </a:p>
      </dgm:t>
    </dgm:pt>
    <dgm:pt modelId="{D27DBF7F-F5E8-4ADB-8EF9-D68B002F9BF0}" type="sibTrans" cxnId="{F26EC8D3-B306-4CF5-B3F3-855C39830296}">
      <dgm:prSet/>
      <dgm:spPr/>
      <dgm:t>
        <a:bodyPr/>
        <a:lstStyle/>
        <a:p>
          <a:endParaRPr lang="en-US"/>
        </a:p>
      </dgm:t>
    </dgm:pt>
    <dgm:pt modelId="{58DFC9A8-FA25-4396-B63F-F1973B5A5740}">
      <dgm:prSet/>
      <dgm:spPr/>
      <dgm:t>
        <a:bodyPr/>
        <a:lstStyle/>
        <a:p>
          <a:r>
            <a:rPr lang="en-US" b="0" i="0" baseline="0" dirty="0">
              <a:latin typeface="Times New Roman" panose="02020603050405020304" pitchFamily="18" charset="0"/>
              <a:cs typeface="Times New Roman" panose="02020603050405020304" pitchFamily="18" charset="0"/>
            </a:rPr>
            <a:t>Multi-agency collaboration between police, social services, and safeguarding agencies strengthens intelligence sharing, early intervention, and victim protection. </a:t>
          </a:r>
          <a:endParaRPr lang="en-US" dirty="0">
            <a:latin typeface="Times New Roman" panose="02020603050405020304" pitchFamily="18" charset="0"/>
            <a:cs typeface="Times New Roman" panose="02020603050405020304" pitchFamily="18" charset="0"/>
          </a:endParaRPr>
        </a:p>
      </dgm:t>
    </dgm:pt>
    <dgm:pt modelId="{5CDD2CF2-0092-41BB-981A-9FD77074380B}" type="parTrans" cxnId="{DA8A8D3D-561F-420C-85FF-513BF763C52F}">
      <dgm:prSet/>
      <dgm:spPr/>
      <dgm:t>
        <a:bodyPr/>
        <a:lstStyle/>
        <a:p>
          <a:endParaRPr lang="en-US"/>
        </a:p>
      </dgm:t>
    </dgm:pt>
    <dgm:pt modelId="{7D870267-B064-4A01-866C-333136512A3C}" type="sibTrans" cxnId="{DA8A8D3D-561F-420C-85FF-513BF763C52F}">
      <dgm:prSet/>
      <dgm:spPr/>
      <dgm:t>
        <a:bodyPr/>
        <a:lstStyle/>
        <a:p>
          <a:endParaRPr lang="en-US"/>
        </a:p>
      </dgm:t>
    </dgm:pt>
    <dgm:pt modelId="{9CA8F433-7457-4B75-9235-68F26E81865F}">
      <dgm:prSet/>
      <dgm:spPr/>
      <dgm:t>
        <a:bodyPr/>
        <a:lstStyle/>
        <a:p>
          <a:r>
            <a:rPr lang="en-US" b="0" i="0" baseline="0" dirty="0">
              <a:latin typeface="Times New Roman" panose="02020603050405020304" pitchFamily="18" charset="0"/>
              <a:cs typeface="Times New Roman" panose="02020603050405020304" pitchFamily="18" charset="0"/>
            </a:rPr>
            <a:t>While ILP and road policing have led to significant arrests and drug seizures, challenges remain as criminals continuously adapt, and concerns about predictive policing biases arise. </a:t>
          </a:r>
          <a:endParaRPr lang="en-US" dirty="0">
            <a:latin typeface="Times New Roman" panose="02020603050405020304" pitchFamily="18" charset="0"/>
            <a:cs typeface="Times New Roman" panose="02020603050405020304" pitchFamily="18" charset="0"/>
          </a:endParaRPr>
        </a:p>
      </dgm:t>
    </dgm:pt>
    <dgm:pt modelId="{25AB3A67-F88B-44FB-A5F4-1399E3431263}" type="parTrans" cxnId="{428D590C-5C19-4420-9317-E9A430A7DD3E}">
      <dgm:prSet/>
      <dgm:spPr/>
      <dgm:t>
        <a:bodyPr/>
        <a:lstStyle/>
        <a:p>
          <a:endParaRPr lang="en-US"/>
        </a:p>
      </dgm:t>
    </dgm:pt>
    <dgm:pt modelId="{546F90DD-03FF-4FEE-A1AB-9B7B1FFA6CDE}" type="sibTrans" cxnId="{428D590C-5C19-4420-9317-E9A430A7DD3E}">
      <dgm:prSet/>
      <dgm:spPr/>
      <dgm:t>
        <a:bodyPr/>
        <a:lstStyle/>
        <a:p>
          <a:endParaRPr lang="en-US"/>
        </a:p>
      </dgm:t>
    </dgm:pt>
    <dgm:pt modelId="{4D7B1C0D-4197-49A5-AC52-DA68F5A56B8A}">
      <dgm:prSet/>
      <dgm:spPr/>
      <dgm:t>
        <a:bodyPr/>
        <a:lstStyle/>
        <a:p>
          <a:r>
            <a:rPr lang="en-US" b="0" i="0" baseline="0" dirty="0">
              <a:latin typeface="Times New Roman" panose="02020603050405020304" pitchFamily="18" charset="0"/>
              <a:cs typeface="Times New Roman" panose="02020603050405020304" pitchFamily="18" charset="0"/>
            </a:rPr>
            <a:t>Despite these challenges, intelligence-led strategies, road policing interventions, and coordinated agency efforts have proven effective in dismantling County Lines networks and safeguarding vulnerable individuals.</a:t>
          </a:r>
          <a:endParaRPr lang="en-US" dirty="0">
            <a:latin typeface="Times New Roman" panose="02020603050405020304" pitchFamily="18" charset="0"/>
            <a:cs typeface="Times New Roman" panose="02020603050405020304" pitchFamily="18" charset="0"/>
          </a:endParaRPr>
        </a:p>
      </dgm:t>
    </dgm:pt>
    <dgm:pt modelId="{8FE9FD61-DA02-44AF-B90D-8972A60AE676}" type="parTrans" cxnId="{AB123923-F6D2-42F5-BD1C-70677E25437C}">
      <dgm:prSet/>
      <dgm:spPr/>
      <dgm:t>
        <a:bodyPr/>
        <a:lstStyle/>
        <a:p>
          <a:endParaRPr lang="en-US"/>
        </a:p>
      </dgm:t>
    </dgm:pt>
    <dgm:pt modelId="{CBAE1B09-2E6A-4FA6-AD92-CFAF25382D4A}" type="sibTrans" cxnId="{AB123923-F6D2-42F5-BD1C-70677E25437C}">
      <dgm:prSet/>
      <dgm:spPr/>
      <dgm:t>
        <a:bodyPr/>
        <a:lstStyle/>
        <a:p>
          <a:endParaRPr lang="en-US"/>
        </a:p>
      </dgm:t>
    </dgm:pt>
    <dgm:pt modelId="{FA5718D6-507C-4613-A380-5ADD1C4D8997}" type="pres">
      <dgm:prSet presAssocID="{A7966368-CF36-4F41-B9B5-5D7911410436}" presName="diagram" presStyleCnt="0">
        <dgm:presLayoutVars>
          <dgm:dir/>
          <dgm:resizeHandles val="exact"/>
        </dgm:presLayoutVars>
      </dgm:prSet>
      <dgm:spPr/>
    </dgm:pt>
    <dgm:pt modelId="{51B89179-F460-41D3-8DAE-041D4B3889CC}" type="pres">
      <dgm:prSet presAssocID="{776E978B-FB30-45F9-B466-B5C55BBCE2B7}" presName="node" presStyleLbl="node1" presStyleIdx="0" presStyleCnt="6">
        <dgm:presLayoutVars>
          <dgm:bulletEnabled val="1"/>
        </dgm:presLayoutVars>
      </dgm:prSet>
      <dgm:spPr/>
    </dgm:pt>
    <dgm:pt modelId="{956A7D7C-DE89-47EF-91AB-DD7FACBF808E}" type="pres">
      <dgm:prSet presAssocID="{01989148-35C0-4D39-A0A5-D6B67B751D21}" presName="sibTrans" presStyleCnt="0"/>
      <dgm:spPr/>
    </dgm:pt>
    <dgm:pt modelId="{075810F0-9698-40AB-ACA2-AEFFA490372D}" type="pres">
      <dgm:prSet presAssocID="{745E7DA8-C0E6-475A-A9D8-1A6D59A34D66}" presName="node" presStyleLbl="node1" presStyleIdx="1" presStyleCnt="6">
        <dgm:presLayoutVars>
          <dgm:bulletEnabled val="1"/>
        </dgm:presLayoutVars>
      </dgm:prSet>
      <dgm:spPr/>
    </dgm:pt>
    <dgm:pt modelId="{6FDCF486-2A59-44FB-8A95-DE45A6B5736D}" type="pres">
      <dgm:prSet presAssocID="{97598F7B-8ABF-4B2A-9215-AA2C2315B598}" presName="sibTrans" presStyleCnt="0"/>
      <dgm:spPr/>
    </dgm:pt>
    <dgm:pt modelId="{24F124C2-ADEB-4193-BB81-78C2DB2019F3}" type="pres">
      <dgm:prSet presAssocID="{D3F9CB37-F39B-4E5A-81F7-4C7FF3048179}" presName="node" presStyleLbl="node1" presStyleIdx="2" presStyleCnt="6">
        <dgm:presLayoutVars>
          <dgm:bulletEnabled val="1"/>
        </dgm:presLayoutVars>
      </dgm:prSet>
      <dgm:spPr/>
    </dgm:pt>
    <dgm:pt modelId="{81549C27-FF03-4F24-9F51-2C3B80D0957D}" type="pres">
      <dgm:prSet presAssocID="{D27DBF7F-F5E8-4ADB-8EF9-D68B002F9BF0}" presName="sibTrans" presStyleCnt="0"/>
      <dgm:spPr/>
    </dgm:pt>
    <dgm:pt modelId="{3A275E4F-46F8-4AF3-9B98-51B0F110A205}" type="pres">
      <dgm:prSet presAssocID="{58DFC9A8-FA25-4396-B63F-F1973B5A5740}" presName="node" presStyleLbl="node1" presStyleIdx="3" presStyleCnt="6">
        <dgm:presLayoutVars>
          <dgm:bulletEnabled val="1"/>
        </dgm:presLayoutVars>
      </dgm:prSet>
      <dgm:spPr/>
    </dgm:pt>
    <dgm:pt modelId="{6B6E0414-14ED-4013-825C-0FB3F106E2E7}" type="pres">
      <dgm:prSet presAssocID="{7D870267-B064-4A01-866C-333136512A3C}" presName="sibTrans" presStyleCnt="0"/>
      <dgm:spPr/>
    </dgm:pt>
    <dgm:pt modelId="{FB2DA5B3-FEC5-4612-B79C-A4D0A2063EFB}" type="pres">
      <dgm:prSet presAssocID="{9CA8F433-7457-4B75-9235-68F26E81865F}" presName="node" presStyleLbl="node1" presStyleIdx="4" presStyleCnt="6">
        <dgm:presLayoutVars>
          <dgm:bulletEnabled val="1"/>
        </dgm:presLayoutVars>
      </dgm:prSet>
      <dgm:spPr/>
    </dgm:pt>
    <dgm:pt modelId="{B65CAAA7-4B87-46D0-B267-6179EEB5C28E}" type="pres">
      <dgm:prSet presAssocID="{546F90DD-03FF-4FEE-A1AB-9B7B1FFA6CDE}" presName="sibTrans" presStyleCnt="0"/>
      <dgm:spPr/>
    </dgm:pt>
    <dgm:pt modelId="{671D5F00-18AE-473F-9870-4CABC357FA64}" type="pres">
      <dgm:prSet presAssocID="{4D7B1C0D-4197-49A5-AC52-DA68F5A56B8A}" presName="node" presStyleLbl="node1" presStyleIdx="5" presStyleCnt="6">
        <dgm:presLayoutVars>
          <dgm:bulletEnabled val="1"/>
        </dgm:presLayoutVars>
      </dgm:prSet>
      <dgm:spPr/>
    </dgm:pt>
  </dgm:ptLst>
  <dgm:cxnLst>
    <dgm:cxn modelId="{428D590C-5C19-4420-9317-E9A430A7DD3E}" srcId="{A7966368-CF36-4F41-B9B5-5D7911410436}" destId="{9CA8F433-7457-4B75-9235-68F26E81865F}" srcOrd="4" destOrd="0" parTransId="{25AB3A67-F88B-44FB-A5F4-1399E3431263}" sibTransId="{546F90DD-03FF-4FEE-A1AB-9B7B1FFA6CDE}"/>
    <dgm:cxn modelId="{BD88D412-8FA0-4299-AD4A-7CCC7C3AEBE7}" type="presOf" srcId="{9CA8F433-7457-4B75-9235-68F26E81865F}" destId="{FB2DA5B3-FEC5-4612-B79C-A4D0A2063EFB}" srcOrd="0" destOrd="0" presId="urn:microsoft.com/office/officeart/2005/8/layout/default"/>
    <dgm:cxn modelId="{AB123923-F6D2-42F5-BD1C-70677E25437C}" srcId="{A7966368-CF36-4F41-B9B5-5D7911410436}" destId="{4D7B1C0D-4197-49A5-AC52-DA68F5A56B8A}" srcOrd="5" destOrd="0" parTransId="{8FE9FD61-DA02-44AF-B90D-8972A60AE676}" sibTransId="{CBAE1B09-2E6A-4FA6-AD92-CFAF25382D4A}"/>
    <dgm:cxn modelId="{56A52724-0695-441A-B11A-6DC302390417}" type="presOf" srcId="{D3F9CB37-F39B-4E5A-81F7-4C7FF3048179}" destId="{24F124C2-ADEB-4193-BB81-78C2DB2019F3}" srcOrd="0" destOrd="0" presId="urn:microsoft.com/office/officeart/2005/8/layout/default"/>
    <dgm:cxn modelId="{DA8A8D3D-561F-420C-85FF-513BF763C52F}" srcId="{A7966368-CF36-4F41-B9B5-5D7911410436}" destId="{58DFC9A8-FA25-4396-B63F-F1973B5A5740}" srcOrd="3" destOrd="0" parTransId="{5CDD2CF2-0092-41BB-981A-9FD77074380B}" sibTransId="{7D870267-B064-4A01-866C-333136512A3C}"/>
    <dgm:cxn modelId="{E676A750-6405-4AE4-B1C8-753AD289E6F1}" type="presOf" srcId="{776E978B-FB30-45F9-B466-B5C55BBCE2B7}" destId="{51B89179-F460-41D3-8DAE-041D4B3889CC}" srcOrd="0" destOrd="0" presId="urn:microsoft.com/office/officeart/2005/8/layout/default"/>
    <dgm:cxn modelId="{F8153D79-1C77-43B7-94DC-3C624BE6F48D}" type="presOf" srcId="{58DFC9A8-FA25-4396-B63F-F1973B5A5740}" destId="{3A275E4F-46F8-4AF3-9B98-51B0F110A205}" srcOrd="0" destOrd="0" presId="urn:microsoft.com/office/officeart/2005/8/layout/default"/>
    <dgm:cxn modelId="{82B4869C-B932-4A73-ACAE-E2438FF21080}" srcId="{A7966368-CF36-4F41-B9B5-5D7911410436}" destId="{776E978B-FB30-45F9-B466-B5C55BBCE2B7}" srcOrd="0" destOrd="0" parTransId="{04D7476F-9485-420C-867A-D03C69B15CA8}" sibTransId="{01989148-35C0-4D39-A0A5-D6B67B751D21}"/>
    <dgm:cxn modelId="{9A5665A5-8636-4612-9CF6-45A3EF4DD1E5}" type="presOf" srcId="{4D7B1C0D-4197-49A5-AC52-DA68F5A56B8A}" destId="{671D5F00-18AE-473F-9870-4CABC357FA64}" srcOrd="0" destOrd="0" presId="urn:microsoft.com/office/officeart/2005/8/layout/default"/>
    <dgm:cxn modelId="{27F602AE-F613-43F3-B21B-6CDF56328708}" srcId="{A7966368-CF36-4F41-B9B5-5D7911410436}" destId="{745E7DA8-C0E6-475A-A9D8-1A6D59A34D66}" srcOrd="1" destOrd="0" parTransId="{E4090D81-94BB-49CC-A15F-AF2CB486AFA5}" sibTransId="{97598F7B-8ABF-4B2A-9215-AA2C2315B598}"/>
    <dgm:cxn modelId="{CD3F70B5-0998-431F-8817-CA6240E2E4E1}" type="presOf" srcId="{745E7DA8-C0E6-475A-A9D8-1A6D59A34D66}" destId="{075810F0-9698-40AB-ACA2-AEFFA490372D}" srcOrd="0" destOrd="0" presId="urn:microsoft.com/office/officeart/2005/8/layout/default"/>
    <dgm:cxn modelId="{F26EC8D3-B306-4CF5-B3F3-855C39830296}" srcId="{A7966368-CF36-4F41-B9B5-5D7911410436}" destId="{D3F9CB37-F39B-4E5A-81F7-4C7FF3048179}" srcOrd="2" destOrd="0" parTransId="{0819D0B6-F36C-44A2-B15A-DEF2256B4FBD}" sibTransId="{D27DBF7F-F5E8-4ADB-8EF9-D68B002F9BF0}"/>
    <dgm:cxn modelId="{7A760FF8-2D8F-4EE5-93B3-C28437ED23C1}" type="presOf" srcId="{A7966368-CF36-4F41-B9B5-5D7911410436}" destId="{FA5718D6-507C-4613-A380-5ADD1C4D8997}" srcOrd="0" destOrd="0" presId="urn:microsoft.com/office/officeart/2005/8/layout/default"/>
    <dgm:cxn modelId="{C0F73CE2-08E2-4433-9759-2A3665518488}" type="presParOf" srcId="{FA5718D6-507C-4613-A380-5ADD1C4D8997}" destId="{51B89179-F460-41D3-8DAE-041D4B3889CC}" srcOrd="0" destOrd="0" presId="urn:microsoft.com/office/officeart/2005/8/layout/default"/>
    <dgm:cxn modelId="{1CE18556-4B02-419F-9A03-FE8C1A640F2D}" type="presParOf" srcId="{FA5718D6-507C-4613-A380-5ADD1C4D8997}" destId="{956A7D7C-DE89-47EF-91AB-DD7FACBF808E}" srcOrd="1" destOrd="0" presId="urn:microsoft.com/office/officeart/2005/8/layout/default"/>
    <dgm:cxn modelId="{CA621495-547E-494A-9B60-BE49AD5B2DBC}" type="presParOf" srcId="{FA5718D6-507C-4613-A380-5ADD1C4D8997}" destId="{075810F0-9698-40AB-ACA2-AEFFA490372D}" srcOrd="2" destOrd="0" presId="urn:microsoft.com/office/officeart/2005/8/layout/default"/>
    <dgm:cxn modelId="{CA94E022-3127-4EAB-93E1-8260C440537C}" type="presParOf" srcId="{FA5718D6-507C-4613-A380-5ADD1C4D8997}" destId="{6FDCF486-2A59-44FB-8A95-DE45A6B5736D}" srcOrd="3" destOrd="0" presId="urn:microsoft.com/office/officeart/2005/8/layout/default"/>
    <dgm:cxn modelId="{E3982B96-FCED-4B83-96CE-F35074B49D7F}" type="presParOf" srcId="{FA5718D6-507C-4613-A380-5ADD1C4D8997}" destId="{24F124C2-ADEB-4193-BB81-78C2DB2019F3}" srcOrd="4" destOrd="0" presId="urn:microsoft.com/office/officeart/2005/8/layout/default"/>
    <dgm:cxn modelId="{561F2C49-0B97-4298-83C2-AFE280DDAECB}" type="presParOf" srcId="{FA5718D6-507C-4613-A380-5ADD1C4D8997}" destId="{81549C27-FF03-4F24-9F51-2C3B80D0957D}" srcOrd="5" destOrd="0" presId="urn:microsoft.com/office/officeart/2005/8/layout/default"/>
    <dgm:cxn modelId="{8F9F9518-86E9-4918-B55B-436507130BC4}" type="presParOf" srcId="{FA5718D6-507C-4613-A380-5ADD1C4D8997}" destId="{3A275E4F-46F8-4AF3-9B98-51B0F110A205}" srcOrd="6" destOrd="0" presId="urn:microsoft.com/office/officeart/2005/8/layout/default"/>
    <dgm:cxn modelId="{214EC1C0-F6E9-4876-8A12-77C2147E8BC0}" type="presParOf" srcId="{FA5718D6-507C-4613-A380-5ADD1C4D8997}" destId="{6B6E0414-14ED-4013-825C-0FB3F106E2E7}" srcOrd="7" destOrd="0" presId="urn:microsoft.com/office/officeart/2005/8/layout/default"/>
    <dgm:cxn modelId="{647FC3A1-8BA6-4452-B2C6-3153E6C27F87}" type="presParOf" srcId="{FA5718D6-507C-4613-A380-5ADD1C4D8997}" destId="{FB2DA5B3-FEC5-4612-B79C-A4D0A2063EFB}" srcOrd="8" destOrd="0" presId="urn:microsoft.com/office/officeart/2005/8/layout/default"/>
    <dgm:cxn modelId="{19A5B0B3-8751-4484-9DA1-C09310A9C8D6}" type="presParOf" srcId="{FA5718D6-507C-4613-A380-5ADD1C4D8997}" destId="{B65CAAA7-4B87-46D0-B267-6179EEB5C28E}" srcOrd="9" destOrd="0" presId="urn:microsoft.com/office/officeart/2005/8/layout/default"/>
    <dgm:cxn modelId="{FD5CBE0C-6815-43A0-AB98-CE163C8611C1}" type="presParOf" srcId="{FA5718D6-507C-4613-A380-5ADD1C4D8997}" destId="{671D5F00-18AE-473F-9870-4CABC357FA64}"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770B69-68DD-440B-9050-33DB4718410B}">
      <dsp:nvSpPr>
        <dsp:cNvPr id="0" name=""/>
        <dsp:cNvSpPr/>
      </dsp:nvSpPr>
      <dsp:spPr>
        <a:xfrm>
          <a:off x="687" y="57211"/>
          <a:ext cx="2680220" cy="1608132"/>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Times New Roman" panose="02020603050405020304" pitchFamily="18" charset="0"/>
              <a:cs typeface="Times New Roman" panose="02020603050405020304" pitchFamily="18" charset="0"/>
            </a:rPr>
            <a:t>County Lines involve organized criminal groups (OCGs) using mobile phone lines to distribute drugs from cities to smaller towns (O'Hagan &amp; Edmundson, 2021).</a:t>
          </a:r>
        </a:p>
      </dsp:txBody>
      <dsp:txXfrm>
        <a:off x="687" y="57211"/>
        <a:ext cx="2680220" cy="1608132"/>
      </dsp:txXfrm>
    </dsp:sp>
    <dsp:sp modelId="{56459027-C976-464A-B0F2-E41C4A267B73}">
      <dsp:nvSpPr>
        <dsp:cNvPr id="0" name=""/>
        <dsp:cNvSpPr/>
      </dsp:nvSpPr>
      <dsp:spPr>
        <a:xfrm>
          <a:off x="2948929" y="57211"/>
          <a:ext cx="2680220" cy="1608132"/>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Times New Roman" panose="02020603050405020304" pitchFamily="18" charset="0"/>
              <a:cs typeface="Times New Roman" panose="02020603050405020304" pitchFamily="18" charset="0"/>
            </a:rPr>
            <a:t>Vulnerable children and young people are coerced into drug trafficking through grooming, threats, and violence, making safeguarding crucial (National Crime Agency).</a:t>
          </a:r>
        </a:p>
      </dsp:txBody>
      <dsp:txXfrm>
        <a:off x="2948929" y="57211"/>
        <a:ext cx="2680220" cy="1608132"/>
      </dsp:txXfrm>
    </dsp:sp>
    <dsp:sp modelId="{F1FA5317-E3EE-4242-B4E0-206E54BBAB9D}">
      <dsp:nvSpPr>
        <dsp:cNvPr id="0" name=""/>
        <dsp:cNvSpPr/>
      </dsp:nvSpPr>
      <dsp:spPr>
        <a:xfrm>
          <a:off x="687" y="1933365"/>
          <a:ext cx="2680220" cy="1608132"/>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Times New Roman" panose="02020603050405020304" pitchFamily="18" charset="0"/>
              <a:cs typeface="Times New Roman" panose="02020603050405020304" pitchFamily="18" charset="0"/>
            </a:rPr>
            <a:t>Criminals exploit victims through violence and 'cuckooing,' where they take over a vulnerable person's home for drug operations (Moyle, 2019).</a:t>
          </a:r>
        </a:p>
      </dsp:txBody>
      <dsp:txXfrm>
        <a:off x="687" y="1933365"/>
        <a:ext cx="2680220" cy="1608132"/>
      </dsp:txXfrm>
    </dsp:sp>
    <dsp:sp modelId="{52A97319-D782-4297-972A-7A176C8B88E3}">
      <dsp:nvSpPr>
        <dsp:cNvPr id="0" name=""/>
        <dsp:cNvSpPr/>
      </dsp:nvSpPr>
      <dsp:spPr>
        <a:xfrm>
          <a:off x="2948929" y="1933365"/>
          <a:ext cx="2680220" cy="1608132"/>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Times New Roman" panose="02020603050405020304" pitchFamily="18" charset="0"/>
              <a:cs typeface="Times New Roman" panose="02020603050405020304" pitchFamily="18" charset="0"/>
            </a:rPr>
            <a:t>County Lines networks rely on public transport, rental cars, and taxis to move drugs and money, creating key intervention points for road policing (Moyle, 2019).</a:t>
          </a:r>
        </a:p>
      </dsp:txBody>
      <dsp:txXfrm>
        <a:off x="2948929" y="1933365"/>
        <a:ext cx="2680220" cy="1608132"/>
      </dsp:txXfrm>
    </dsp:sp>
    <dsp:sp modelId="{F21824C3-EE5D-45EE-B695-FCAC912D7535}">
      <dsp:nvSpPr>
        <dsp:cNvPr id="0" name=""/>
        <dsp:cNvSpPr/>
      </dsp:nvSpPr>
      <dsp:spPr>
        <a:xfrm>
          <a:off x="687" y="3809519"/>
          <a:ext cx="2680220" cy="1608132"/>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Times New Roman" panose="02020603050405020304" pitchFamily="18" charset="0"/>
              <a:cs typeface="Times New Roman" panose="02020603050405020304" pitchFamily="18" charset="0"/>
            </a:rPr>
            <a:t>Law enforcement disrupts these operations using stop and search, surveillance, and ANPR technology (UK Police, 2020).</a:t>
          </a:r>
        </a:p>
      </dsp:txBody>
      <dsp:txXfrm>
        <a:off x="687" y="3809519"/>
        <a:ext cx="2680220" cy="1608132"/>
      </dsp:txXfrm>
    </dsp:sp>
    <dsp:sp modelId="{EBF2F8B1-4500-4651-9247-ADF3B8A331D4}">
      <dsp:nvSpPr>
        <dsp:cNvPr id="0" name=""/>
        <dsp:cNvSpPr/>
      </dsp:nvSpPr>
      <dsp:spPr>
        <a:xfrm>
          <a:off x="2948929" y="3809519"/>
          <a:ext cx="2680220" cy="1608132"/>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Times New Roman" panose="02020603050405020304" pitchFamily="18" charset="0"/>
              <a:cs typeface="Times New Roman" panose="02020603050405020304" pitchFamily="18" charset="0"/>
            </a:rPr>
            <a:t>Collaboration with road policing units strengthens efforts to combat County Lines.</a:t>
          </a:r>
        </a:p>
      </dsp:txBody>
      <dsp:txXfrm>
        <a:off x="2948929" y="3809519"/>
        <a:ext cx="2680220" cy="160813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456D7E-5AA0-489B-BC3F-8B8AEC7E3316}">
      <dsp:nvSpPr>
        <dsp:cNvPr id="0" name=""/>
        <dsp:cNvSpPr/>
      </dsp:nvSpPr>
      <dsp:spPr>
        <a:xfrm>
          <a:off x="0" y="3082"/>
          <a:ext cx="6334177" cy="105144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Road policing uses Automated Number Plate Recognition (ANPR) to track suspect vehicles, detect stolen cars, and monitor drug movements, scanning over 50 million plates daily in the UK (Absolute Reg., 2024).</a:t>
          </a:r>
        </a:p>
      </dsp:txBody>
      <dsp:txXfrm>
        <a:off x="51327" y="54409"/>
        <a:ext cx="6231523" cy="948789"/>
      </dsp:txXfrm>
    </dsp:sp>
    <dsp:sp modelId="{4130C15A-6FB0-4858-BE95-B1F27D349EA4}">
      <dsp:nvSpPr>
        <dsp:cNvPr id="0" name=""/>
        <dsp:cNvSpPr/>
      </dsp:nvSpPr>
      <dsp:spPr>
        <a:xfrm>
          <a:off x="0" y="1065902"/>
          <a:ext cx="6334177" cy="105144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Intelligence-led vehicle stops help officers seize drugs, weapons, and cash. In 2023, over 800 stops led to 1,600 arrests and £1.2 million in drug seizures (UK Government, 2023).</a:t>
          </a:r>
        </a:p>
      </dsp:txBody>
      <dsp:txXfrm>
        <a:off x="51327" y="1117229"/>
        <a:ext cx="6231523" cy="948789"/>
      </dsp:txXfrm>
    </dsp:sp>
    <dsp:sp modelId="{82D5C73D-C64C-4F87-8CA0-60247D777885}">
      <dsp:nvSpPr>
        <dsp:cNvPr id="0" name=""/>
        <dsp:cNvSpPr/>
      </dsp:nvSpPr>
      <dsp:spPr>
        <a:xfrm>
          <a:off x="0" y="2128722"/>
          <a:ext cx="6334177" cy="105144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Police have dismantled hundreds of supply lines using confidential informants and undercover officers to infiltrate County Lines networks.</a:t>
          </a:r>
        </a:p>
      </dsp:txBody>
      <dsp:txXfrm>
        <a:off x="51327" y="2180049"/>
        <a:ext cx="6231523" cy="948789"/>
      </dsp:txXfrm>
    </dsp:sp>
    <dsp:sp modelId="{A3E9F746-0A4F-4874-9544-F700638DDD37}">
      <dsp:nvSpPr>
        <dsp:cNvPr id="0" name=""/>
        <dsp:cNvSpPr/>
      </dsp:nvSpPr>
      <dsp:spPr>
        <a:xfrm>
          <a:off x="0" y="3191542"/>
          <a:ext cx="6334177" cy="105144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latin typeface="Times New Roman" panose="02020603050405020304" pitchFamily="18" charset="0"/>
              <a:cs typeface="Times New Roman" panose="02020603050405020304" pitchFamily="18" charset="0"/>
            </a:rPr>
            <a:t>In March 2024, a national crackdown led to 1,874 arrests, 245 drug lines broken, and 1,653 vulnerable people safeguarded, including children. Police also seized £2.5 million in drugs, 660 weapons, and £1.8 million in cash, highlighting the impact of coordinated road policing (National Police Chiefs’ Council, 2024).</a:t>
          </a:r>
        </a:p>
      </dsp:txBody>
      <dsp:txXfrm>
        <a:off x="51327" y="3242869"/>
        <a:ext cx="6231523" cy="948789"/>
      </dsp:txXfrm>
    </dsp:sp>
    <dsp:sp modelId="{48A70558-AFA2-4282-B018-BAA798EF4B5F}">
      <dsp:nvSpPr>
        <dsp:cNvPr id="0" name=""/>
        <dsp:cNvSpPr/>
      </dsp:nvSpPr>
      <dsp:spPr>
        <a:xfrm>
          <a:off x="0" y="4254361"/>
          <a:ext cx="6334177" cy="105144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Improved intelligence sharing between road policing, the National Crime Agency (NCA), and regional crime units strengthens efforts to disrupt County Lines networks.</a:t>
          </a:r>
        </a:p>
      </dsp:txBody>
      <dsp:txXfrm>
        <a:off x="51327" y="4305688"/>
        <a:ext cx="6231523" cy="94878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553E6D-7B4D-49D7-8B92-B95305B5DF86}">
      <dsp:nvSpPr>
        <dsp:cNvPr id="0" name=""/>
        <dsp:cNvSpPr/>
      </dsp:nvSpPr>
      <dsp:spPr>
        <a:xfrm>
          <a:off x="0" y="388164"/>
          <a:ext cx="1992792" cy="1195675"/>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Times New Roman" panose="02020603050405020304" pitchFamily="18" charset="0"/>
              <a:cs typeface="Times New Roman" panose="02020603050405020304" pitchFamily="18" charset="0"/>
            </a:rPr>
            <a:t>ILP involves gathering data from various sources, such as police records and community reports, to detect patterns indicative of County Lines operations. </a:t>
          </a:r>
        </a:p>
      </dsp:txBody>
      <dsp:txXfrm>
        <a:off x="0" y="388164"/>
        <a:ext cx="1992792" cy="1195675"/>
      </dsp:txXfrm>
    </dsp:sp>
    <dsp:sp modelId="{057EA3FB-B57E-48C1-A67B-C5917BF6CBB9}">
      <dsp:nvSpPr>
        <dsp:cNvPr id="0" name=""/>
        <dsp:cNvSpPr/>
      </dsp:nvSpPr>
      <dsp:spPr>
        <a:xfrm>
          <a:off x="2192072" y="388164"/>
          <a:ext cx="1992792" cy="1195675"/>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Times New Roman" panose="02020603050405020304" pitchFamily="18" charset="0"/>
              <a:cs typeface="Times New Roman" panose="02020603050405020304" pitchFamily="18" charset="0"/>
            </a:rPr>
            <a:t>In 2020, the National Crime Agency (NCA) estimated over 2,000 active County Lines in England and Wales, highlighting the extensive reach of these networks (Pitts, 2021).</a:t>
          </a:r>
        </a:p>
      </dsp:txBody>
      <dsp:txXfrm>
        <a:off x="2192072" y="388164"/>
        <a:ext cx="1992792" cy="1195675"/>
      </dsp:txXfrm>
    </dsp:sp>
    <dsp:sp modelId="{C46B3339-4612-4CA5-BAFA-55CC41677297}">
      <dsp:nvSpPr>
        <dsp:cNvPr id="0" name=""/>
        <dsp:cNvSpPr/>
      </dsp:nvSpPr>
      <dsp:spPr>
        <a:xfrm>
          <a:off x="4384144" y="388164"/>
          <a:ext cx="1992792" cy="1195675"/>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Times New Roman" panose="02020603050405020304" pitchFamily="18" charset="0"/>
              <a:cs typeface="Times New Roman" panose="02020603050405020304" pitchFamily="18" charset="0"/>
            </a:rPr>
            <a:t>ILP uses predictive analytics to determine where County Lines exploitation is likely to occur, which allows for preemptive, not reactive, action.</a:t>
          </a:r>
        </a:p>
      </dsp:txBody>
      <dsp:txXfrm>
        <a:off x="4384144" y="388164"/>
        <a:ext cx="1992792" cy="1195675"/>
      </dsp:txXfrm>
    </dsp:sp>
    <dsp:sp modelId="{0EE9C756-CF1D-4786-AC81-4EEC7A52B4BF}">
      <dsp:nvSpPr>
        <dsp:cNvPr id="0" name=""/>
        <dsp:cNvSpPr/>
      </dsp:nvSpPr>
      <dsp:spPr>
        <a:xfrm>
          <a:off x="0" y="1783119"/>
          <a:ext cx="1992792" cy="1195675"/>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Times New Roman" panose="02020603050405020304" pitchFamily="18" charset="0"/>
              <a:cs typeface="Times New Roman" panose="02020603050405020304" pitchFamily="18" charset="0"/>
            </a:rPr>
            <a:t>However, the potential exists for predictive policing to disproportionately target marginalized communities, Amnesty International has noted (Dodd, 2025).</a:t>
          </a:r>
        </a:p>
      </dsp:txBody>
      <dsp:txXfrm>
        <a:off x="0" y="1783119"/>
        <a:ext cx="1992792" cy="1195675"/>
      </dsp:txXfrm>
    </dsp:sp>
    <dsp:sp modelId="{063E45A7-9B54-4075-9240-FAE8C5BA2CD6}">
      <dsp:nvSpPr>
        <dsp:cNvPr id="0" name=""/>
        <dsp:cNvSpPr/>
      </dsp:nvSpPr>
      <dsp:spPr>
        <a:xfrm>
          <a:off x="2192072" y="1783119"/>
          <a:ext cx="1992792" cy="1195675"/>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Times New Roman" panose="02020603050405020304" pitchFamily="18" charset="0"/>
              <a:cs typeface="Times New Roman" panose="02020603050405020304" pitchFamily="18" charset="0"/>
            </a:rPr>
            <a:t>Covert operations and surveillance is used by ILP to provide actionable intelligence on County Lines activities, which in turn, disrupts networks. </a:t>
          </a:r>
        </a:p>
      </dsp:txBody>
      <dsp:txXfrm>
        <a:off x="2192072" y="1783119"/>
        <a:ext cx="1992792" cy="1195675"/>
      </dsp:txXfrm>
    </dsp:sp>
    <dsp:sp modelId="{51979E91-66C9-417D-A05A-2032A4678F0A}">
      <dsp:nvSpPr>
        <dsp:cNvPr id="0" name=""/>
        <dsp:cNvSpPr/>
      </dsp:nvSpPr>
      <dsp:spPr>
        <a:xfrm>
          <a:off x="4384144" y="1783119"/>
          <a:ext cx="1992792" cy="1195675"/>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Times New Roman" panose="02020603050405020304" pitchFamily="18" charset="0"/>
              <a:cs typeface="Times New Roman" panose="02020603050405020304" pitchFamily="18" charset="0"/>
            </a:rPr>
            <a:t>In the period July to September 2024, coordinated law enforcement work closed 410 County Lines and arrested 557 individuals (Home Office, 2024).</a:t>
          </a:r>
        </a:p>
      </dsp:txBody>
      <dsp:txXfrm>
        <a:off x="4384144" y="1783119"/>
        <a:ext cx="1992792" cy="1195675"/>
      </dsp:txXfrm>
    </dsp:sp>
    <dsp:sp modelId="{48A9B358-42D3-4255-9321-6C8EAE6DE01F}">
      <dsp:nvSpPr>
        <dsp:cNvPr id="0" name=""/>
        <dsp:cNvSpPr/>
      </dsp:nvSpPr>
      <dsp:spPr>
        <a:xfrm>
          <a:off x="1096036" y="3178074"/>
          <a:ext cx="1992792" cy="1195675"/>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Times New Roman" panose="02020603050405020304" pitchFamily="18" charset="0"/>
              <a:cs typeface="Times New Roman" panose="02020603050405020304" pitchFamily="18" charset="0"/>
            </a:rPr>
            <a:t>This ILP takes steps to educate frontline professionals to identify signs of County Lines exploitation, improving the rate of early detection and response. </a:t>
          </a:r>
        </a:p>
      </dsp:txBody>
      <dsp:txXfrm>
        <a:off x="1096036" y="3178074"/>
        <a:ext cx="1992792" cy="1195675"/>
      </dsp:txXfrm>
    </dsp:sp>
    <dsp:sp modelId="{D83099F6-7645-4F79-A116-410B00175C84}">
      <dsp:nvSpPr>
        <dsp:cNvPr id="0" name=""/>
        <dsp:cNvSpPr/>
      </dsp:nvSpPr>
      <dsp:spPr>
        <a:xfrm>
          <a:off x="3288108" y="3178074"/>
          <a:ext cx="1992792" cy="1195675"/>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Times New Roman" panose="02020603050405020304" pitchFamily="18" charset="0"/>
              <a:cs typeface="Times New Roman" panose="02020603050405020304" pitchFamily="18" charset="0"/>
            </a:rPr>
            <a:t>The Children’s Society takes action to stop child exploitation and assist those affected by County Lines (The Children’s Society, 2023).</a:t>
          </a:r>
        </a:p>
      </dsp:txBody>
      <dsp:txXfrm>
        <a:off x="3288108" y="3178074"/>
        <a:ext cx="1992792" cy="119567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642E4B-D63F-48D3-8F2E-F0B6CB3ADDD3}">
      <dsp:nvSpPr>
        <dsp:cNvPr id="0" name=""/>
        <dsp:cNvSpPr/>
      </dsp:nvSpPr>
      <dsp:spPr>
        <a:xfrm>
          <a:off x="122494" y="1438"/>
          <a:ext cx="2246746" cy="1348047"/>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Times New Roman" panose="02020603050405020304" pitchFamily="18" charset="0"/>
              <a:cs typeface="Times New Roman" panose="02020603050405020304" pitchFamily="18" charset="0"/>
            </a:rPr>
            <a:t>ILP has significantly contributed to the identification and apprehension of individuals involved in county lines operations.</a:t>
          </a:r>
        </a:p>
      </dsp:txBody>
      <dsp:txXfrm>
        <a:off x="122494" y="1438"/>
        <a:ext cx="2246746" cy="1348047"/>
      </dsp:txXfrm>
    </dsp:sp>
    <dsp:sp modelId="{8529D6B7-42AC-4BC7-AE18-EC706DA9A132}">
      <dsp:nvSpPr>
        <dsp:cNvPr id="0" name=""/>
        <dsp:cNvSpPr/>
      </dsp:nvSpPr>
      <dsp:spPr>
        <a:xfrm>
          <a:off x="2593915" y="1438"/>
          <a:ext cx="2246746" cy="1348047"/>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Times New Roman" panose="02020603050405020304" pitchFamily="18" charset="0"/>
              <a:cs typeface="Times New Roman" panose="02020603050405020304" pitchFamily="18" charset="0"/>
            </a:rPr>
            <a:t>Police operations in Norfolk have discovered clever smuggling techniques including hiding drugs in things you might not suspect — inside boat engines and bicycle trainers, for instance. </a:t>
          </a:r>
        </a:p>
      </dsp:txBody>
      <dsp:txXfrm>
        <a:off x="2593915" y="1438"/>
        <a:ext cx="2246746" cy="1348047"/>
      </dsp:txXfrm>
    </dsp:sp>
    <dsp:sp modelId="{3AAC84D3-1C49-4197-9E1B-087A5A3D9339}">
      <dsp:nvSpPr>
        <dsp:cNvPr id="0" name=""/>
        <dsp:cNvSpPr/>
      </dsp:nvSpPr>
      <dsp:spPr>
        <a:xfrm>
          <a:off x="5065336" y="1438"/>
          <a:ext cx="2246746" cy="1348047"/>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Times New Roman" panose="02020603050405020304" pitchFamily="18" charset="0"/>
              <a:cs typeface="Times New Roman" panose="02020603050405020304" pitchFamily="18" charset="0"/>
            </a:rPr>
            <a:t>Notable in this respect was the apprehension of 20kg of methamphetamine from a Norwich-based gang (The Times, 2025). </a:t>
          </a:r>
        </a:p>
      </dsp:txBody>
      <dsp:txXfrm>
        <a:off x="5065336" y="1438"/>
        <a:ext cx="2246746" cy="1348047"/>
      </dsp:txXfrm>
    </dsp:sp>
    <dsp:sp modelId="{37052F1E-B206-4E18-B19B-A90B0721D74D}">
      <dsp:nvSpPr>
        <dsp:cNvPr id="0" name=""/>
        <dsp:cNvSpPr/>
      </dsp:nvSpPr>
      <dsp:spPr>
        <a:xfrm>
          <a:off x="7536757" y="1438"/>
          <a:ext cx="2246746" cy="1348047"/>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Times New Roman" panose="02020603050405020304" pitchFamily="18" charset="0"/>
              <a:cs typeface="Times New Roman" panose="02020603050405020304" pitchFamily="18" charset="0"/>
            </a:rPr>
            <a:t>In any capacity, the number of children recorded by police decreased significantly between April 2023 and March 2024, indicating that ILP strategies are in fact identifying and protecting all potential victims (National Police Chiefs' Council, 2024).</a:t>
          </a:r>
        </a:p>
      </dsp:txBody>
      <dsp:txXfrm>
        <a:off x="7536757" y="1438"/>
        <a:ext cx="2246746" cy="1348047"/>
      </dsp:txXfrm>
    </dsp:sp>
    <dsp:sp modelId="{9576F676-95EA-4DB2-B83A-88E87A8C3731}">
      <dsp:nvSpPr>
        <dsp:cNvPr id="0" name=""/>
        <dsp:cNvSpPr/>
      </dsp:nvSpPr>
      <dsp:spPr>
        <a:xfrm>
          <a:off x="122494" y="1574161"/>
          <a:ext cx="2246746" cy="1348047"/>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Times New Roman" panose="02020603050405020304" pitchFamily="18" charset="0"/>
              <a:cs typeface="Times New Roman" panose="02020603050405020304" pitchFamily="18" charset="0"/>
            </a:rPr>
            <a:t>Although ILP have been successful, criminals are constantly changing their methods to avoid being caught. </a:t>
          </a:r>
        </a:p>
      </dsp:txBody>
      <dsp:txXfrm>
        <a:off x="122494" y="1574161"/>
        <a:ext cx="2246746" cy="1348047"/>
      </dsp:txXfrm>
    </dsp:sp>
    <dsp:sp modelId="{056BD5BC-E148-49D6-98A9-E9E7F0BFB96D}">
      <dsp:nvSpPr>
        <dsp:cNvPr id="0" name=""/>
        <dsp:cNvSpPr/>
      </dsp:nvSpPr>
      <dsp:spPr>
        <a:xfrm>
          <a:off x="2593915" y="1574161"/>
          <a:ext cx="2246746" cy="1348047"/>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Times New Roman" panose="02020603050405020304" pitchFamily="18" charset="0"/>
              <a:cs typeface="Times New Roman" panose="02020603050405020304" pitchFamily="18" charset="0"/>
            </a:rPr>
            <a:t>The number of organized crime groups in the UK is increasing, with ‘almost 70,000 identified offenders as of 2020’ (Police Foundation, 2020), the National Crime Agency has noted. </a:t>
          </a:r>
        </a:p>
      </dsp:txBody>
      <dsp:txXfrm>
        <a:off x="2593915" y="1574161"/>
        <a:ext cx="2246746" cy="1348047"/>
      </dsp:txXfrm>
    </dsp:sp>
    <dsp:sp modelId="{6B91E43C-6D21-4071-9BA0-F184EB618885}">
      <dsp:nvSpPr>
        <dsp:cNvPr id="0" name=""/>
        <dsp:cNvSpPr/>
      </dsp:nvSpPr>
      <dsp:spPr>
        <a:xfrm>
          <a:off x="5065336" y="1574161"/>
          <a:ext cx="2246746" cy="1348047"/>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latin typeface="Times New Roman" panose="02020603050405020304" pitchFamily="18" charset="0"/>
              <a:cs typeface="Times New Roman" panose="02020603050405020304" pitchFamily="18" charset="0"/>
            </a:rPr>
            <a:t>However, implementing ILP brings up some ethically concerning issues, namely, biased profiling</a:t>
          </a:r>
        </a:p>
      </dsp:txBody>
      <dsp:txXfrm>
        <a:off x="5065336" y="1574161"/>
        <a:ext cx="2246746" cy="1348047"/>
      </dsp:txXfrm>
    </dsp:sp>
    <dsp:sp modelId="{5D33487F-C84F-4037-9737-6616EBBE5B7A}">
      <dsp:nvSpPr>
        <dsp:cNvPr id="0" name=""/>
        <dsp:cNvSpPr/>
      </dsp:nvSpPr>
      <dsp:spPr>
        <a:xfrm>
          <a:off x="7536757" y="1574161"/>
          <a:ext cx="2246746" cy="1348047"/>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latin typeface="Times New Roman" panose="02020603050405020304" pitchFamily="18" charset="0"/>
              <a:cs typeface="Times New Roman" panose="02020603050405020304" pitchFamily="18" charset="0"/>
            </a:rPr>
            <a:t>Predictive policing tools have been criticized by the UK's Amnesty International as racist and targeting poor Black towns.</a:t>
          </a:r>
        </a:p>
      </dsp:txBody>
      <dsp:txXfrm>
        <a:off x="7536757" y="1574161"/>
        <a:ext cx="2246746" cy="1348047"/>
      </dsp:txXfrm>
    </dsp:sp>
    <dsp:sp modelId="{23609374-B6C9-4B1E-A2B6-5CE245FD6FB6}">
      <dsp:nvSpPr>
        <dsp:cNvPr id="0" name=""/>
        <dsp:cNvSpPr/>
      </dsp:nvSpPr>
      <dsp:spPr>
        <a:xfrm>
          <a:off x="3829626" y="3146883"/>
          <a:ext cx="2246746" cy="1348047"/>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latin typeface="Times New Roman" panose="02020603050405020304" pitchFamily="18" charset="0"/>
              <a:cs typeface="Times New Roman" panose="02020603050405020304" pitchFamily="18" charset="0"/>
            </a:rPr>
            <a:t>According to the report, these tools perpetuate racial and socioeconomic imbalances, using biased data from discriminatory practices such as stop and search (Amnesty International, 2025). </a:t>
          </a:r>
        </a:p>
      </dsp:txBody>
      <dsp:txXfrm>
        <a:off x="3829626" y="3146883"/>
        <a:ext cx="2246746" cy="134804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FFBDCC-9454-4C47-B6DE-5DAA64B10C3E}">
      <dsp:nvSpPr>
        <dsp:cNvPr id="0" name=""/>
        <dsp:cNvSpPr/>
      </dsp:nvSpPr>
      <dsp:spPr>
        <a:xfrm>
          <a:off x="123494" y="180"/>
          <a:ext cx="2663819" cy="1598291"/>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Times New Roman" panose="02020603050405020304" pitchFamily="18" charset="0"/>
              <a:cs typeface="Times New Roman" panose="02020603050405020304" pitchFamily="18" charset="0"/>
            </a:rPr>
            <a:t>Operation Vortex is a police initiative focused on reducing road collisions by targeting dangerous driving in Devon and Cornwall.</a:t>
          </a:r>
        </a:p>
      </dsp:txBody>
      <dsp:txXfrm>
        <a:off x="123494" y="180"/>
        <a:ext cx="2663819" cy="1598291"/>
      </dsp:txXfrm>
    </dsp:sp>
    <dsp:sp modelId="{0832F787-4A8F-4324-A1BA-9A818A8ECB5B}">
      <dsp:nvSpPr>
        <dsp:cNvPr id="0" name=""/>
        <dsp:cNvSpPr/>
      </dsp:nvSpPr>
      <dsp:spPr>
        <a:xfrm>
          <a:off x="3053695" y="180"/>
          <a:ext cx="2663819" cy="1598291"/>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Times New Roman" panose="02020603050405020304" pitchFamily="18" charset="0"/>
              <a:cs typeface="Times New Roman" panose="02020603050405020304" pitchFamily="18" charset="0"/>
            </a:rPr>
            <a:t>In the first week, starting May 8, 2024, officers stopped 103 vehicles, seized 10 cars, and arrested 10 motorists for traffic offenses (Devon &amp; Cornwall Police, 2025).</a:t>
          </a:r>
        </a:p>
      </dsp:txBody>
      <dsp:txXfrm>
        <a:off x="3053695" y="180"/>
        <a:ext cx="2663819" cy="1598291"/>
      </dsp:txXfrm>
    </dsp:sp>
    <dsp:sp modelId="{25FEEBC6-405F-4382-BC45-48A2217863C8}">
      <dsp:nvSpPr>
        <dsp:cNvPr id="0" name=""/>
        <dsp:cNvSpPr/>
      </dsp:nvSpPr>
      <dsp:spPr>
        <a:xfrm>
          <a:off x="123494" y="1864854"/>
          <a:ext cx="2663819" cy="1598291"/>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Times New Roman" panose="02020603050405020304" pitchFamily="18" charset="0"/>
              <a:cs typeface="Times New Roman" panose="02020603050405020304" pitchFamily="18" charset="0"/>
            </a:rPr>
            <a:t>Speeding was a key issue, with 31 cases of excessive speeding, including two drivers over 97 mph, plus 316 more offenses recorded by the Safety Camera Unit.</a:t>
          </a:r>
        </a:p>
      </dsp:txBody>
      <dsp:txXfrm>
        <a:off x="123494" y="1864854"/>
        <a:ext cx="2663819" cy="1598291"/>
      </dsp:txXfrm>
    </dsp:sp>
    <dsp:sp modelId="{3A3B4BDE-9654-4973-9837-4744D40E0835}">
      <dsp:nvSpPr>
        <dsp:cNvPr id="0" name=""/>
        <dsp:cNvSpPr/>
      </dsp:nvSpPr>
      <dsp:spPr>
        <a:xfrm>
          <a:off x="3053695" y="1864854"/>
          <a:ext cx="2663819" cy="1598291"/>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Times New Roman" panose="02020603050405020304" pitchFamily="18" charset="0"/>
              <a:cs typeface="Times New Roman" panose="02020603050405020304" pitchFamily="18" charset="0"/>
            </a:rPr>
            <a:t>Officers also caught eight drivers using mobile phones, three disqualified drivers, one not wearing a seatbelt, and seven driving under the influence (Devon &amp; Cornwall Police, 2025).</a:t>
          </a:r>
        </a:p>
      </dsp:txBody>
      <dsp:txXfrm>
        <a:off x="3053695" y="1864854"/>
        <a:ext cx="2663819" cy="1598291"/>
      </dsp:txXfrm>
    </dsp:sp>
    <dsp:sp modelId="{AF2CFD16-28CF-494E-B617-45C5C6CB5F2A}">
      <dsp:nvSpPr>
        <dsp:cNvPr id="0" name=""/>
        <dsp:cNvSpPr/>
      </dsp:nvSpPr>
      <dsp:spPr>
        <a:xfrm>
          <a:off x="123494" y="3729527"/>
          <a:ext cx="2663819" cy="1598291"/>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Times New Roman" panose="02020603050405020304" pitchFamily="18" charset="0"/>
              <a:cs typeface="Times New Roman" panose="02020603050405020304" pitchFamily="18" charset="0"/>
            </a:rPr>
            <a:t>The operation tackles the "Fatal Five" causes of serious crashes: careless driving, drink and drug driving, not wearing seatbelts, distracted driving, and speeding.</a:t>
          </a:r>
        </a:p>
      </dsp:txBody>
      <dsp:txXfrm>
        <a:off x="123494" y="3729527"/>
        <a:ext cx="2663819" cy="1598291"/>
      </dsp:txXfrm>
    </dsp:sp>
    <dsp:sp modelId="{0604D5F7-7E4E-4147-871D-CF3C6EC9AC98}">
      <dsp:nvSpPr>
        <dsp:cNvPr id="0" name=""/>
        <dsp:cNvSpPr/>
      </dsp:nvSpPr>
      <dsp:spPr>
        <a:xfrm>
          <a:off x="3053695" y="3729527"/>
          <a:ext cx="2663819" cy="1598291"/>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Times New Roman" panose="02020603050405020304" pitchFamily="18" charset="0"/>
              <a:cs typeface="Times New Roman" panose="02020603050405020304" pitchFamily="18" charset="0"/>
            </a:rPr>
            <a:t>Devon &amp; Cornwall Police reassured law-abiding drivers that the focus is only on those who put others at risk</a:t>
          </a:r>
        </a:p>
      </dsp:txBody>
      <dsp:txXfrm>
        <a:off x="3053695" y="3729527"/>
        <a:ext cx="2663819" cy="159829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0A3E37-D9ED-4F8A-9177-CF0E5DF4488B}">
      <dsp:nvSpPr>
        <dsp:cNvPr id="0" name=""/>
        <dsp:cNvSpPr/>
      </dsp:nvSpPr>
      <dsp:spPr>
        <a:xfrm>
          <a:off x="0" y="88708"/>
          <a:ext cx="7008812" cy="1227868"/>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Multi-agency collaboration helps law enforcement, social services, and community groups work together, ensuring intelligence is shared effectively. This approach not only tackles crime but also provides support for those affected.</a:t>
          </a:r>
        </a:p>
      </dsp:txBody>
      <dsp:txXfrm>
        <a:off x="59940" y="148648"/>
        <a:ext cx="6888932" cy="1107988"/>
      </dsp:txXfrm>
    </dsp:sp>
    <dsp:sp modelId="{90FB3F3D-645D-46A1-9FDC-5A0134DF86E3}">
      <dsp:nvSpPr>
        <dsp:cNvPr id="0" name=""/>
        <dsp:cNvSpPr/>
      </dsp:nvSpPr>
      <dsp:spPr>
        <a:xfrm>
          <a:off x="0" y="1368416"/>
          <a:ext cx="7008812" cy="122147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By working closely with youth services and safeguarding agencies, police can step in early to prevent vulnerable individuals from being drawn into County Lines networks.</a:t>
          </a:r>
        </a:p>
      </dsp:txBody>
      <dsp:txXfrm>
        <a:off x="59628" y="1428044"/>
        <a:ext cx="6889556" cy="1102223"/>
      </dsp:txXfrm>
    </dsp:sp>
    <dsp:sp modelId="{FD3943CA-ACAB-4BCA-8C91-71A94480081B}">
      <dsp:nvSpPr>
        <dsp:cNvPr id="0" name=""/>
        <dsp:cNvSpPr/>
      </dsp:nvSpPr>
      <dsp:spPr>
        <a:xfrm>
          <a:off x="0" y="2641736"/>
          <a:ext cx="7008812" cy="122147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In the UK, technology plays a big role in tackling crime. ANPR tracks suspect vehicles, facial recognition with CCTV helps identify individuals, and social media monitoring helps spot gang activity (Home Office, 2023; Privacy International, 2024).</a:t>
          </a:r>
        </a:p>
      </dsp:txBody>
      <dsp:txXfrm>
        <a:off x="59628" y="2701364"/>
        <a:ext cx="6889556" cy="1102223"/>
      </dsp:txXfrm>
    </dsp:sp>
    <dsp:sp modelId="{F714283C-A697-4432-BECC-09988410B5AC}">
      <dsp:nvSpPr>
        <dsp:cNvPr id="0" name=""/>
        <dsp:cNvSpPr/>
      </dsp:nvSpPr>
      <dsp:spPr>
        <a:xfrm>
          <a:off x="0" y="3915056"/>
          <a:ext cx="7008812" cy="122147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At the same time, these tools raise concerns about privacy and data protection.</a:t>
          </a:r>
        </a:p>
      </dsp:txBody>
      <dsp:txXfrm>
        <a:off x="59628" y="3974684"/>
        <a:ext cx="6889556" cy="1102223"/>
      </dsp:txXfrm>
    </dsp:sp>
    <dsp:sp modelId="{25A60DB9-EBCD-4395-AD47-34941E66F0E7}">
      <dsp:nvSpPr>
        <dsp:cNvPr id="0" name=""/>
        <dsp:cNvSpPr/>
      </dsp:nvSpPr>
      <dsp:spPr>
        <a:xfrm>
          <a:off x="0" y="5188376"/>
          <a:ext cx="7008812" cy="122147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Laws like the UK's Data Protection Act 2018 set strict rules on how personal data is collected and shared, sometimes making it harder for agencies to work together (Information Commissioner’s Office, 2022).</a:t>
          </a:r>
        </a:p>
      </dsp:txBody>
      <dsp:txXfrm>
        <a:off x="59628" y="5248004"/>
        <a:ext cx="6889556" cy="110222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B89179-F460-41D3-8DAE-041D4B3889CC}">
      <dsp:nvSpPr>
        <dsp:cNvPr id="0" name=""/>
        <dsp:cNvSpPr/>
      </dsp:nvSpPr>
      <dsp:spPr>
        <a:xfrm>
          <a:off x="781565" y="2392"/>
          <a:ext cx="2837333" cy="1702400"/>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0" i="0" kern="1200" baseline="0" dirty="0">
              <a:latin typeface="Times New Roman" panose="02020603050405020304" pitchFamily="18" charset="0"/>
              <a:cs typeface="Times New Roman" panose="02020603050405020304" pitchFamily="18" charset="0"/>
            </a:rPr>
            <a:t>County Lines crime involves drug trafficking networks that exploit vulnerable individuals and use road transport for drug distribution. </a:t>
          </a:r>
          <a:endParaRPr lang="en-US" sz="1500" kern="1200" dirty="0">
            <a:latin typeface="Times New Roman" panose="02020603050405020304" pitchFamily="18" charset="0"/>
            <a:cs typeface="Times New Roman" panose="02020603050405020304" pitchFamily="18" charset="0"/>
          </a:endParaRPr>
        </a:p>
      </dsp:txBody>
      <dsp:txXfrm>
        <a:off x="781565" y="2392"/>
        <a:ext cx="2837333" cy="1702400"/>
      </dsp:txXfrm>
    </dsp:sp>
    <dsp:sp modelId="{075810F0-9698-40AB-ACA2-AEFFA490372D}">
      <dsp:nvSpPr>
        <dsp:cNvPr id="0" name=""/>
        <dsp:cNvSpPr/>
      </dsp:nvSpPr>
      <dsp:spPr>
        <a:xfrm>
          <a:off x="3902633" y="2392"/>
          <a:ext cx="2837333" cy="1702400"/>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0" i="0" kern="1200" baseline="0" dirty="0">
              <a:latin typeface="Times New Roman" panose="02020603050405020304" pitchFamily="18" charset="0"/>
              <a:cs typeface="Times New Roman" panose="02020603050405020304" pitchFamily="18" charset="0"/>
            </a:rPr>
            <a:t>Road policing plays a crucial role in disrupting these operations by utilizing Automated Number Plate Recognition (ANPR), targeted vehicle stops, and surveillance. </a:t>
          </a:r>
          <a:endParaRPr lang="en-US" sz="1500" kern="1200" dirty="0">
            <a:latin typeface="Times New Roman" panose="02020603050405020304" pitchFamily="18" charset="0"/>
            <a:cs typeface="Times New Roman" panose="02020603050405020304" pitchFamily="18" charset="0"/>
          </a:endParaRPr>
        </a:p>
      </dsp:txBody>
      <dsp:txXfrm>
        <a:off x="3902633" y="2392"/>
        <a:ext cx="2837333" cy="1702400"/>
      </dsp:txXfrm>
    </dsp:sp>
    <dsp:sp modelId="{24F124C2-ADEB-4193-BB81-78C2DB2019F3}">
      <dsp:nvSpPr>
        <dsp:cNvPr id="0" name=""/>
        <dsp:cNvSpPr/>
      </dsp:nvSpPr>
      <dsp:spPr>
        <a:xfrm>
          <a:off x="7023700" y="2392"/>
          <a:ext cx="2837333" cy="1702400"/>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0" i="0" kern="1200" baseline="0" dirty="0">
              <a:latin typeface="Times New Roman" panose="02020603050405020304" pitchFamily="18" charset="0"/>
              <a:cs typeface="Times New Roman" panose="02020603050405020304" pitchFamily="18" charset="0"/>
            </a:rPr>
            <a:t>Intelligence-Led Policing (ILP) enhances crime prevention by using data analysis and predictive tools to identify high-risk areas and offenders before crimes occur. </a:t>
          </a:r>
          <a:endParaRPr lang="en-US" sz="1500" kern="1200" dirty="0">
            <a:latin typeface="Times New Roman" panose="02020603050405020304" pitchFamily="18" charset="0"/>
            <a:cs typeface="Times New Roman" panose="02020603050405020304" pitchFamily="18" charset="0"/>
          </a:endParaRPr>
        </a:p>
      </dsp:txBody>
      <dsp:txXfrm>
        <a:off x="7023700" y="2392"/>
        <a:ext cx="2837333" cy="1702400"/>
      </dsp:txXfrm>
    </dsp:sp>
    <dsp:sp modelId="{3A275E4F-46F8-4AF3-9B98-51B0F110A205}">
      <dsp:nvSpPr>
        <dsp:cNvPr id="0" name=""/>
        <dsp:cNvSpPr/>
      </dsp:nvSpPr>
      <dsp:spPr>
        <a:xfrm>
          <a:off x="781565" y="1988526"/>
          <a:ext cx="2837333" cy="1702400"/>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0" i="0" kern="1200" baseline="0" dirty="0">
              <a:latin typeface="Times New Roman" panose="02020603050405020304" pitchFamily="18" charset="0"/>
              <a:cs typeface="Times New Roman" panose="02020603050405020304" pitchFamily="18" charset="0"/>
            </a:rPr>
            <a:t>Multi-agency collaboration between police, social services, and safeguarding agencies strengthens intelligence sharing, early intervention, and victim protection. </a:t>
          </a:r>
          <a:endParaRPr lang="en-US" sz="1500" kern="1200" dirty="0">
            <a:latin typeface="Times New Roman" panose="02020603050405020304" pitchFamily="18" charset="0"/>
            <a:cs typeface="Times New Roman" panose="02020603050405020304" pitchFamily="18" charset="0"/>
          </a:endParaRPr>
        </a:p>
      </dsp:txBody>
      <dsp:txXfrm>
        <a:off x="781565" y="1988526"/>
        <a:ext cx="2837333" cy="1702400"/>
      </dsp:txXfrm>
    </dsp:sp>
    <dsp:sp modelId="{FB2DA5B3-FEC5-4612-B79C-A4D0A2063EFB}">
      <dsp:nvSpPr>
        <dsp:cNvPr id="0" name=""/>
        <dsp:cNvSpPr/>
      </dsp:nvSpPr>
      <dsp:spPr>
        <a:xfrm>
          <a:off x="3902633" y="1988526"/>
          <a:ext cx="2837333" cy="1702400"/>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0" i="0" kern="1200" baseline="0" dirty="0">
              <a:latin typeface="Times New Roman" panose="02020603050405020304" pitchFamily="18" charset="0"/>
              <a:cs typeface="Times New Roman" panose="02020603050405020304" pitchFamily="18" charset="0"/>
            </a:rPr>
            <a:t>While ILP and road policing have led to significant arrests and drug seizures, challenges remain as criminals continuously adapt, and concerns about predictive policing biases arise. </a:t>
          </a:r>
          <a:endParaRPr lang="en-US" sz="1500" kern="1200" dirty="0">
            <a:latin typeface="Times New Roman" panose="02020603050405020304" pitchFamily="18" charset="0"/>
            <a:cs typeface="Times New Roman" panose="02020603050405020304" pitchFamily="18" charset="0"/>
          </a:endParaRPr>
        </a:p>
      </dsp:txBody>
      <dsp:txXfrm>
        <a:off x="3902633" y="1988526"/>
        <a:ext cx="2837333" cy="1702400"/>
      </dsp:txXfrm>
    </dsp:sp>
    <dsp:sp modelId="{671D5F00-18AE-473F-9870-4CABC357FA64}">
      <dsp:nvSpPr>
        <dsp:cNvPr id="0" name=""/>
        <dsp:cNvSpPr/>
      </dsp:nvSpPr>
      <dsp:spPr>
        <a:xfrm>
          <a:off x="7023700" y="1988526"/>
          <a:ext cx="2837333" cy="1702400"/>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0" i="0" kern="1200" baseline="0" dirty="0">
              <a:latin typeface="Times New Roman" panose="02020603050405020304" pitchFamily="18" charset="0"/>
              <a:cs typeface="Times New Roman" panose="02020603050405020304" pitchFamily="18" charset="0"/>
            </a:rPr>
            <a:t>Despite these challenges, intelligence-led strategies, road policing interventions, and coordinated agency efforts have proven effective in dismantling County Lines networks and safeguarding vulnerable individuals.</a:t>
          </a:r>
          <a:endParaRPr lang="en-US" sz="1500" kern="1200" dirty="0">
            <a:latin typeface="Times New Roman" panose="02020603050405020304" pitchFamily="18" charset="0"/>
            <a:cs typeface="Times New Roman" panose="02020603050405020304" pitchFamily="18" charset="0"/>
          </a:endParaRPr>
        </a:p>
      </dsp:txBody>
      <dsp:txXfrm>
        <a:off x="7023700" y="1988526"/>
        <a:ext cx="2837333" cy="170240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0D600C-39B4-4CE0-8B0D-980977AEA26E}" type="datetimeFigureOut">
              <a:rPr lang="en-GB" smtClean="0"/>
              <a:t>28/02/2025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31F789-48A2-4E73-85D4-8BA75A6E09F1}" type="slidenum">
              <a:rPr lang="en-GB" smtClean="0"/>
              <a:t>‹#›</a:t>
            </a:fld>
            <a:endParaRPr lang="en-GB"/>
          </a:p>
        </p:txBody>
      </p:sp>
    </p:spTree>
    <p:extLst>
      <p:ext uri="{BB962C8B-B14F-4D97-AF65-F5344CB8AC3E}">
        <p14:creationId xmlns:p14="http://schemas.microsoft.com/office/powerpoint/2010/main" val="11622331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31F789-48A2-4E73-85D4-8BA75A6E09F1}" type="slidenum">
              <a:rPr lang="en-GB" smtClean="0"/>
              <a:t>2</a:t>
            </a:fld>
            <a:endParaRPr lang="en-GB"/>
          </a:p>
        </p:txBody>
      </p:sp>
    </p:spTree>
    <p:extLst>
      <p:ext uri="{BB962C8B-B14F-4D97-AF65-F5344CB8AC3E}">
        <p14:creationId xmlns:p14="http://schemas.microsoft.com/office/powerpoint/2010/main" val="273807738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GB"/>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5F6A47A-CFCB-4477-A619-D3EF0E13AC54}" type="datetimeFigureOut">
              <a:rPr lang="en-GB" smtClean="0"/>
              <a:t>28/02/2025</a:t>
            </a:fld>
            <a:endParaRPr lang="en-GB"/>
          </a:p>
        </p:txBody>
      </p:sp>
      <p:sp>
        <p:nvSpPr>
          <p:cNvPr id="5" name="Footer Placeholder 4"/>
          <p:cNvSpPr>
            <a:spLocks noGrp="1"/>
          </p:cNvSpPr>
          <p:nvPr>
            <p:ph type="ftr" sz="quarter" idx="11"/>
          </p:nvPr>
        </p:nvSpPr>
        <p:spPr>
          <a:xfrm>
            <a:off x="1876424" y="5410201"/>
            <a:ext cx="5124886" cy="365125"/>
          </a:xfrm>
        </p:spPr>
        <p:txBody>
          <a:bodyPr/>
          <a:lstStyle/>
          <a:p>
            <a:endParaRPr lang="en-GB"/>
          </a:p>
        </p:txBody>
      </p:sp>
      <p:sp>
        <p:nvSpPr>
          <p:cNvPr id="6" name="Slide Number Placeholder 5"/>
          <p:cNvSpPr>
            <a:spLocks noGrp="1"/>
          </p:cNvSpPr>
          <p:nvPr>
            <p:ph type="sldNum" sz="quarter" idx="12"/>
          </p:nvPr>
        </p:nvSpPr>
        <p:spPr>
          <a:xfrm>
            <a:off x="9896911" y="5410199"/>
            <a:ext cx="771089" cy="365125"/>
          </a:xfrm>
        </p:spPr>
        <p:txBody>
          <a:bodyPr/>
          <a:lstStyle/>
          <a:p>
            <a:fld id="{075904EB-9C84-4352-9C64-6F4811462CB6}" type="slidenum">
              <a:rPr lang="en-GB" smtClean="0"/>
              <a:t>‹#›</a:t>
            </a:fld>
            <a:endParaRPr lang="en-GB"/>
          </a:p>
        </p:txBody>
      </p:sp>
    </p:spTree>
    <p:extLst>
      <p:ext uri="{BB962C8B-B14F-4D97-AF65-F5344CB8AC3E}">
        <p14:creationId xmlns:p14="http://schemas.microsoft.com/office/powerpoint/2010/main" val="585613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5F6A47A-CFCB-4477-A619-D3EF0E13AC54}" type="datetimeFigureOut">
              <a:rPr lang="en-GB" smtClean="0"/>
              <a:t>28/02/2025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5904EB-9C84-4352-9C64-6F4811462CB6}" type="slidenum">
              <a:rPr lang="en-GB" smtClean="0"/>
              <a:t>‹#›</a:t>
            </a:fld>
            <a:endParaRPr lang="en-GB"/>
          </a:p>
        </p:txBody>
      </p:sp>
    </p:spTree>
    <p:extLst>
      <p:ext uri="{BB962C8B-B14F-4D97-AF65-F5344CB8AC3E}">
        <p14:creationId xmlns:p14="http://schemas.microsoft.com/office/powerpoint/2010/main" val="27229776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5F6A47A-CFCB-4477-A619-D3EF0E13AC54}" type="datetimeFigureOut">
              <a:rPr lang="en-GB" smtClean="0"/>
              <a:t>28/02/2025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5904EB-9C84-4352-9C64-6F4811462CB6}" type="slidenum">
              <a:rPr lang="en-GB" smtClean="0"/>
              <a:t>‹#›</a:t>
            </a:fld>
            <a:endParaRPr lang="en-GB"/>
          </a:p>
        </p:txBody>
      </p:sp>
    </p:spTree>
    <p:extLst>
      <p:ext uri="{BB962C8B-B14F-4D97-AF65-F5344CB8AC3E}">
        <p14:creationId xmlns:p14="http://schemas.microsoft.com/office/powerpoint/2010/main" val="23978080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5F6A47A-CFCB-4477-A619-D3EF0E13AC54}" type="datetimeFigureOut">
              <a:rPr lang="en-GB" smtClean="0"/>
              <a:t>28/02/2025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5904EB-9C84-4352-9C64-6F4811462CB6}" type="slidenum">
              <a:rPr lang="en-GB" smtClean="0"/>
              <a:t>‹#›</a:t>
            </a:fld>
            <a:endParaRPr lang="en-GB"/>
          </a:p>
        </p:txBody>
      </p:sp>
    </p:spTree>
    <p:extLst>
      <p:ext uri="{BB962C8B-B14F-4D97-AF65-F5344CB8AC3E}">
        <p14:creationId xmlns:p14="http://schemas.microsoft.com/office/powerpoint/2010/main" val="36200760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GB"/>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5F6A47A-CFCB-4477-A619-D3EF0E13AC54}" type="datetimeFigureOut">
              <a:rPr lang="en-GB" smtClean="0"/>
              <a:t>28/02/2025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75904EB-9C84-4352-9C64-6F4811462CB6}" type="slidenum">
              <a:rPr lang="en-GB" smtClean="0"/>
              <a:t>‹#›</a:t>
            </a:fld>
            <a:endParaRPr lang="en-GB"/>
          </a:p>
        </p:txBody>
      </p:sp>
    </p:spTree>
    <p:extLst>
      <p:ext uri="{BB962C8B-B14F-4D97-AF65-F5344CB8AC3E}">
        <p14:creationId xmlns:p14="http://schemas.microsoft.com/office/powerpoint/2010/main" val="24526126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5F6A47A-CFCB-4477-A619-D3EF0E13AC54}" type="datetimeFigureOut">
              <a:rPr lang="en-GB" smtClean="0"/>
              <a:t>28/02/2025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75904EB-9C84-4352-9C64-6F4811462CB6}" type="slidenum">
              <a:rPr lang="en-GB" smtClean="0"/>
              <a:t>‹#›</a:t>
            </a:fld>
            <a:endParaRPr lang="en-GB"/>
          </a:p>
        </p:txBody>
      </p:sp>
    </p:spTree>
    <p:extLst>
      <p:ext uri="{BB962C8B-B14F-4D97-AF65-F5344CB8AC3E}">
        <p14:creationId xmlns:p14="http://schemas.microsoft.com/office/powerpoint/2010/main" val="22710585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5F6A47A-CFCB-4477-A619-D3EF0E13AC54}" type="datetimeFigureOut">
              <a:rPr lang="en-GB" smtClean="0"/>
              <a:t>28/02/2025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75904EB-9C84-4352-9C64-6F4811462CB6}" type="slidenum">
              <a:rPr lang="en-GB" smtClean="0"/>
              <a:t>‹#›</a:t>
            </a:fld>
            <a:endParaRPr lang="en-GB"/>
          </a:p>
        </p:txBody>
      </p:sp>
    </p:spTree>
    <p:extLst>
      <p:ext uri="{BB962C8B-B14F-4D97-AF65-F5344CB8AC3E}">
        <p14:creationId xmlns:p14="http://schemas.microsoft.com/office/powerpoint/2010/main" val="34023713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5F6A47A-CFCB-4477-A619-D3EF0E13AC54}" type="datetimeFigureOut">
              <a:rPr lang="en-GB" smtClean="0"/>
              <a:t>28/02/2025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5904EB-9C84-4352-9C64-6F4811462CB6}" type="slidenum">
              <a:rPr lang="en-GB" smtClean="0"/>
              <a:t>‹#›</a:t>
            </a:fld>
            <a:endParaRPr lang="en-GB"/>
          </a:p>
        </p:txBody>
      </p:sp>
    </p:spTree>
    <p:extLst>
      <p:ext uri="{BB962C8B-B14F-4D97-AF65-F5344CB8AC3E}">
        <p14:creationId xmlns:p14="http://schemas.microsoft.com/office/powerpoint/2010/main" val="232374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5F6A47A-CFCB-4477-A619-D3EF0E13AC54}" type="datetimeFigureOut">
              <a:rPr lang="en-GB" smtClean="0"/>
              <a:t>28/02/2025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5904EB-9C84-4352-9C64-6F4811462CB6}" type="slidenum">
              <a:rPr lang="en-GB" smtClean="0"/>
              <a:t>‹#›</a:t>
            </a:fld>
            <a:endParaRPr lang="en-GB"/>
          </a:p>
        </p:txBody>
      </p:sp>
    </p:spTree>
    <p:extLst>
      <p:ext uri="{BB962C8B-B14F-4D97-AF65-F5344CB8AC3E}">
        <p14:creationId xmlns:p14="http://schemas.microsoft.com/office/powerpoint/2010/main" val="18732509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GB"/>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5F6A47A-CFCB-4477-A619-D3EF0E13AC54}" type="datetimeFigureOut">
              <a:rPr lang="en-GB" smtClean="0"/>
              <a:t>28/02/2025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5904EB-9C84-4352-9C64-6F4811462CB6}" type="slidenum">
              <a:rPr lang="en-GB" smtClean="0"/>
              <a:t>‹#›</a:t>
            </a:fld>
            <a:endParaRPr lang="en-GB"/>
          </a:p>
        </p:txBody>
      </p:sp>
    </p:spTree>
    <p:extLst>
      <p:ext uri="{BB962C8B-B14F-4D97-AF65-F5344CB8AC3E}">
        <p14:creationId xmlns:p14="http://schemas.microsoft.com/office/powerpoint/2010/main" val="9451699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GB"/>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5F6A47A-CFCB-4477-A619-D3EF0E13AC54}" type="datetimeFigureOut">
              <a:rPr lang="en-GB" smtClean="0"/>
              <a:t>28/02/2025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5904EB-9C84-4352-9C64-6F4811462CB6}" type="slidenum">
              <a:rPr lang="en-GB" smtClean="0"/>
              <a:t>‹#›</a:t>
            </a:fld>
            <a:endParaRPr lang="en-GB"/>
          </a:p>
        </p:txBody>
      </p:sp>
    </p:spTree>
    <p:extLst>
      <p:ext uri="{BB962C8B-B14F-4D97-AF65-F5344CB8AC3E}">
        <p14:creationId xmlns:p14="http://schemas.microsoft.com/office/powerpoint/2010/main" val="42143840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5F6A47A-CFCB-4477-A619-D3EF0E13AC54}" type="datetimeFigureOut">
              <a:rPr lang="en-GB" smtClean="0"/>
              <a:t>28/02/2025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5904EB-9C84-4352-9C64-6F4811462CB6}" type="slidenum">
              <a:rPr lang="en-GB" smtClean="0"/>
              <a:t>‹#›</a:t>
            </a:fld>
            <a:endParaRPr lang="en-GB"/>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1490030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GB"/>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5F6A47A-CFCB-4477-A619-D3EF0E13AC54}" type="datetimeFigureOut">
              <a:rPr lang="en-GB" smtClean="0"/>
              <a:t>28/02/2025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5904EB-9C84-4352-9C64-6F4811462CB6}" type="slidenum">
              <a:rPr lang="en-GB" smtClean="0"/>
              <a:t>‹#›</a:t>
            </a:fld>
            <a:endParaRPr lang="en-GB"/>
          </a:p>
        </p:txBody>
      </p:sp>
    </p:spTree>
    <p:extLst>
      <p:ext uri="{BB962C8B-B14F-4D97-AF65-F5344CB8AC3E}">
        <p14:creationId xmlns:p14="http://schemas.microsoft.com/office/powerpoint/2010/main" val="22940551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GB"/>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5F6A47A-CFCB-4477-A619-D3EF0E13AC54}" type="datetimeFigureOut">
              <a:rPr lang="en-GB" smtClean="0"/>
              <a:t>28/02/2025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75904EB-9C84-4352-9C64-6F4811462CB6}" type="slidenum">
              <a:rPr lang="en-GB" smtClean="0"/>
              <a:t>‹#›</a:t>
            </a:fld>
            <a:endParaRPr lang="en-GB"/>
          </a:p>
        </p:txBody>
      </p:sp>
    </p:spTree>
    <p:extLst>
      <p:ext uri="{BB962C8B-B14F-4D97-AF65-F5344CB8AC3E}">
        <p14:creationId xmlns:p14="http://schemas.microsoft.com/office/powerpoint/2010/main" val="373404427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5F6A47A-CFCB-4477-A619-D3EF0E13AC54}" type="datetimeFigureOut">
              <a:rPr lang="en-GB" smtClean="0"/>
              <a:t>28/02/2025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75904EB-9C84-4352-9C64-6F4811462CB6}" type="slidenum">
              <a:rPr lang="en-GB" smtClean="0"/>
              <a:t>‹#›</a:t>
            </a:fld>
            <a:endParaRPr lang="en-GB"/>
          </a:p>
        </p:txBody>
      </p:sp>
    </p:spTree>
    <p:extLst>
      <p:ext uri="{BB962C8B-B14F-4D97-AF65-F5344CB8AC3E}">
        <p14:creationId xmlns:p14="http://schemas.microsoft.com/office/powerpoint/2010/main" val="37721524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5F6A47A-CFCB-4477-A619-D3EF0E13AC54}" type="datetimeFigureOut">
              <a:rPr lang="en-GB" smtClean="0"/>
              <a:t>28/02/2025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5904EB-9C84-4352-9C64-6F4811462CB6}" type="slidenum">
              <a:rPr lang="en-GB" smtClean="0"/>
              <a:t>‹#›</a:t>
            </a:fld>
            <a:endParaRPr lang="en-GB"/>
          </a:p>
        </p:txBody>
      </p:sp>
    </p:spTree>
    <p:extLst>
      <p:ext uri="{BB962C8B-B14F-4D97-AF65-F5344CB8AC3E}">
        <p14:creationId xmlns:p14="http://schemas.microsoft.com/office/powerpoint/2010/main" val="17918145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5F6A47A-CFCB-4477-A619-D3EF0E13AC54}" type="datetimeFigureOut">
              <a:rPr lang="en-GB" smtClean="0"/>
              <a:t>28/02/2025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5904EB-9C84-4352-9C64-6F4811462CB6}" type="slidenum">
              <a:rPr lang="en-GB" smtClean="0"/>
              <a:t>‹#›</a:t>
            </a:fld>
            <a:endParaRPr lang="en-GB"/>
          </a:p>
        </p:txBody>
      </p:sp>
    </p:spTree>
    <p:extLst>
      <p:ext uri="{BB962C8B-B14F-4D97-AF65-F5344CB8AC3E}">
        <p14:creationId xmlns:p14="http://schemas.microsoft.com/office/powerpoint/2010/main" val="33724885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5F6A47A-CFCB-4477-A619-D3EF0E13AC54}" type="datetimeFigureOut">
              <a:rPr lang="en-GB" smtClean="0"/>
              <a:t>28/02/2025</a:t>
            </a:fld>
            <a:endParaRPr lang="en-GB"/>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075904EB-9C84-4352-9C64-6F4811462CB6}" type="slidenum">
              <a:rPr lang="en-GB" smtClean="0"/>
              <a:t>‹#›</a:t>
            </a:fld>
            <a:endParaRPr lang="en-GB"/>
          </a:p>
        </p:txBody>
      </p:sp>
    </p:spTree>
    <p:extLst>
      <p:ext uri="{BB962C8B-B14F-4D97-AF65-F5344CB8AC3E}">
        <p14:creationId xmlns:p14="http://schemas.microsoft.com/office/powerpoint/2010/main" val="2119434909"/>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4.png"/><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4.xml"/><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6.jpeg"/><Relationship Id="rId2" Type="http://schemas.openxmlformats.org/officeDocument/2006/relationships/diagramData" Target="../diagrams/data2.xml"/><Relationship Id="rId1" Type="http://schemas.openxmlformats.org/officeDocument/2006/relationships/slideLayout" Target="../slideLayouts/slideLayout8.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7.jpeg"/><Relationship Id="rId1" Type="http://schemas.openxmlformats.org/officeDocument/2006/relationships/slideLayout" Target="../slideLayouts/slideLayout9.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7" Type="http://schemas.openxmlformats.org/officeDocument/2006/relationships/image" Target="../media/image10.jpeg"/><Relationship Id="rId2" Type="http://schemas.openxmlformats.org/officeDocument/2006/relationships/diagramData" Target="../diagrams/data5.xml"/><Relationship Id="rId1" Type="http://schemas.openxmlformats.org/officeDocument/2006/relationships/slideLayout" Target="../slideLayouts/slideLayout8.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6.xml"/><Relationship Id="rId7" Type="http://schemas.openxmlformats.org/officeDocument/2006/relationships/image" Target="../media/image11.jpeg"/><Relationship Id="rId2" Type="http://schemas.openxmlformats.org/officeDocument/2006/relationships/diagramData" Target="../diagrams/data6.xml"/><Relationship Id="rId1" Type="http://schemas.openxmlformats.org/officeDocument/2006/relationships/slideLayout" Target="../slideLayouts/slideLayout8.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4.xml.rels><?xml version="1.0" encoding="UTF-8" standalone="yes"?>
<Relationships xmlns="http://schemas.openxmlformats.org/package/2006/relationships"><Relationship Id="rId8" Type="http://schemas.openxmlformats.org/officeDocument/2006/relationships/hyperlink" Target="https://www.nationalcrimeagency.gov.uk/what-we-do/crime-threats/drug-trafficking/county-lines" TargetMode="External"/><Relationship Id="rId3" Type="http://schemas.openxmlformats.org/officeDocument/2006/relationships/hyperlink" Target="https://www.theguardian.com/uk-news/2025/feb/19/uk-use-of-predictive-policing-is-racist-and-should-be-banned-says-amnesty" TargetMode="External"/><Relationship Id="rId7" Type="http://schemas.openxmlformats.org/officeDocument/2006/relationships/hyperlink" Target="https://doi.org/10.1177/0022042619861938" TargetMode="External"/><Relationship Id="rId2" Type="http://schemas.openxmlformats.org/officeDocument/2006/relationships/hyperlink" Target="https://absolutereg.co.uk/news/police-anpr-you" TargetMode="External"/><Relationship Id="rId1" Type="http://schemas.openxmlformats.org/officeDocument/2006/relationships/slideLayout" Target="../slideLayouts/slideLayout2.xml"/><Relationship Id="rId6" Type="http://schemas.openxmlformats.org/officeDocument/2006/relationships/hyperlink" Target="https://www.gov.uk/government/publications/home-offices-county-lines-programme-data/county-lines-programme-data" TargetMode="External"/><Relationship Id="rId5" Type="http://schemas.openxmlformats.org/officeDocument/2006/relationships/hyperlink" Target="https://www.gov.uk/government/news/national-county-lines-coordination-centre-to-crack-down-on-drug-gangs" TargetMode="External"/><Relationship Id="rId10" Type="http://schemas.openxmlformats.org/officeDocument/2006/relationships/hyperlink" Target="https://news.npcc.police.uk/releases/national-team-marks-six-years-of-disrupting-county-lines" TargetMode="External"/><Relationship Id="rId4" Type="http://schemas.openxmlformats.org/officeDocument/2006/relationships/hyperlink" Target="https://home-affairs.ec.europa.eu/policies/internal-security/organised-crime-and-human-trafficking/together-against-trafficking-human-beings/legal-and-policy-framework_en" TargetMode="External"/><Relationship Id="rId9" Type="http://schemas.openxmlformats.org/officeDocument/2006/relationships/hyperlink" Target="https://news.npcc.police.uk/releases/over-1-800-arrested-with-245-drug-lines-shutdown-during-crackdown-targeting-county-line-drug-dealers-and-1-600-people-safeguarded"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www.thetimes.co.uk/article/ai-there-youre-nicked-tech-is-reshaping-how-we-fight-crime-jb9bv7qh3" TargetMode="External"/><Relationship Id="rId3" Type="http://schemas.openxmlformats.org/officeDocument/2006/relationships/hyperlink" Target="https://www.police-foundation.org.uk/" TargetMode="External"/><Relationship Id="rId7" Type="http://schemas.openxmlformats.org/officeDocument/2006/relationships/hyperlink" Target="https://www.thetimes.co.uk/article/keir-starmer-pre-brexit-eu-intelligence-sharing-agreement-f5ncqsqh6" TargetMode="External"/><Relationship Id="rId2" Type="http://schemas.openxmlformats.org/officeDocument/2006/relationships/hyperlink" Target="https://www.justiceinspectorates.gov.uk/hmiprobation/wp-content/uploads/sites/5/2021/01/Academic-Insights-county-lines-.pdf" TargetMode="External"/><Relationship Id="rId1" Type="http://schemas.openxmlformats.org/officeDocument/2006/relationships/slideLayout" Target="../slideLayouts/slideLayout2.xml"/><Relationship Id="rId6" Type="http://schemas.openxmlformats.org/officeDocument/2006/relationships/hyperlink" Target="https://www.theguardian.com/uk-news/2025/feb/19/uk-use-of-predictive-policing-is-racist-and-should-be-banned-says-amnesty" TargetMode="External"/><Relationship Id="rId11" Type="http://schemas.openxmlformats.org/officeDocument/2006/relationships/hyperlink" Target="https://www.devon-cornwall.police.uk/fatalfive" TargetMode="External"/><Relationship Id="rId5" Type="http://schemas.openxmlformats.org/officeDocument/2006/relationships/hyperlink" Target="https://www.childrenssociety.org.uk/what-we-do/our-work/child-criminal-exploitation-and-county-lines" TargetMode="External"/><Relationship Id="rId10" Type="http://schemas.openxmlformats.org/officeDocument/2006/relationships/hyperlink" Target="https://www.police.uk/advice/advice-and-information/rs/road-safety/automatic-number-plate-recognition-anpr" TargetMode="External"/><Relationship Id="rId4" Type="http://schemas.openxmlformats.org/officeDocument/2006/relationships/hyperlink" Target="https://doi.org/10.4324/9780203118245" TargetMode="External"/><Relationship Id="rId9" Type="http://schemas.openxmlformats.org/officeDocument/2006/relationships/hyperlink" Target="https://www.gov.uk/government/news/county-lines-gangs-smashed-in-national-police-blitz"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grpSp>
        <p:nvGrpSpPr>
          <p:cNvPr id="396" name="Group 395">
            <a:extLst>
              <a:ext uri="{FF2B5EF4-FFF2-40B4-BE49-F238E27FC236}">
                <a16:creationId xmlns:a16="http://schemas.microsoft.com/office/drawing/2014/main" id="{6C68F39D-867D-4AFF-94C4-C3829AD5C5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397" name="Rectangle 396">
              <a:extLst>
                <a:ext uri="{FF2B5EF4-FFF2-40B4-BE49-F238E27FC236}">
                  <a16:creationId xmlns:a16="http://schemas.microsoft.com/office/drawing/2014/main" id="{8EC3C6AD-76A6-4B9E-9700-E70BCEA5BC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98" name="Picture 2">
              <a:extLst>
                <a:ext uri="{FF2B5EF4-FFF2-40B4-BE49-F238E27FC236}">
                  <a16:creationId xmlns:a16="http://schemas.microsoft.com/office/drawing/2014/main" id="{DC213DD1-BF02-41F7-80A7-E6A5694F573C}"/>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sp>
        <p:nvSpPr>
          <p:cNvPr id="2" name="Title 1">
            <a:extLst>
              <a:ext uri="{FF2B5EF4-FFF2-40B4-BE49-F238E27FC236}">
                <a16:creationId xmlns:a16="http://schemas.microsoft.com/office/drawing/2014/main" id="{EB9F621A-9380-D89E-C431-329F31CE7F1C}"/>
              </a:ext>
            </a:extLst>
          </p:cNvPr>
          <p:cNvSpPr>
            <a:spLocks noGrp="1"/>
          </p:cNvSpPr>
          <p:nvPr>
            <p:ph type="ctrTitle"/>
          </p:nvPr>
        </p:nvSpPr>
        <p:spPr>
          <a:xfrm>
            <a:off x="4672849" y="982663"/>
            <a:ext cx="6669521" cy="2387600"/>
          </a:xfrm>
        </p:spPr>
        <p:txBody>
          <a:bodyPr>
            <a:normAutofit/>
          </a:bodyPr>
          <a:lstStyle/>
          <a:p>
            <a:pPr algn="ctr"/>
            <a:r>
              <a:rPr lang="en-US" sz="3000" dirty="0">
                <a:latin typeface="Times New Roman" panose="02020603050405020304" pitchFamily="18" charset="0"/>
                <a:cs typeface="Times New Roman" panose="02020603050405020304" pitchFamily="18" charset="0"/>
              </a:rPr>
              <a:t>A Critical Examination of Road Policing's Role in Disrupting County Lines Crime Networks</a:t>
            </a:r>
            <a:endParaRPr lang="en-GB" sz="3000"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73E7F938-4195-0F9B-BBCF-8F62320ED317}"/>
              </a:ext>
            </a:extLst>
          </p:cNvPr>
          <p:cNvSpPr>
            <a:spLocks noGrp="1"/>
          </p:cNvSpPr>
          <p:nvPr>
            <p:ph type="subTitle" idx="1"/>
          </p:nvPr>
        </p:nvSpPr>
        <p:spPr>
          <a:xfrm>
            <a:off x="4734762" y="3602038"/>
            <a:ext cx="6445072" cy="1655762"/>
          </a:xfrm>
        </p:spPr>
        <p:txBody>
          <a:bodyPr>
            <a:normAutofit/>
          </a:bodyPr>
          <a:lstStyle/>
          <a:p>
            <a:pPr algn="ctr">
              <a:lnSpc>
                <a:spcPct val="110000"/>
              </a:lnSpc>
            </a:pPr>
            <a:r>
              <a:rPr lang="en-US" sz="1400" dirty="0">
                <a:latin typeface="Times New Roman" panose="02020603050405020304" pitchFamily="18" charset="0"/>
                <a:cs typeface="Times New Roman" panose="02020603050405020304" pitchFamily="18" charset="0"/>
              </a:rPr>
              <a:t>The Effectiveness of Intelligence-Led Policing in Identifying and Disrupting County Lines Operations and The Collaboration between Agencies</a:t>
            </a:r>
          </a:p>
          <a:p>
            <a:pPr algn="ctr">
              <a:lnSpc>
                <a:spcPct val="110000"/>
              </a:lnSpc>
            </a:pPr>
            <a:r>
              <a:rPr lang="en-GB" sz="1400" dirty="0">
                <a:latin typeface="Times New Roman" panose="02020603050405020304" pitchFamily="18" charset="0"/>
                <a:cs typeface="Times New Roman" panose="02020603050405020304" pitchFamily="18" charset="0"/>
              </a:rPr>
              <a:t>Marian Ionut </a:t>
            </a:r>
            <a:r>
              <a:rPr lang="en-GB" sz="1400" dirty="0" err="1">
                <a:latin typeface="Times New Roman" panose="02020603050405020304" pitchFamily="18" charset="0"/>
                <a:cs typeface="Times New Roman" panose="02020603050405020304" pitchFamily="18" charset="0"/>
              </a:rPr>
              <a:t>Malasincu</a:t>
            </a:r>
            <a:endParaRPr lang="en-GB" sz="1400" dirty="0">
              <a:latin typeface="Times New Roman" panose="02020603050405020304" pitchFamily="18" charset="0"/>
              <a:cs typeface="Times New Roman" panose="02020603050405020304" pitchFamily="18" charset="0"/>
            </a:endParaRPr>
          </a:p>
          <a:p>
            <a:pPr algn="ctr">
              <a:lnSpc>
                <a:spcPct val="110000"/>
              </a:lnSpc>
            </a:pPr>
            <a:r>
              <a:rPr lang="en-GB" sz="1400" dirty="0">
                <a:latin typeface="Times New Roman" panose="02020603050405020304" pitchFamily="18" charset="0"/>
                <a:cs typeface="Times New Roman" panose="02020603050405020304" pitchFamily="18" charset="0"/>
              </a:rPr>
              <a:t>Student number 2312613</a:t>
            </a:r>
          </a:p>
        </p:txBody>
      </p:sp>
      <p:pic>
        <p:nvPicPr>
          <p:cNvPr id="317" name="Picture 316">
            <a:extLst>
              <a:ext uri="{FF2B5EF4-FFF2-40B4-BE49-F238E27FC236}">
                <a16:creationId xmlns:a16="http://schemas.microsoft.com/office/drawing/2014/main" id="{123DB034-6936-6B65-1DCF-9016747D2BB7}"/>
              </a:ext>
            </a:extLst>
          </p:cNvPr>
          <p:cNvPicPr>
            <a:picLocks noChangeAspect="1"/>
          </p:cNvPicPr>
          <p:nvPr/>
        </p:nvPicPr>
        <p:blipFill>
          <a:blip r:embed="rId4"/>
          <a:srcRect l="36924" r="25054"/>
          <a:stretch/>
        </p:blipFill>
        <p:spPr>
          <a:xfrm>
            <a:off x="-5597" y="10"/>
            <a:ext cx="4635583" cy="6857990"/>
          </a:xfrm>
          <a:prstGeom prst="rect">
            <a:avLst/>
          </a:prstGeom>
        </p:spPr>
      </p:pic>
      <p:grpSp>
        <p:nvGrpSpPr>
          <p:cNvPr id="400" name="Group 399">
            <a:extLst>
              <a:ext uri="{FF2B5EF4-FFF2-40B4-BE49-F238E27FC236}">
                <a16:creationId xmlns:a16="http://schemas.microsoft.com/office/drawing/2014/main" id="{4466CCD0-FEF9-460D-9FB6-11613A492B6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401" name="Rectangle 5">
              <a:extLst>
                <a:ext uri="{FF2B5EF4-FFF2-40B4-BE49-F238E27FC236}">
                  <a16:creationId xmlns:a16="http://schemas.microsoft.com/office/drawing/2014/main" id="{F642B7E9-F9AF-4BC0-B586-E7B0E8E8781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402" name="Freeform 6">
              <a:extLst>
                <a:ext uri="{FF2B5EF4-FFF2-40B4-BE49-F238E27FC236}">
                  <a16:creationId xmlns:a16="http://schemas.microsoft.com/office/drawing/2014/main" id="{16CE5EA6-3C76-4E5C-9257-D6A61A31C51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03" name="Freeform 7">
              <a:extLst>
                <a:ext uri="{FF2B5EF4-FFF2-40B4-BE49-F238E27FC236}">
                  <a16:creationId xmlns:a16="http://schemas.microsoft.com/office/drawing/2014/main" id="{DD7BCC42-B325-4F92-B500-14A2933DA30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04" name="Rectangle 8">
              <a:extLst>
                <a:ext uri="{FF2B5EF4-FFF2-40B4-BE49-F238E27FC236}">
                  <a16:creationId xmlns:a16="http://schemas.microsoft.com/office/drawing/2014/main" id="{197BF445-29BA-4C54-A1B4-A4390F022508}"/>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405" name="Freeform 9">
              <a:extLst>
                <a:ext uri="{FF2B5EF4-FFF2-40B4-BE49-F238E27FC236}">
                  <a16:creationId xmlns:a16="http://schemas.microsoft.com/office/drawing/2014/main" id="{B10C1630-E8C0-489C-8FFB-C9BBAEDE7A0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06" name="Freeform 10">
              <a:extLst>
                <a:ext uri="{FF2B5EF4-FFF2-40B4-BE49-F238E27FC236}">
                  <a16:creationId xmlns:a16="http://schemas.microsoft.com/office/drawing/2014/main" id="{B8778BE5-6D1F-4629-A045-8A87E2C756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07" name="Freeform 11">
              <a:extLst>
                <a:ext uri="{FF2B5EF4-FFF2-40B4-BE49-F238E27FC236}">
                  <a16:creationId xmlns:a16="http://schemas.microsoft.com/office/drawing/2014/main" id="{A7885ADB-F1C4-4FF3-93CD-7C9337E87D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08" name="Freeform 12">
              <a:extLst>
                <a:ext uri="{FF2B5EF4-FFF2-40B4-BE49-F238E27FC236}">
                  <a16:creationId xmlns:a16="http://schemas.microsoft.com/office/drawing/2014/main" id="{59FC4F71-6E39-414E-9F39-CE1479FF815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09" name="Freeform 13">
              <a:extLst>
                <a:ext uri="{FF2B5EF4-FFF2-40B4-BE49-F238E27FC236}">
                  <a16:creationId xmlns:a16="http://schemas.microsoft.com/office/drawing/2014/main" id="{3FC9614F-1D2C-4CAC-8CE9-32DC7D8636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10" name="Freeform 14">
              <a:extLst>
                <a:ext uri="{FF2B5EF4-FFF2-40B4-BE49-F238E27FC236}">
                  <a16:creationId xmlns:a16="http://schemas.microsoft.com/office/drawing/2014/main" id="{2A872F50-76EA-4A5B-AA68-3CE2E26738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11" name="Freeform 15">
              <a:extLst>
                <a:ext uri="{FF2B5EF4-FFF2-40B4-BE49-F238E27FC236}">
                  <a16:creationId xmlns:a16="http://schemas.microsoft.com/office/drawing/2014/main" id="{CE389546-6A1F-4203-ACD1-BC17DDBFB08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12" name="Freeform 16">
              <a:extLst>
                <a:ext uri="{FF2B5EF4-FFF2-40B4-BE49-F238E27FC236}">
                  <a16:creationId xmlns:a16="http://schemas.microsoft.com/office/drawing/2014/main" id="{1BA89DC9-FE9A-4228-A4BE-D3A37F8656E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13" name="Freeform 17">
              <a:extLst>
                <a:ext uri="{FF2B5EF4-FFF2-40B4-BE49-F238E27FC236}">
                  <a16:creationId xmlns:a16="http://schemas.microsoft.com/office/drawing/2014/main" id="{FA3E79A5-9B81-48B5-B96F-8D55B02FD5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14" name="Freeform 18">
              <a:extLst>
                <a:ext uri="{FF2B5EF4-FFF2-40B4-BE49-F238E27FC236}">
                  <a16:creationId xmlns:a16="http://schemas.microsoft.com/office/drawing/2014/main" id="{A76D4D27-C537-45E4-96DE-C5FD2C9A370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15" name="Freeform 19">
              <a:extLst>
                <a:ext uri="{FF2B5EF4-FFF2-40B4-BE49-F238E27FC236}">
                  <a16:creationId xmlns:a16="http://schemas.microsoft.com/office/drawing/2014/main" id="{C1B158DD-2DCB-42FF-B1FE-3C947FEF02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16" name="Freeform 20">
              <a:extLst>
                <a:ext uri="{FF2B5EF4-FFF2-40B4-BE49-F238E27FC236}">
                  <a16:creationId xmlns:a16="http://schemas.microsoft.com/office/drawing/2014/main" id="{3307DC3E-0C6E-4E70-AFA2-96538CE3CDD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17" name="Freeform 21">
              <a:extLst>
                <a:ext uri="{FF2B5EF4-FFF2-40B4-BE49-F238E27FC236}">
                  <a16:creationId xmlns:a16="http://schemas.microsoft.com/office/drawing/2014/main" id="{53A9F721-7EE3-4844-BB91-0B995BAC159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18" name="Freeform 22">
              <a:extLst>
                <a:ext uri="{FF2B5EF4-FFF2-40B4-BE49-F238E27FC236}">
                  <a16:creationId xmlns:a16="http://schemas.microsoft.com/office/drawing/2014/main" id="{8F057800-5B8F-4775-805B-89727A78A8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19" name="Freeform 23">
              <a:extLst>
                <a:ext uri="{FF2B5EF4-FFF2-40B4-BE49-F238E27FC236}">
                  <a16:creationId xmlns:a16="http://schemas.microsoft.com/office/drawing/2014/main" id="{FC6DF692-3394-4FDD-92BA-CA0C41EBC35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20" name="Freeform 24">
              <a:extLst>
                <a:ext uri="{FF2B5EF4-FFF2-40B4-BE49-F238E27FC236}">
                  <a16:creationId xmlns:a16="http://schemas.microsoft.com/office/drawing/2014/main" id="{B825CD97-262B-4A33-B1E5-55F0D81F402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21" name="Freeform 25">
              <a:extLst>
                <a:ext uri="{FF2B5EF4-FFF2-40B4-BE49-F238E27FC236}">
                  <a16:creationId xmlns:a16="http://schemas.microsoft.com/office/drawing/2014/main" id="{F00EA2FE-C735-4E1E-B9DC-636C49061F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22" name="Freeform 26">
              <a:extLst>
                <a:ext uri="{FF2B5EF4-FFF2-40B4-BE49-F238E27FC236}">
                  <a16:creationId xmlns:a16="http://schemas.microsoft.com/office/drawing/2014/main" id="{95B50260-0DDF-4260-8DC1-D504B06435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23" name="Freeform 27">
              <a:extLst>
                <a:ext uri="{FF2B5EF4-FFF2-40B4-BE49-F238E27FC236}">
                  <a16:creationId xmlns:a16="http://schemas.microsoft.com/office/drawing/2014/main" id="{BBB491EB-35C1-4159-94B2-A367ADC134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24" name="Freeform 28">
              <a:extLst>
                <a:ext uri="{FF2B5EF4-FFF2-40B4-BE49-F238E27FC236}">
                  <a16:creationId xmlns:a16="http://schemas.microsoft.com/office/drawing/2014/main" id="{7EAA4E1C-EC83-44E0-A4AB-4B0F509A8CC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25" name="Freeform 29">
              <a:extLst>
                <a:ext uri="{FF2B5EF4-FFF2-40B4-BE49-F238E27FC236}">
                  <a16:creationId xmlns:a16="http://schemas.microsoft.com/office/drawing/2014/main" id="{BE561717-C43F-46C1-BBCE-C830DE4A19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26" name="Freeform 30">
              <a:extLst>
                <a:ext uri="{FF2B5EF4-FFF2-40B4-BE49-F238E27FC236}">
                  <a16:creationId xmlns:a16="http://schemas.microsoft.com/office/drawing/2014/main" id="{CC840BC4-F1CE-4A1B-A1DE-BB922689E2C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27" name="Freeform 31">
              <a:extLst>
                <a:ext uri="{FF2B5EF4-FFF2-40B4-BE49-F238E27FC236}">
                  <a16:creationId xmlns:a16="http://schemas.microsoft.com/office/drawing/2014/main" id="{03B586C7-6126-46E0-9BEF-5227986864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28" name="Freeform 32">
              <a:extLst>
                <a:ext uri="{FF2B5EF4-FFF2-40B4-BE49-F238E27FC236}">
                  <a16:creationId xmlns:a16="http://schemas.microsoft.com/office/drawing/2014/main" id="{45C5C565-0EB6-4E0C-9752-84084CDBB8B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29" name="Rectangle 33">
              <a:extLst>
                <a:ext uri="{FF2B5EF4-FFF2-40B4-BE49-F238E27FC236}">
                  <a16:creationId xmlns:a16="http://schemas.microsoft.com/office/drawing/2014/main" id="{5CABC7BF-500C-4275-9EAA-9563EF43C62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430" name="Freeform 34">
              <a:extLst>
                <a:ext uri="{FF2B5EF4-FFF2-40B4-BE49-F238E27FC236}">
                  <a16:creationId xmlns:a16="http://schemas.microsoft.com/office/drawing/2014/main" id="{C7AA982B-BB49-4311-A724-81AAF8ABC30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31" name="Freeform 35">
              <a:extLst>
                <a:ext uri="{FF2B5EF4-FFF2-40B4-BE49-F238E27FC236}">
                  <a16:creationId xmlns:a16="http://schemas.microsoft.com/office/drawing/2014/main" id="{89D49DD1-C07D-4ADD-BD4A-D6AA725758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32" name="Freeform 36">
              <a:extLst>
                <a:ext uri="{FF2B5EF4-FFF2-40B4-BE49-F238E27FC236}">
                  <a16:creationId xmlns:a16="http://schemas.microsoft.com/office/drawing/2014/main" id="{4359B9DB-1A95-4934-A839-A76774D792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33" name="Freeform 37">
              <a:extLst>
                <a:ext uri="{FF2B5EF4-FFF2-40B4-BE49-F238E27FC236}">
                  <a16:creationId xmlns:a16="http://schemas.microsoft.com/office/drawing/2014/main" id="{2B7EEF08-F28B-48E9-BA1D-E61AC62013E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34" name="Freeform 38">
              <a:extLst>
                <a:ext uri="{FF2B5EF4-FFF2-40B4-BE49-F238E27FC236}">
                  <a16:creationId xmlns:a16="http://schemas.microsoft.com/office/drawing/2014/main" id="{E846B9B0-7D1C-4E1B-9256-7F25E8E887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35" name="Freeform 39">
              <a:extLst>
                <a:ext uri="{FF2B5EF4-FFF2-40B4-BE49-F238E27FC236}">
                  <a16:creationId xmlns:a16="http://schemas.microsoft.com/office/drawing/2014/main" id="{E31B0CE6-7913-4D1C-AC18-2ED44DF92F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36" name="Freeform 40">
              <a:extLst>
                <a:ext uri="{FF2B5EF4-FFF2-40B4-BE49-F238E27FC236}">
                  <a16:creationId xmlns:a16="http://schemas.microsoft.com/office/drawing/2014/main" id="{0F3517CE-D006-4218-9BB0-65269371EF5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37" name="Freeform 41">
              <a:extLst>
                <a:ext uri="{FF2B5EF4-FFF2-40B4-BE49-F238E27FC236}">
                  <a16:creationId xmlns:a16="http://schemas.microsoft.com/office/drawing/2014/main" id="{DE7DB798-CAAE-42A3-BDFE-D6AD0E0DA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38" name="Freeform 42">
              <a:extLst>
                <a:ext uri="{FF2B5EF4-FFF2-40B4-BE49-F238E27FC236}">
                  <a16:creationId xmlns:a16="http://schemas.microsoft.com/office/drawing/2014/main" id="{07A53F87-B4E0-4C4E-B913-D336D8993D6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39" name="Freeform 43">
              <a:extLst>
                <a:ext uri="{FF2B5EF4-FFF2-40B4-BE49-F238E27FC236}">
                  <a16:creationId xmlns:a16="http://schemas.microsoft.com/office/drawing/2014/main" id="{587D3AD0-B188-4D2E-A497-5180C1F225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40" name="Freeform 44">
              <a:extLst>
                <a:ext uri="{FF2B5EF4-FFF2-40B4-BE49-F238E27FC236}">
                  <a16:creationId xmlns:a16="http://schemas.microsoft.com/office/drawing/2014/main" id="{E8B4429B-56DB-4ED5-8296-1C4EB6AE049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41" name="Rectangle 45">
              <a:extLst>
                <a:ext uri="{FF2B5EF4-FFF2-40B4-BE49-F238E27FC236}">
                  <a16:creationId xmlns:a16="http://schemas.microsoft.com/office/drawing/2014/main" id="{ABBE178E-641F-4008-8760-5134D226AA4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442" name="Freeform 46">
              <a:extLst>
                <a:ext uri="{FF2B5EF4-FFF2-40B4-BE49-F238E27FC236}">
                  <a16:creationId xmlns:a16="http://schemas.microsoft.com/office/drawing/2014/main" id="{BB7A09DD-4AE2-4235-BCBA-B52CB79867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43" name="Freeform 47">
              <a:extLst>
                <a:ext uri="{FF2B5EF4-FFF2-40B4-BE49-F238E27FC236}">
                  <a16:creationId xmlns:a16="http://schemas.microsoft.com/office/drawing/2014/main" id="{64DBEF94-3525-4008-AD35-D566A238B94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44" name="Freeform 48">
              <a:extLst>
                <a:ext uri="{FF2B5EF4-FFF2-40B4-BE49-F238E27FC236}">
                  <a16:creationId xmlns:a16="http://schemas.microsoft.com/office/drawing/2014/main" id="{1C0CEBA3-32C8-4D37-BBD0-8863B008E2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45" name="Freeform 49">
              <a:extLst>
                <a:ext uri="{FF2B5EF4-FFF2-40B4-BE49-F238E27FC236}">
                  <a16:creationId xmlns:a16="http://schemas.microsoft.com/office/drawing/2014/main" id="{D12DBC8B-AE05-43C6-BF30-3F9CDADE9BA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46" name="Freeform 50">
              <a:extLst>
                <a:ext uri="{FF2B5EF4-FFF2-40B4-BE49-F238E27FC236}">
                  <a16:creationId xmlns:a16="http://schemas.microsoft.com/office/drawing/2014/main" id="{47D642DC-B097-481B-8F32-671DE6AB565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47" name="Freeform 51">
              <a:extLst>
                <a:ext uri="{FF2B5EF4-FFF2-40B4-BE49-F238E27FC236}">
                  <a16:creationId xmlns:a16="http://schemas.microsoft.com/office/drawing/2014/main" id="{0D7CD8F4-0787-4106-9E76-FF0AFA0ACE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48" name="Freeform 52">
              <a:extLst>
                <a:ext uri="{FF2B5EF4-FFF2-40B4-BE49-F238E27FC236}">
                  <a16:creationId xmlns:a16="http://schemas.microsoft.com/office/drawing/2014/main" id="{3ED06726-52C5-468C-BEA2-0194993F8A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49" name="Freeform 53">
              <a:extLst>
                <a:ext uri="{FF2B5EF4-FFF2-40B4-BE49-F238E27FC236}">
                  <a16:creationId xmlns:a16="http://schemas.microsoft.com/office/drawing/2014/main" id="{1541CE8F-816C-4189-8522-7AAA7EABD80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50" name="Freeform 54">
              <a:extLst>
                <a:ext uri="{FF2B5EF4-FFF2-40B4-BE49-F238E27FC236}">
                  <a16:creationId xmlns:a16="http://schemas.microsoft.com/office/drawing/2014/main" id="{3D0F8D98-15AC-458C-B872-777F4BBF354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51" name="Freeform 55">
              <a:extLst>
                <a:ext uri="{FF2B5EF4-FFF2-40B4-BE49-F238E27FC236}">
                  <a16:creationId xmlns:a16="http://schemas.microsoft.com/office/drawing/2014/main" id="{C9DE1ACE-C20F-4504-B0A1-5A37CA0D1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52" name="Freeform 56">
              <a:extLst>
                <a:ext uri="{FF2B5EF4-FFF2-40B4-BE49-F238E27FC236}">
                  <a16:creationId xmlns:a16="http://schemas.microsoft.com/office/drawing/2014/main" id="{E4BDEE62-868F-49A1-B97A-DE8EDC86F98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53" name="Freeform 57">
              <a:extLst>
                <a:ext uri="{FF2B5EF4-FFF2-40B4-BE49-F238E27FC236}">
                  <a16:creationId xmlns:a16="http://schemas.microsoft.com/office/drawing/2014/main" id="{B71AB3E3-099B-47DC-AD0D-215F18FD34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54" name="Freeform 58">
              <a:extLst>
                <a:ext uri="{FF2B5EF4-FFF2-40B4-BE49-F238E27FC236}">
                  <a16:creationId xmlns:a16="http://schemas.microsoft.com/office/drawing/2014/main" id="{7D4B7844-C6A2-45AA-9147-C1CEC0CB83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grpSp>
      <p:grpSp>
        <p:nvGrpSpPr>
          <p:cNvPr id="456" name="Group 455">
            <a:extLst>
              <a:ext uri="{FF2B5EF4-FFF2-40B4-BE49-F238E27FC236}">
                <a16:creationId xmlns:a16="http://schemas.microsoft.com/office/drawing/2014/main" id="{176E1971-1C4C-46C8-A821-6376642801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457" name="Freeform 32">
              <a:extLst>
                <a:ext uri="{FF2B5EF4-FFF2-40B4-BE49-F238E27FC236}">
                  <a16:creationId xmlns:a16="http://schemas.microsoft.com/office/drawing/2014/main" id="{35FAC14F-8CA0-40F3-ADE4-31DBF8BD79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58" name="Freeform 33">
              <a:extLst>
                <a:ext uri="{FF2B5EF4-FFF2-40B4-BE49-F238E27FC236}">
                  <a16:creationId xmlns:a16="http://schemas.microsoft.com/office/drawing/2014/main" id="{778F8CB9-0C96-4B66-B943-C5BF1A1B5D1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59" name="Freeform 34">
              <a:extLst>
                <a:ext uri="{FF2B5EF4-FFF2-40B4-BE49-F238E27FC236}">
                  <a16:creationId xmlns:a16="http://schemas.microsoft.com/office/drawing/2014/main" id="{DB1C8E93-74F9-42A0-B326-E06DC9C584E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60" name="Freeform 35">
              <a:extLst>
                <a:ext uri="{FF2B5EF4-FFF2-40B4-BE49-F238E27FC236}">
                  <a16:creationId xmlns:a16="http://schemas.microsoft.com/office/drawing/2014/main" id="{EC6EA429-8E16-49E0-82D7-5846CDA76C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61" name="Freeform 36">
              <a:extLst>
                <a:ext uri="{FF2B5EF4-FFF2-40B4-BE49-F238E27FC236}">
                  <a16:creationId xmlns:a16="http://schemas.microsoft.com/office/drawing/2014/main" id="{8F64C508-2357-44C9-93D8-FC81B85AE2B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62" name="Freeform 37">
              <a:extLst>
                <a:ext uri="{FF2B5EF4-FFF2-40B4-BE49-F238E27FC236}">
                  <a16:creationId xmlns:a16="http://schemas.microsoft.com/office/drawing/2014/main" id="{82F6F3F7-8F51-41B4-AC2B-699593A1F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63" name="Freeform 38">
              <a:extLst>
                <a:ext uri="{FF2B5EF4-FFF2-40B4-BE49-F238E27FC236}">
                  <a16:creationId xmlns:a16="http://schemas.microsoft.com/office/drawing/2014/main" id="{6F2FC65A-DA31-4602-B324-E53F76BD936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64" name="Freeform 39">
              <a:extLst>
                <a:ext uri="{FF2B5EF4-FFF2-40B4-BE49-F238E27FC236}">
                  <a16:creationId xmlns:a16="http://schemas.microsoft.com/office/drawing/2014/main" id="{0E9B7CF9-E3CC-495E-A513-A8A1C24228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65" name="Freeform 40">
              <a:extLst>
                <a:ext uri="{FF2B5EF4-FFF2-40B4-BE49-F238E27FC236}">
                  <a16:creationId xmlns:a16="http://schemas.microsoft.com/office/drawing/2014/main" id="{35C09477-23EA-4E6A-A8C2-5B447B25E90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66" name="Rectangle 41">
              <a:extLst>
                <a:ext uri="{FF2B5EF4-FFF2-40B4-BE49-F238E27FC236}">
                  <a16:creationId xmlns:a16="http://schemas.microsoft.com/office/drawing/2014/main" id="{80A5D070-0FE6-4F72-8077-E259B2D35AE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grpSp>
    </p:spTree>
    <p:extLst>
      <p:ext uri="{BB962C8B-B14F-4D97-AF65-F5344CB8AC3E}">
        <p14:creationId xmlns:p14="http://schemas.microsoft.com/office/powerpoint/2010/main" val="103870332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17"/>
                                        </p:tgtEl>
                                        <p:attrNameLst>
                                          <p:attrName>style.visibility</p:attrName>
                                        </p:attrNameLst>
                                      </p:cBhvr>
                                      <p:to>
                                        <p:strVal val="visible"/>
                                      </p:to>
                                    </p:set>
                                    <p:animEffect transition="in" filter="fade">
                                      <p:cBhvr>
                                        <p:cTn id="14" dur="1000"/>
                                        <p:tgtEl>
                                          <p:spTgt spid="317"/>
                                        </p:tgtEl>
                                      </p:cBhvr>
                                    </p:animEffect>
                                    <p:anim calcmode="lin" valueType="num">
                                      <p:cBhvr>
                                        <p:cTn id="15" dur="1000" fill="hold"/>
                                        <p:tgtEl>
                                          <p:spTgt spid="317"/>
                                        </p:tgtEl>
                                        <p:attrNameLst>
                                          <p:attrName>ppt_x</p:attrName>
                                        </p:attrNameLst>
                                      </p:cBhvr>
                                      <p:tavLst>
                                        <p:tav tm="0">
                                          <p:val>
                                            <p:strVal val="#ppt_x"/>
                                          </p:val>
                                        </p:tav>
                                        <p:tav tm="100000">
                                          <p:val>
                                            <p:strVal val="#ppt_x"/>
                                          </p:val>
                                        </p:tav>
                                      </p:tavLst>
                                    </p:anim>
                                    <p:anim calcmode="lin" valueType="num">
                                      <p:cBhvr>
                                        <p:cTn id="16" dur="1000" fill="hold"/>
                                        <p:tgtEl>
                                          <p:spTgt spid="317"/>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0" end="0"/>
                                            </p:txEl>
                                          </p:spTgt>
                                        </p:tgtEl>
                                        <p:attrNameLst>
                                          <p:attrName>style.visibility</p:attrName>
                                        </p:attrNameLst>
                                      </p:cBhvr>
                                      <p:to>
                                        <p:strVal val="visible"/>
                                      </p:to>
                                    </p:set>
                                    <p:animEffect transition="in" filter="fade">
                                      <p:cBhvr>
                                        <p:cTn id="21" dur="1000"/>
                                        <p:tgtEl>
                                          <p:spTgt spid="3">
                                            <p:txEl>
                                              <p:pRg st="0" end="0"/>
                                            </p:txEl>
                                          </p:spTgt>
                                        </p:tgtEl>
                                      </p:cBhvr>
                                    </p:animEffect>
                                    <p:anim calcmode="lin" valueType="num">
                                      <p:cBhvr>
                                        <p:cTn id="22"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1" end="1"/>
                                            </p:txEl>
                                          </p:spTgt>
                                        </p:tgtEl>
                                        <p:attrNameLst>
                                          <p:attrName>style.visibility</p:attrName>
                                        </p:attrNameLst>
                                      </p:cBhvr>
                                      <p:to>
                                        <p:strVal val="visible"/>
                                      </p:to>
                                    </p:set>
                                    <p:animEffect transition="in" filter="fade">
                                      <p:cBhvr>
                                        <p:cTn id="28" dur="1000"/>
                                        <p:tgtEl>
                                          <p:spTgt spid="3">
                                            <p:txEl>
                                              <p:pRg st="1" end="1"/>
                                            </p:txEl>
                                          </p:spTgt>
                                        </p:tgtEl>
                                      </p:cBhvr>
                                    </p:animEffect>
                                    <p:anim calcmode="lin" valueType="num">
                                      <p:cBhvr>
                                        <p:cTn id="29"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2" end="2"/>
                                            </p:txEl>
                                          </p:spTgt>
                                        </p:tgtEl>
                                        <p:attrNameLst>
                                          <p:attrName>style.visibility</p:attrName>
                                        </p:attrNameLst>
                                      </p:cBhvr>
                                      <p:to>
                                        <p:strVal val="visible"/>
                                      </p:to>
                                    </p:set>
                                    <p:animEffect transition="in" filter="fade">
                                      <p:cBhvr>
                                        <p:cTn id="35" dur="1000"/>
                                        <p:tgtEl>
                                          <p:spTgt spid="3">
                                            <p:txEl>
                                              <p:pRg st="2" end="2"/>
                                            </p:txEl>
                                          </p:spTgt>
                                        </p:tgtEl>
                                      </p:cBhvr>
                                    </p:animEffect>
                                    <p:anim calcmode="lin" valueType="num">
                                      <p:cBhvr>
                                        <p:cTn id="36"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CC892AB0-7D6D-4FC9-9105-0CB427161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0" name="Group 49">
            <a:extLst>
              <a:ext uri="{FF2B5EF4-FFF2-40B4-BE49-F238E27FC236}">
                <a16:creationId xmlns:a16="http://schemas.microsoft.com/office/drawing/2014/main" id="{807353E4-FA19-40CB-8AF8-3A8E6704BE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72533" y="0"/>
            <a:ext cx="598488" cy="1981201"/>
            <a:chOff x="194733" y="0"/>
            <a:chExt cx="598488" cy="1981201"/>
          </a:xfrm>
        </p:grpSpPr>
        <p:sp>
          <p:nvSpPr>
            <p:cNvPr id="51" name="Freeform 35">
              <a:extLst>
                <a:ext uri="{FF2B5EF4-FFF2-40B4-BE49-F238E27FC236}">
                  <a16:creationId xmlns:a16="http://schemas.microsoft.com/office/drawing/2014/main" id="{697D009D-8E70-460A-BE57-321BB0764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285221" y="0"/>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80000"/>
              </a:schemeClr>
            </a:solidFill>
            <a:ln>
              <a:noFill/>
            </a:ln>
          </p:spPr>
          <p:txBody>
            <a:bodyPr/>
            <a:lstStyle/>
            <a:p>
              <a:endParaRPr lang="en-GB"/>
            </a:p>
          </p:txBody>
        </p:sp>
        <p:sp>
          <p:nvSpPr>
            <p:cNvPr id="52" name="Freeform 36">
              <a:extLst>
                <a:ext uri="{FF2B5EF4-FFF2-40B4-BE49-F238E27FC236}">
                  <a16:creationId xmlns:a16="http://schemas.microsoft.com/office/drawing/2014/main" id="{D0001F35-F282-403E-8D08-0D204D851F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526521" y="1141413"/>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80000"/>
              </a:schemeClr>
            </a:solidFill>
            <a:ln>
              <a:noFill/>
            </a:ln>
          </p:spPr>
          <p:txBody>
            <a:bodyPr/>
            <a:lstStyle/>
            <a:p>
              <a:endParaRPr lang="en-GB"/>
            </a:p>
          </p:txBody>
        </p:sp>
        <p:sp>
          <p:nvSpPr>
            <p:cNvPr id="53" name="Freeform 38">
              <a:extLst>
                <a:ext uri="{FF2B5EF4-FFF2-40B4-BE49-F238E27FC236}">
                  <a16:creationId xmlns:a16="http://schemas.microsoft.com/office/drawing/2014/main" id="{3F8A69A2-2D15-40CD-8C14-A18643ABA57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389996" y="1792288"/>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txBody>
            <a:bodyPr/>
            <a:lstStyle/>
            <a:p>
              <a:endParaRPr lang="en-GB"/>
            </a:p>
          </p:txBody>
        </p:sp>
        <p:sp>
          <p:nvSpPr>
            <p:cNvPr id="54" name="Freeform 39">
              <a:extLst>
                <a:ext uri="{FF2B5EF4-FFF2-40B4-BE49-F238E27FC236}">
                  <a16:creationId xmlns:a16="http://schemas.microsoft.com/office/drawing/2014/main" id="{B665CA2A-9D55-4786-9343-EB46672627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194733" y="0"/>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80000"/>
              </a:schemeClr>
            </a:solidFill>
            <a:ln>
              <a:noFill/>
            </a:ln>
          </p:spPr>
          <p:txBody>
            <a:bodyPr/>
            <a:lstStyle/>
            <a:p>
              <a:endParaRPr lang="en-GB"/>
            </a:p>
          </p:txBody>
        </p:sp>
        <p:sp>
          <p:nvSpPr>
            <p:cNvPr id="55" name="Freeform 40">
              <a:extLst>
                <a:ext uri="{FF2B5EF4-FFF2-40B4-BE49-F238E27FC236}">
                  <a16:creationId xmlns:a16="http://schemas.microsoft.com/office/drawing/2014/main" id="{CEE9BD85-96DF-4CDF-BC0F-C4E46062B3A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602721" y="24288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80000"/>
              </a:schemeClr>
            </a:solidFill>
            <a:ln>
              <a:noFill/>
            </a:ln>
          </p:spPr>
          <p:txBody>
            <a:bodyPr/>
            <a:lstStyle/>
            <a:p>
              <a:endParaRPr lang="en-GB"/>
            </a:p>
          </p:txBody>
        </p:sp>
        <p:sp>
          <p:nvSpPr>
            <p:cNvPr id="56" name="Rectangle 41">
              <a:extLst>
                <a:ext uri="{FF2B5EF4-FFF2-40B4-BE49-F238E27FC236}">
                  <a16:creationId xmlns:a16="http://schemas.microsoft.com/office/drawing/2014/main" id="{6BB6F5E5-6CA3-4B20-86A7-1174D6E71FBD}"/>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flipV="1">
              <a:off x="693208" y="0"/>
              <a:ext cx="23813" cy="252413"/>
            </a:xfrm>
            <a:prstGeom prst="rect">
              <a:avLst/>
            </a:prstGeom>
            <a:solidFill>
              <a:schemeClr val="tx2">
                <a:alpha val="80000"/>
              </a:schemeClr>
            </a:solidFill>
            <a:ln>
              <a:noFill/>
            </a:ln>
          </p:spPr>
          <p:txBody>
            <a:bodyPr/>
            <a:lstStyle/>
            <a:p>
              <a:endParaRPr lang="en-GB"/>
            </a:p>
          </p:txBody>
        </p:sp>
      </p:grpSp>
      <p:grpSp>
        <p:nvGrpSpPr>
          <p:cNvPr id="58" name="Group 57">
            <a:extLst>
              <a:ext uri="{FF2B5EF4-FFF2-40B4-BE49-F238E27FC236}">
                <a16:creationId xmlns:a16="http://schemas.microsoft.com/office/drawing/2014/main" id="{0328E69E-CE3D-4110-8BF7-AD3C0C10CB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85512" y="0"/>
            <a:ext cx="650875" cy="1730375"/>
            <a:chOff x="11347978" y="0"/>
            <a:chExt cx="650875" cy="1730375"/>
          </a:xfrm>
        </p:grpSpPr>
        <p:sp>
          <p:nvSpPr>
            <p:cNvPr id="59" name="Freeform 32">
              <a:extLst>
                <a:ext uri="{FF2B5EF4-FFF2-40B4-BE49-F238E27FC236}">
                  <a16:creationId xmlns:a16="http://schemas.microsoft.com/office/drawing/2014/main" id="{30F84C80-9E12-4460-B88F-D03839F0C8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67041"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80000"/>
              </a:schemeClr>
            </a:solidFill>
            <a:ln>
              <a:noFill/>
            </a:ln>
          </p:spPr>
          <p:txBody>
            <a:bodyPr/>
            <a:lstStyle/>
            <a:p>
              <a:endParaRPr lang="en-GB"/>
            </a:p>
          </p:txBody>
        </p:sp>
        <p:sp>
          <p:nvSpPr>
            <p:cNvPr id="60" name="Freeform 33">
              <a:extLst>
                <a:ext uri="{FF2B5EF4-FFF2-40B4-BE49-F238E27FC236}">
                  <a16:creationId xmlns:a16="http://schemas.microsoft.com/office/drawing/2014/main" id="{2F84C18C-5783-48FF-9DE0-FDA327CFC4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47978"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80000"/>
              </a:schemeClr>
            </a:solidFill>
            <a:ln>
              <a:noFill/>
            </a:ln>
          </p:spPr>
          <p:txBody>
            <a:bodyPr/>
            <a:lstStyle/>
            <a:p>
              <a:endParaRPr lang="en-GB"/>
            </a:p>
          </p:txBody>
        </p:sp>
        <p:sp>
          <p:nvSpPr>
            <p:cNvPr id="61" name="Freeform 34">
              <a:extLst>
                <a:ext uri="{FF2B5EF4-FFF2-40B4-BE49-F238E27FC236}">
                  <a16:creationId xmlns:a16="http://schemas.microsoft.com/office/drawing/2014/main" id="{08C6A855-346C-4589-9AD4-5E15BCBC7A2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14678"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txBody>
            <a:bodyPr/>
            <a:lstStyle/>
            <a:p>
              <a:endParaRPr lang="en-GB"/>
            </a:p>
          </p:txBody>
        </p:sp>
        <p:sp>
          <p:nvSpPr>
            <p:cNvPr id="62" name="Freeform 37">
              <a:extLst>
                <a:ext uri="{FF2B5EF4-FFF2-40B4-BE49-F238E27FC236}">
                  <a16:creationId xmlns:a16="http://schemas.microsoft.com/office/drawing/2014/main" id="{7E64BEE6-1157-421C-A02A-47639E4D9F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694053"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80000"/>
              </a:schemeClr>
            </a:solidFill>
            <a:ln>
              <a:noFill/>
            </a:ln>
          </p:spPr>
          <p:txBody>
            <a:bodyPr/>
            <a:lstStyle/>
            <a:p>
              <a:endParaRPr lang="en-GB"/>
            </a:p>
          </p:txBody>
        </p:sp>
      </p:grpSp>
      <p:grpSp>
        <p:nvGrpSpPr>
          <p:cNvPr id="64" name="Group 63">
            <a:extLst>
              <a:ext uri="{FF2B5EF4-FFF2-40B4-BE49-F238E27FC236}">
                <a16:creationId xmlns:a16="http://schemas.microsoft.com/office/drawing/2014/main" id="{F64806C9-3599-45A7-BCFF-F762C54276F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40267" y="5118101"/>
            <a:ext cx="650875" cy="1730375"/>
            <a:chOff x="118533" y="5118101"/>
            <a:chExt cx="650875" cy="1730375"/>
          </a:xfrm>
        </p:grpSpPr>
        <p:sp>
          <p:nvSpPr>
            <p:cNvPr id="65" name="Freeform 32">
              <a:extLst>
                <a:ext uri="{FF2B5EF4-FFF2-40B4-BE49-F238E27FC236}">
                  <a16:creationId xmlns:a16="http://schemas.microsoft.com/office/drawing/2014/main" id="{41D6E755-9558-4CAA-8F56-469D231C35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237596" y="6335713"/>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80000"/>
              </a:schemeClr>
            </a:solidFill>
            <a:ln>
              <a:noFill/>
            </a:ln>
          </p:spPr>
          <p:txBody>
            <a:bodyPr/>
            <a:lstStyle/>
            <a:p>
              <a:endParaRPr lang="en-GB"/>
            </a:p>
          </p:txBody>
        </p:sp>
        <p:sp>
          <p:nvSpPr>
            <p:cNvPr id="66" name="Freeform 33">
              <a:extLst>
                <a:ext uri="{FF2B5EF4-FFF2-40B4-BE49-F238E27FC236}">
                  <a16:creationId xmlns:a16="http://schemas.microsoft.com/office/drawing/2014/main" id="{8FCD41C4-606C-446C-8C81-6353C64424A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118533" y="622141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80000"/>
              </a:schemeClr>
            </a:solidFill>
            <a:ln>
              <a:noFill/>
            </a:ln>
          </p:spPr>
          <p:txBody>
            <a:bodyPr/>
            <a:lstStyle/>
            <a:p>
              <a:endParaRPr lang="en-GB"/>
            </a:p>
          </p:txBody>
        </p:sp>
        <p:sp>
          <p:nvSpPr>
            <p:cNvPr id="67" name="Freeform 34">
              <a:extLst>
                <a:ext uri="{FF2B5EF4-FFF2-40B4-BE49-F238E27FC236}">
                  <a16:creationId xmlns:a16="http://schemas.microsoft.com/office/drawing/2014/main" id="{274CFBE4-CEA6-4C81-BB1E-83E1896771D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385233" y="5118101"/>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txBody>
            <a:bodyPr/>
            <a:lstStyle/>
            <a:p>
              <a:endParaRPr lang="en-GB"/>
            </a:p>
          </p:txBody>
        </p:sp>
        <p:sp>
          <p:nvSpPr>
            <p:cNvPr id="68" name="Freeform 37">
              <a:extLst>
                <a:ext uri="{FF2B5EF4-FFF2-40B4-BE49-F238E27FC236}">
                  <a16:creationId xmlns:a16="http://schemas.microsoft.com/office/drawing/2014/main" id="{24813D3D-7B30-42F2-9065-1B40F140C7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464608" y="5299075"/>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80000"/>
              </a:schemeClr>
            </a:solidFill>
            <a:ln>
              <a:noFill/>
            </a:ln>
          </p:spPr>
          <p:txBody>
            <a:bodyPr/>
            <a:lstStyle/>
            <a:p>
              <a:endParaRPr lang="en-GB"/>
            </a:p>
          </p:txBody>
        </p:sp>
      </p:grpSp>
      <p:grpSp>
        <p:nvGrpSpPr>
          <p:cNvPr id="70" name="Group 69">
            <a:extLst>
              <a:ext uri="{FF2B5EF4-FFF2-40B4-BE49-F238E27FC236}">
                <a16:creationId xmlns:a16="http://schemas.microsoft.com/office/drawing/2014/main" id="{1287AC97-A8E8-4B45-A50A-3057A88B40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1229445" y="4867275"/>
            <a:ext cx="598488" cy="1981201"/>
            <a:chOff x="11424178" y="4867275"/>
            <a:chExt cx="598488" cy="1981201"/>
          </a:xfrm>
        </p:grpSpPr>
        <p:sp>
          <p:nvSpPr>
            <p:cNvPr id="71" name="Freeform 35">
              <a:extLst>
                <a:ext uri="{FF2B5EF4-FFF2-40B4-BE49-F238E27FC236}">
                  <a16:creationId xmlns:a16="http://schemas.microsoft.com/office/drawing/2014/main" id="{57D70AA8-D36C-4DF9-B7D7-4E2C9BEFD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14666"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80000"/>
              </a:schemeClr>
            </a:solidFill>
            <a:ln>
              <a:noFill/>
            </a:ln>
          </p:spPr>
          <p:txBody>
            <a:bodyPr/>
            <a:lstStyle/>
            <a:p>
              <a:endParaRPr lang="en-GB"/>
            </a:p>
          </p:txBody>
        </p:sp>
        <p:sp>
          <p:nvSpPr>
            <p:cNvPr id="72" name="Freeform 36">
              <a:extLst>
                <a:ext uri="{FF2B5EF4-FFF2-40B4-BE49-F238E27FC236}">
                  <a16:creationId xmlns:a16="http://schemas.microsoft.com/office/drawing/2014/main" id="{74D88556-8C5B-41AF-9FA0-92D2734708D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55966"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80000"/>
              </a:schemeClr>
            </a:solidFill>
            <a:ln>
              <a:noFill/>
            </a:ln>
          </p:spPr>
          <p:txBody>
            <a:bodyPr/>
            <a:lstStyle/>
            <a:p>
              <a:endParaRPr lang="en-GB"/>
            </a:p>
          </p:txBody>
        </p:sp>
        <p:sp>
          <p:nvSpPr>
            <p:cNvPr id="73" name="Freeform 38">
              <a:extLst>
                <a:ext uri="{FF2B5EF4-FFF2-40B4-BE49-F238E27FC236}">
                  <a16:creationId xmlns:a16="http://schemas.microsoft.com/office/drawing/2014/main" id="{17E00558-8912-48C6-8202-D8A2D854B7D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19441"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txBody>
            <a:bodyPr/>
            <a:lstStyle/>
            <a:p>
              <a:endParaRPr lang="en-GB"/>
            </a:p>
          </p:txBody>
        </p:sp>
        <p:sp>
          <p:nvSpPr>
            <p:cNvPr id="74" name="Freeform 39">
              <a:extLst>
                <a:ext uri="{FF2B5EF4-FFF2-40B4-BE49-F238E27FC236}">
                  <a16:creationId xmlns:a16="http://schemas.microsoft.com/office/drawing/2014/main" id="{7E4C092A-90EF-4870-97FC-C2D97FD2CE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24178"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80000"/>
              </a:schemeClr>
            </a:solidFill>
            <a:ln>
              <a:noFill/>
            </a:ln>
          </p:spPr>
          <p:txBody>
            <a:bodyPr/>
            <a:lstStyle/>
            <a:p>
              <a:endParaRPr lang="en-GB"/>
            </a:p>
          </p:txBody>
        </p:sp>
        <p:sp>
          <p:nvSpPr>
            <p:cNvPr id="75" name="Freeform 40">
              <a:extLst>
                <a:ext uri="{FF2B5EF4-FFF2-40B4-BE49-F238E27FC236}">
                  <a16:creationId xmlns:a16="http://schemas.microsoft.com/office/drawing/2014/main" id="{0C8C091A-4902-4B98-BB6B-AF6FA1174B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32166"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80000"/>
              </a:schemeClr>
            </a:solidFill>
            <a:ln>
              <a:noFill/>
            </a:ln>
          </p:spPr>
          <p:txBody>
            <a:bodyPr/>
            <a:lstStyle/>
            <a:p>
              <a:endParaRPr lang="en-GB"/>
            </a:p>
          </p:txBody>
        </p:sp>
        <p:sp>
          <p:nvSpPr>
            <p:cNvPr id="76" name="Rectangle 41">
              <a:extLst>
                <a:ext uri="{FF2B5EF4-FFF2-40B4-BE49-F238E27FC236}">
                  <a16:creationId xmlns:a16="http://schemas.microsoft.com/office/drawing/2014/main" id="{50C57AA3-5B6E-4C49-9AE3-D130A25404A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22653" y="6596063"/>
              <a:ext cx="23813" cy="252413"/>
            </a:xfrm>
            <a:prstGeom prst="rect">
              <a:avLst/>
            </a:prstGeom>
            <a:solidFill>
              <a:schemeClr val="tx2">
                <a:alpha val="80000"/>
              </a:schemeClr>
            </a:solidFill>
            <a:ln>
              <a:noFill/>
            </a:ln>
          </p:spPr>
          <p:txBody>
            <a:bodyPr/>
            <a:lstStyle/>
            <a:p>
              <a:endParaRPr lang="en-GB"/>
            </a:p>
          </p:txBody>
        </p:sp>
      </p:grpSp>
      <p:sp>
        <p:nvSpPr>
          <p:cNvPr id="78" name="Rectangle 77">
            <a:extLst>
              <a:ext uri="{FF2B5EF4-FFF2-40B4-BE49-F238E27FC236}">
                <a16:creationId xmlns:a16="http://schemas.microsoft.com/office/drawing/2014/main" id="{6D29BE04-4454-4832-B83F-10D001BFF9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5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0" name="Round Diagonal Corner Rectangle 7">
            <a:extLst>
              <a:ext uri="{FF2B5EF4-FFF2-40B4-BE49-F238E27FC236}">
                <a16:creationId xmlns:a16="http://schemas.microsoft.com/office/drawing/2014/main" id="{98714CE9-3C2C-48E1-8B8F-CFB7735C4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2867" y="766234"/>
            <a:ext cx="10346266" cy="5325532"/>
          </a:xfrm>
          <a:prstGeom prst="round2DiagRect">
            <a:avLst>
              <a:gd name="adj1" fmla="val 4147"/>
              <a:gd name="adj2" fmla="val 0"/>
            </a:avLst>
          </a:prstGeom>
          <a:solidFill>
            <a:schemeClr val="bg2">
              <a:lumMod val="50000"/>
              <a:alpha val="80000"/>
            </a:schemeClr>
          </a:solidFill>
          <a:ln w="19050" cap="sq">
            <a:solidFill>
              <a:srgbClr val="FFFFFF">
                <a:alpha val="60000"/>
              </a:srgbClr>
            </a:solidFill>
            <a:miter lim="800000"/>
          </a:ln>
          <a:effectLst>
            <a:outerShdw blurRad="88900" dist="38100" dir="5400000" algn="t"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8749A3-8EC4-058B-7BD5-89C2DB7D7502}"/>
              </a:ext>
            </a:extLst>
          </p:cNvPr>
          <p:cNvSpPr>
            <a:spLocks noGrp="1"/>
          </p:cNvSpPr>
          <p:nvPr>
            <p:ph type="title"/>
          </p:nvPr>
        </p:nvSpPr>
        <p:spPr>
          <a:xfrm>
            <a:off x="1577445" y="1168078"/>
            <a:ext cx="9048219" cy="1092200"/>
          </a:xfrm>
        </p:spPr>
        <p:txBody>
          <a:bodyPr anchor="ctr">
            <a:normAutofit/>
          </a:bodyPr>
          <a:lstStyle/>
          <a:p>
            <a:pPr algn="ctr"/>
            <a:r>
              <a:rPr lang="en-US" b="1" dirty="0">
                <a:solidFill>
                  <a:srgbClr val="FFFFFF"/>
                </a:solidFill>
                <a:latin typeface="Times New Roman" panose="02020603050405020304" pitchFamily="18" charset="0"/>
                <a:cs typeface="Times New Roman" panose="02020603050405020304" pitchFamily="18" charset="0"/>
              </a:rPr>
              <a:t>Objectives</a:t>
            </a:r>
            <a:endParaRPr lang="en-GB" b="1" dirty="0">
              <a:solidFill>
                <a:srgbClr val="FFFFFF"/>
              </a:solidFill>
              <a:latin typeface="Times New Roman" panose="02020603050405020304" pitchFamily="18" charset="0"/>
              <a:cs typeface="Times New Roman" panose="02020603050405020304" pitchFamily="18" charset="0"/>
            </a:endParaRPr>
          </a:p>
        </p:txBody>
      </p:sp>
      <p:sp>
        <p:nvSpPr>
          <p:cNvPr id="47" name="Rectangle 1">
            <a:extLst>
              <a:ext uri="{FF2B5EF4-FFF2-40B4-BE49-F238E27FC236}">
                <a16:creationId xmlns:a16="http://schemas.microsoft.com/office/drawing/2014/main" id="{A90AC228-F107-5C7E-6D30-BEF6B9DB9228}"/>
              </a:ext>
            </a:extLst>
          </p:cNvPr>
          <p:cNvSpPr>
            <a:spLocks noGrp="1" noChangeArrowheads="1"/>
          </p:cNvSpPr>
          <p:nvPr>
            <p:ph idx="1"/>
          </p:nvPr>
        </p:nvSpPr>
        <p:spPr bwMode="auto">
          <a:xfrm>
            <a:off x="1577446" y="2413001"/>
            <a:ext cx="9048218" cy="303318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eaLnBrk="0" fontAlgn="base" hangingPunct="0">
              <a:lnSpc>
                <a:spcPct val="110000"/>
              </a:lnSpc>
              <a:spcBef>
                <a:spcPct val="0"/>
              </a:spcBef>
              <a:spcAft>
                <a:spcPts val="600"/>
              </a:spcAft>
            </a:pPr>
            <a:endParaRPr kumimoji="0" lang="en-US" altLang="en-US" sz="1900" b="0" i="0" u="none" strike="noStrike" cap="none" normalizeH="0" baseline="0" dirty="0">
              <a:ln>
                <a:noFill/>
              </a:ln>
              <a:solidFill>
                <a:srgbClr val="FFFFFF"/>
              </a:solidFill>
              <a:effectLst/>
              <a:latin typeface="Times New Roman" panose="02020603050405020304" pitchFamily="18" charset="0"/>
              <a:cs typeface="Times New Roman" panose="02020603050405020304" pitchFamily="18" charset="0"/>
            </a:endParaRPr>
          </a:p>
          <a:p>
            <a:pPr eaLnBrk="0" fontAlgn="base" hangingPunct="0">
              <a:lnSpc>
                <a:spcPct val="110000"/>
              </a:lnSpc>
              <a:spcBef>
                <a:spcPct val="0"/>
              </a:spcBef>
              <a:spcAft>
                <a:spcPts val="600"/>
              </a:spcAft>
            </a:pPr>
            <a:r>
              <a:rPr kumimoji="0" lang="en-US" altLang="en-US" sz="1900" b="0" i="0" u="none" strike="noStrike" cap="none" normalizeH="0" baseline="0" dirty="0">
                <a:ln>
                  <a:noFill/>
                </a:ln>
                <a:solidFill>
                  <a:srgbClr val="FFFFFF"/>
                </a:solidFill>
                <a:effectLst/>
                <a:latin typeface="Times New Roman" panose="02020603050405020304" pitchFamily="18" charset="0"/>
                <a:cs typeface="Times New Roman" panose="02020603050405020304" pitchFamily="18" charset="0"/>
              </a:rPr>
              <a:t>Examine the role of road policing in disrupting County Lines crime networks.</a:t>
            </a:r>
          </a:p>
          <a:p>
            <a:pPr eaLnBrk="0" fontAlgn="base" hangingPunct="0">
              <a:lnSpc>
                <a:spcPct val="110000"/>
              </a:lnSpc>
              <a:spcBef>
                <a:spcPct val="0"/>
              </a:spcBef>
              <a:spcAft>
                <a:spcPts val="600"/>
              </a:spcAft>
            </a:pPr>
            <a:r>
              <a:rPr kumimoji="0" lang="en-US" altLang="en-US" sz="1900" b="0" i="0" u="none" strike="noStrike" cap="none" normalizeH="0" baseline="0" dirty="0">
                <a:ln>
                  <a:noFill/>
                </a:ln>
                <a:solidFill>
                  <a:srgbClr val="FFFFFF"/>
                </a:solidFill>
                <a:effectLst/>
                <a:latin typeface="Times New Roman" panose="02020603050405020304" pitchFamily="18" charset="0"/>
                <a:cs typeface="Times New Roman" panose="02020603050405020304" pitchFamily="18" charset="0"/>
              </a:rPr>
              <a:t>Assess the effectiveness of Intelligence-Led Policing (ILP) in identifying and preventing County Lines activities.</a:t>
            </a:r>
          </a:p>
          <a:p>
            <a:pPr eaLnBrk="0" fontAlgn="base" hangingPunct="0">
              <a:lnSpc>
                <a:spcPct val="110000"/>
              </a:lnSpc>
              <a:spcBef>
                <a:spcPct val="0"/>
              </a:spcBef>
              <a:spcAft>
                <a:spcPts val="600"/>
              </a:spcAft>
            </a:pPr>
            <a:r>
              <a:rPr kumimoji="0" lang="en-US" altLang="en-US" sz="1900" b="0" i="0" u="none" strike="noStrike" cap="none" normalizeH="0" baseline="0" dirty="0">
                <a:ln>
                  <a:noFill/>
                </a:ln>
                <a:solidFill>
                  <a:srgbClr val="FFFFFF"/>
                </a:solidFill>
                <a:effectLst/>
                <a:latin typeface="Times New Roman" panose="02020603050405020304" pitchFamily="18" charset="0"/>
                <a:cs typeface="Times New Roman" panose="02020603050405020304" pitchFamily="18" charset="0"/>
              </a:rPr>
              <a:t>Analyze multi-agency collaboration in tackling drug trafficking and safeguarding vulnerable individuals.</a:t>
            </a:r>
          </a:p>
          <a:p>
            <a:pPr eaLnBrk="0" fontAlgn="base" hangingPunct="0">
              <a:lnSpc>
                <a:spcPct val="110000"/>
              </a:lnSpc>
              <a:spcBef>
                <a:spcPct val="0"/>
              </a:spcBef>
              <a:spcAft>
                <a:spcPts val="600"/>
              </a:spcAft>
            </a:pPr>
            <a:r>
              <a:rPr kumimoji="0" lang="en-US" altLang="en-US" sz="1900" b="0" i="0" u="none" strike="noStrike" cap="none" normalizeH="0" baseline="0" dirty="0">
                <a:ln>
                  <a:noFill/>
                </a:ln>
                <a:solidFill>
                  <a:srgbClr val="FFFFFF"/>
                </a:solidFill>
                <a:effectLst/>
                <a:latin typeface="Times New Roman" panose="02020603050405020304" pitchFamily="18" charset="0"/>
                <a:cs typeface="Times New Roman" panose="02020603050405020304" pitchFamily="18" charset="0"/>
              </a:rPr>
              <a:t>Evaluate the impact of surveillance technologies like ANPR on crime prevention.</a:t>
            </a:r>
          </a:p>
          <a:p>
            <a:pPr eaLnBrk="0" fontAlgn="base" hangingPunct="0">
              <a:lnSpc>
                <a:spcPct val="110000"/>
              </a:lnSpc>
              <a:spcBef>
                <a:spcPct val="0"/>
              </a:spcBef>
              <a:spcAft>
                <a:spcPts val="600"/>
              </a:spcAft>
            </a:pPr>
            <a:r>
              <a:rPr kumimoji="0" lang="en-US" altLang="en-US" sz="1900" b="0" i="0" u="none" strike="noStrike" cap="none" normalizeH="0" baseline="0" dirty="0">
                <a:ln>
                  <a:noFill/>
                </a:ln>
                <a:solidFill>
                  <a:srgbClr val="FFFFFF"/>
                </a:solidFill>
                <a:effectLst/>
                <a:latin typeface="Times New Roman" panose="02020603050405020304" pitchFamily="18" charset="0"/>
                <a:cs typeface="Times New Roman" panose="02020603050405020304" pitchFamily="18" charset="0"/>
              </a:rPr>
              <a:t>Address ethical concerns and challenges related to predictive policing and data sharing. </a:t>
            </a:r>
          </a:p>
        </p:txBody>
      </p:sp>
    </p:spTree>
    <p:extLst>
      <p:ext uri="{BB962C8B-B14F-4D97-AF65-F5344CB8AC3E}">
        <p14:creationId xmlns:p14="http://schemas.microsoft.com/office/powerpoint/2010/main" val="297981791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7">
                                            <p:txEl>
                                              <p:pRg st="1" end="1"/>
                                            </p:txEl>
                                          </p:spTgt>
                                        </p:tgtEl>
                                        <p:attrNameLst>
                                          <p:attrName>style.visibility</p:attrName>
                                        </p:attrNameLst>
                                      </p:cBhvr>
                                      <p:to>
                                        <p:strVal val="visible"/>
                                      </p:to>
                                    </p:set>
                                    <p:animEffect transition="in" filter="fade">
                                      <p:cBhvr>
                                        <p:cTn id="14" dur="1000"/>
                                        <p:tgtEl>
                                          <p:spTgt spid="47">
                                            <p:txEl>
                                              <p:pRg st="1" end="1"/>
                                            </p:txEl>
                                          </p:spTgt>
                                        </p:tgtEl>
                                      </p:cBhvr>
                                    </p:animEffect>
                                    <p:anim calcmode="lin" valueType="num">
                                      <p:cBhvr>
                                        <p:cTn id="15" dur="1000" fill="hold"/>
                                        <p:tgtEl>
                                          <p:spTgt spid="47">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7">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7">
                                            <p:txEl>
                                              <p:pRg st="2" end="2"/>
                                            </p:txEl>
                                          </p:spTgt>
                                        </p:tgtEl>
                                        <p:attrNameLst>
                                          <p:attrName>style.visibility</p:attrName>
                                        </p:attrNameLst>
                                      </p:cBhvr>
                                      <p:to>
                                        <p:strVal val="visible"/>
                                      </p:to>
                                    </p:set>
                                    <p:animEffect transition="in" filter="fade">
                                      <p:cBhvr>
                                        <p:cTn id="21" dur="1000"/>
                                        <p:tgtEl>
                                          <p:spTgt spid="47">
                                            <p:txEl>
                                              <p:pRg st="2" end="2"/>
                                            </p:txEl>
                                          </p:spTgt>
                                        </p:tgtEl>
                                      </p:cBhvr>
                                    </p:animEffect>
                                    <p:anim calcmode="lin" valueType="num">
                                      <p:cBhvr>
                                        <p:cTn id="22" dur="1000" fill="hold"/>
                                        <p:tgtEl>
                                          <p:spTgt spid="47">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7">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7">
                                            <p:txEl>
                                              <p:pRg st="3" end="3"/>
                                            </p:txEl>
                                          </p:spTgt>
                                        </p:tgtEl>
                                        <p:attrNameLst>
                                          <p:attrName>style.visibility</p:attrName>
                                        </p:attrNameLst>
                                      </p:cBhvr>
                                      <p:to>
                                        <p:strVal val="visible"/>
                                      </p:to>
                                    </p:set>
                                    <p:animEffect transition="in" filter="fade">
                                      <p:cBhvr>
                                        <p:cTn id="28" dur="1000"/>
                                        <p:tgtEl>
                                          <p:spTgt spid="47">
                                            <p:txEl>
                                              <p:pRg st="3" end="3"/>
                                            </p:txEl>
                                          </p:spTgt>
                                        </p:tgtEl>
                                      </p:cBhvr>
                                    </p:animEffect>
                                    <p:anim calcmode="lin" valueType="num">
                                      <p:cBhvr>
                                        <p:cTn id="29" dur="1000" fill="hold"/>
                                        <p:tgtEl>
                                          <p:spTgt spid="47">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7">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7">
                                            <p:txEl>
                                              <p:pRg st="4" end="4"/>
                                            </p:txEl>
                                          </p:spTgt>
                                        </p:tgtEl>
                                        <p:attrNameLst>
                                          <p:attrName>style.visibility</p:attrName>
                                        </p:attrNameLst>
                                      </p:cBhvr>
                                      <p:to>
                                        <p:strVal val="visible"/>
                                      </p:to>
                                    </p:set>
                                    <p:animEffect transition="in" filter="fade">
                                      <p:cBhvr>
                                        <p:cTn id="35" dur="1000"/>
                                        <p:tgtEl>
                                          <p:spTgt spid="47">
                                            <p:txEl>
                                              <p:pRg st="4" end="4"/>
                                            </p:txEl>
                                          </p:spTgt>
                                        </p:tgtEl>
                                      </p:cBhvr>
                                    </p:animEffect>
                                    <p:anim calcmode="lin" valueType="num">
                                      <p:cBhvr>
                                        <p:cTn id="36" dur="1000" fill="hold"/>
                                        <p:tgtEl>
                                          <p:spTgt spid="47">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7">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47">
                                            <p:txEl>
                                              <p:pRg st="5" end="5"/>
                                            </p:txEl>
                                          </p:spTgt>
                                        </p:tgtEl>
                                        <p:attrNameLst>
                                          <p:attrName>style.visibility</p:attrName>
                                        </p:attrNameLst>
                                      </p:cBhvr>
                                      <p:to>
                                        <p:strVal val="visible"/>
                                      </p:to>
                                    </p:set>
                                    <p:animEffect transition="in" filter="fade">
                                      <p:cBhvr>
                                        <p:cTn id="42" dur="1000"/>
                                        <p:tgtEl>
                                          <p:spTgt spid="47">
                                            <p:txEl>
                                              <p:pRg st="5" end="5"/>
                                            </p:txEl>
                                          </p:spTgt>
                                        </p:tgtEl>
                                      </p:cBhvr>
                                    </p:animEffect>
                                    <p:anim calcmode="lin" valueType="num">
                                      <p:cBhvr>
                                        <p:cTn id="43" dur="1000" fill="hold"/>
                                        <p:tgtEl>
                                          <p:spTgt spid="47">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47">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7"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23B6B-DF26-C66E-FA23-8E2581AF4F81}"/>
              </a:ext>
            </a:extLst>
          </p:cNvPr>
          <p:cNvSpPr>
            <a:spLocks noGrp="1"/>
          </p:cNvSpPr>
          <p:nvPr>
            <p:ph type="title"/>
          </p:nvPr>
        </p:nvSpPr>
        <p:spPr>
          <a:xfrm>
            <a:off x="839788" y="196948"/>
            <a:ext cx="10515600" cy="478301"/>
          </a:xfrm>
        </p:spPr>
        <p:txBody>
          <a:bodyPr>
            <a:normAutofit fontScale="90000"/>
          </a:bodyPr>
          <a:lstStyle/>
          <a:p>
            <a:pPr algn="ctr"/>
            <a:r>
              <a:rPr lang="en-US" dirty="0">
                <a:latin typeface="Times New Roman" panose="02020603050405020304" pitchFamily="18" charset="0"/>
                <a:cs typeface="Times New Roman" panose="02020603050405020304" pitchFamily="18" charset="0"/>
              </a:rPr>
              <a:t>Introduction</a:t>
            </a:r>
            <a:endParaRPr lang="en-GB" dirty="0">
              <a:latin typeface="Times New Roman" panose="02020603050405020304" pitchFamily="18" charset="0"/>
              <a:cs typeface="Times New Roman" panose="02020603050405020304" pitchFamily="18" charset="0"/>
            </a:endParaRPr>
          </a:p>
        </p:txBody>
      </p:sp>
      <p:graphicFrame>
        <p:nvGraphicFramePr>
          <p:cNvPr id="2056" name="Rectangle 2">
            <a:extLst>
              <a:ext uri="{FF2B5EF4-FFF2-40B4-BE49-F238E27FC236}">
                <a16:creationId xmlns:a16="http://schemas.microsoft.com/office/drawing/2014/main" id="{B4098BE7-F637-8D82-F1D0-A112AC4FD90B}"/>
              </a:ext>
            </a:extLst>
          </p:cNvPr>
          <p:cNvGraphicFramePr>
            <a:graphicFrameLocks noGrp="1"/>
          </p:cNvGraphicFramePr>
          <p:nvPr>
            <p:ph idx="1"/>
            <p:extLst>
              <p:ext uri="{D42A27DB-BD31-4B8C-83A1-F6EECF244321}">
                <p14:modId xmlns:p14="http://schemas.microsoft.com/office/powerpoint/2010/main" val="2218104303"/>
              </p:ext>
            </p:extLst>
          </p:nvPr>
        </p:nvGraphicFramePr>
        <p:xfrm>
          <a:off x="5725551" y="1186189"/>
          <a:ext cx="5629837" cy="5474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050" name="Picture 2" descr="Lifting the lid on County Lines | London City Hall">
            <a:extLst>
              <a:ext uri="{FF2B5EF4-FFF2-40B4-BE49-F238E27FC236}">
                <a16:creationId xmlns:a16="http://schemas.microsoft.com/office/drawing/2014/main" id="{4EED8274-BD11-7D3D-8105-C277A40D09B4}"/>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069145" y="1439079"/>
            <a:ext cx="4228832" cy="39703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8507218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050"/>
                                        </p:tgtEl>
                                        <p:attrNameLst>
                                          <p:attrName>style.visibility</p:attrName>
                                        </p:attrNameLst>
                                      </p:cBhvr>
                                      <p:to>
                                        <p:strVal val="visible"/>
                                      </p:to>
                                    </p:set>
                                    <p:animEffect transition="in" filter="fade">
                                      <p:cBhvr>
                                        <p:cTn id="14" dur="1000"/>
                                        <p:tgtEl>
                                          <p:spTgt spid="2050"/>
                                        </p:tgtEl>
                                      </p:cBhvr>
                                    </p:animEffect>
                                    <p:anim calcmode="lin" valueType="num">
                                      <p:cBhvr>
                                        <p:cTn id="15" dur="1000" fill="hold"/>
                                        <p:tgtEl>
                                          <p:spTgt spid="2050"/>
                                        </p:tgtEl>
                                        <p:attrNameLst>
                                          <p:attrName>ppt_x</p:attrName>
                                        </p:attrNameLst>
                                      </p:cBhvr>
                                      <p:tavLst>
                                        <p:tav tm="0">
                                          <p:val>
                                            <p:strVal val="#ppt_x"/>
                                          </p:val>
                                        </p:tav>
                                        <p:tav tm="100000">
                                          <p:val>
                                            <p:strVal val="#ppt_x"/>
                                          </p:val>
                                        </p:tav>
                                      </p:tavLst>
                                    </p:anim>
                                    <p:anim calcmode="lin" valueType="num">
                                      <p:cBhvr>
                                        <p:cTn id="16" dur="1000" fill="hold"/>
                                        <p:tgtEl>
                                          <p:spTgt spid="2050"/>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2056"/>
                                        </p:tgtEl>
                                        <p:attrNameLst>
                                          <p:attrName>style.visibility</p:attrName>
                                        </p:attrNameLst>
                                      </p:cBhvr>
                                      <p:to>
                                        <p:strVal val="visible"/>
                                      </p:to>
                                    </p:set>
                                    <p:animEffect transition="in" filter="fade">
                                      <p:cBhvr>
                                        <p:cTn id="21" dur="1000"/>
                                        <p:tgtEl>
                                          <p:spTgt spid="2056"/>
                                        </p:tgtEl>
                                      </p:cBhvr>
                                    </p:animEffect>
                                    <p:anim calcmode="lin" valueType="num">
                                      <p:cBhvr>
                                        <p:cTn id="22" dur="1000" fill="hold"/>
                                        <p:tgtEl>
                                          <p:spTgt spid="2056"/>
                                        </p:tgtEl>
                                        <p:attrNameLst>
                                          <p:attrName>ppt_x</p:attrName>
                                        </p:attrNameLst>
                                      </p:cBhvr>
                                      <p:tavLst>
                                        <p:tav tm="0">
                                          <p:val>
                                            <p:strVal val="#ppt_x"/>
                                          </p:val>
                                        </p:tav>
                                        <p:tav tm="100000">
                                          <p:val>
                                            <p:strVal val="#ppt_x"/>
                                          </p:val>
                                        </p:tav>
                                      </p:tavLst>
                                    </p:anim>
                                    <p:anim calcmode="lin" valueType="num">
                                      <p:cBhvr>
                                        <p:cTn id="23" dur="1000" fill="hold"/>
                                        <p:tgtEl>
                                          <p:spTgt spid="205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2056"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3079" name="Picture 2">
            <a:extLst>
              <a:ext uri="{FF2B5EF4-FFF2-40B4-BE49-F238E27FC236}">
                <a16:creationId xmlns:a16="http://schemas.microsoft.com/office/drawing/2014/main" id="{59FACE42-44B0-4185-8ED4-9043A78C860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nvGrpSpPr>
          <p:cNvPr id="3081" name="Group 3080">
            <a:extLst>
              <a:ext uri="{FF2B5EF4-FFF2-40B4-BE49-F238E27FC236}">
                <a16:creationId xmlns:a16="http://schemas.microsoft.com/office/drawing/2014/main" id="{A838DBA2-246D-4087-AE0A-6EA2B4B65A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053888" cy="6858001"/>
            <a:chOff x="-14288" y="0"/>
            <a:chExt cx="12053888" cy="6858001"/>
          </a:xfrm>
        </p:grpSpPr>
        <p:grpSp>
          <p:nvGrpSpPr>
            <p:cNvPr id="3082" name="Group 3081">
              <a:extLst>
                <a:ext uri="{FF2B5EF4-FFF2-40B4-BE49-F238E27FC236}">
                  <a16:creationId xmlns:a16="http://schemas.microsoft.com/office/drawing/2014/main" id="{B4406F95-9579-494D-BE1E-A012A7F4CB3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3094" name="Rectangle 5">
                <a:extLst>
                  <a:ext uri="{FF2B5EF4-FFF2-40B4-BE49-F238E27FC236}">
                    <a16:creationId xmlns:a16="http://schemas.microsoft.com/office/drawing/2014/main" id="{4C8D671A-5C73-44CA-B6D0-7F3BC195BA6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3095" name="Freeform 6">
                <a:extLst>
                  <a:ext uri="{FF2B5EF4-FFF2-40B4-BE49-F238E27FC236}">
                    <a16:creationId xmlns:a16="http://schemas.microsoft.com/office/drawing/2014/main" id="{F0DB3AC8-B5AD-4004-B0B9-74B58BECA0C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096" name="Freeform 7">
                <a:extLst>
                  <a:ext uri="{FF2B5EF4-FFF2-40B4-BE49-F238E27FC236}">
                    <a16:creationId xmlns:a16="http://schemas.microsoft.com/office/drawing/2014/main" id="{F3B2C8F3-E236-45B2-B2E1-8460F8FD6D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097" name="Freeform 8">
                <a:extLst>
                  <a:ext uri="{FF2B5EF4-FFF2-40B4-BE49-F238E27FC236}">
                    <a16:creationId xmlns:a16="http://schemas.microsoft.com/office/drawing/2014/main" id="{761EE3AC-0BC2-4A29-AD58-5CB0EEFF96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098" name="Freeform 9">
                <a:extLst>
                  <a:ext uri="{FF2B5EF4-FFF2-40B4-BE49-F238E27FC236}">
                    <a16:creationId xmlns:a16="http://schemas.microsoft.com/office/drawing/2014/main" id="{38DC43BE-83DD-43F3-A21F-9B58B1074FF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099" name="Freeform 10">
                <a:extLst>
                  <a:ext uri="{FF2B5EF4-FFF2-40B4-BE49-F238E27FC236}">
                    <a16:creationId xmlns:a16="http://schemas.microsoft.com/office/drawing/2014/main" id="{112583CE-53E8-48F6-9F71-25A32BFD6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100" name="Freeform 11">
                <a:extLst>
                  <a:ext uri="{FF2B5EF4-FFF2-40B4-BE49-F238E27FC236}">
                    <a16:creationId xmlns:a16="http://schemas.microsoft.com/office/drawing/2014/main" id="{229A7966-2C4F-4334-8FB7-08521F984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101" name="Freeform 12">
                <a:extLst>
                  <a:ext uri="{FF2B5EF4-FFF2-40B4-BE49-F238E27FC236}">
                    <a16:creationId xmlns:a16="http://schemas.microsoft.com/office/drawing/2014/main" id="{656FCF6A-DF5B-42AA-83C4-22CD7B9947D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102" name="Freeform 13">
                <a:extLst>
                  <a:ext uri="{FF2B5EF4-FFF2-40B4-BE49-F238E27FC236}">
                    <a16:creationId xmlns:a16="http://schemas.microsoft.com/office/drawing/2014/main" id="{E908B3EE-F31D-4E8D-BF3C-71F5B35F02F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103" name="Freeform 14">
                <a:extLst>
                  <a:ext uri="{FF2B5EF4-FFF2-40B4-BE49-F238E27FC236}">
                    <a16:creationId xmlns:a16="http://schemas.microsoft.com/office/drawing/2014/main" id="{DA9F96D7-B42C-4F80-8F26-72388FE0C2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104" name="Freeform 15">
                <a:extLst>
                  <a:ext uri="{FF2B5EF4-FFF2-40B4-BE49-F238E27FC236}">
                    <a16:creationId xmlns:a16="http://schemas.microsoft.com/office/drawing/2014/main" id="{5C9D5861-5A45-408A-A25E-61ED661AD7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105" name="Line 16">
                <a:extLst>
                  <a:ext uri="{FF2B5EF4-FFF2-40B4-BE49-F238E27FC236}">
                    <a16:creationId xmlns:a16="http://schemas.microsoft.com/office/drawing/2014/main" id="{DEEF5DD7-13B2-4CBB-A1AE-193A618B0F0A}"/>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3106" name="Freeform 17">
                <a:extLst>
                  <a:ext uri="{FF2B5EF4-FFF2-40B4-BE49-F238E27FC236}">
                    <a16:creationId xmlns:a16="http://schemas.microsoft.com/office/drawing/2014/main" id="{3D896DDA-5AD2-4360-9E65-A792131051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107" name="Freeform 18">
                <a:extLst>
                  <a:ext uri="{FF2B5EF4-FFF2-40B4-BE49-F238E27FC236}">
                    <a16:creationId xmlns:a16="http://schemas.microsoft.com/office/drawing/2014/main" id="{C088F3B1-D893-4078-8EAE-6A3776F67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108" name="Freeform 19">
                <a:extLst>
                  <a:ext uri="{FF2B5EF4-FFF2-40B4-BE49-F238E27FC236}">
                    <a16:creationId xmlns:a16="http://schemas.microsoft.com/office/drawing/2014/main" id="{23CCB367-42E1-4DEF-BABD-7457EB9F28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109" name="Freeform 20">
                <a:extLst>
                  <a:ext uri="{FF2B5EF4-FFF2-40B4-BE49-F238E27FC236}">
                    <a16:creationId xmlns:a16="http://schemas.microsoft.com/office/drawing/2014/main" id="{BAFD46CE-CD21-4C8E-8ACE-B1A0B74A904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110" name="Rectangle 21">
                <a:extLst>
                  <a:ext uri="{FF2B5EF4-FFF2-40B4-BE49-F238E27FC236}">
                    <a16:creationId xmlns:a16="http://schemas.microsoft.com/office/drawing/2014/main" id="{23980A26-1FFF-4434-A77C-C5A1C96A54B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3111" name="Freeform 22">
                <a:extLst>
                  <a:ext uri="{FF2B5EF4-FFF2-40B4-BE49-F238E27FC236}">
                    <a16:creationId xmlns:a16="http://schemas.microsoft.com/office/drawing/2014/main" id="{AE64C1E5-E917-4222-8080-3EF831FB46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112" name="Freeform 23">
                <a:extLst>
                  <a:ext uri="{FF2B5EF4-FFF2-40B4-BE49-F238E27FC236}">
                    <a16:creationId xmlns:a16="http://schemas.microsoft.com/office/drawing/2014/main" id="{D4D42DE6-99E5-4D28-834E-6601A7DD93A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113" name="Freeform 24">
                <a:extLst>
                  <a:ext uri="{FF2B5EF4-FFF2-40B4-BE49-F238E27FC236}">
                    <a16:creationId xmlns:a16="http://schemas.microsoft.com/office/drawing/2014/main" id="{194304B3-4C44-49E0-A677-19E2DA8CC9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114" name="Freeform 25">
                <a:extLst>
                  <a:ext uri="{FF2B5EF4-FFF2-40B4-BE49-F238E27FC236}">
                    <a16:creationId xmlns:a16="http://schemas.microsoft.com/office/drawing/2014/main" id="{C726387F-F77D-4FB6-A177-1DC6115E849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115" name="Freeform 26">
                <a:extLst>
                  <a:ext uri="{FF2B5EF4-FFF2-40B4-BE49-F238E27FC236}">
                    <a16:creationId xmlns:a16="http://schemas.microsoft.com/office/drawing/2014/main" id="{2F09766D-0653-4646-BA37-8FC23294BA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116" name="Freeform 27">
                <a:extLst>
                  <a:ext uri="{FF2B5EF4-FFF2-40B4-BE49-F238E27FC236}">
                    <a16:creationId xmlns:a16="http://schemas.microsoft.com/office/drawing/2014/main" id="{F50D9867-C9E0-462B-894F-B2F97E26AC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117" name="Freeform 28">
                <a:extLst>
                  <a:ext uri="{FF2B5EF4-FFF2-40B4-BE49-F238E27FC236}">
                    <a16:creationId xmlns:a16="http://schemas.microsoft.com/office/drawing/2014/main" id="{44179987-9B3B-4BC1-9BDA-EC9F30A3794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118" name="Freeform 29">
                <a:extLst>
                  <a:ext uri="{FF2B5EF4-FFF2-40B4-BE49-F238E27FC236}">
                    <a16:creationId xmlns:a16="http://schemas.microsoft.com/office/drawing/2014/main" id="{EF0E5480-8C2D-4FFE-9357-938DF0642B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119" name="Freeform 30">
                <a:extLst>
                  <a:ext uri="{FF2B5EF4-FFF2-40B4-BE49-F238E27FC236}">
                    <a16:creationId xmlns:a16="http://schemas.microsoft.com/office/drawing/2014/main" id="{FDAC2F76-95E6-4EE4-8A26-47CDAE5C6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120" name="Freeform 31">
                <a:extLst>
                  <a:ext uri="{FF2B5EF4-FFF2-40B4-BE49-F238E27FC236}">
                    <a16:creationId xmlns:a16="http://schemas.microsoft.com/office/drawing/2014/main" id="{249EB4AA-5D5B-4A3A-9F2D-6E4EDF2046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grpSp>
        <p:grpSp>
          <p:nvGrpSpPr>
            <p:cNvPr id="3083" name="Group 3082">
              <a:extLst>
                <a:ext uri="{FF2B5EF4-FFF2-40B4-BE49-F238E27FC236}">
                  <a16:creationId xmlns:a16="http://schemas.microsoft.com/office/drawing/2014/main" id="{375D3DC5-0B19-4EA9-A350-6218AC28CDA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3084" name="Freeform 32">
                <a:extLst>
                  <a:ext uri="{FF2B5EF4-FFF2-40B4-BE49-F238E27FC236}">
                    <a16:creationId xmlns:a16="http://schemas.microsoft.com/office/drawing/2014/main" id="{86B5A458-9418-4EDA-9B6F-E4754ABAD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085" name="Freeform 33">
                <a:extLst>
                  <a:ext uri="{FF2B5EF4-FFF2-40B4-BE49-F238E27FC236}">
                    <a16:creationId xmlns:a16="http://schemas.microsoft.com/office/drawing/2014/main" id="{6307D20D-BE6F-4BFD-8A35-230A01AD726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086" name="Freeform 34">
                <a:extLst>
                  <a:ext uri="{FF2B5EF4-FFF2-40B4-BE49-F238E27FC236}">
                    <a16:creationId xmlns:a16="http://schemas.microsoft.com/office/drawing/2014/main" id="{37A04039-8217-4B7F-8F43-4039DF087D8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087" name="Freeform 35">
                <a:extLst>
                  <a:ext uri="{FF2B5EF4-FFF2-40B4-BE49-F238E27FC236}">
                    <a16:creationId xmlns:a16="http://schemas.microsoft.com/office/drawing/2014/main" id="{CA6CE641-5DEB-4A06-B9C3-B726A334C2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088" name="Freeform 36">
                <a:extLst>
                  <a:ext uri="{FF2B5EF4-FFF2-40B4-BE49-F238E27FC236}">
                    <a16:creationId xmlns:a16="http://schemas.microsoft.com/office/drawing/2014/main" id="{D08C7C1C-DF39-4479-94BD-47E71DE4221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089" name="Freeform 37">
                <a:extLst>
                  <a:ext uri="{FF2B5EF4-FFF2-40B4-BE49-F238E27FC236}">
                    <a16:creationId xmlns:a16="http://schemas.microsoft.com/office/drawing/2014/main" id="{27C5EAA7-E449-48C0-9B14-E677E6ECF8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090" name="Freeform 38">
                <a:extLst>
                  <a:ext uri="{FF2B5EF4-FFF2-40B4-BE49-F238E27FC236}">
                    <a16:creationId xmlns:a16="http://schemas.microsoft.com/office/drawing/2014/main" id="{AA6A8A39-39D4-41FE-9974-CB46106A73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091" name="Freeform 39">
                <a:extLst>
                  <a:ext uri="{FF2B5EF4-FFF2-40B4-BE49-F238E27FC236}">
                    <a16:creationId xmlns:a16="http://schemas.microsoft.com/office/drawing/2014/main" id="{433C6D82-AE91-4A0C-97C6-34399C9084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092" name="Freeform 40">
                <a:extLst>
                  <a:ext uri="{FF2B5EF4-FFF2-40B4-BE49-F238E27FC236}">
                    <a16:creationId xmlns:a16="http://schemas.microsoft.com/office/drawing/2014/main" id="{D4C06E36-D233-423A-BC95-5B4D5BE35CB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093" name="Rectangle 41">
                <a:extLst>
                  <a:ext uri="{FF2B5EF4-FFF2-40B4-BE49-F238E27FC236}">
                    <a16:creationId xmlns:a16="http://schemas.microsoft.com/office/drawing/2014/main" id="{E1B0EEC1-CF7A-4761-B477-941DB41A83D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grpSp>
      </p:grpSp>
      <p:sp>
        <p:nvSpPr>
          <p:cNvPr id="2" name="Title 1">
            <a:extLst>
              <a:ext uri="{FF2B5EF4-FFF2-40B4-BE49-F238E27FC236}">
                <a16:creationId xmlns:a16="http://schemas.microsoft.com/office/drawing/2014/main" id="{7958AB10-EB67-41C7-7E4C-744050AD9918}"/>
              </a:ext>
            </a:extLst>
          </p:cNvPr>
          <p:cNvSpPr>
            <a:spLocks noGrp="1"/>
          </p:cNvSpPr>
          <p:nvPr>
            <p:ph type="title"/>
          </p:nvPr>
        </p:nvSpPr>
        <p:spPr>
          <a:xfrm>
            <a:off x="1141413" y="618518"/>
            <a:ext cx="9905998" cy="1478570"/>
          </a:xfrm>
        </p:spPr>
        <p:txBody>
          <a:bodyPr vert="horz" lIns="91440" tIns="45720" rIns="91440" bIns="45720" rtlCol="0" anchor="ctr">
            <a:normAutofit/>
          </a:bodyPr>
          <a:lstStyle/>
          <a:p>
            <a:pPr algn="ctr"/>
            <a:r>
              <a:rPr lang="en-US" b="1" dirty="0">
                <a:latin typeface="Times New Roman" panose="02020603050405020304" pitchFamily="18" charset="0"/>
                <a:cs typeface="Times New Roman" panose="02020603050405020304" pitchFamily="18" charset="0"/>
              </a:rPr>
              <a:t>Intelligence-Led</a:t>
            </a:r>
            <a:r>
              <a:rPr lang="en-US" b="1" dirty="0"/>
              <a:t> Policing</a:t>
            </a:r>
          </a:p>
        </p:txBody>
      </p:sp>
      <p:pic>
        <p:nvPicPr>
          <p:cNvPr id="3074" name="Picture 2" descr="Intelligence-led policing">
            <a:extLst>
              <a:ext uri="{FF2B5EF4-FFF2-40B4-BE49-F238E27FC236}">
                <a16:creationId xmlns:a16="http://schemas.microsoft.com/office/drawing/2014/main" id="{81132748-D63A-8671-C3D2-9EA19D4A6AA6}"/>
              </a:ext>
            </a:extLst>
          </p:cNvPr>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l="11844" r="14318" b="-1"/>
          <a:stretch/>
        </p:blipFill>
        <p:spPr bwMode="auto">
          <a:xfrm>
            <a:off x="1141411" y="2249487"/>
            <a:ext cx="3494597" cy="3549650"/>
          </a:xfrm>
          <a:prstGeom prst="round2DiagRect">
            <a:avLst>
              <a:gd name="adj1" fmla="val 5608"/>
              <a:gd name="adj2" fmla="val 0"/>
            </a:avLst>
          </a:prstGeom>
          <a:noFill/>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E4B9FE8-D4F0-F5E0-4D7C-A9D0CCFC1743}"/>
              </a:ext>
            </a:extLst>
          </p:cNvPr>
          <p:cNvSpPr>
            <a:spLocks noGrp="1"/>
          </p:cNvSpPr>
          <p:nvPr>
            <p:ph sz="half" idx="1"/>
          </p:nvPr>
        </p:nvSpPr>
        <p:spPr>
          <a:xfrm>
            <a:off x="5034579" y="2249487"/>
            <a:ext cx="6981208" cy="4346576"/>
          </a:xfrm>
        </p:spPr>
        <p:txBody>
          <a:bodyPr vert="horz" lIns="91440" tIns="45720" rIns="91440" bIns="45720" rtlCol="0">
            <a:normAutofit/>
          </a:bodyPr>
          <a:lstStyle/>
          <a:p>
            <a:pPr>
              <a:lnSpc>
                <a:spcPct val="110000"/>
              </a:lnSpc>
            </a:pPr>
            <a:r>
              <a:rPr lang="en-US" sz="1800" dirty="0">
                <a:latin typeface="Times New Roman" panose="02020603050405020304" pitchFamily="18" charset="0"/>
                <a:cs typeface="Times New Roman" panose="02020603050405020304" pitchFamily="18" charset="0"/>
              </a:rPr>
              <a:t>Intelligence-Led Policing (ILP) is a proactive, data-driven approach where law enforcement uses intelligence analysis to prevent crime rather than just responding to incidents (Ratcliffe, 2010).</a:t>
            </a:r>
          </a:p>
          <a:p>
            <a:pPr>
              <a:lnSpc>
                <a:spcPct val="110000"/>
              </a:lnSpc>
            </a:pPr>
            <a:r>
              <a:rPr lang="en-US" sz="1800" dirty="0">
                <a:latin typeface="Times New Roman" panose="02020603050405020304" pitchFamily="18" charset="0"/>
                <a:cs typeface="Times New Roman" panose="02020603050405020304" pitchFamily="18" charset="0"/>
              </a:rPr>
              <a:t>Surveillance, informants, and data analytics help police target repeat offenders, organized crime groups (OCGs), and high-risk individuals, using ILP to disrupt criminal activity (O’Hagan &amp; Edmundson, 2021).</a:t>
            </a:r>
          </a:p>
          <a:p>
            <a:pPr>
              <a:lnSpc>
                <a:spcPct val="110000"/>
              </a:lnSpc>
            </a:pPr>
            <a:r>
              <a:rPr lang="en-US" sz="1800" dirty="0">
                <a:latin typeface="Times New Roman" panose="02020603050405020304" pitchFamily="18" charset="0"/>
                <a:cs typeface="Times New Roman" panose="02020603050405020304" pitchFamily="18" charset="0"/>
              </a:rPr>
              <a:t>Predictive policing tools like crime mapping and ANPR help law enforcement identify high-risk areas and track County Lines traffickers in real time (UK Police, 2020).</a:t>
            </a:r>
          </a:p>
          <a:p>
            <a:pPr>
              <a:lnSpc>
                <a:spcPct val="110000"/>
              </a:lnSpc>
            </a:pPr>
            <a:r>
              <a:rPr lang="en-US" sz="1800" dirty="0">
                <a:latin typeface="Times New Roman" panose="02020603050405020304" pitchFamily="18" charset="0"/>
                <a:cs typeface="Times New Roman" panose="02020603050405020304" pitchFamily="18" charset="0"/>
              </a:rPr>
              <a:t>ILP promotes multi-agency collaboration between police, social services, and community groups to dismantle criminal networks, address root causes, and protect vulnerable people (Ratcliffe, 2012).</a:t>
            </a:r>
          </a:p>
          <a:p>
            <a:pPr marL="0">
              <a:lnSpc>
                <a:spcPct val="110000"/>
              </a:lnSpc>
              <a:spcBef>
                <a:spcPts val="0"/>
              </a:spcBef>
            </a:pPr>
            <a:endParaRPr lang="en-US" sz="1500" dirty="0"/>
          </a:p>
        </p:txBody>
      </p:sp>
    </p:spTree>
    <p:extLst>
      <p:ext uri="{BB962C8B-B14F-4D97-AF65-F5344CB8AC3E}">
        <p14:creationId xmlns:p14="http://schemas.microsoft.com/office/powerpoint/2010/main" val="89762226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074"/>
                                        </p:tgtEl>
                                        <p:attrNameLst>
                                          <p:attrName>style.visibility</p:attrName>
                                        </p:attrNameLst>
                                      </p:cBhvr>
                                      <p:to>
                                        <p:strVal val="visible"/>
                                      </p:to>
                                    </p:set>
                                    <p:animEffect transition="in" filter="fade">
                                      <p:cBhvr>
                                        <p:cTn id="14" dur="1000"/>
                                        <p:tgtEl>
                                          <p:spTgt spid="3074"/>
                                        </p:tgtEl>
                                      </p:cBhvr>
                                    </p:animEffect>
                                    <p:anim calcmode="lin" valueType="num">
                                      <p:cBhvr>
                                        <p:cTn id="15" dur="1000" fill="hold"/>
                                        <p:tgtEl>
                                          <p:spTgt spid="3074"/>
                                        </p:tgtEl>
                                        <p:attrNameLst>
                                          <p:attrName>ppt_x</p:attrName>
                                        </p:attrNameLst>
                                      </p:cBhvr>
                                      <p:tavLst>
                                        <p:tav tm="0">
                                          <p:val>
                                            <p:strVal val="#ppt_x"/>
                                          </p:val>
                                        </p:tav>
                                        <p:tav tm="100000">
                                          <p:val>
                                            <p:strVal val="#ppt_x"/>
                                          </p:val>
                                        </p:tav>
                                      </p:tavLst>
                                    </p:anim>
                                    <p:anim calcmode="lin" valueType="num">
                                      <p:cBhvr>
                                        <p:cTn id="16" dur="1000" fill="hold"/>
                                        <p:tgtEl>
                                          <p:spTgt spid="3074"/>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0" end="0"/>
                                            </p:txEl>
                                          </p:spTgt>
                                        </p:tgtEl>
                                        <p:attrNameLst>
                                          <p:attrName>style.visibility</p:attrName>
                                        </p:attrNameLst>
                                      </p:cBhvr>
                                      <p:to>
                                        <p:strVal val="visible"/>
                                      </p:to>
                                    </p:set>
                                    <p:animEffect transition="in" filter="fade">
                                      <p:cBhvr>
                                        <p:cTn id="21" dur="1000"/>
                                        <p:tgtEl>
                                          <p:spTgt spid="3">
                                            <p:txEl>
                                              <p:pRg st="0" end="0"/>
                                            </p:txEl>
                                          </p:spTgt>
                                        </p:tgtEl>
                                      </p:cBhvr>
                                    </p:animEffect>
                                    <p:anim calcmode="lin" valueType="num">
                                      <p:cBhvr>
                                        <p:cTn id="22"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1" end="1"/>
                                            </p:txEl>
                                          </p:spTgt>
                                        </p:tgtEl>
                                        <p:attrNameLst>
                                          <p:attrName>style.visibility</p:attrName>
                                        </p:attrNameLst>
                                      </p:cBhvr>
                                      <p:to>
                                        <p:strVal val="visible"/>
                                      </p:to>
                                    </p:set>
                                    <p:animEffect transition="in" filter="fade">
                                      <p:cBhvr>
                                        <p:cTn id="28" dur="1000"/>
                                        <p:tgtEl>
                                          <p:spTgt spid="3">
                                            <p:txEl>
                                              <p:pRg st="1" end="1"/>
                                            </p:txEl>
                                          </p:spTgt>
                                        </p:tgtEl>
                                      </p:cBhvr>
                                    </p:animEffect>
                                    <p:anim calcmode="lin" valueType="num">
                                      <p:cBhvr>
                                        <p:cTn id="29"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2" end="2"/>
                                            </p:txEl>
                                          </p:spTgt>
                                        </p:tgtEl>
                                        <p:attrNameLst>
                                          <p:attrName>style.visibility</p:attrName>
                                        </p:attrNameLst>
                                      </p:cBhvr>
                                      <p:to>
                                        <p:strVal val="visible"/>
                                      </p:to>
                                    </p:set>
                                    <p:animEffect transition="in" filter="fade">
                                      <p:cBhvr>
                                        <p:cTn id="35" dur="1000"/>
                                        <p:tgtEl>
                                          <p:spTgt spid="3">
                                            <p:txEl>
                                              <p:pRg st="2" end="2"/>
                                            </p:txEl>
                                          </p:spTgt>
                                        </p:tgtEl>
                                      </p:cBhvr>
                                    </p:animEffect>
                                    <p:anim calcmode="lin" valueType="num">
                                      <p:cBhvr>
                                        <p:cTn id="36"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3" end="3"/>
                                            </p:txEl>
                                          </p:spTgt>
                                        </p:tgtEl>
                                        <p:attrNameLst>
                                          <p:attrName>style.visibility</p:attrName>
                                        </p:attrNameLst>
                                      </p:cBhvr>
                                      <p:to>
                                        <p:strVal val="visible"/>
                                      </p:to>
                                    </p:set>
                                    <p:animEffect transition="in" filter="fade">
                                      <p:cBhvr>
                                        <p:cTn id="42" dur="1000"/>
                                        <p:tgtEl>
                                          <p:spTgt spid="3">
                                            <p:txEl>
                                              <p:pRg st="3" end="3"/>
                                            </p:txEl>
                                          </p:spTgt>
                                        </p:tgtEl>
                                      </p:cBhvr>
                                    </p:animEffect>
                                    <p:anim calcmode="lin" valueType="num">
                                      <p:cBhvr>
                                        <p:cTn id="4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8D641-9774-61BE-2D5D-71094619D1A7}"/>
              </a:ext>
            </a:extLst>
          </p:cNvPr>
          <p:cNvSpPr>
            <a:spLocks noGrp="1"/>
          </p:cNvSpPr>
          <p:nvPr>
            <p:ph type="title"/>
          </p:nvPr>
        </p:nvSpPr>
        <p:spPr>
          <a:xfrm>
            <a:off x="4129882" y="331083"/>
            <a:ext cx="3932237" cy="780265"/>
          </a:xfrm>
        </p:spPr>
        <p:txBody>
          <a:bodyPr>
            <a:normAutofit fontScale="90000"/>
          </a:bodyPr>
          <a:lstStyle/>
          <a:p>
            <a:pPr algn="ctr"/>
            <a:r>
              <a:rPr lang="en-US" b="1" dirty="0">
                <a:latin typeface="Times New Roman" panose="02020603050405020304" pitchFamily="18" charset="0"/>
                <a:cs typeface="Times New Roman" panose="02020603050405020304" pitchFamily="18" charset="0"/>
              </a:rPr>
              <a:t>The Role of Road Policing in ILP</a:t>
            </a:r>
            <a:endParaRPr lang="en-GB" b="1" dirty="0">
              <a:latin typeface="Times New Roman" panose="02020603050405020304" pitchFamily="18" charset="0"/>
              <a:cs typeface="Times New Roman" panose="02020603050405020304" pitchFamily="18" charset="0"/>
            </a:endParaRPr>
          </a:p>
        </p:txBody>
      </p:sp>
      <p:graphicFrame>
        <p:nvGraphicFramePr>
          <p:cNvPr id="4102" name="Rectangle 3">
            <a:extLst>
              <a:ext uri="{FF2B5EF4-FFF2-40B4-BE49-F238E27FC236}">
                <a16:creationId xmlns:a16="http://schemas.microsoft.com/office/drawing/2014/main" id="{6BADF4C4-0EE5-3D3B-6984-E299DC54C148}"/>
              </a:ext>
            </a:extLst>
          </p:cNvPr>
          <p:cNvGraphicFramePr>
            <a:graphicFrameLocks noGrp="1"/>
          </p:cNvGraphicFramePr>
          <p:nvPr>
            <p:ph idx="1"/>
            <p:extLst>
              <p:ext uri="{D42A27DB-BD31-4B8C-83A1-F6EECF244321}">
                <p14:modId xmlns:p14="http://schemas.microsoft.com/office/powerpoint/2010/main" val="222275615"/>
              </p:ext>
            </p:extLst>
          </p:nvPr>
        </p:nvGraphicFramePr>
        <p:xfrm>
          <a:off x="5725550" y="1290320"/>
          <a:ext cx="6334178" cy="53088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098" name="Picture 2" descr="13 arrested in Orange County drug trafficking investigation of fentanyl,  cocaine distribution">
            <a:extLst>
              <a:ext uri="{FF2B5EF4-FFF2-40B4-BE49-F238E27FC236}">
                <a16:creationId xmlns:a16="http://schemas.microsoft.com/office/drawing/2014/main" id="{88806E6C-EF35-2FDD-0C00-97C00F70118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59682" y="1308296"/>
            <a:ext cx="5465868" cy="52909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6509207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098"/>
                                        </p:tgtEl>
                                        <p:attrNameLst>
                                          <p:attrName>style.visibility</p:attrName>
                                        </p:attrNameLst>
                                      </p:cBhvr>
                                      <p:to>
                                        <p:strVal val="visible"/>
                                      </p:to>
                                    </p:set>
                                    <p:animEffect transition="in" filter="fade">
                                      <p:cBhvr>
                                        <p:cTn id="14" dur="1000"/>
                                        <p:tgtEl>
                                          <p:spTgt spid="4098"/>
                                        </p:tgtEl>
                                      </p:cBhvr>
                                    </p:animEffect>
                                    <p:anim calcmode="lin" valueType="num">
                                      <p:cBhvr>
                                        <p:cTn id="15" dur="1000" fill="hold"/>
                                        <p:tgtEl>
                                          <p:spTgt spid="4098"/>
                                        </p:tgtEl>
                                        <p:attrNameLst>
                                          <p:attrName>ppt_x</p:attrName>
                                        </p:attrNameLst>
                                      </p:cBhvr>
                                      <p:tavLst>
                                        <p:tav tm="0">
                                          <p:val>
                                            <p:strVal val="#ppt_x"/>
                                          </p:val>
                                        </p:tav>
                                        <p:tav tm="100000">
                                          <p:val>
                                            <p:strVal val="#ppt_x"/>
                                          </p:val>
                                        </p:tav>
                                      </p:tavLst>
                                    </p:anim>
                                    <p:anim calcmode="lin" valueType="num">
                                      <p:cBhvr>
                                        <p:cTn id="16" dur="1000" fill="hold"/>
                                        <p:tgtEl>
                                          <p:spTgt spid="4098"/>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102">
                                            <p:graphicEl>
                                              <a:dgm id="{41456D7E-5AA0-489B-BC3F-8B8AEC7E3316}"/>
                                            </p:graphicEl>
                                          </p:spTgt>
                                        </p:tgtEl>
                                        <p:attrNameLst>
                                          <p:attrName>style.visibility</p:attrName>
                                        </p:attrNameLst>
                                      </p:cBhvr>
                                      <p:to>
                                        <p:strVal val="visible"/>
                                      </p:to>
                                    </p:set>
                                    <p:animEffect transition="in" filter="fade">
                                      <p:cBhvr>
                                        <p:cTn id="21" dur="1000"/>
                                        <p:tgtEl>
                                          <p:spTgt spid="4102">
                                            <p:graphicEl>
                                              <a:dgm id="{41456D7E-5AA0-489B-BC3F-8B8AEC7E3316}"/>
                                            </p:graphicEl>
                                          </p:spTgt>
                                        </p:tgtEl>
                                      </p:cBhvr>
                                    </p:animEffect>
                                    <p:anim calcmode="lin" valueType="num">
                                      <p:cBhvr>
                                        <p:cTn id="22" dur="1000" fill="hold"/>
                                        <p:tgtEl>
                                          <p:spTgt spid="4102">
                                            <p:graphicEl>
                                              <a:dgm id="{41456D7E-5AA0-489B-BC3F-8B8AEC7E3316}"/>
                                            </p:graphicEl>
                                          </p:spTgt>
                                        </p:tgtEl>
                                        <p:attrNameLst>
                                          <p:attrName>ppt_x</p:attrName>
                                        </p:attrNameLst>
                                      </p:cBhvr>
                                      <p:tavLst>
                                        <p:tav tm="0">
                                          <p:val>
                                            <p:strVal val="#ppt_x"/>
                                          </p:val>
                                        </p:tav>
                                        <p:tav tm="100000">
                                          <p:val>
                                            <p:strVal val="#ppt_x"/>
                                          </p:val>
                                        </p:tav>
                                      </p:tavLst>
                                    </p:anim>
                                    <p:anim calcmode="lin" valueType="num">
                                      <p:cBhvr>
                                        <p:cTn id="23" dur="1000" fill="hold"/>
                                        <p:tgtEl>
                                          <p:spTgt spid="4102">
                                            <p:graphicEl>
                                              <a:dgm id="{41456D7E-5AA0-489B-BC3F-8B8AEC7E3316}"/>
                                            </p:graphic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102">
                                            <p:graphicEl>
                                              <a:dgm id="{4130C15A-6FB0-4858-BE95-B1F27D349EA4}"/>
                                            </p:graphicEl>
                                          </p:spTgt>
                                        </p:tgtEl>
                                        <p:attrNameLst>
                                          <p:attrName>style.visibility</p:attrName>
                                        </p:attrNameLst>
                                      </p:cBhvr>
                                      <p:to>
                                        <p:strVal val="visible"/>
                                      </p:to>
                                    </p:set>
                                    <p:animEffect transition="in" filter="fade">
                                      <p:cBhvr>
                                        <p:cTn id="28" dur="1000"/>
                                        <p:tgtEl>
                                          <p:spTgt spid="4102">
                                            <p:graphicEl>
                                              <a:dgm id="{4130C15A-6FB0-4858-BE95-B1F27D349EA4}"/>
                                            </p:graphicEl>
                                          </p:spTgt>
                                        </p:tgtEl>
                                      </p:cBhvr>
                                    </p:animEffect>
                                    <p:anim calcmode="lin" valueType="num">
                                      <p:cBhvr>
                                        <p:cTn id="29" dur="1000" fill="hold"/>
                                        <p:tgtEl>
                                          <p:spTgt spid="4102">
                                            <p:graphicEl>
                                              <a:dgm id="{4130C15A-6FB0-4858-BE95-B1F27D349EA4}"/>
                                            </p:graphicEl>
                                          </p:spTgt>
                                        </p:tgtEl>
                                        <p:attrNameLst>
                                          <p:attrName>ppt_x</p:attrName>
                                        </p:attrNameLst>
                                      </p:cBhvr>
                                      <p:tavLst>
                                        <p:tav tm="0">
                                          <p:val>
                                            <p:strVal val="#ppt_x"/>
                                          </p:val>
                                        </p:tav>
                                        <p:tav tm="100000">
                                          <p:val>
                                            <p:strVal val="#ppt_x"/>
                                          </p:val>
                                        </p:tav>
                                      </p:tavLst>
                                    </p:anim>
                                    <p:anim calcmode="lin" valueType="num">
                                      <p:cBhvr>
                                        <p:cTn id="30" dur="1000" fill="hold"/>
                                        <p:tgtEl>
                                          <p:spTgt spid="4102">
                                            <p:graphicEl>
                                              <a:dgm id="{4130C15A-6FB0-4858-BE95-B1F27D349EA4}"/>
                                            </p:graphic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102">
                                            <p:graphicEl>
                                              <a:dgm id="{82D5C73D-C64C-4F87-8CA0-60247D777885}"/>
                                            </p:graphicEl>
                                          </p:spTgt>
                                        </p:tgtEl>
                                        <p:attrNameLst>
                                          <p:attrName>style.visibility</p:attrName>
                                        </p:attrNameLst>
                                      </p:cBhvr>
                                      <p:to>
                                        <p:strVal val="visible"/>
                                      </p:to>
                                    </p:set>
                                    <p:animEffect transition="in" filter="fade">
                                      <p:cBhvr>
                                        <p:cTn id="35" dur="1000"/>
                                        <p:tgtEl>
                                          <p:spTgt spid="4102">
                                            <p:graphicEl>
                                              <a:dgm id="{82D5C73D-C64C-4F87-8CA0-60247D777885}"/>
                                            </p:graphicEl>
                                          </p:spTgt>
                                        </p:tgtEl>
                                      </p:cBhvr>
                                    </p:animEffect>
                                    <p:anim calcmode="lin" valueType="num">
                                      <p:cBhvr>
                                        <p:cTn id="36" dur="1000" fill="hold"/>
                                        <p:tgtEl>
                                          <p:spTgt spid="4102">
                                            <p:graphicEl>
                                              <a:dgm id="{82D5C73D-C64C-4F87-8CA0-60247D777885}"/>
                                            </p:graphicEl>
                                          </p:spTgt>
                                        </p:tgtEl>
                                        <p:attrNameLst>
                                          <p:attrName>ppt_x</p:attrName>
                                        </p:attrNameLst>
                                      </p:cBhvr>
                                      <p:tavLst>
                                        <p:tav tm="0">
                                          <p:val>
                                            <p:strVal val="#ppt_x"/>
                                          </p:val>
                                        </p:tav>
                                        <p:tav tm="100000">
                                          <p:val>
                                            <p:strVal val="#ppt_x"/>
                                          </p:val>
                                        </p:tav>
                                      </p:tavLst>
                                    </p:anim>
                                    <p:anim calcmode="lin" valueType="num">
                                      <p:cBhvr>
                                        <p:cTn id="37" dur="1000" fill="hold"/>
                                        <p:tgtEl>
                                          <p:spTgt spid="4102">
                                            <p:graphicEl>
                                              <a:dgm id="{82D5C73D-C64C-4F87-8CA0-60247D777885}"/>
                                            </p:graphic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4102">
                                            <p:graphicEl>
                                              <a:dgm id="{A3E9F746-0A4F-4874-9544-F700638DDD37}"/>
                                            </p:graphicEl>
                                          </p:spTgt>
                                        </p:tgtEl>
                                        <p:attrNameLst>
                                          <p:attrName>style.visibility</p:attrName>
                                        </p:attrNameLst>
                                      </p:cBhvr>
                                      <p:to>
                                        <p:strVal val="visible"/>
                                      </p:to>
                                    </p:set>
                                    <p:animEffect transition="in" filter="fade">
                                      <p:cBhvr>
                                        <p:cTn id="42" dur="1000"/>
                                        <p:tgtEl>
                                          <p:spTgt spid="4102">
                                            <p:graphicEl>
                                              <a:dgm id="{A3E9F746-0A4F-4874-9544-F700638DDD37}"/>
                                            </p:graphicEl>
                                          </p:spTgt>
                                        </p:tgtEl>
                                      </p:cBhvr>
                                    </p:animEffect>
                                    <p:anim calcmode="lin" valueType="num">
                                      <p:cBhvr>
                                        <p:cTn id="43" dur="1000" fill="hold"/>
                                        <p:tgtEl>
                                          <p:spTgt spid="4102">
                                            <p:graphicEl>
                                              <a:dgm id="{A3E9F746-0A4F-4874-9544-F700638DDD37}"/>
                                            </p:graphicEl>
                                          </p:spTgt>
                                        </p:tgtEl>
                                        <p:attrNameLst>
                                          <p:attrName>ppt_x</p:attrName>
                                        </p:attrNameLst>
                                      </p:cBhvr>
                                      <p:tavLst>
                                        <p:tav tm="0">
                                          <p:val>
                                            <p:strVal val="#ppt_x"/>
                                          </p:val>
                                        </p:tav>
                                        <p:tav tm="100000">
                                          <p:val>
                                            <p:strVal val="#ppt_x"/>
                                          </p:val>
                                        </p:tav>
                                      </p:tavLst>
                                    </p:anim>
                                    <p:anim calcmode="lin" valueType="num">
                                      <p:cBhvr>
                                        <p:cTn id="44" dur="1000" fill="hold"/>
                                        <p:tgtEl>
                                          <p:spTgt spid="4102">
                                            <p:graphicEl>
                                              <a:dgm id="{A3E9F746-0A4F-4874-9544-F700638DDD37}"/>
                                            </p:graphic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4102">
                                            <p:graphicEl>
                                              <a:dgm id="{48A70558-AFA2-4282-B018-BAA798EF4B5F}"/>
                                            </p:graphicEl>
                                          </p:spTgt>
                                        </p:tgtEl>
                                        <p:attrNameLst>
                                          <p:attrName>style.visibility</p:attrName>
                                        </p:attrNameLst>
                                      </p:cBhvr>
                                      <p:to>
                                        <p:strVal val="visible"/>
                                      </p:to>
                                    </p:set>
                                    <p:animEffect transition="in" filter="fade">
                                      <p:cBhvr>
                                        <p:cTn id="49" dur="1000"/>
                                        <p:tgtEl>
                                          <p:spTgt spid="4102">
                                            <p:graphicEl>
                                              <a:dgm id="{48A70558-AFA2-4282-B018-BAA798EF4B5F}"/>
                                            </p:graphicEl>
                                          </p:spTgt>
                                        </p:tgtEl>
                                      </p:cBhvr>
                                    </p:animEffect>
                                    <p:anim calcmode="lin" valueType="num">
                                      <p:cBhvr>
                                        <p:cTn id="50" dur="1000" fill="hold"/>
                                        <p:tgtEl>
                                          <p:spTgt spid="4102">
                                            <p:graphicEl>
                                              <a:dgm id="{48A70558-AFA2-4282-B018-BAA798EF4B5F}"/>
                                            </p:graphicEl>
                                          </p:spTgt>
                                        </p:tgtEl>
                                        <p:attrNameLst>
                                          <p:attrName>ppt_x</p:attrName>
                                        </p:attrNameLst>
                                      </p:cBhvr>
                                      <p:tavLst>
                                        <p:tav tm="0">
                                          <p:val>
                                            <p:strVal val="#ppt_x"/>
                                          </p:val>
                                        </p:tav>
                                        <p:tav tm="100000">
                                          <p:val>
                                            <p:strVal val="#ppt_x"/>
                                          </p:val>
                                        </p:tav>
                                      </p:tavLst>
                                    </p:anim>
                                    <p:anim calcmode="lin" valueType="num">
                                      <p:cBhvr>
                                        <p:cTn id="51" dur="1000" fill="hold"/>
                                        <p:tgtEl>
                                          <p:spTgt spid="4102">
                                            <p:graphicEl>
                                              <a:dgm id="{48A70558-AFA2-4282-B018-BAA798EF4B5F}"/>
                                            </p:graphic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4102" grpId="0">
        <p:bldSub>
          <a:bldDgm bld="one"/>
        </p:bldSub>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1DA6B4-9B0F-93A4-7AE3-9C2E6F74C82E}"/>
              </a:ext>
            </a:extLst>
          </p:cNvPr>
          <p:cNvSpPr>
            <a:spLocks noGrp="1"/>
          </p:cNvSpPr>
          <p:nvPr>
            <p:ph type="title"/>
          </p:nvPr>
        </p:nvSpPr>
        <p:spPr>
          <a:xfrm>
            <a:off x="1641647" y="474453"/>
            <a:ext cx="3932237" cy="1279661"/>
          </a:xfrm>
        </p:spPr>
        <p:txBody>
          <a:bodyPr>
            <a:normAutofit fontScale="90000"/>
          </a:bodyPr>
          <a:lstStyle/>
          <a:p>
            <a:pPr algn="ctr"/>
            <a:r>
              <a:rPr lang="en-US" b="1" dirty="0">
                <a:latin typeface="Times New Roman" panose="02020603050405020304" pitchFamily="18" charset="0"/>
                <a:cs typeface="Times New Roman" panose="02020603050405020304" pitchFamily="18" charset="0"/>
              </a:rPr>
              <a:t>County Lines Activity through ILP</a:t>
            </a:r>
            <a:endParaRPr lang="en-GB" b="1" dirty="0">
              <a:latin typeface="Times New Roman" panose="02020603050405020304" pitchFamily="18" charset="0"/>
              <a:cs typeface="Times New Roman" panose="02020603050405020304" pitchFamily="18" charset="0"/>
            </a:endParaRPr>
          </a:p>
        </p:txBody>
      </p:sp>
      <p:pic>
        <p:nvPicPr>
          <p:cNvPr id="5122" name="Picture 2" descr="Cogent | Blog | Predictive Policing using Machine Learning (With Examples)">
            <a:extLst>
              <a:ext uri="{FF2B5EF4-FFF2-40B4-BE49-F238E27FC236}">
                <a16:creationId xmlns:a16="http://schemas.microsoft.com/office/drawing/2014/main" id="{0072C460-9D6E-289F-7447-7CE1C7964A98}"/>
              </a:ext>
            </a:extLst>
          </p:cNvPr>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l="7797" r="7797"/>
          <a:stretch>
            <a:fillRect/>
          </a:stretch>
        </p:blipFill>
        <p:spPr bwMode="auto">
          <a:xfrm>
            <a:off x="7216725" y="196947"/>
            <a:ext cx="4614203" cy="5978769"/>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124" name="Content Placeholder 4">
            <a:extLst>
              <a:ext uri="{FF2B5EF4-FFF2-40B4-BE49-F238E27FC236}">
                <a16:creationId xmlns:a16="http://schemas.microsoft.com/office/drawing/2014/main" id="{06647D28-81F4-4296-7383-9D3B7A60CBF9}"/>
              </a:ext>
            </a:extLst>
          </p:cNvPr>
          <p:cNvGraphicFramePr/>
          <p:nvPr>
            <p:extLst>
              <p:ext uri="{D42A27DB-BD31-4B8C-83A1-F6EECF244321}">
                <p14:modId xmlns:p14="http://schemas.microsoft.com/office/powerpoint/2010/main" val="3840637107"/>
              </p:ext>
            </p:extLst>
          </p:nvPr>
        </p:nvGraphicFramePr>
        <p:xfrm>
          <a:off x="839788" y="1899139"/>
          <a:ext cx="6376937" cy="47619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8296601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122"/>
                                        </p:tgtEl>
                                        <p:attrNameLst>
                                          <p:attrName>style.visibility</p:attrName>
                                        </p:attrNameLst>
                                      </p:cBhvr>
                                      <p:to>
                                        <p:strVal val="visible"/>
                                      </p:to>
                                    </p:set>
                                    <p:animEffect transition="in" filter="fade">
                                      <p:cBhvr>
                                        <p:cTn id="14" dur="1000"/>
                                        <p:tgtEl>
                                          <p:spTgt spid="5122"/>
                                        </p:tgtEl>
                                      </p:cBhvr>
                                    </p:animEffect>
                                    <p:anim calcmode="lin" valueType="num">
                                      <p:cBhvr>
                                        <p:cTn id="15" dur="1000" fill="hold"/>
                                        <p:tgtEl>
                                          <p:spTgt spid="5122"/>
                                        </p:tgtEl>
                                        <p:attrNameLst>
                                          <p:attrName>ppt_x</p:attrName>
                                        </p:attrNameLst>
                                      </p:cBhvr>
                                      <p:tavLst>
                                        <p:tav tm="0">
                                          <p:val>
                                            <p:strVal val="#ppt_x"/>
                                          </p:val>
                                        </p:tav>
                                        <p:tav tm="100000">
                                          <p:val>
                                            <p:strVal val="#ppt_x"/>
                                          </p:val>
                                        </p:tav>
                                      </p:tavLst>
                                    </p:anim>
                                    <p:anim calcmode="lin" valueType="num">
                                      <p:cBhvr>
                                        <p:cTn id="16" dur="1000" fill="hold"/>
                                        <p:tgtEl>
                                          <p:spTgt spid="5122"/>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124">
                                            <p:graphicEl>
                                              <a:dgm id="{61553E6D-7B4D-49D7-8B92-B95305B5DF86}"/>
                                            </p:graphicEl>
                                          </p:spTgt>
                                        </p:tgtEl>
                                        <p:attrNameLst>
                                          <p:attrName>style.visibility</p:attrName>
                                        </p:attrNameLst>
                                      </p:cBhvr>
                                      <p:to>
                                        <p:strVal val="visible"/>
                                      </p:to>
                                    </p:set>
                                    <p:animEffect transition="in" filter="fade">
                                      <p:cBhvr>
                                        <p:cTn id="21" dur="1000"/>
                                        <p:tgtEl>
                                          <p:spTgt spid="5124">
                                            <p:graphicEl>
                                              <a:dgm id="{61553E6D-7B4D-49D7-8B92-B95305B5DF86}"/>
                                            </p:graphicEl>
                                          </p:spTgt>
                                        </p:tgtEl>
                                      </p:cBhvr>
                                    </p:animEffect>
                                    <p:anim calcmode="lin" valueType="num">
                                      <p:cBhvr>
                                        <p:cTn id="22" dur="1000" fill="hold"/>
                                        <p:tgtEl>
                                          <p:spTgt spid="5124">
                                            <p:graphicEl>
                                              <a:dgm id="{61553E6D-7B4D-49D7-8B92-B95305B5DF86}"/>
                                            </p:graphicEl>
                                          </p:spTgt>
                                        </p:tgtEl>
                                        <p:attrNameLst>
                                          <p:attrName>ppt_x</p:attrName>
                                        </p:attrNameLst>
                                      </p:cBhvr>
                                      <p:tavLst>
                                        <p:tav tm="0">
                                          <p:val>
                                            <p:strVal val="#ppt_x"/>
                                          </p:val>
                                        </p:tav>
                                        <p:tav tm="100000">
                                          <p:val>
                                            <p:strVal val="#ppt_x"/>
                                          </p:val>
                                        </p:tav>
                                      </p:tavLst>
                                    </p:anim>
                                    <p:anim calcmode="lin" valueType="num">
                                      <p:cBhvr>
                                        <p:cTn id="23" dur="1000" fill="hold"/>
                                        <p:tgtEl>
                                          <p:spTgt spid="5124">
                                            <p:graphicEl>
                                              <a:dgm id="{61553E6D-7B4D-49D7-8B92-B95305B5DF86}"/>
                                            </p:graphic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5124">
                                            <p:graphicEl>
                                              <a:dgm id="{057EA3FB-B57E-48C1-A67B-C5917BF6CBB9}"/>
                                            </p:graphicEl>
                                          </p:spTgt>
                                        </p:tgtEl>
                                        <p:attrNameLst>
                                          <p:attrName>style.visibility</p:attrName>
                                        </p:attrNameLst>
                                      </p:cBhvr>
                                      <p:to>
                                        <p:strVal val="visible"/>
                                      </p:to>
                                    </p:set>
                                    <p:animEffect transition="in" filter="fade">
                                      <p:cBhvr>
                                        <p:cTn id="28" dur="1000"/>
                                        <p:tgtEl>
                                          <p:spTgt spid="5124">
                                            <p:graphicEl>
                                              <a:dgm id="{057EA3FB-B57E-48C1-A67B-C5917BF6CBB9}"/>
                                            </p:graphicEl>
                                          </p:spTgt>
                                        </p:tgtEl>
                                      </p:cBhvr>
                                    </p:animEffect>
                                    <p:anim calcmode="lin" valueType="num">
                                      <p:cBhvr>
                                        <p:cTn id="29" dur="1000" fill="hold"/>
                                        <p:tgtEl>
                                          <p:spTgt spid="5124">
                                            <p:graphicEl>
                                              <a:dgm id="{057EA3FB-B57E-48C1-A67B-C5917BF6CBB9}"/>
                                            </p:graphicEl>
                                          </p:spTgt>
                                        </p:tgtEl>
                                        <p:attrNameLst>
                                          <p:attrName>ppt_x</p:attrName>
                                        </p:attrNameLst>
                                      </p:cBhvr>
                                      <p:tavLst>
                                        <p:tav tm="0">
                                          <p:val>
                                            <p:strVal val="#ppt_x"/>
                                          </p:val>
                                        </p:tav>
                                        <p:tav tm="100000">
                                          <p:val>
                                            <p:strVal val="#ppt_x"/>
                                          </p:val>
                                        </p:tav>
                                      </p:tavLst>
                                    </p:anim>
                                    <p:anim calcmode="lin" valueType="num">
                                      <p:cBhvr>
                                        <p:cTn id="30" dur="1000" fill="hold"/>
                                        <p:tgtEl>
                                          <p:spTgt spid="5124">
                                            <p:graphicEl>
                                              <a:dgm id="{057EA3FB-B57E-48C1-A67B-C5917BF6CBB9}"/>
                                            </p:graphic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5124">
                                            <p:graphicEl>
                                              <a:dgm id="{C46B3339-4612-4CA5-BAFA-55CC41677297}"/>
                                            </p:graphicEl>
                                          </p:spTgt>
                                        </p:tgtEl>
                                        <p:attrNameLst>
                                          <p:attrName>style.visibility</p:attrName>
                                        </p:attrNameLst>
                                      </p:cBhvr>
                                      <p:to>
                                        <p:strVal val="visible"/>
                                      </p:to>
                                    </p:set>
                                    <p:animEffect transition="in" filter="fade">
                                      <p:cBhvr>
                                        <p:cTn id="35" dur="1000"/>
                                        <p:tgtEl>
                                          <p:spTgt spid="5124">
                                            <p:graphicEl>
                                              <a:dgm id="{C46B3339-4612-4CA5-BAFA-55CC41677297}"/>
                                            </p:graphicEl>
                                          </p:spTgt>
                                        </p:tgtEl>
                                      </p:cBhvr>
                                    </p:animEffect>
                                    <p:anim calcmode="lin" valueType="num">
                                      <p:cBhvr>
                                        <p:cTn id="36" dur="1000" fill="hold"/>
                                        <p:tgtEl>
                                          <p:spTgt spid="5124">
                                            <p:graphicEl>
                                              <a:dgm id="{C46B3339-4612-4CA5-BAFA-55CC41677297}"/>
                                            </p:graphicEl>
                                          </p:spTgt>
                                        </p:tgtEl>
                                        <p:attrNameLst>
                                          <p:attrName>ppt_x</p:attrName>
                                        </p:attrNameLst>
                                      </p:cBhvr>
                                      <p:tavLst>
                                        <p:tav tm="0">
                                          <p:val>
                                            <p:strVal val="#ppt_x"/>
                                          </p:val>
                                        </p:tav>
                                        <p:tav tm="100000">
                                          <p:val>
                                            <p:strVal val="#ppt_x"/>
                                          </p:val>
                                        </p:tav>
                                      </p:tavLst>
                                    </p:anim>
                                    <p:anim calcmode="lin" valueType="num">
                                      <p:cBhvr>
                                        <p:cTn id="37" dur="1000" fill="hold"/>
                                        <p:tgtEl>
                                          <p:spTgt spid="5124">
                                            <p:graphicEl>
                                              <a:dgm id="{C46B3339-4612-4CA5-BAFA-55CC41677297}"/>
                                            </p:graphic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5124">
                                            <p:graphicEl>
                                              <a:dgm id="{0EE9C756-CF1D-4786-AC81-4EEC7A52B4BF}"/>
                                            </p:graphicEl>
                                          </p:spTgt>
                                        </p:tgtEl>
                                        <p:attrNameLst>
                                          <p:attrName>style.visibility</p:attrName>
                                        </p:attrNameLst>
                                      </p:cBhvr>
                                      <p:to>
                                        <p:strVal val="visible"/>
                                      </p:to>
                                    </p:set>
                                    <p:animEffect transition="in" filter="fade">
                                      <p:cBhvr>
                                        <p:cTn id="42" dur="1000"/>
                                        <p:tgtEl>
                                          <p:spTgt spid="5124">
                                            <p:graphicEl>
                                              <a:dgm id="{0EE9C756-CF1D-4786-AC81-4EEC7A52B4BF}"/>
                                            </p:graphicEl>
                                          </p:spTgt>
                                        </p:tgtEl>
                                      </p:cBhvr>
                                    </p:animEffect>
                                    <p:anim calcmode="lin" valueType="num">
                                      <p:cBhvr>
                                        <p:cTn id="43" dur="1000" fill="hold"/>
                                        <p:tgtEl>
                                          <p:spTgt spid="5124">
                                            <p:graphicEl>
                                              <a:dgm id="{0EE9C756-CF1D-4786-AC81-4EEC7A52B4BF}"/>
                                            </p:graphicEl>
                                          </p:spTgt>
                                        </p:tgtEl>
                                        <p:attrNameLst>
                                          <p:attrName>ppt_x</p:attrName>
                                        </p:attrNameLst>
                                      </p:cBhvr>
                                      <p:tavLst>
                                        <p:tav tm="0">
                                          <p:val>
                                            <p:strVal val="#ppt_x"/>
                                          </p:val>
                                        </p:tav>
                                        <p:tav tm="100000">
                                          <p:val>
                                            <p:strVal val="#ppt_x"/>
                                          </p:val>
                                        </p:tav>
                                      </p:tavLst>
                                    </p:anim>
                                    <p:anim calcmode="lin" valueType="num">
                                      <p:cBhvr>
                                        <p:cTn id="44" dur="1000" fill="hold"/>
                                        <p:tgtEl>
                                          <p:spTgt spid="5124">
                                            <p:graphicEl>
                                              <a:dgm id="{0EE9C756-CF1D-4786-AC81-4EEC7A52B4BF}"/>
                                            </p:graphic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5124">
                                            <p:graphicEl>
                                              <a:dgm id="{063E45A7-9B54-4075-9240-FAE8C5BA2CD6}"/>
                                            </p:graphicEl>
                                          </p:spTgt>
                                        </p:tgtEl>
                                        <p:attrNameLst>
                                          <p:attrName>style.visibility</p:attrName>
                                        </p:attrNameLst>
                                      </p:cBhvr>
                                      <p:to>
                                        <p:strVal val="visible"/>
                                      </p:to>
                                    </p:set>
                                    <p:animEffect transition="in" filter="fade">
                                      <p:cBhvr>
                                        <p:cTn id="49" dur="1000"/>
                                        <p:tgtEl>
                                          <p:spTgt spid="5124">
                                            <p:graphicEl>
                                              <a:dgm id="{063E45A7-9B54-4075-9240-FAE8C5BA2CD6}"/>
                                            </p:graphicEl>
                                          </p:spTgt>
                                        </p:tgtEl>
                                      </p:cBhvr>
                                    </p:animEffect>
                                    <p:anim calcmode="lin" valueType="num">
                                      <p:cBhvr>
                                        <p:cTn id="50" dur="1000" fill="hold"/>
                                        <p:tgtEl>
                                          <p:spTgt spid="5124">
                                            <p:graphicEl>
                                              <a:dgm id="{063E45A7-9B54-4075-9240-FAE8C5BA2CD6}"/>
                                            </p:graphicEl>
                                          </p:spTgt>
                                        </p:tgtEl>
                                        <p:attrNameLst>
                                          <p:attrName>ppt_x</p:attrName>
                                        </p:attrNameLst>
                                      </p:cBhvr>
                                      <p:tavLst>
                                        <p:tav tm="0">
                                          <p:val>
                                            <p:strVal val="#ppt_x"/>
                                          </p:val>
                                        </p:tav>
                                        <p:tav tm="100000">
                                          <p:val>
                                            <p:strVal val="#ppt_x"/>
                                          </p:val>
                                        </p:tav>
                                      </p:tavLst>
                                    </p:anim>
                                    <p:anim calcmode="lin" valueType="num">
                                      <p:cBhvr>
                                        <p:cTn id="51" dur="1000" fill="hold"/>
                                        <p:tgtEl>
                                          <p:spTgt spid="5124">
                                            <p:graphicEl>
                                              <a:dgm id="{063E45A7-9B54-4075-9240-FAE8C5BA2CD6}"/>
                                            </p:graphic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5124">
                                            <p:graphicEl>
                                              <a:dgm id="{51979E91-66C9-417D-A05A-2032A4678F0A}"/>
                                            </p:graphicEl>
                                          </p:spTgt>
                                        </p:tgtEl>
                                        <p:attrNameLst>
                                          <p:attrName>style.visibility</p:attrName>
                                        </p:attrNameLst>
                                      </p:cBhvr>
                                      <p:to>
                                        <p:strVal val="visible"/>
                                      </p:to>
                                    </p:set>
                                    <p:animEffect transition="in" filter="fade">
                                      <p:cBhvr>
                                        <p:cTn id="56" dur="1000"/>
                                        <p:tgtEl>
                                          <p:spTgt spid="5124">
                                            <p:graphicEl>
                                              <a:dgm id="{51979E91-66C9-417D-A05A-2032A4678F0A}"/>
                                            </p:graphicEl>
                                          </p:spTgt>
                                        </p:tgtEl>
                                      </p:cBhvr>
                                    </p:animEffect>
                                    <p:anim calcmode="lin" valueType="num">
                                      <p:cBhvr>
                                        <p:cTn id="57" dur="1000" fill="hold"/>
                                        <p:tgtEl>
                                          <p:spTgt spid="5124">
                                            <p:graphicEl>
                                              <a:dgm id="{51979E91-66C9-417D-A05A-2032A4678F0A}"/>
                                            </p:graphicEl>
                                          </p:spTgt>
                                        </p:tgtEl>
                                        <p:attrNameLst>
                                          <p:attrName>ppt_x</p:attrName>
                                        </p:attrNameLst>
                                      </p:cBhvr>
                                      <p:tavLst>
                                        <p:tav tm="0">
                                          <p:val>
                                            <p:strVal val="#ppt_x"/>
                                          </p:val>
                                        </p:tav>
                                        <p:tav tm="100000">
                                          <p:val>
                                            <p:strVal val="#ppt_x"/>
                                          </p:val>
                                        </p:tav>
                                      </p:tavLst>
                                    </p:anim>
                                    <p:anim calcmode="lin" valueType="num">
                                      <p:cBhvr>
                                        <p:cTn id="58" dur="1000" fill="hold"/>
                                        <p:tgtEl>
                                          <p:spTgt spid="5124">
                                            <p:graphicEl>
                                              <a:dgm id="{51979E91-66C9-417D-A05A-2032A4678F0A}"/>
                                            </p:graphic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5124">
                                            <p:graphicEl>
                                              <a:dgm id="{48A9B358-42D3-4255-9321-6C8EAE6DE01F}"/>
                                            </p:graphicEl>
                                          </p:spTgt>
                                        </p:tgtEl>
                                        <p:attrNameLst>
                                          <p:attrName>style.visibility</p:attrName>
                                        </p:attrNameLst>
                                      </p:cBhvr>
                                      <p:to>
                                        <p:strVal val="visible"/>
                                      </p:to>
                                    </p:set>
                                    <p:animEffect transition="in" filter="fade">
                                      <p:cBhvr>
                                        <p:cTn id="63" dur="1000"/>
                                        <p:tgtEl>
                                          <p:spTgt spid="5124">
                                            <p:graphicEl>
                                              <a:dgm id="{48A9B358-42D3-4255-9321-6C8EAE6DE01F}"/>
                                            </p:graphicEl>
                                          </p:spTgt>
                                        </p:tgtEl>
                                      </p:cBhvr>
                                    </p:animEffect>
                                    <p:anim calcmode="lin" valueType="num">
                                      <p:cBhvr>
                                        <p:cTn id="64" dur="1000" fill="hold"/>
                                        <p:tgtEl>
                                          <p:spTgt spid="5124">
                                            <p:graphicEl>
                                              <a:dgm id="{48A9B358-42D3-4255-9321-6C8EAE6DE01F}"/>
                                            </p:graphicEl>
                                          </p:spTgt>
                                        </p:tgtEl>
                                        <p:attrNameLst>
                                          <p:attrName>ppt_x</p:attrName>
                                        </p:attrNameLst>
                                      </p:cBhvr>
                                      <p:tavLst>
                                        <p:tav tm="0">
                                          <p:val>
                                            <p:strVal val="#ppt_x"/>
                                          </p:val>
                                        </p:tav>
                                        <p:tav tm="100000">
                                          <p:val>
                                            <p:strVal val="#ppt_x"/>
                                          </p:val>
                                        </p:tav>
                                      </p:tavLst>
                                    </p:anim>
                                    <p:anim calcmode="lin" valueType="num">
                                      <p:cBhvr>
                                        <p:cTn id="65" dur="1000" fill="hold"/>
                                        <p:tgtEl>
                                          <p:spTgt spid="5124">
                                            <p:graphicEl>
                                              <a:dgm id="{48A9B358-42D3-4255-9321-6C8EAE6DE01F}"/>
                                            </p:graphic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5124">
                                            <p:graphicEl>
                                              <a:dgm id="{D83099F6-7645-4F79-A116-410B00175C84}"/>
                                            </p:graphicEl>
                                          </p:spTgt>
                                        </p:tgtEl>
                                        <p:attrNameLst>
                                          <p:attrName>style.visibility</p:attrName>
                                        </p:attrNameLst>
                                      </p:cBhvr>
                                      <p:to>
                                        <p:strVal val="visible"/>
                                      </p:to>
                                    </p:set>
                                    <p:animEffect transition="in" filter="fade">
                                      <p:cBhvr>
                                        <p:cTn id="70" dur="1000"/>
                                        <p:tgtEl>
                                          <p:spTgt spid="5124">
                                            <p:graphicEl>
                                              <a:dgm id="{D83099F6-7645-4F79-A116-410B00175C84}"/>
                                            </p:graphicEl>
                                          </p:spTgt>
                                        </p:tgtEl>
                                      </p:cBhvr>
                                    </p:animEffect>
                                    <p:anim calcmode="lin" valueType="num">
                                      <p:cBhvr>
                                        <p:cTn id="71" dur="1000" fill="hold"/>
                                        <p:tgtEl>
                                          <p:spTgt spid="5124">
                                            <p:graphicEl>
                                              <a:dgm id="{D83099F6-7645-4F79-A116-410B00175C84}"/>
                                            </p:graphicEl>
                                          </p:spTgt>
                                        </p:tgtEl>
                                        <p:attrNameLst>
                                          <p:attrName>ppt_x</p:attrName>
                                        </p:attrNameLst>
                                      </p:cBhvr>
                                      <p:tavLst>
                                        <p:tav tm="0">
                                          <p:val>
                                            <p:strVal val="#ppt_x"/>
                                          </p:val>
                                        </p:tav>
                                        <p:tav tm="100000">
                                          <p:val>
                                            <p:strVal val="#ppt_x"/>
                                          </p:val>
                                        </p:tav>
                                      </p:tavLst>
                                    </p:anim>
                                    <p:anim calcmode="lin" valueType="num">
                                      <p:cBhvr>
                                        <p:cTn id="72" dur="1000" fill="hold"/>
                                        <p:tgtEl>
                                          <p:spTgt spid="5124">
                                            <p:graphicEl>
                                              <a:dgm id="{D83099F6-7645-4F79-A116-410B00175C84}"/>
                                            </p:graphic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124"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4D8AAB-9410-5A03-D042-DC8BC70867EF}"/>
              </a:ext>
            </a:extLst>
          </p:cNvPr>
          <p:cNvSpPr>
            <a:spLocks noGrp="1"/>
          </p:cNvSpPr>
          <p:nvPr>
            <p:ph type="title"/>
          </p:nvPr>
        </p:nvSpPr>
        <p:spPr/>
        <p:txBody>
          <a:bodyPr/>
          <a:lstStyle/>
          <a:p>
            <a:pPr algn="ctr"/>
            <a:r>
              <a:rPr lang="en-US" dirty="0">
                <a:latin typeface="Times New Roman" panose="02020603050405020304" pitchFamily="18" charset="0"/>
                <a:cs typeface="Times New Roman" panose="02020603050405020304" pitchFamily="18" charset="0"/>
              </a:rPr>
              <a:t>Effectiveness of ILP in County Lines Disruption</a:t>
            </a:r>
            <a:endParaRPr lang="en-GB" dirty="0">
              <a:latin typeface="Times New Roman" panose="02020603050405020304" pitchFamily="18" charset="0"/>
              <a:cs typeface="Times New Roman" panose="02020603050405020304" pitchFamily="18" charset="0"/>
            </a:endParaRPr>
          </a:p>
        </p:txBody>
      </p:sp>
      <p:graphicFrame>
        <p:nvGraphicFramePr>
          <p:cNvPr id="5" name="Content Placeholder 2">
            <a:extLst>
              <a:ext uri="{FF2B5EF4-FFF2-40B4-BE49-F238E27FC236}">
                <a16:creationId xmlns:a16="http://schemas.microsoft.com/office/drawing/2014/main" id="{9C64E5EC-CF54-EE5A-149B-E349B2E8CEB0}"/>
              </a:ext>
            </a:extLst>
          </p:cNvPr>
          <p:cNvGraphicFramePr>
            <a:graphicFrameLocks noGrp="1"/>
          </p:cNvGraphicFramePr>
          <p:nvPr>
            <p:ph idx="1"/>
            <p:extLst>
              <p:ext uri="{D42A27DB-BD31-4B8C-83A1-F6EECF244321}">
                <p14:modId xmlns:p14="http://schemas.microsoft.com/office/powerpoint/2010/main" val="2708247017"/>
              </p:ext>
            </p:extLst>
          </p:nvPr>
        </p:nvGraphicFramePr>
        <p:xfrm>
          <a:off x="1143000" y="2249487"/>
          <a:ext cx="9905999" cy="44963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5231284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graphicEl>
                                              <a:dgm id="{D7642E4B-D63F-48D3-8F2E-F0B6CB3ADDD3}"/>
                                            </p:graphicEl>
                                          </p:spTgt>
                                        </p:tgtEl>
                                        <p:attrNameLst>
                                          <p:attrName>style.visibility</p:attrName>
                                        </p:attrNameLst>
                                      </p:cBhvr>
                                      <p:to>
                                        <p:strVal val="visible"/>
                                      </p:to>
                                    </p:set>
                                    <p:animEffect transition="in" filter="fade">
                                      <p:cBhvr>
                                        <p:cTn id="14" dur="1000"/>
                                        <p:tgtEl>
                                          <p:spTgt spid="5">
                                            <p:graphicEl>
                                              <a:dgm id="{D7642E4B-D63F-48D3-8F2E-F0B6CB3ADDD3}"/>
                                            </p:graphicEl>
                                          </p:spTgt>
                                        </p:tgtEl>
                                      </p:cBhvr>
                                    </p:animEffect>
                                    <p:anim calcmode="lin" valueType="num">
                                      <p:cBhvr>
                                        <p:cTn id="15" dur="1000" fill="hold"/>
                                        <p:tgtEl>
                                          <p:spTgt spid="5">
                                            <p:graphicEl>
                                              <a:dgm id="{D7642E4B-D63F-48D3-8F2E-F0B6CB3ADDD3}"/>
                                            </p:graphicEl>
                                          </p:spTgt>
                                        </p:tgtEl>
                                        <p:attrNameLst>
                                          <p:attrName>ppt_x</p:attrName>
                                        </p:attrNameLst>
                                      </p:cBhvr>
                                      <p:tavLst>
                                        <p:tav tm="0">
                                          <p:val>
                                            <p:strVal val="#ppt_x"/>
                                          </p:val>
                                        </p:tav>
                                        <p:tav tm="100000">
                                          <p:val>
                                            <p:strVal val="#ppt_x"/>
                                          </p:val>
                                        </p:tav>
                                      </p:tavLst>
                                    </p:anim>
                                    <p:anim calcmode="lin" valueType="num">
                                      <p:cBhvr>
                                        <p:cTn id="16" dur="1000" fill="hold"/>
                                        <p:tgtEl>
                                          <p:spTgt spid="5">
                                            <p:graphicEl>
                                              <a:dgm id="{D7642E4B-D63F-48D3-8F2E-F0B6CB3ADDD3}"/>
                                            </p:graphic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graphicEl>
                                              <a:dgm id="{8529D6B7-42AC-4BC7-AE18-EC706DA9A132}"/>
                                            </p:graphicEl>
                                          </p:spTgt>
                                        </p:tgtEl>
                                        <p:attrNameLst>
                                          <p:attrName>style.visibility</p:attrName>
                                        </p:attrNameLst>
                                      </p:cBhvr>
                                      <p:to>
                                        <p:strVal val="visible"/>
                                      </p:to>
                                    </p:set>
                                    <p:animEffect transition="in" filter="fade">
                                      <p:cBhvr>
                                        <p:cTn id="21" dur="1000"/>
                                        <p:tgtEl>
                                          <p:spTgt spid="5">
                                            <p:graphicEl>
                                              <a:dgm id="{8529D6B7-42AC-4BC7-AE18-EC706DA9A132}"/>
                                            </p:graphicEl>
                                          </p:spTgt>
                                        </p:tgtEl>
                                      </p:cBhvr>
                                    </p:animEffect>
                                    <p:anim calcmode="lin" valueType="num">
                                      <p:cBhvr>
                                        <p:cTn id="22" dur="1000" fill="hold"/>
                                        <p:tgtEl>
                                          <p:spTgt spid="5">
                                            <p:graphicEl>
                                              <a:dgm id="{8529D6B7-42AC-4BC7-AE18-EC706DA9A132}"/>
                                            </p:graphicEl>
                                          </p:spTgt>
                                        </p:tgtEl>
                                        <p:attrNameLst>
                                          <p:attrName>ppt_x</p:attrName>
                                        </p:attrNameLst>
                                      </p:cBhvr>
                                      <p:tavLst>
                                        <p:tav tm="0">
                                          <p:val>
                                            <p:strVal val="#ppt_x"/>
                                          </p:val>
                                        </p:tav>
                                        <p:tav tm="100000">
                                          <p:val>
                                            <p:strVal val="#ppt_x"/>
                                          </p:val>
                                        </p:tav>
                                      </p:tavLst>
                                    </p:anim>
                                    <p:anim calcmode="lin" valueType="num">
                                      <p:cBhvr>
                                        <p:cTn id="23" dur="1000" fill="hold"/>
                                        <p:tgtEl>
                                          <p:spTgt spid="5">
                                            <p:graphicEl>
                                              <a:dgm id="{8529D6B7-42AC-4BC7-AE18-EC706DA9A132}"/>
                                            </p:graphic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5">
                                            <p:graphicEl>
                                              <a:dgm id="{3AAC84D3-1C49-4197-9E1B-087A5A3D9339}"/>
                                            </p:graphicEl>
                                          </p:spTgt>
                                        </p:tgtEl>
                                        <p:attrNameLst>
                                          <p:attrName>style.visibility</p:attrName>
                                        </p:attrNameLst>
                                      </p:cBhvr>
                                      <p:to>
                                        <p:strVal val="visible"/>
                                      </p:to>
                                    </p:set>
                                    <p:animEffect transition="in" filter="fade">
                                      <p:cBhvr>
                                        <p:cTn id="28" dur="1000"/>
                                        <p:tgtEl>
                                          <p:spTgt spid="5">
                                            <p:graphicEl>
                                              <a:dgm id="{3AAC84D3-1C49-4197-9E1B-087A5A3D9339}"/>
                                            </p:graphicEl>
                                          </p:spTgt>
                                        </p:tgtEl>
                                      </p:cBhvr>
                                    </p:animEffect>
                                    <p:anim calcmode="lin" valueType="num">
                                      <p:cBhvr>
                                        <p:cTn id="29" dur="1000" fill="hold"/>
                                        <p:tgtEl>
                                          <p:spTgt spid="5">
                                            <p:graphicEl>
                                              <a:dgm id="{3AAC84D3-1C49-4197-9E1B-087A5A3D9339}"/>
                                            </p:graphicEl>
                                          </p:spTgt>
                                        </p:tgtEl>
                                        <p:attrNameLst>
                                          <p:attrName>ppt_x</p:attrName>
                                        </p:attrNameLst>
                                      </p:cBhvr>
                                      <p:tavLst>
                                        <p:tav tm="0">
                                          <p:val>
                                            <p:strVal val="#ppt_x"/>
                                          </p:val>
                                        </p:tav>
                                        <p:tav tm="100000">
                                          <p:val>
                                            <p:strVal val="#ppt_x"/>
                                          </p:val>
                                        </p:tav>
                                      </p:tavLst>
                                    </p:anim>
                                    <p:anim calcmode="lin" valueType="num">
                                      <p:cBhvr>
                                        <p:cTn id="30" dur="1000" fill="hold"/>
                                        <p:tgtEl>
                                          <p:spTgt spid="5">
                                            <p:graphicEl>
                                              <a:dgm id="{3AAC84D3-1C49-4197-9E1B-087A5A3D9339}"/>
                                            </p:graphic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5">
                                            <p:graphicEl>
                                              <a:dgm id="{37052F1E-B206-4E18-B19B-A90B0721D74D}"/>
                                            </p:graphicEl>
                                          </p:spTgt>
                                        </p:tgtEl>
                                        <p:attrNameLst>
                                          <p:attrName>style.visibility</p:attrName>
                                        </p:attrNameLst>
                                      </p:cBhvr>
                                      <p:to>
                                        <p:strVal val="visible"/>
                                      </p:to>
                                    </p:set>
                                    <p:animEffect transition="in" filter="fade">
                                      <p:cBhvr>
                                        <p:cTn id="35" dur="1000"/>
                                        <p:tgtEl>
                                          <p:spTgt spid="5">
                                            <p:graphicEl>
                                              <a:dgm id="{37052F1E-B206-4E18-B19B-A90B0721D74D}"/>
                                            </p:graphicEl>
                                          </p:spTgt>
                                        </p:tgtEl>
                                      </p:cBhvr>
                                    </p:animEffect>
                                    <p:anim calcmode="lin" valueType="num">
                                      <p:cBhvr>
                                        <p:cTn id="36" dur="1000" fill="hold"/>
                                        <p:tgtEl>
                                          <p:spTgt spid="5">
                                            <p:graphicEl>
                                              <a:dgm id="{37052F1E-B206-4E18-B19B-A90B0721D74D}"/>
                                            </p:graphicEl>
                                          </p:spTgt>
                                        </p:tgtEl>
                                        <p:attrNameLst>
                                          <p:attrName>ppt_x</p:attrName>
                                        </p:attrNameLst>
                                      </p:cBhvr>
                                      <p:tavLst>
                                        <p:tav tm="0">
                                          <p:val>
                                            <p:strVal val="#ppt_x"/>
                                          </p:val>
                                        </p:tav>
                                        <p:tav tm="100000">
                                          <p:val>
                                            <p:strVal val="#ppt_x"/>
                                          </p:val>
                                        </p:tav>
                                      </p:tavLst>
                                    </p:anim>
                                    <p:anim calcmode="lin" valueType="num">
                                      <p:cBhvr>
                                        <p:cTn id="37" dur="1000" fill="hold"/>
                                        <p:tgtEl>
                                          <p:spTgt spid="5">
                                            <p:graphicEl>
                                              <a:dgm id="{37052F1E-B206-4E18-B19B-A90B0721D74D}"/>
                                            </p:graphic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5">
                                            <p:graphicEl>
                                              <a:dgm id="{9576F676-95EA-4DB2-B83A-88E87A8C3731}"/>
                                            </p:graphicEl>
                                          </p:spTgt>
                                        </p:tgtEl>
                                        <p:attrNameLst>
                                          <p:attrName>style.visibility</p:attrName>
                                        </p:attrNameLst>
                                      </p:cBhvr>
                                      <p:to>
                                        <p:strVal val="visible"/>
                                      </p:to>
                                    </p:set>
                                    <p:animEffect transition="in" filter="fade">
                                      <p:cBhvr>
                                        <p:cTn id="42" dur="1000"/>
                                        <p:tgtEl>
                                          <p:spTgt spid="5">
                                            <p:graphicEl>
                                              <a:dgm id="{9576F676-95EA-4DB2-B83A-88E87A8C3731}"/>
                                            </p:graphicEl>
                                          </p:spTgt>
                                        </p:tgtEl>
                                      </p:cBhvr>
                                    </p:animEffect>
                                    <p:anim calcmode="lin" valueType="num">
                                      <p:cBhvr>
                                        <p:cTn id="43" dur="1000" fill="hold"/>
                                        <p:tgtEl>
                                          <p:spTgt spid="5">
                                            <p:graphicEl>
                                              <a:dgm id="{9576F676-95EA-4DB2-B83A-88E87A8C3731}"/>
                                            </p:graphicEl>
                                          </p:spTgt>
                                        </p:tgtEl>
                                        <p:attrNameLst>
                                          <p:attrName>ppt_x</p:attrName>
                                        </p:attrNameLst>
                                      </p:cBhvr>
                                      <p:tavLst>
                                        <p:tav tm="0">
                                          <p:val>
                                            <p:strVal val="#ppt_x"/>
                                          </p:val>
                                        </p:tav>
                                        <p:tav tm="100000">
                                          <p:val>
                                            <p:strVal val="#ppt_x"/>
                                          </p:val>
                                        </p:tav>
                                      </p:tavLst>
                                    </p:anim>
                                    <p:anim calcmode="lin" valueType="num">
                                      <p:cBhvr>
                                        <p:cTn id="44" dur="1000" fill="hold"/>
                                        <p:tgtEl>
                                          <p:spTgt spid="5">
                                            <p:graphicEl>
                                              <a:dgm id="{9576F676-95EA-4DB2-B83A-88E87A8C3731}"/>
                                            </p:graphic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5">
                                            <p:graphicEl>
                                              <a:dgm id="{056BD5BC-E148-49D6-98A9-E9E7F0BFB96D}"/>
                                            </p:graphicEl>
                                          </p:spTgt>
                                        </p:tgtEl>
                                        <p:attrNameLst>
                                          <p:attrName>style.visibility</p:attrName>
                                        </p:attrNameLst>
                                      </p:cBhvr>
                                      <p:to>
                                        <p:strVal val="visible"/>
                                      </p:to>
                                    </p:set>
                                    <p:animEffect transition="in" filter="fade">
                                      <p:cBhvr>
                                        <p:cTn id="49" dur="1000"/>
                                        <p:tgtEl>
                                          <p:spTgt spid="5">
                                            <p:graphicEl>
                                              <a:dgm id="{056BD5BC-E148-49D6-98A9-E9E7F0BFB96D}"/>
                                            </p:graphicEl>
                                          </p:spTgt>
                                        </p:tgtEl>
                                      </p:cBhvr>
                                    </p:animEffect>
                                    <p:anim calcmode="lin" valueType="num">
                                      <p:cBhvr>
                                        <p:cTn id="50" dur="1000" fill="hold"/>
                                        <p:tgtEl>
                                          <p:spTgt spid="5">
                                            <p:graphicEl>
                                              <a:dgm id="{056BD5BC-E148-49D6-98A9-E9E7F0BFB96D}"/>
                                            </p:graphicEl>
                                          </p:spTgt>
                                        </p:tgtEl>
                                        <p:attrNameLst>
                                          <p:attrName>ppt_x</p:attrName>
                                        </p:attrNameLst>
                                      </p:cBhvr>
                                      <p:tavLst>
                                        <p:tav tm="0">
                                          <p:val>
                                            <p:strVal val="#ppt_x"/>
                                          </p:val>
                                        </p:tav>
                                        <p:tav tm="100000">
                                          <p:val>
                                            <p:strVal val="#ppt_x"/>
                                          </p:val>
                                        </p:tav>
                                      </p:tavLst>
                                    </p:anim>
                                    <p:anim calcmode="lin" valueType="num">
                                      <p:cBhvr>
                                        <p:cTn id="51" dur="1000" fill="hold"/>
                                        <p:tgtEl>
                                          <p:spTgt spid="5">
                                            <p:graphicEl>
                                              <a:dgm id="{056BD5BC-E148-49D6-98A9-E9E7F0BFB96D}"/>
                                            </p:graphic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5">
                                            <p:graphicEl>
                                              <a:dgm id="{6B91E43C-6D21-4071-9BA0-F184EB618885}"/>
                                            </p:graphicEl>
                                          </p:spTgt>
                                        </p:tgtEl>
                                        <p:attrNameLst>
                                          <p:attrName>style.visibility</p:attrName>
                                        </p:attrNameLst>
                                      </p:cBhvr>
                                      <p:to>
                                        <p:strVal val="visible"/>
                                      </p:to>
                                    </p:set>
                                    <p:animEffect transition="in" filter="fade">
                                      <p:cBhvr>
                                        <p:cTn id="56" dur="1000"/>
                                        <p:tgtEl>
                                          <p:spTgt spid="5">
                                            <p:graphicEl>
                                              <a:dgm id="{6B91E43C-6D21-4071-9BA0-F184EB618885}"/>
                                            </p:graphicEl>
                                          </p:spTgt>
                                        </p:tgtEl>
                                      </p:cBhvr>
                                    </p:animEffect>
                                    <p:anim calcmode="lin" valueType="num">
                                      <p:cBhvr>
                                        <p:cTn id="57" dur="1000" fill="hold"/>
                                        <p:tgtEl>
                                          <p:spTgt spid="5">
                                            <p:graphicEl>
                                              <a:dgm id="{6B91E43C-6D21-4071-9BA0-F184EB618885}"/>
                                            </p:graphicEl>
                                          </p:spTgt>
                                        </p:tgtEl>
                                        <p:attrNameLst>
                                          <p:attrName>ppt_x</p:attrName>
                                        </p:attrNameLst>
                                      </p:cBhvr>
                                      <p:tavLst>
                                        <p:tav tm="0">
                                          <p:val>
                                            <p:strVal val="#ppt_x"/>
                                          </p:val>
                                        </p:tav>
                                        <p:tav tm="100000">
                                          <p:val>
                                            <p:strVal val="#ppt_x"/>
                                          </p:val>
                                        </p:tav>
                                      </p:tavLst>
                                    </p:anim>
                                    <p:anim calcmode="lin" valueType="num">
                                      <p:cBhvr>
                                        <p:cTn id="58" dur="1000" fill="hold"/>
                                        <p:tgtEl>
                                          <p:spTgt spid="5">
                                            <p:graphicEl>
                                              <a:dgm id="{6B91E43C-6D21-4071-9BA0-F184EB618885}"/>
                                            </p:graphic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5">
                                            <p:graphicEl>
                                              <a:dgm id="{5D33487F-C84F-4037-9737-6616EBBE5B7A}"/>
                                            </p:graphicEl>
                                          </p:spTgt>
                                        </p:tgtEl>
                                        <p:attrNameLst>
                                          <p:attrName>style.visibility</p:attrName>
                                        </p:attrNameLst>
                                      </p:cBhvr>
                                      <p:to>
                                        <p:strVal val="visible"/>
                                      </p:to>
                                    </p:set>
                                    <p:animEffect transition="in" filter="fade">
                                      <p:cBhvr>
                                        <p:cTn id="63" dur="1000"/>
                                        <p:tgtEl>
                                          <p:spTgt spid="5">
                                            <p:graphicEl>
                                              <a:dgm id="{5D33487F-C84F-4037-9737-6616EBBE5B7A}"/>
                                            </p:graphicEl>
                                          </p:spTgt>
                                        </p:tgtEl>
                                      </p:cBhvr>
                                    </p:animEffect>
                                    <p:anim calcmode="lin" valueType="num">
                                      <p:cBhvr>
                                        <p:cTn id="64" dur="1000" fill="hold"/>
                                        <p:tgtEl>
                                          <p:spTgt spid="5">
                                            <p:graphicEl>
                                              <a:dgm id="{5D33487F-C84F-4037-9737-6616EBBE5B7A}"/>
                                            </p:graphicEl>
                                          </p:spTgt>
                                        </p:tgtEl>
                                        <p:attrNameLst>
                                          <p:attrName>ppt_x</p:attrName>
                                        </p:attrNameLst>
                                      </p:cBhvr>
                                      <p:tavLst>
                                        <p:tav tm="0">
                                          <p:val>
                                            <p:strVal val="#ppt_x"/>
                                          </p:val>
                                        </p:tav>
                                        <p:tav tm="100000">
                                          <p:val>
                                            <p:strVal val="#ppt_x"/>
                                          </p:val>
                                        </p:tav>
                                      </p:tavLst>
                                    </p:anim>
                                    <p:anim calcmode="lin" valueType="num">
                                      <p:cBhvr>
                                        <p:cTn id="65" dur="1000" fill="hold"/>
                                        <p:tgtEl>
                                          <p:spTgt spid="5">
                                            <p:graphicEl>
                                              <a:dgm id="{5D33487F-C84F-4037-9737-6616EBBE5B7A}"/>
                                            </p:graphic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5">
                                            <p:graphicEl>
                                              <a:dgm id="{23609374-B6C9-4B1E-A2B6-5CE245FD6FB6}"/>
                                            </p:graphicEl>
                                          </p:spTgt>
                                        </p:tgtEl>
                                        <p:attrNameLst>
                                          <p:attrName>style.visibility</p:attrName>
                                        </p:attrNameLst>
                                      </p:cBhvr>
                                      <p:to>
                                        <p:strVal val="visible"/>
                                      </p:to>
                                    </p:set>
                                    <p:animEffect transition="in" filter="fade">
                                      <p:cBhvr>
                                        <p:cTn id="70" dur="1000"/>
                                        <p:tgtEl>
                                          <p:spTgt spid="5">
                                            <p:graphicEl>
                                              <a:dgm id="{23609374-B6C9-4B1E-A2B6-5CE245FD6FB6}"/>
                                            </p:graphicEl>
                                          </p:spTgt>
                                        </p:tgtEl>
                                      </p:cBhvr>
                                    </p:animEffect>
                                    <p:anim calcmode="lin" valueType="num">
                                      <p:cBhvr>
                                        <p:cTn id="71" dur="1000" fill="hold"/>
                                        <p:tgtEl>
                                          <p:spTgt spid="5">
                                            <p:graphicEl>
                                              <a:dgm id="{23609374-B6C9-4B1E-A2B6-5CE245FD6FB6}"/>
                                            </p:graphicEl>
                                          </p:spTgt>
                                        </p:tgtEl>
                                        <p:attrNameLst>
                                          <p:attrName>ppt_x</p:attrName>
                                        </p:attrNameLst>
                                      </p:cBhvr>
                                      <p:tavLst>
                                        <p:tav tm="0">
                                          <p:val>
                                            <p:strVal val="#ppt_x"/>
                                          </p:val>
                                        </p:tav>
                                        <p:tav tm="100000">
                                          <p:val>
                                            <p:strVal val="#ppt_x"/>
                                          </p:val>
                                        </p:tav>
                                      </p:tavLst>
                                    </p:anim>
                                    <p:anim calcmode="lin" valueType="num">
                                      <p:cBhvr>
                                        <p:cTn id="72" dur="1000" fill="hold"/>
                                        <p:tgtEl>
                                          <p:spTgt spid="5">
                                            <p:graphicEl>
                                              <a:dgm id="{23609374-B6C9-4B1E-A2B6-5CE245FD6FB6}"/>
                                            </p:graphic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Sub>
          <a:bldDgm bld="one"/>
        </p:bldSub>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15 county lines disrupted across Hampshire during a national week of  intensification to tackle organised crime drug networks | Hampshire and  Isle of Wight Constabulary">
            <a:extLst>
              <a:ext uri="{FF2B5EF4-FFF2-40B4-BE49-F238E27FC236}">
                <a16:creationId xmlns:a16="http://schemas.microsoft.com/office/drawing/2014/main" id="{D11B15C6-094A-FE8B-EAAF-4A8370FD18F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 y="0"/>
            <a:ext cx="6096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7174" name="Picture 6" descr="Constabulary commended for relentless ...">
            <a:extLst>
              <a:ext uri="{FF2B5EF4-FFF2-40B4-BE49-F238E27FC236}">
                <a16:creationId xmlns:a16="http://schemas.microsoft.com/office/drawing/2014/main" id="{DDCD6E81-5C17-918C-C61A-CCDA7BFE841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5999" y="0"/>
            <a:ext cx="6095999" cy="68579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4565245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0"/>
                                        </p:tgtEl>
                                        <p:attrNameLst>
                                          <p:attrName>style.visibility</p:attrName>
                                        </p:attrNameLst>
                                      </p:cBhvr>
                                      <p:to>
                                        <p:strVal val="visible"/>
                                      </p:to>
                                    </p:set>
                                    <p:animEffect transition="in" filter="fade">
                                      <p:cBhvr>
                                        <p:cTn id="7" dur="1000"/>
                                        <p:tgtEl>
                                          <p:spTgt spid="7170"/>
                                        </p:tgtEl>
                                      </p:cBhvr>
                                    </p:animEffect>
                                    <p:anim calcmode="lin" valueType="num">
                                      <p:cBhvr>
                                        <p:cTn id="8" dur="1000" fill="hold"/>
                                        <p:tgtEl>
                                          <p:spTgt spid="7170"/>
                                        </p:tgtEl>
                                        <p:attrNameLst>
                                          <p:attrName>ppt_x</p:attrName>
                                        </p:attrNameLst>
                                      </p:cBhvr>
                                      <p:tavLst>
                                        <p:tav tm="0">
                                          <p:val>
                                            <p:strVal val="#ppt_x"/>
                                          </p:val>
                                        </p:tav>
                                        <p:tav tm="100000">
                                          <p:val>
                                            <p:strVal val="#ppt_x"/>
                                          </p:val>
                                        </p:tav>
                                      </p:tavLst>
                                    </p:anim>
                                    <p:anim calcmode="lin" valueType="num">
                                      <p:cBhvr>
                                        <p:cTn id="9" dur="1000" fill="hold"/>
                                        <p:tgtEl>
                                          <p:spTgt spid="7170"/>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174"/>
                                        </p:tgtEl>
                                        <p:attrNameLst>
                                          <p:attrName>style.visibility</p:attrName>
                                        </p:attrNameLst>
                                      </p:cBhvr>
                                      <p:to>
                                        <p:strVal val="visible"/>
                                      </p:to>
                                    </p:set>
                                    <p:animEffect transition="in" filter="fade">
                                      <p:cBhvr>
                                        <p:cTn id="14" dur="1000"/>
                                        <p:tgtEl>
                                          <p:spTgt spid="7174"/>
                                        </p:tgtEl>
                                      </p:cBhvr>
                                    </p:animEffect>
                                    <p:anim calcmode="lin" valueType="num">
                                      <p:cBhvr>
                                        <p:cTn id="15" dur="1000" fill="hold"/>
                                        <p:tgtEl>
                                          <p:spTgt spid="7174"/>
                                        </p:tgtEl>
                                        <p:attrNameLst>
                                          <p:attrName>ppt_x</p:attrName>
                                        </p:attrNameLst>
                                      </p:cBhvr>
                                      <p:tavLst>
                                        <p:tav tm="0">
                                          <p:val>
                                            <p:strVal val="#ppt_x"/>
                                          </p:val>
                                        </p:tav>
                                        <p:tav tm="100000">
                                          <p:val>
                                            <p:strVal val="#ppt_x"/>
                                          </p:val>
                                        </p:tav>
                                      </p:tavLst>
                                    </p:anim>
                                    <p:anim calcmode="lin" valueType="num">
                                      <p:cBhvr>
                                        <p:cTn id="16" dur="1000" fill="hold"/>
                                        <p:tgtEl>
                                          <p:spTgt spid="717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A10D7-B9C8-3D17-1FEB-0E5F7A8CCD6E}"/>
              </a:ext>
            </a:extLst>
          </p:cNvPr>
          <p:cNvSpPr>
            <a:spLocks noGrp="1"/>
          </p:cNvSpPr>
          <p:nvPr>
            <p:ph type="title"/>
          </p:nvPr>
        </p:nvSpPr>
        <p:spPr>
          <a:xfrm>
            <a:off x="4129882" y="0"/>
            <a:ext cx="3932237" cy="1323474"/>
          </a:xfrm>
        </p:spPr>
        <p:txBody>
          <a:bodyPr>
            <a:normAutofit fontScale="90000"/>
          </a:bodyPr>
          <a:lstStyle/>
          <a:p>
            <a:pPr algn="ctr"/>
            <a:r>
              <a:rPr lang="en-US" b="1" dirty="0">
                <a:latin typeface="Times New Roman" panose="02020603050405020304" pitchFamily="18" charset="0"/>
                <a:cs typeface="Times New Roman" panose="02020603050405020304" pitchFamily="18" charset="0"/>
              </a:rPr>
              <a:t>Case Study Operation Vortex</a:t>
            </a:r>
            <a:endParaRPr lang="en-GB" b="1" dirty="0">
              <a:latin typeface="Times New Roman" panose="02020603050405020304" pitchFamily="18" charset="0"/>
              <a:cs typeface="Times New Roman" panose="02020603050405020304" pitchFamily="18" charset="0"/>
            </a:endParaRPr>
          </a:p>
        </p:txBody>
      </p:sp>
      <p:graphicFrame>
        <p:nvGraphicFramePr>
          <p:cNvPr id="6148" name="Rectangle 1">
            <a:extLst>
              <a:ext uri="{FF2B5EF4-FFF2-40B4-BE49-F238E27FC236}">
                <a16:creationId xmlns:a16="http://schemas.microsoft.com/office/drawing/2014/main" id="{08939D8C-E72E-7C3C-092A-DE73F1CD940F}"/>
              </a:ext>
            </a:extLst>
          </p:cNvPr>
          <p:cNvGraphicFramePr>
            <a:graphicFrameLocks noGrp="1"/>
          </p:cNvGraphicFramePr>
          <p:nvPr>
            <p:ph idx="1"/>
            <p:extLst>
              <p:ext uri="{D42A27DB-BD31-4B8C-83A1-F6EECF244321}">
                <p14:modId xmlns:p14="http://schemas.microsoft.com/office/powerpoint/2010/main" val="4278163069"/>
              </p:ext>
            </p:extLst>
          </p:nvPr>
        </p:nvGraphicFramePr>
        <p:xfrm>
          <a:off x="6280484" y="1333917"/>
          <a:ext cx="5841010" cy="532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146" name="Picture 2" descr="Operation Vortex sees police target ...">
            <a:extLst>
              <a:ext uri="{FF2B5EF4-FFF2-40B4-BE49-F238E27FC236}">
                <a16:creationId xmlns:a16="http://schemas.microsoft.com/office/drawing/2014/main" id="{CD23E8FF-CA57-B297-6A1D-BBC78A1C7FF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12821" y="1527175"/>
            <a:ext cx="5783179" cy="48736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2256924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146"/>
                                        </p:tgtEl>
                                        <p:attrNameLst>
                                          <p:attrName>style.visibility</p:attrName>
                                        </p:attrNameLst>
                                      </p:cBhvr>
                                      <p:to>
                                        <p:strVal val="visible"/>
                                      </p:to>
                                    </p:set>
                                    <p:animEffect transition="in" filter="fade">
                                      <p:cBhvr>
                                        <p:cTn id="14" dur="1000"/>
                                        <p:tgtEl>
                                          <p:spTgt spid="6146"/>
                                        </p:tgtEl>
                                      </p:cBhvr>
                                    </p:animEffect>
                                    <p:anim calcmode="lin" valueType="num">
                                      <p:cBhvr>
                                        <p:cTn id="15" dur="1000" fill="hold"/>
                                        <p:tgtEl>
                                          <p:spTgt spid="6146"/>
                                        </p:tgtEl>
                                        <p:attrNameLst>
                                          <p:attrName>ppt_x</p:attrName>
                                        </p:attrNameLst>
                                      </p:cBhvr>
                                      <p:tavLst>
                                        <p:tav tm="0">
                                          <p:val>
                                            <p:strVal val="#ppt_x"/>
                                          </p:val>
                                        </p:tav>
                                        <p:tav tm="100000">
                                          <p:val>
                                            <p:strVal val="#ppt_x"/>
                                          </p:val>
                                        </p:tav>
                                      </p:tavLst>
                                    </p:anim>
                                    <p:anim calcmode="lin" valueType="num">
                                      <p:cBhvr>
                                        <p:cTn id="16" dur="1000" fill="hold"/>
                                        <p:tgtEl>
                                          <p:spTgt spid="6146"/>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148">
                                            <p:graphicEl>
                                              <a:dgm id="{E2FFBDCC-9454-4C47-B6DE-5DAA64B10C3E}"/>
                                            </p:graphicEl>
                                          </p:spTgt>
                                        </p:tgtEl>
                                        <p:attrNameLst>
                                          <p:attrName>style.visibility</p:attrName>
                                        </p:attrNameLst>
                                      </p:cBhvr>
                                      <p:to>
                                        <p:strVal val="visible"/>
                                      </p:to>
                                    </p:set>
                                    <p:animEffect transition="in" filter="fade">
                                      <p:cBhvr>
                                        <p:cTn id="21" dur="1000"/>
                                        <p:tgtEl>
                                          <p:spTgt spid="6148">
                                            <p:graphicEl>
                                              <a:dgm id="{E2FFBDCC-9454-4C47-B6DE-5DAA64B10C3E}"/>
                                            </p:graphicEl>
                                          </p:spTgt>
                                        </p:tgtEl>
                                      </p:cBhvr>
                                    </p:animEffect>
                                    <p:anim calcmode="lin" valueType="num">
                                      <p:cBhvr>
                                        <p:cTn id="22" dur="1000" fill="hold"/>
                                        <p:tgtEl>
                                          <p:spTgt spid="6148">
                                            <p:graphicEl>
                                              <a:dgm id="{E2FFBDCC-9454-4C47-B6DE-5DAA64B10C3E}"/>
                                            </p:graphicEl>
                                          </p:spTgt>
                                        </p:tgtEl>
                                        <p:attrNameLst>
                                          <p:attrName>ppt_x</p:attrName>
                                        </p:attrNameLst>
                                      </p:cBhvr>
                                      <p:tavLst>
                                        <p:tav tm="0">
                                          <p:val>
                                            <p:strVal val="#ppt_x"/>
                                          </p:val>
                                        </p:tav>
                                        <p:tav tm="100000">
                                          <p:val>
                                            <p:strVal val="#ppt_x"/>
                                          </p:val>
                                        </p:tav>
                                      </p:tavLst>
                                    </p:anim>
                                    <p:anim calcmode="lin" valueType="num">
                                      <p:cBhvr>
                                        <p:cTn id="23" dur="1000" fill="hold"/>
                                        <p:tgtEl>
                                          <p:spTgt spid="6148">
                                            <p:graphicEl>
                                              <a:dgm id="{E2FFBDCC-9454-4C47-B6DE-5DAA64B10C3E}"/>
                                            </p:graphic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6148">
                                            <p:graphicEl>
                                              <a:dgm id="{0832F787-4A8F-4324-A1BA-9A818A8ECB5B}"/>
                                            </p:graphicEl>
                                          </p:spTgt>
                                        </p:tgtEl>
                                        <p:attrNameLst>
                                          <p:attrName>style.visibility</p:attrName>
                                        </p:attrNameLst>
                                      </p:cBhvr>
                                      <p:to>
                                        <p:strVal val="visible"/>
                                      </p:to>
                                    </p:set>
                                    <p:animEffect transition="in" filter="fade">
                                      <p:cBhvr>
                                        <p:cTn id="28" dur="1000"/>
                                        <p:tgtEl>
                                          <p:spTgt spid="6148">
                                            <p:graphicEl>
                                              <a:dgm id="{0832F787-4A8F-4324-A1BA-9A818A8ECB5B}"/>
                                            </p:graphicEl>
                                          </p:spTgt>
                                        </p:tgtEl>
                                      </p:cBhvr>
                                    </p:animEffect>
                                    <p:anim calcmode="lin" valueType="num">
                                      <p:cBhvr>
                                        <p:cTn id="29" dur="1000" fill="hold"/>
                                        <p:tgtEl>
                                          <p:spTgt spid="6148">
                                            <p:graphicEl>
                                              <a:dgm id="{0832F787-4A8F-4324-A1BA-9A818A8ECB5B}"/>
                                            </p:graphicEl>
                                          </p:spTgt>
                                        </p:tgtEl>
                                        <p:attrNameLst>
                                          <p:attrName>ppt_x</p:attrName>
                                        </p:attrNameLst>
                                      </p:cBhvr>
                                      <p:tavLst>
                                        <p:tav tm="0">
                                          <p:val>
                                            <p:strVal val="#ppt_x"/>
                                          </p:val>
                                        </p:tav>
                                        <p:tav tm="100000">
                                          <p:val>
                                            <p:strVal val="#ppt_x"/>
                                          </p:val>
                                        </p:tav>
                                      </p:tavLst>
                                    </p:anim>
                                    <p:anim calcmode="lin" valueType="num">
                                      <p:cBhvr>
                                        <p:cTn id="30" dur="1000" fill="hold"/>
                                        <p:tgtEl>
                                          <p:spTgt spid="6148">
                                            <p:graphicEl>
                                              <a:dgm id="{0832F787-4A8F-4324-A1BA-9A818A8ECB5B}"/>
                                            </p:graphic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6148">
                                            <p:graphicEl>
                                              <a:dgm id="{25FEEBC6-405F-4382-BC45-48A2217863C8}"/>
                                            </p:graphicEl>
                                          </p:spTgt>
                                        </p:tgtEl>
                                        <p:attrNameLst>
                                          <p:attrName>style.visibility</p:attrName>
                                        </p:attrNameLst>
                                      </p:cBhvr>
                                      <p:to>
                                        <p:strVal val="visible"/>
                                      </p:to>
                                    </p:set>
                                    <p:animEffect transition="in" filter="fade">
                                      <p:cBhvr>
                                        <p:cTn id="35" dur="1000"/>
                                        <p:tgtEl>
                                          <p:spTgt spid="6148">
                                            <p:graphicEl>
                                              <a:dgm id="{25FEEBC6-405F-4382-BC45-48A2217863C8}"/>
                                            </p:graphicEl>
                                          </p:spTgt>
                                        </p:tgtEl>
                                      </p:cBhvr>
                                    </p:animEffect>
                                    <p:anim calcmode="lin" valueType="num">
                                      <p:cBhvr>
                                        <p:cTn id="36" dur="1000" fill="hold"/>
                                        <p:tgtEl>
                                          <p:spTgt spid="6148">
                                            <p:graphicEl>
                                              <a:dgm id="{25FEEBC6-405F-4382-BC45-48A2217863C8}"/>
                                            </p:graphicEl>
                                          </p:spTgt>
                                        </p:tgtEl>
                                        <p:attrNameLst>
                                          <p:attrName>ppt_x</p:attrName>
                                        </p:attrNameLst>
                                      </p:cBhvr>
                                      <p:tavLst>
                                        <p:tav tm="0">
                                          <p:val>
                                            <p:strVal val="#ppt_x"/>
                                          </p:val>
                                        </p:tav>
                                        <p:tav tm="100000">
                                          <p:val>
                                            <p:strVal val="#ppt_x"/>
                                          </p:val>
                                        </p:tav>
                                      </p:tavLst>
                                    </p:anim>
                                    <p:anim calcmode="lin" valueType="num">
                                      <p:cBhvr>
                                        <p:cTn id="37" dur="1000" fill="hold"/>
                                        <p:tgtEl>
                                          <p:spTgt spid="6148">
                                            <p:graphicEl>
                                              <a:dgm id="{25FEEBC6-405F-4382-BC45-48A2217863C8}"/>
                                            </p:graphic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6148">
                                            <p:graphicEl>
                                              <a:dgm id="{3A3B4BDE-9654-4973-9837-4744D40E0835}"/>
                                            </p:graphicEl>
                                          </p:spTgt>
                                        </p:tgtEl>
                                        <p:attrNameLst>
                                          <p:attrName>style.visibility</p:attrName>
                                        </p:attrNameLst>
                                      </p:cBhvr>
                                      <p:to>
                                        <p:strVal val="visible"/>
                                      </p:to>
                                    </p:set>
                                    <p:animEffect transition="in" filter="fade">
                                      <p:cBhvr>
                                        <p:cTn id="42" dur="1000"/>
                                        <p:tgtEl>
                                          <p:spTgt spid="6148">
                                            <p:graphicEl>
                                              <a:dgm id="{3A3B4BDE-9654-4973-9837-4744D40E0835}"/>
                                            </p:graphicEl>
                                          </p:spTgt>
                                        </p:tgtEl>
                                      </p:cBhvr>
                                    </p:animEffect>
                                    <p:anim calcmode="lin" valueType="num">
                                      <p:cBhvr>
                                        <p:cTn id="43" dur="1000" fill="hold"/>
                                        <p:tgtEl>
                                          <p:spTgt spid="6148">
                                            <p:graphicEl>
                                              <a:dgm id="{3A3B4BDE-9654-4973-9837-4744D40E0835}"/>
                                            </p:graphicEl>
                                          </p:spTgt>
                                        </p:tgtEl>
                                        <p:attrNameLst>
                                          <p:attrName>ppt_x</p:attrName>
                                        </p:attrNameLst>
                                      </p:cBhvr>
                                      <p:tavLst>
                                        <p:tav tm="0">
                                          <p:val>
                                            <p:strVal val="#ppt_x"/>
                                          </p:val>
                                        </p:tav>
                                        <p:tav tm="100000">
                                          <p:val>
                                            <p:strVal val="#ppt_x"/>
                                          </p:val>
                                        </p:tav>
                                      </p:tavLst>
                                    </p:anim>
                                    <p:anim calcmode="lin" valueType="num">
                                      <p:cBhvr>
                                        <p:cTn id="44" dur="1000" fill="hold"/>
                                        <p:tgtEl>
                                          <p:spTgt spid="6148">
                                            <p:graphicEl>
                                              <a:dgm id="{3A3B4BDE-9654-4973-9837-4744D40E0835}"/>
                                            </p:graphic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6148">
                                            <p:graphicEl>
                                              <a:dgm id="{AF2CFD16-28CF-494E-B617-45C5C6CB5F2A}"/>
                                            </p:graphicEl>
                                          </p:spTgt>
                                        </p:tgtEl>
                                        <p:attrNameLst>
                                          <p:attrName>style.visibility</p:attrName>
                                        </p:attrNameLst>
                                      </p:cBhvr>
                                      <p:to>
                                        <p:strVal val="visible"/>
                                      </p:to>
                                    </p:set>
                                    <p:animEffect transition="in" filter="fade">
                                      <p:cBhvr>
                                        <p:cTn id="49" dur="1000"/>
                                        <p:tgtEl>
                                          <p:spTgt spid="6148">
                                            <p:graphicEl>
                                              <a:dgm id="{AF2CFD16-28CF-494E-B617-45C5C6CB5F2A}"/>
                                            </p:graphicEl>
                                          </p:spTgt>
                                        </p:tgtEl>
                                      </p:cBhvr>
                                    </p:animEffect>
                                    <p:anim calcmode="lin" valueType="num">
                                      <p:cBhvr>
                                        <p:cTn id="50" dur="1000" fill="hold"/>
                                        <p:tgtEl>
                                          <p:spTgt spid="6148">
                                            <p:graphicEl>
                                              <a:dgm id="{AF2CFD16-28CF-494E-B617-45C5C6CB5F2A}"/>
                                            </p:graphicEl>
                                          </p:spTgt>
                                        </p:tgtEl>
                                        <p:attrNameLst>
                                          <p:attrName>ppt_x</p:attrName>
                                        </p:attrNameLst>
                                      </p:cBhvr>
                                      <p:tavLst>
                                        <p:tav tm="0">
                                          <p:val>
                                            <p:strVal val="#ppt_x"/>
                                          </p:val>
                                        </p:tav>
                                        <p:tav tm="100000">
                                          <p:val>
                                            <p:strVal val="#ppt_x"/>
                                          </p:val>
                                        </p:tav>
                                      </p:tavLst>
                                    </p:anim>
                                    <p:anim calcmode="lin" valueType="num">
                                      <p:cBhvr>
                                        <p:cTn id="51" dur="1000" fill="hold"/>
                                        <p:tgtEl>
                                          <p:spTgt spid="6148">
                                            <p:graphicEl>
                                              <a:dgm id="{AF2CFD16-28CF-494E-B617-45C5C6CB5F2A}"/>
                                            </p:graphic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6148">
                                            <p:graphicEl>
                                              <a:dgm id="{0604D5F7-7E4E-4147-871D-CF3C6EC9AC98}"/>
                                            </p:graphicEl>
                                          </p:spTgt>
                                        </p:tgtEl>
                                        <p:attrNameLst>
                                          <p:attrName>style.visibility</p:attrName>
                                        </p:attrNameLst>
                                      </p:cBhvr>
                                      <p:to>
                                        <p:strVal val="visible"/>
                                      </p:to>
                                    </p:set>
                                    <p:animEffect transition="in" filter="fade">
                                      <p:cBhvr>
                                        <p:cTn id="56" dur="1000"/>
                                        <p:tgtEl>
                                          <p:spTgt spid="6148">
                                            <p:graphicEl>
                                              <a:dgm id="{0604D5F7-7E4E-4147-871D-CF3C6EC9AC98}"/>
                                            </p:graphicEl>
                                          </p:spTgt>
                                        </p:tgtEl>
                                      </p:cBhvr>
                                    </p:animEffect>
                                    <p:anim calcmode="lin" valueType="num">
                                      <p:cBhvr>
                                        <p:cTn id="57" dur="1000" fill="hold"/>
                                        <p:tgtEl>
                                          <p:spTgt spid="6148">
                                            <p:graphicEl>
                                              <a:dgm id="{0604D5F7-7E4E-4147-871D-CF3C6EC9AC98}"/>
                                            </p:graphicEl>
                                          </p:spTgt>
                                        </p:tgtEl>
                                        <p:attrNameLst>
                                          <p:attrName>ppt_x</p:attrName>
                                        </p:attrNameLst>
                                      </p:cBhvr>
                                      <p:tavLst>
                                        <p:tav tm="0">
                                          <p:val>
                                            <p:strVal val="#ppt_x"/>
                                          </p:val>
                                        </p:tav>
                                        <p:tav tm="100000">
                                          <p:val>
                                            <p:strVal val="#ppt_x"/>
                                          </p:val>
                                        </p:tav>
                                      </p:tavLst>
                                    </p:anim>
                                    <p:anim calcmode="lin" valueType="num">
                                      <p:cBhvr>
                                        <p:cTn id="58" dur="1000" fill="hold"/>
                                        <p:tgtEl>
                                          <p:spTgt spid="6148">
                                            <p:graphicEl>
                                              <a:dgm id="{0604D5F7-7E4E-4147-871D-CF3C6EC9AC98}"/>
                                            </p:graphic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6148" grpId="0">
        <p:bldSub>
          <a:bldDgm bld="one"/>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CFD780-BA42-267C-45C5-60F35CF765EA}"/>
              </a:ext>
            </a:extLst>
          </p:cNvPr>
          <p:cNvSpPr>
            <a:spLocks noGrp="1"/>
          </p:cNvSpPr>
          <p:nvPr>
            <p:ph type="title"/>
          </p:nvPr>
        </p:nvSpPr>
        <p:spPr>
          <a:xfrm>
            <a:off x="1155332" y="135148"/>
            <a:ext cx="3856037" cy="1639884"/>
          </a:xfrm>
        </p:spPr>
        <p:txBody>
          <a:bodyPr>
            <a:normAutofit fontScale="90000"/>
          </a:bodyPr>
          <a:lstStyle/>
          <a:p>
            <a:pPr algn="ctr"/>
            <a:r>
              <a:rPr lang="en-US" b="1" dirty="0">
                <a:latin typeface="Times New Roman" panose="02020603050405020304" pitchFamily="18" charset="0"/>
                <a:cs typeface="Times New Roman" panose="02020603050405020304" pitchFamily="18" charset="0"/>
              </a:rPr>
              <a:t>Technology in Multi-Agency Intelligence Sharing</a:t>
            </a:r>
            <a:endParaRPr lang="en-GB" b="1" dirty="0">
              <a:latin typeface="Times New Roman" panose="02020603050405020304" pitchFamily="18" charset="0"/>
              <a:cs typeface="Times New Roman" panose="02020603050405020304" pitchFamily="18" charset="0"/>
            </a:endParaRPr>
          </a:p>
        </p:txBody>
      </p:sp>
      <p:graphicFrame>
        <p:nvGraphicFramePr>
          <p:cNvPr id="7174" name="Rectangle 1">
            <a:extLst>
              <a:ext uri="{FF2B5EF4-FFF2-40B4-BE49-F238E27FC236}">
                <a16:creationId xmlns:a16="http://schemas.microsoft.com/office/drawing/2014/main" id="{110A6B79-0813-31E1-9E93-0502ED1EFF4C}"/>
              </a:ext>
            </a:extLst>
          </p:cNvPr>
          <p:cNvGraphicFramePr>
            <a:graphicFrameLocks noGrp="1"/>
          </p:cNvGraphicFramePr>
          <p:nvPr>
            <p:ph idx="1"/>
            <p:extLst>
              <p:ext uri="{D42A27DB-BD31-4B8C-83A1-F6EECF244321}">
                <p14:modId xmlns:p14="http://schemas.microsoft.com/office/powerpoint/2010/main" val="1645696023"/>
              </p:ext>
            </p:extLst>
          </p:nvPr>
        </p:nvGraphicFramePr>
        <p:xfrm>
          <a:off x="5183188" y="135148"/>
          <a:ext cx="7008812" cy="649856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170" name="Picture 2" descr="ANPR Cameras: Revolutionizing Parking ...">
            <a:extLst>
              <a:ext uri="{FF2B5EF4-FFF2-40B4-BE49-F238E27FC236}">
                <a16:creationId xmlns:a16="http://schemas.microsoft.com/office/drawing/2014/main" id="{771662C2-CD76-B7DF-F86D-9D095AEEA7D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06437" y="2057400"/>
            <a:ext cx="4676751" cy="39917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640399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170"/>
                                        </p:tgtEl>
                                        <p:attrNameLst>
                                          <p:attrName>style.visibility</p:attrName>
                                        </p:attrNameLst>
                                      </p:cBhvr>
                                      <p:to>
                                        <p:strVal val="visible"/>
                                      </p:to>
                                    </p:set>
                                    <p:animEffect transition="in" filter="fade">
                                      <p:cBhvr>
                                        <p:cTn id="14" dur="1000"/>
                                        <p:tgtEl>
                                          <p:spTgt spid="7170"/>
                                        </p:tgtEl>
                                      </p:cBhvr>
                                    </p:animEffect>
                                    <p:anim calcmode="lin" valueType="num">
                                      <p:cBhvr>
                                        <p:cTn id="15" dur="1000" fill="hold"/>
                                        <p:tgtEl>
                                          <p:spTgt spid="7170"/>
                                        </p:tgtEl>
                                        <p:attrNameLst>
                                          <p:attrName>ppt_x</p:attrName>
                                        </p:attrNameLst>
                                      </p:cBhvr>
                                      <p:tavLst>
                                        <p:tav tm="0">
                                          <p:val>
                                            <p:strVal val="#ppt_x"/>
                                          </p:val>
                                        </p:tav>
                                        <p:tav tm="100000">
                                          <p:val>
                                            <p:strVal val="#ppt_x"/>
                                          </p:val>
                                        </p:tav>
                                      </p:tavLst>
                                    </p:anim>
                                    <p:anim calcmode="lin" valueType="num">
                                      <p:cBhvr>
                                        <p:cTn id="16" dur="1000" fill="hold"/>
                                        <p:tgtEl>
                                          <p:spTgt spid="7170"/>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174">
                                            <p:graphicEl>
                                              <a:dgm id="{B80A3E37-D9ED-4F8A-9177-CF0E5DF4488B}"/>
                                            </p:graphicEl>
                                          </p:spTgt>
                                        </p:tgtEl>
                                        <p:attrNameLst>
                                          <p:attrName>style.visibility</p:attrName>
                                        </p:attrNameLst>
                                      </p:cBhvr>
                                      <p:to>
                                        <p:strVal val="visible"/>
                                      </p:to>
                                    </p:set>
                                    <p:animEffect transition="in" filter="fade">
                                      <p:cBhvr>
                                        <p:cTn id="21" dur="1000"/>
                                        <p:tgtEl>
                                          <p:spTgt spid="7174">
                                            <p:graphicEl>
                                              <a:dgm id="{B80A3E37-D9ED-4F8A-9177-CF0E5DF4488B}"/>
                                            </p:graphicEl>
                                          </p:spTgt>
                                        </p:tgtEl>
                                      </p:cBhvr>
                                    </p:animEffect>
                                    <p:anim calcmode="lin" valueType="num">
                                      <p:cBhvr>
                                        <p:cTn id="22" dur="1000" fill="hold"/>
                                        <p:tgtEl>
                                          <p:spTgt spid="7174">
                                            <p:graphicEl>
                                              <a:dgm id="{B80A3E37-D9ED-4F8A-9177-CF0E5DF4488B}"/>
                                            </p:graphicEl>
                                          </p:spTgt>
                                        </p:tgtEl>
                                        <p:attrNameLst>
                                          <p:attrName>ppt_x</p:attrName>
                                        </p:attrNameLst>
                                      </p:cBhvr>
                                      <p:tavLst>
                                        <p:tav tm="0">
                                          <p:val>
                                            <p:strVal val="#ppt_x"/>
                                          </p:val>
                                        </p:tav>
                                        <p:tav tm="100000">
                                          <p:val>
                                            <p:strVal val="#ppt_x"/>
                                          </p:val>
                                        </p:tav>
                                      </p:tavLst>
                                    </p:anim>
                                    <p:anim calcmode="lin" valueType="num">
                                      <p:cBhvr>
                                        <p:cTn id="23" dur="1000" fill="hold"/>
                                        <p:tgtEl>
                                          <p:spTgt spid="7174">
                                            <p:graphicEl>
                                              <a:dgm id="{B80A3E37-D9ED-4F8A-9177-CF0E5DF4488B}"/>
                                            </p:graphic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7174">
                                            <p:graphicEl>
                                              <a:dgm id="{90FB3F3D-645D-46A1-9FDC-5A0134DF86E3}"/>
                                            </p:graphicEl>
                                          </p:spTgt>
                                        </p:tgtEl>
                                        <p:attrNameLst>
                                          <p:attrName>style.visibility</p:attrName>
                                        </p:attrNameLst>
                                      </p:cBhvr>
                                      <p:to>
                                        <p:strVal val="visible"/>
                                      </p:to>
                                    </p:set>
                                    <p:animEffect transition="in" filter="fade">
                                      <p:cBhvr>
                                        <p:cTn id="28" dur="1000"/>
                                        <p:tgtEl>
                                          <p:spTgt spid="7174">
                                            <p:graphicEl>
                                              <a:dgm id="{90FB3F3D-645D-46A1-9FDC-5A0134DF86E3}"/>
                                            </p:graphicEl>
                                          </p:spTgt>
                                        </p:tgtEl>
                                      </p:cBhvr>
                                    </p:animEffect>
                                    <p:anim calcmode="lin" valueType="num">
                                      <p:cBhvr>
                                        <p:cTn id="29" dur="1000" fill="hold"/>
                                        <p:tgtEl>
                                          <p:spTgt spid="7174">
                                            <p:graphicEl>
                                              <a:dgm id="{90FB3F3D-645D-46A1-9FDC-5A0134DF86E3}"/>
                                            </p:graphicEl>
                                          </p:spTgt>
                                        </p:tgtEl>
                                        <p:attrNameLst>
                                          <p:attrName>ppt_x</p:attrName>
                                        </p:attrNameLst>
                                      </p:cBhvr>
                                      <p:tavLst>
                                        <p:tav tm="0">
                                          <p:val>
                                            <p:strVal val="#ppt_x"/>
                                          </p:val>
                                        </p:tav>
                                        <p:tav tm="100000">
                                          <p:val>
                                            <p:strVal val="#ppt_x"/>
                                          </p:val>
                                        </p:tav>
                                      </p:tavLst>
                                    </p:anim>
                                    <p:anim calcmode="lin" valueType="num">
                                      <p:cBhvr>
                                        <p:cTn id="30" dur="1000" fill="hold"/>
                                        <p:tgtEl>
                                          <p:spTgt spid="7174">
                                            <p:graphicEl>
                                              <a:dgm id="{90FB3F3D-645D-46A1-9FDC-5A0134DF86E3}"/>
                                            </p:graphic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7174">
                                            <p:graphicEl>
                                              <a:dgm id="{FD3943CA-ACAB-4BCA-8C91-71A94480081B}"/>
                                            </p:graphicEl>
                                          </p:spTgt>
                                        </p:tgtEl>
                                        <p:attrNameLst>
                                          <p:attrName>style.visibility</p:attrName>
                                        </p:attrNameLst>
                                      </p:cBhvr>
                                      <p:to>
                                        <p:strVal val="visible"/>
                                      </p:to>
                                    </p:set>
                                    <p:animEffect transition="in" filter="fade">
                                      <p:cBhvr>
                                        <p:cTn id="35" dur="1000"/>
                                        <p:tgtEl>
                                          <p:spTgt spid="7174">
                                            <p:graphicEl>
                                              <a:dgm id="{FD3943CA-ACAB-4BCA-8C91-71A94480081B}"/>
                                            </p:graphicEl>
                                          </p:spTgt>
                                        </p:tgtEl>
                                      </p:cBhvr>
                                    </p:animEffect>
                                    <p:anim calcmode="lin" valueType="num">
                                      <p:cBhvr>
                                        <p:cTn id="36" dur="1000" fill="hold"/>
                                        <p:tgtEl>
                                          <p:spTgt spid="7174">
                                            <p:graphicEl>
                                              <a:dgm id="{FD3943CA-ACAB-4BCA-8C91-71A94480081B}"/>
                                            </p:graphicEl>
                                          </p:spTgt>
                                        </p:tgtEl>
                                        <p:attrNameLst>
                                          <p:attrName>ppt_x</p:attrName>
                                        </p:attrNameLst>
                                      </p:cBhvr>
                                      <p:tavLst>
                                        <p:tav tm="0">
                                          <p:val>
                                            <p:strVal val="#ppt_x"/>
                                          </p:val>
                                        </p:tav>
                                        <p:tav tm="100000">
                                          <p:val>
                                            <p:strVal val="#ppt_x"/>
                                          </p:val>
                                        </p:tav>
                                      </p:tavLst>
                                    </p:anim>
                                    <p:anim calcmode="lin" valueType="num">
                                      <p:cBhvr>
                                        <p:cTn id="37" dur="1000" fill="hold"/>
                                        <p:tgtEl>
                                          <p:spTgt spid="7174">
                                            <p:graphicEl>
                                              <a:dgm id="{FD3943CA-ACAB-4BCA-8C91-71A94480081B}"/>
                                            </p:graphic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7174">
                                            <p:graphicEl>
                                              <a:dgm id="{F714283C-A697-4432-BECC-09988410B5AC}"/>
                                            </p:graphicEl>
                                          </p:spTgt>
                                        </p:tgtEl>
                                        <p:attrNameLst>
                                          <p:attrName>style.visibility</p:attrName>
                                        </p:attrNameLst>
                                      </p:cBhvr>
                                      <p:to>
                                        <p:strVal val="visible"/>
                                      </p:to>
                                    </p:set>
                                    <p:animEffect transition="in" filter="fade">
                                      <p:cBhvr>
                                        <p:cTn id="42" dur="1000"/>
                                        <p:tgtEl>
                                          <p:spTgt spid="7174">
                                            <p:graphicEl>
                                              <a:dgm id="{F714283C-A697-4432-BECC-09988410B5AC}"/>
                                            </p:graphicEl>
                                          </p:spTgt>
                                        </p:tgtEl>
                                      </p:cBhvr>
                                    </p:animEffect>
                                    <p:anim calcmode="lin" valueType="num">
                                      <p:cBhvr>
                                        <p:cTn id="43" dur="1000" fill="hold"/>
                                        <p:tgtEl>
                                          <p:spTgt spid="7174">
                                            <p:graphicEl>
                                              <a:dgm id="{F714283C-A697-4432-BECC-09988410B5AC}"/>
                                            </p:graphicEl>
                                          </p:spTgt>
                                        </p:tgtEl>
                                        <p:attrNameLst>
                                          <p:attrName>ppt_x</p:attrName>
                                        </p:attrNameLst>
                                      </p:cBhvr>
                                      <p:tavLst>
                                        <p:tav tm="0">
                                          <p:val>
                                            <p:strVal val="#ppt_x"/>
                                          </p:val>
                                        </p:tav>
                                        <p:tav tm="100000">
                                          <p:val>
                                            <p:strVal val="#ppt_x"/>
                                          </p:val>
                                        </p:tav>
                                      </p:tavLst>
                                    </p:anim>
                                    <p:anim calcmode="lin" valueType="num">
                                      <p:cBhvr>
                                        <p:cTn id="44" dur="1000" fill="hold"/>
                                        <p:tgtEl>
                                          <p:spTgt spid="7174">
                                            <p:graphicEl>
                                              <a:dgm id="{F714283C-A697-4432-BECC-09988410B5AC}"/>
                                            </p:graphic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7174">
                                            <p:graphicEl>
                                              <a:dgm id="{25A60DB9-EBCD-4395-AD47-34941E66F0E7}"/>
                                            </p:graphicEl>
                                          </p:spTgt>
                                        </p:tgtEl>
                                        <p:attrNameLst>
                                          <p:attrName>style.visibility</p:attrName>
                                        </p:attrNameLst>
                                      </p:cBhvr>
                                      <p:to>
                                        <p:strVal val="visible"/>
                                      </p:to>
                                    </p:set>
                                    <p:animEffect transition="in" filter="fade">
                                      <p:cBhvr>
                                        <p:cTn id="49" dur="1000"/>
                                        <p:tgtEl>
                                          <p:spTgt spid="7174">
                                            <p:graphicEl>
                                              <a:dgm id="{25A60DB9-EBCD-4395-AD47-34941E66F0E7}"/>
                                            </p:graphicEl>
                                          </p:spTgt>
                                        </p:tgtEl>
                                      </p:cBhvr>
                                    </p:animEffect>
                                    <p:anim calcmode="lin" valueType="num">
                                      <p:cBhvr>
                                        <p:cTn id="50" dur="1000" fill="hold"/>
                                        <p:tgtEl>
                                          <p:spTgt spid="7174">
                                            <p:graphicEl>
                                              <a:dgm id="{25A60DB9-EBCD-4395-AD47-34941E66F0E7}"/>
                                            </p:graphicEl>
                                          </p:spTgt>
                                        </p:tgtEl>
                                        <p:attrNameLst>
                                          <p:attrName>ppt_x</p:attrName>
                                        </p:attrNameLst>
                                      </p:cBhvr>
                                      <p:tavLst>
                                        <p:tav tm="0">
                                          <p:val>
                                            <p:strVal val="#ppt_x"/>
                                          </p:val>
                                        </p:tav>
                                        <p:tav tm="100000">
                                          <p:val>
                                            <p:strVal val="#ppt_x"/>
                                          </p:val>
                                        </p:tav>
                                      </p:tavLst>
                                    </p:anim>
                                    <p:anim calcmode="lin" valueType="num">
                                      <p:cBhvr>
                                        <p:cTn id="51" dur="1000" fill="hold"/>
                                        <p:tgtEl>
                                          <p:spTgt spid="7174">
                                            <p:graphicEl>
                                              <a:dgm id="{25A60DB9-EBCD-4395-AD47-34941E66F0E7}"/>
                                            </p:graphic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7174" grpId="0">
        <p:bldSub>
          <a:bldDgm bld="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grpSp>
        <p:nvGrpSpPr>
          <p:cNvPr id="107" name="Group 106">
            <a:extLst>
              <a:ext uri="{FF2B5EF4-FFF2-40B4-BE49-F238E27FC236}">
                <a16:creationId xmlns:a16="http://schemas.microsoft.com/office/drawing/2014/main" id="{9AE4726C-1831-4FE3-9A11-227F0DC2F0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0" name="Rectangle 9">
              <a:extLst>
                <a:ext uri="{FF2B5EF4-FFF2-40B4-BE49-F238E27FC236}">
                  <a16:creationId xmlns:a16="http://schemas.microsoft.com/office/drawing/2014/main" id="{B651D7F7-8C54-448E-A268-1CBFAD87D4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2">
              <a:extLst>
                <a:ext uri="{FF2B5EF4-FFF2-40B4-BE49-F238E27FC236}">
                  <a16:creationId xmlns:a16="http://schemas.microsoft.com/office/drawing/2014/main" id="{E3B56E94-40E1-489A-98B2-A3238D66A064}"/>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sp>
        <p:nvSpPr>
          <p:cNvPr id="2" name="Title 1">
            <a:extLst>
              <a:ext uri="{FF2B5EF4-FFF2-40B4-BE49-F238E27FC236}">
                <a16:creationId xmlns:a16="http://schemas.microsoft.com/office/drawing/2014/main" id="{76BD55A2-9674-964F-E9FB-AD6B846A83A8}"/>
              </a:ext>
            </a:extLst>
          </p:cNvPr>
          <p:cNvSpPr>
            <a:spLocks noGrp="1"/>
          </p:cNvSpPr>
          <p:nvPr>
            <p:ph type="title"/>
          </p:nvPr>
        </p:nvSpPr>
        <p:spPr>
          <a:xfrm>
            <a:off x="5101473" y="12453"/>
            <a:ext cx="6050713" cy="1478570"/>
          </a:xfrm>
        </p:spPr>
        <p:txBody>
          <a:bodyPr>
            <a:normAutofit/>
          </a:bodyPr>
          <a:lstStyle/>
          <a:p>
            <a:pPr algn="ctr"/>
            <a:r>
              <a:rPr lang="en-US" sz="2800" b="1" dirty="0">
                <a:latin typeface="Times New Roman" panose="02020603050405020304" pitchFamily="18" charset="0"/>
                <a:cs typeface="Times New Roman" panose="02020603050405020304" pitchFamily="18" charset="0"/>
              </a:rPr>
              <a:t>Challenges in Technology in Multi-Agency Intelligence Sharing</a:t>
            </a:r>
            <a:endParaRPr lang="en-GB" sz="2800" b="1" dirty="0">
              <a:latin typeface="Times New Roman" panose="02020603050405020304" pitchFamily="18" charset="0"/>
              <a:cs typeface="Times New Roman" panose="02020603050405020304" pitchFamily="18" charset="0"/>
            </a:endParaRPr>
          </a:p>
        </p:txBody>
      </p:sp>
      <p:pic>
        <p:nvPicPr>
          <p:cNvPr id="108" name="Picture 107" descr="A 3D pattern of ring shapes connected by lines">
            <a:extLst>
              <a:ext uri="{FF2B5EF4-FFF2-40B4-BE49-F238E27FC236}">
                <a16:creationId xmlns:a16="http://schemas.microsoft.com/office/drawing/2014/main" id="{CBB3B833-5274-E3CB-E2DA-09B715AF0CBC}"/>
              </a:ext>
            </a:extLst>
          </p:cNvPr>
          <p:cNvPicPr>
            <a:picLocks noChangeAspect="1"/>
          </p:cNvPicPr>
          <p:nvPr/>
        </p:nvPicPr>
        <p:blipFill>
          <a:blip r:embed="rId4"/>
          <a:srcRect l="14628" r="47351"/>
          <a:stretch/>
        </p:blipFill>
        <p:spPr>
          <a:xfrm>
            <a:off x="-5597" y="10"/>
            <a:ext cx="4635583" cy="6857990"/>
          </a:xfrm>
          <a:prstGeom prst="rect">
            <a:avLst/>
          </a:prstGeom>
        </p:spPr>
      </p:pic>
      <p:grpSp>
        <p:nvGrpSpPr>
          <p:cNvPr id="13" name="Group 12">
            <a:extLst>
              <a:ext uri="{FF2B5EF4-FFF2-40B4-BE49-F238E27FC236}">
                <a16:creationId xmlns:a16="http://schemas.microsoft.com/office/drawing/2014/main" id="{E916825F-759B-4F1A-BA80-AF7137691E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14" name="Rectangle 13">
              <a:extLst>
                <a:ext uri="{FF2B5EF4-FFF2-40B4-BE49-F238E27FC236}">
                  <a16:creationId xmlns:a16="http://schemas.microsoft.com/office/drawing/2014/main" id="{0AF64541-DE3B-4DBB-84E1-907956469E5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15" name="Freeform 6">
              <a:extLst>
                <a:ext uri="{FF2B5EF4-FFF2-40B4-BE49-F238E27FC236}">
                  <a16:creationId xmlns:a16="http://schemas.microsoft.com/office/drawing/2014/main" id="{9175DCC0-514A-4CA1-AD9A-1BB0FFF1B4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6" name="Freeform 7">
              <a:extLst>
                <a:ext uri="{FF2B5EF4-FFF2-40B4-BE49-F238E27FC236}">
                  <a16:creationId xmlns:a16="http://schemas.microsoft.com/office/drawing/2014/main" id="{10371924-94D9-48AF-9D5B-6471775BE81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7" name="Rectangle 16">
              <a:extLst>
                <a:ext uri="{FF2B5EF4-FFF2-40B4-BE49-F238E27FC236}">
                  <a16:creationId xmlns:a16="http://schemas.microsoft.com/office/drawing/2014/main" id="{7C964FF9-A41A-438C-A22B-62690C98F1A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18" name="Freeform 9">
              <a:extLst>
                <a:ext uri="{FF2B5EF4-FFF2-40B4-BE49-F238E27FC236}">
                  <a16:creationId xmlns:a16="http://schemas.microsoft.com/office/drawing/2014/main" id="{61716CD6-1875-4567-B3E2-364CD0960D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9" name="Freeform 10">
              <a:extLst>
                <a:ext uri="{FF2B5EF4-FFF2-40B4-BE49-F238E27FC236}">
                  <a16:creationId xmlns:a16="http://schemas.microsoft.com/office/drawing/2014/main" id="{31A293D3-7189-453D-AB91-1291AAFF3D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0" name="Freeform 11">
              <a:extLst>
                <a:ext uri="{FF2B5EF4-FFF2-40B4-BE49-F238E27FC236}">
                  <a16:creationId xmlns:a16="http://schemas.microsoft.com/office/drawing/2014/main" id="{87CB4EFE-58B3-4326-9CFB-A2AFADDFA5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1" name="Freeform 12">
              <a:extLst>
                <a:ext uri="{FF2B5EF4-FFF2-40B4-BE49-F238E27FC236}">
                  <a16:creationId xmlns:a16="http://schemas.microsoft.com/office/drawing/2014/main" id="{249CF4D3-B5A3-4287-BC9D-E9BB8FA6EBB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2" name="Freeform 13">
              <a:extLst>
                <a:ext uri="{FF2B5EF4-FFF2-40B4-BE49-F238E27FC236}">
                  <a16:creationId xmlns:a16="http://schemas.microsoft.com/office/drawing/2014/main" id="{4D2515F2-4D11-41AF-A6B1-7D084BEA9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3" name="Freeform 14">
              <a:extLst>
                <a:ext uri="{FF2B5EF4-FFF2-40B4-BE49-F238E27FC236}">
                  <a16:creationId xmlns:a16="http://schemas.microsoft.com/office/drawing/2014/main" id="{331BCBF4-0DC2-426E-84B3-AE38E403C9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4" name="Freeform 15">
              <a:extLst>
                <a:ext uri="{FF2B5EF4-FFF2-40B4-BE49-F238E27FC236}">
                  <a16:creationId xmlns:a16="http://schemas.microsoft.com/office/drawing/2014/main" id="{EC8AF156-0BE9-437D-A83B-87364146D0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5" name="Freeform 16">
              <a:extLst>
                <a:ext uri="{FF2B5EF4-FFF2-40B4-BE49-F238E27FC236}">
                  <a16:creationId xmlns:a16="http://schemas.microsoft.com/office/drawing/2014/main" id="{AC8CB256-3F62-4406-88F5-CE2421FF25E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6" name="Freeform 17">
              <a:extLst>
                <a:ext uri="{FF2B5EF4-FFF2-40B4-BE49-F238E27FC236}">
                  <a16:creationId xmlns:a16="http://schemas.microsoft.com/office/drawing/2014/main" id="{F3E812EB-415E-4B60-B0FB-65386882CE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7" name="Freeform 18">
              <a:extLst>
                <a:ext uri="{FF2B5EF4-FFF2-40B4-BE49-F238E27FC236}">
                  <a16:creationId xmlns:a16="http://schemas.microsoft.com/office/drawing/2014/main" id="{EB4C95D7-8E6D-45EC-8CA1-9123D718E3B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8" name="Freeform 19">
              <a:extLst>
                <a:ext uri="{FF2B5EF4-FFF2-40B4-BE49-F238E27FC236}">
                  <a16:creationId xmlns:a16="http://schemas.microsoft.com/office/drawing/2014/main" id="{83F62FD2-2F62-4495-997C-8BD7F95AB8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9" name="Freeform 20">
              <a:extLst>
                <a:ext uri="{FF2B5EF4-FFF2-40B4-BE49-F238E27FC236}">
                  <a16:creationId xmlns:a16="http://schemas.microsoft.com/office/drawing/2014/main" id="{B7DFE0F9-22A3-4846-8D4E-0D193BD3288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0" name="Freeform 21">
              <a:extLst>
                <a:ext uri="{FF2B5EF4-FFF2-40B4-BE49-F238E27FC236}">
                  <a16:creationId xmlns:a16="http://schemas.microsoft.com/office/drawing/2014/main" id="{244DAF25-7415-491A-9FF6-E04BC2DC2EA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1" name="Freeform 22">
              <a:extLst>
                <a:ext uri="{FF2B5EF4-FFF2-40B4-BE49-F238E27FC236}">
                  <a16:creationId xmlns:a16="http://schemas.microsoft.com/office/drawing/2014/main" id="{7ACA3646-863C-4D00-A58A-62C7FE71CE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2" name="Freeform 23">
              <a:extLst>
                <a:ext uri="{FF2B5EF4-FFF2-40B4-BE49-F238E27FC236}">
                  <a16:creationId xmlns:a16="http://schemas.microsoft.com/office/drawing/2014/main" id="{0EA18B38-BD42-45ED-8458-FB205DBC76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3" name="Freeform 24">
              <a:extLst>
                <a:ext uri="{FF2B5EF4-FFF2-40B4-BE49-F238E27FC236}">
                  <a16:creationId xmlns:a16="http://schemas.microsoft.com/office/drawing/2014/main" id="{45302917-5DBE-4CF2-B52F-478F93FDDE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4" name="Freeform 25">
              <a:extLst>
                <a:ext uri="{FF2B5EF4-FFF2-40B4-BE49-F238E27FC236}">
                  <a16:creationId xmlns:a16="http://schemas.microsoft.com/office/drawing/2014/main" id="{8E61E6FD-D40E-479C-ABE9-2B69AE20D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5" name="Freeform 26">
              <a:extLst>
                <a:ext uri="{FF2B5EF4-FFF2-40B4-BE49-F238E27FC236}">
                  <a16:creationId xmlns:a16="http://schemas.microsoft.com/office/drawing/2014/main" id="{2F4DEB4F-F824-48D7-AF9B-B5D905DCD1B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6" name="Freeform 27">
              <a:extLst>
                <a:ext uri="{FF2B5EF4-FFF2-40B4-BE49-F238E27FC236}">
                  <a16:creationId xmlns:a16="http://schemas.microsoft.com/office/drawing/2014/main" id="{F76CFA02-6090-4464-B573-BCA350C90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7" name="Freeform 28">
              <a:extLst>
                <a:ext uri="{FF2B5EF4-FFF2-40B4-BE49-F238E27FC236}">
                  <a16:creationId xmlns:a16="http://schemas.microsoft.com/office/drawing/2014/main" id="{51BE8BEC-76C7-41FE-AB76-35194C2442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9" name="Freeform 29">
              <a:extLst>
                <a:ext uri="{FF2B5EF4-FFF2-40B4-BE49-F238E27FC236}">
                  <a16:creationId xmlns:a16="http://schemas.microsoft.com/office/drawing/2014/main" id="{710F61D4-3B34-45A9-B9B7-CE0373AB49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9" name="Freeform 30">
              <a:extLst>
                <a:ext uri="{FF2B5EF4-FFF2-40B4-BE49-F238E27FC236}">
                  <a16:creationId xmlns:a16="http://schemas.microsoft.com/office/drawing/2014/main" id="{451F080F-4CFB-4626-87CA-BB4CACA1C6F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0" name="Freeform 31">
              <a:extLst>
                <a:ext uri="{FF2B5EF4-FFF2-40B4-BE49-F238E27FC236}">
                  <a16:creationId xmlns:a16="http://schemas.microsoft.com/office/drawing/2014/main" id="{667BBD71-2295-4A66-B76C-F82175C2B0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1" name="Freeform 32">
              <a:extLst>
                <a:ext uri="{FF2B5EF4-FFF2-40B4-BE49-F238E27FC236}">
                  <a16:creationId xmlns:a16="http://schemas.microsoft.com/office/drawing/2014/main" id="{B6644DE8-5BD1-4D5F-B245-0D3A21BCE1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2" name="Rectangle 41">
              <a:extLst>
                <a:ext uri="{FF2B5EF4-FFF2-40B4-BE49-F238E27FC236}">
                  <a16:creationId xmlns:a16="http://schemas.microsoft.com/office/drawing/2014/main" id="{A4DE8FD0-E681-4D9C-85C2-BEA4C2B3A06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43" name="Freeform 34">
              <a:extLst>
                <a:ext uri="{FF2B5EF4-FFF2-40B4-BE49-F238E27FC236}">
                  <a16:creationId xmlns:a16="http://schemas.microsoft.com/office/drawing/2014/main" id="{D46033BD-1026-4388-B926-9D11E1D7C42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4" name="Freeform 35">
              <a:extLst>
                <a:ext uri="{FF2B5EF4-FFF2-40B4-BE49-F238E27FC236}">
                  <a16:creationId xmlns:a16="http://schemas.microsoft.com/office/drawing/2014/main" id="{1FA74D4C-2E28-42C5-A7FA-3C7D6BD8B7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5" name="Freeform 36">
              <a:extLst>
                <a:ext uri="{FF2B5EF4-FFF2-40B4-BE49-F238E27FC236}">
                  <a16:creationId xmlns:a16="http://schemas.microsoft.com/office/drawing/2014/main" id="{FADF7B3F-903C-456C-983E-C9868DDAB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6" name="Freeform 37">
              <a:extLst>
                <a:ext uri="{FF2B5EF4-FFF2-40B4-BE49-F238E27FC236}">
                  <a16:creationId xmlns:a16="http://schemas.microsoft.com/office/drawing/2014/main" id="{033F8698-1549-44AD-8DAD-0055D7B8077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7" name="Freeform 38">
              <a:extLst>
                <a:ext uri="{FF2B5EF4-FFF2-40B4-BE49-F238E27FC236}">
                  <a16:creationId xmlns:a16="http://schemas.microsoft.com/office/drawing/2014/main" id="{F1BDD4B6-46FD-4048-ADF1-32EADD9E5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8" name="Freeform 39">
              <a:extLst>
                <a:ext uri="{FF2B5EF4-FFF2-40B4-BE49-F238E27FC236}">
                  <a16:creationId xmlns:a16="http://schemas.microsoft.com/office/drawing/2014/main" id="{E7F387A7-B3BF-4B1A-BFCA-2D21AD3DFE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9" name="Freeform 40">
              <a:extLst>
                <a:ext uri="{FF2B5EF4-FFF2-40B4-BE49-F238E27FC236}">
                  <a16:creationId xmlns:a16="http://schemas.microsoft.com/office/drawing/2014/main" id="{7A1B6BC8-EA82-459D-A0E0-4EBE394E71F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0" name="Freeform 41">
              <a:extLst>
                <a:ext uri="{FF2B5EF4-FFF2-40B4-BE49-F238E27FC236}">
                  <a16:creationId xmlns:a16="http://schemas.microsoft.com/office/drawing/2014/main" id="{8B94E190-DDC2-4545-906F-A1699BD73D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1" name="Freeform 42">
              <a:extLst>
                <a:ext uri="{FF2B5EF4-FFF2-40B4-BE49-F238E27FC236}">
                  <a16:creationId xmlns:a16="http://schemas.microsoft.com/office/drawing/2014/main" id="{D9807239-A5BA-4BB3-9194-BCE3B2F21CE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2" name="Freeform 43">
              <a:extLst>
                <a:ext uri="{FF2B5EF4-FFF2-40B4-BE49-F238E27FC236}">
                  <a16:creationId xmlns:a16="http://schemas.microsoft.com/office/drawing/2014/main" id="{04D300FD-DC53-4375-8981-09EA63BCF1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3" name="Freeform 44">
              <a:extLst>
                <a:ext uri="{FF2B5EF4-FFF2-40B4-BE49-F238E27FC236}">
                  <a16:creationId xmlns:a16="http://schemas.microsoft.com/office/drawing/2014/main" id="{1DF83FFD-4C16-41FD-928F-6E88AFC451C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4" name="Rectangle 113">
              <a:extLst>
                <a:ext uri="{FF2B5EF4-FFF2-40B4-BE49-F238E27FC236}">
                  <a16:creationId xmlns:a16="http://schemas.microsoft.com/office/drawing/2014/main" id="{A5B4BC2F-B667-462B-99D8-0C433124ABD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115" name="Freeform 46">
              <a:extLst>
                <a:ext uri="{FF2B5EF4-FFF2-40B4-BE49-F238E27FC236}">
                  <a16:creationId xmlns:a16="http://schemas.microsoft.com/office/drawing/2014/main" id="{0CBD9EFB-AC61-4674-B75A-56449003CC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6" name="Freeform 47">
              <a:extLst>
                <a:ext uri="{FF2B5EF4-FFF2-40B4-BE49-F238E27FC236}">
                  <a16:creationId xmlns:a16="http://schemas.microsoft.com/office/drawing/2014/main" id="{1AD4BBB0-F6A7-451F-BE09-DF619F38EB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7" name="Freeform 48">
              <a:extLst>
                <a:ext uri="{FF2B5EF4-FFF2-40B4-BE49-F238E27FC236}">
                  <a16:creationId xmlns:a16="http://schemas.microsoft.com/office/drawing/2014/main" id="{A258B285-AE5E-473A-AA72-3C95E1D83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8" name="Freeform 49">
              <a:extLst>
                <a:ext uri="{FF2B5EF4-FFF2-40B4-BE49-F238E27FC236}">
                  <a16:creationId xmlns:a16="http://schemas.microsoft.com/office/drawing/2014/main" id="{7BEEDDE5-CB8A-4DF9-858F-4D9462D955A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9" name="Freeform 50">
              <a:extLst>
                <a:ext uri="{FF2B5EF4-FFF2-40B4-BE49-F238E27FC236}">
                  <a16:creationId xmlns:a16="http://schemas.microsoft.com/office/drawing/2014/main" id="{DA1C731B-9B66-4D65-BF47-04B118107B0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0" name="Freeform 51">
              <a:extLst>
                <a:ext uri="{FF2B5EF4-FFF2-40B4-BE49-F238E27FC236}">
                  <a16:creationId xmlns:a16="http://schemas.microsoft.com/office/drawing/2014/main" id="{58DBFEC6-C6DC-4B7A-934F-5A79EC3280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1" name="Freeform 52">
              <a:extLst>
                <a:ext uri="{FF2B5EF4-FFF2-40B4-BE49-F238E27FC236}">
                  <a16:creationId xmlns:a16="http://schemas.microsoft.com/office/drawing/2014/main" id="{9948D8CB-2DBE-4E48-98EA-DF9E2666A2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2" name="Freeform 53">
              <a:extLst>
                <a:ext uri="{FF2B5EF4-FFF2-40B4-BE49-F238E27FC236}">
                  <a16:creationId xmlns:a16="http://schemas.microsoft.com/office/drawing/2014/main" id="{56AB69F6-9F0B-4AB6-BCA8-AA2FD69E99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3" name="Freeform 54">
              <a:extLst>
                <a:ext uri="{FF2B5EF4-FFF2-40B4-BE49-F238E27FC236}">
                  <a16:creationId xmlns:a16="http://schemas.microsoft.com/office/drawing/2014/main" id="{0E7FB426-288D-4B0B-B73B-10CCC0EF41E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4" name="Freeform 55">
              <a:extLst>
                <a:ext uri="{FF2B5EF4-FFF2-40B4-BE49-F238E27FC236}">
                  <a16:creationId xmlns:a16="http://schemas.microsoft.com/office/drawing/2014/main" id="{A5C59C6B-46C9-48C9-9F57-2EE738B53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5" name="Freeform 56">
              <a:extLst>
                <a:ext uri="{FF2B5EF4-FFF2-40B4-BE49-F238E27FC236}">
                  <a16:creationId xmlns:a16="http://schemas.microsoft.com/office/drawing/2014/main" id="{7CE85F33-17DC-4273-B06F-D171094449D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6" name="Freeform 57">
              <a:extLst>
                <a:ext uri="{FF2B5EF4-FFF2-40B4-BE49-F238E27FC236}">
                  <a16:creationId xmlns:a16="http://schemas.microsoft.com/office/drawing/2014/main" id="{5CD001CF-F2C4-4810-A8D9-679F9F89E5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7" name="Freeform 58">
              <a:extLst>
                <a:ext uri="{FF2B5EF4-FFF2-40B4-BE49-F238E27FC236}">
                  <a16:creationId xmlns:a16="http://schemas.microsoft.com/office/drawing/2014/main" id="{69F4BCDD-D153-40D2-8DD1-2509EE0CE4C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grpSp>
      <p:sp>
        <p:nvSpPr>
          <p:cNvPr id="3" name="Content Placeholder 2">
            <a:extLst>
              <a:ext uri="{FF2B5EF4-FFF2-40B4-BE49-F238E27FC236}">
                <a16:creationId xmlns:a16="http://schemas.microsoft.com/office/drawing/2014/main" id="{789AA5A3-D180-22D9-94E8-5BD578A34C41}"/>
              </a:ext>
            </a:extLst>
          </p:cNvPr>
          <p:cNvSpPr>
            <a:spLocks noGrp="1"/>
          </p:cNvSpPr>
          <p:nvPr>
            <p:ph idx="1"/>
          </p:nvPr>
        </p:nvSpPr>
        <p:spPr>
          <a:xfrm>
            <a:off x="4968958" y="1491024"/>
            <a:ext cx="6078453" cy="5237580"/>
          </a:xfrm>
        </p:spPr>
        <p:txBody>
          <a:bodyPr>
            <a:normAutofit/>
          </a:bodyPr>
          <a:lstStyle/>
          <a:p>
            <a:pPr eaLnBrk="0" fontAlgn="base" hangingPunct="0">
              <a:lnSpc>
                <a:spcPct val="110000"/>
              </a:lnSpc>
              <a:spcBef>
                <a:spcPct val="0"/>
              </a:spcBef>
              <a:spcAft>
                <a:spcPts val="600"/>
              </a:spcAft>
            </a:pPr>
            <a:r>
              <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rPr>
              <a:t>Effective intelligence sharing is often hindered by inter-agency communication gaps. </a:t>
            </a:r>
          </a:p>
          <a:p>
            <a:pPr eaLnBrk="0" fontAlgn="base" hangingPunct="0">
              <a:lnSpc>
                <a:spcPct val="110000"/>
              </a:lnSpc>
              <a:spcBef>
                <a:spcPct val="0"/>
              </a:spcBef>
              <a:spcAft>
                <a:spcPts val="600"/>
              </a:spcAft>
            </a:pPr>
            <a:r>
              <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rPr>
              <a:t>Challenges include internal resistance, restrictive data-sharing policies, and siloed information systems, which can impede collaboration and the timely exchange of critical information (Trilateral Research, 2024).</a:t>
            </a:r>
          </a:p>
          <a:p>
            <a:pPr eaLnBrk="0" fontAlgn="base" hangingPunct="0">
              <a:lnSpc>
                <a:spcPct val="110000"/>
              </a:lnSpc>
              <a:spcBef>
                <a:spcPct val="0"/>
              </a:spcBef>
              <a:spcAft>
                <a:spcPts val="600"/>
              </a:spcAft>
            </a:pPr>
            <a:r>
              <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rPr>
              <a:t>The integration of advanced surveillance technologies necessitates a careful balance between enhancing security and protecting individual rights. </a:t>
            </a:r>
          </a:p>
          <a:p>
            <a:pPr eaLnBrk="0" fontAlgn="base" hangingPunct="0">
              <a:lnSpc>
                <a:spcPct val="110000"/>
              </a:lnSpc>
              <a:spcBef>
                <a:spcPct val="0"/>
              </a:spcBef>
              <a:spcAft>
                <a:spcPts val="600"/>
              </a:spcAft>
            </a:pPr>
            <a:r>
              <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rPr>
              <a:t>Ensuring that the use of tools like facial recognition complies with legal standards and respects civil liberties is crucial to maintaining public trust and upholding ethical standards (Tech Policy Press, 2024).</a:t>
            </a:r>
          </a:p>
          <a:p>
            <a:pPr eaLnBrk="0" fontAlgn="base" hangingPunct="0">
              <a:lnSpc>
                <a:spcPct val="110000"/>
              </a:lnSpc>
              <a:spcBef>
                <a:spcPct val="0"/>
              </a:spcBef>
              <a:spcAft>
                <a:spcPts val="600"/>
              </a:spcAft>
            </a:pPr>
            <a:r>
              <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rPr>
              <a:t>To address these challenges, agencies are encouraged to develop standardized data-sharing protocols, invest in interoperable technologies, and provide cross-agency training programs (Department for Education, 2023</a:t>
            </a:r>
            <a:r>
              <a:rPr kumimoji="0" lang="ro-RO" altLang="en-US" sz="1600" b="0" i="0" u="none" strike="noStrike" cap="none" normalizeH="0" baseline="0" dirty="0">
                <a:ln>
                  <a:noFill/>
                </a:ln>
                <a:effectLst/>
                <a:latin typeface="Times New Roman" panose="02020603050405020304" pitchFamily="18" charset="0"/>
                <a:cs typeface="Times New Roman" panose="02020603050405020304" pitchFamily="18" charset="0"/>
              </a:rPr>
              <a:t>)</a:t>
            </a:r>
            <a:endParaRPr lang="en-GB"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7357039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08"/>
                                        </p:tgtEl>
                                        <p:attrNameLst>
                                          <p:attrName>style.visibility</p:attrName>
                                        </p:attrNameLst>
                                      </p:cBhvr>
                                      <p:to>
                                        <p:strVal val="visible"/>
                                      </p:to>
                                    </p:set>
                                    <p:animEffect transition="in" filter="fade">
                                      <p:cBhvr>
                                        <p:cTn id="14" dur="1000"/>
                                        <p:tgtEl>
                                          <p:spTgt spid="108"/>
                                        </p:tgtEl>
                                      </p:cBhvr>
                                    </p:animEffect>
                                    <p:anim calcmode="lin" valueType="num">
                                      <p:cBhvr>
                                        <p:cTn id="15" dur="1000" fill="hold"/>
                                        <p:tgtEl>
                                          <p:spTgt spid="108"/>
                                        </p:tgtEl>
                                        <p:attrNameLst>
                                          <p:attrName>ppt_x</p:attrName>
                                        </p:attrNameLst>
                                      </p:cBhvr>
                                      <p:tavLst>
                                        <p:tav tm="0">
                                          <p:val>
                                            <p:strVal val="#ppt_x"/>
                                          </p:val>
                                        </p:tav>
                                        <p:tav tm="100000">
                                          <p:val>
                                            <p:strVal val="#ppt_x"/>
                                          </p:val>
                                        </p:tav>
                                      </p:tavLst>
                                    </p:anim>
                                    <p:anim calcmode="lin" valueType="num">
                                      <p:cBhvr>
                                        <p:cTn id="16" dur="1000" fill="hold"/>
                                        <p:tgtEl>
                                          <p:spTgt spid="108"/>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0" end="0"/>
                                            </p:txEl>
                                          </p:spTgt>
                                        </p:tgtEl>
                                        <p:attrNameLst>
                                          <p:attrName>style.visibility</p:attrName>
                                        </p:attrNameLst>
                                      </p:cBhvr>
                                      <p:to>
                                        <p:strVal val="visible"/>
                                      </p:to>
                                    </p:set>
                                    <p:animEffect transition="in" filter="fade">
                                      <p:cBhvr>
                                        <p:cTn id="21" dur="1000"/>
                                        <p:tgtEl>
                                          <p:spTgt spid="3">
                                            <p:txEl>
                                              <p:pRg st="0" end="0"/>
                                            </p:txEl>
                                          </p:spTgt>
                                        </p:tgtEl>
                                      </p:cBhvr>
                                    </p:animEffect>
                                    <p:anim calcmode="lin" valueType="num">
                                      <p:cBhvr>
                                        <p:cTn id="22"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1" end="1"/>
                                            </p:txEl>
                                          </p:spTgt>
                                        </p:tgtEl>
                                        <p:attrNameLst>
                                          <p:attrName>style.visibility</p:attrName>
                                        </p:attrNameLst>
                                      </p:cBhvr>
                                      <p:to>
                                        <p:strVal val="visible"/>
                                      </p:to>
                                    </p:set>
                                    <p:animEffect transition="in" filter="fade">
                                      <p:cBhvr>
                                        <p:cTn id="28" dur="1000"/>
                                        <p:tgtEl>
                                          <p:spTgt spid="3">
                                            <p:txEl>
                                              <p:pRg st="1" end="1"/>
                                            </p:txEl>
                                          </p:spTgt>
                                        </p:tgtEl>
                                      </p:cBhvr>
                                    </p:animEffect>
                                    <p:anim calcmode="lin" valueType="num">
                                      <p:cBhvr>
                                        <p:cTn id="29"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2" end="2"/>
                                            </p:txEl>
                                          </p:spTgt>
                                        </p:tgtEl>
                                        <p:attrNameLst>
                                          <p:attrName>style.visibility</p:attrName>
                                        </p:attrNameLst>
                                      </p:cBhvr>
                                      <p:to>
                                        <p:strVal val="visible"/>
                                      </p:to>
                                    </p:set>
                                    <p:animEffect transition="in" filter="fade">
                                      <p:cBhvr>
                                        <p:cTn id="35" dur="1000"/>
                                        <p:tgtEl>
                                          <p:spTgt spid="3">
                                            <p:txEl>
                                              <p:pRg st="2" end="2"/>
                                            </p:txEl>
                                          </p:spTgt>
                                        </p:tgtEl>
                                      </p:cBhvr>
                                    </p:animEffect>
                                    <p:anim calcmode="lin" valueType="num">
                                      <p:cBhvr>
                                        <p:cTn id="36"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3" end="3"/>
                                            </p:txEl>
                                          </p:spTgt>
                                        </p:tgtEl>
                                        <p:attrNameLst>
                                          <p:attrName>style.visibility</p:attrName>
                                        </p:attrNameLst>
                                      </p:cBhvr>
                                      <p:to>
                                        <p:strVal val="visible"/>
                                      </p:to>
                                    </p:set>
                                    <p:animEffect transition="in" filter="fade">
                                      <p:cBhvr>
                                        <p:cTn id="42" dur="1000"/>
                                        <p:tgtEl>
                                          <p:spTgt spid="3">
                                            <p:txEl>
                                              <p:pRg st="3" end="3"/>
                                            </p:txEl>
                                          </p:spTgt>
                                        </p:tgtEl>
                                      </p:cBhvr>
                                    </p:animEffect>
                                    <p:anim calcmode="lin" valueType="num">
                                      <p:cBhvr>
                                        <p:cTn id="4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4" end="4"/>
                                            </p:txEl>
                                          </p:spTgt>
                                        </p:tgtEl>
                                        <p:attrNameLst>
                                          <p:attrName>style.visibility</p:attrName>
                                        </p:attrNameLst>
                                      </p:cBhvr>
                                      <p:to>
                                        <p:strVal val="visible"/>
                                      </p:to>
                                    </p:set>
                                    <p:animEffect transition="in" filter="fade">
                                      <p:cBhvr>
                                        <p:cTn id="49" dur="1000"/>
                                        <p:tgtEl>
                                          <p:spTgt spid="3">
                                            <p:txEl>
                                              <p:pRg st="4" end="4"/>
                                            </p:txEl>
                                          </p:spTgt>
                                        </p:tgtEl>
                                      </p:cBhvr>
                                    </p:animEffect>
                                    <p:anim calcmode="lin" valueType="num">
                                      <p:cBhvr>
                                        <p:cTn id="5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9AE4726C-1831-4FE3-9A11-227F0DC2F0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09" name="Rectangle 108">
              <a:extLst>
                <a:ext uri="{FF2B5EF4-FFF2-40B4-BE49-F238E27FC236}">
                  <a16:creationId xmlns:a16="http://schemas.microsoft.com/office/drawing/2014/main" id="{B651D7F7-8C54-448E-A268-1CBFAD87D4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0" name="Picture 2">
              <a:extLst>
                <a:ext uri="{FF2B5EF4-FFF2-40B4-BE49-F238E27FC236}">
                  <a16:creationId xmlns:a16="http://schemas.microsoft.com/office/drawing/2014/main" id="{E3B56E94-40E1-489A-98B2-A3238D66A064}"/>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sp>
        <p:nvSpPr>
          <p:cNvPr id="2" name="Title 1">
            <a:extLst>
              <a:ext uri="{FF2B5EF4-FFF2-40B4-BE49-F238E27FC236}">
                <a16:creationId xmlns:a16="http://schemas.microsoft.com/office/drawing/2014/main" id="{2C29BF12-079B-8ACF-66FC-EC7B738F7260}"/>
              </a:ext>
            </a:extLst>
          </p:cNvPr>
          <p:cNvSpPr>
            <a:spLocks noGrp="1"/>
          </p:cNvSpPr>
          <p:nvPr>
            <p:ph type="title"/>
          </p:nvPr>
        </p:nvSpPr>
        <p:spPr>
          <a:xfrm>
            <a:off x="5390680" y="-2"/>
            <a:ext cx="6050713" cy="1478570"/>
          </a:xfrm>
        </p:spPr>
        <p:txBody>
          <a:bodyPr>
            <a:normAutofit/>
          </a:bodyPr>
          <a:lstStyle/>
          <a:p>
            <a:pPr algn="ctr"/>
            <a:r>
              <a:rPr lang="en-US" sz="3100" b="1" dirty="0">
                <a:latin typeface="Times New Roman" panose="02020603050405020304" pitchFamily="18" charset="0"/>
                <a:cs typeface="Times New Roman" panose="02020603050405020304" pitchFamily="18" charset="0"/>
              </a:rPr>
              <a:t>Future of Intelligence-Led Road Policing in County Lines Disruption</a:t>
            </a:r>
            <a:endParaRPr lang="en-GB" sz="3100" b="1" dirty="0">
              <a:latin typeface="Times New Roman" panose="02020603050405020304" pitchFamily="18" charset="0"/>
              <a:cs typeface="Times New Roman" panose="02020603050405020304" pitchFamily="18" charset="0"/>
            </a:endParaRPr>
          </a:p>
        </p:txBody>
      </p:sp>
      <p:pic>
        <p:nvPicPr>
          <p:cNvPr id="6" name="Picture 5" descr="Analogue board showing flight information">
            <a:extLst>
              <a:ext uri="{FF2B5EF4-FFF2-40B4-BE49-F238E27FC236}">
                <a16:creationId xmlns:a16="http://schemas.microsoft.com/office/drawing/2014/main" id="{1FD03E1F-15E2-5A0B-5261-5A439FDD5B7D}"/>
              </a:ext>
            </a:extLst>
          </p:cNvPr>
          <p:cNvPicPr>
            <a:picLocks noChangeAspect="1"/>
          </p:cNvPicPr>
          <p:nvPr/>
        </p:nvPicPr>
        <p:blipFill>
          <a:blip r:embed="rId4"/>
          <a:srcRect l="24943" r="29937" b="-1"/>
          <a:stretch/>
        </p:blipFill>
        <p:spPr>
          <a:xfrm>
            <a:off x="4490" y="-19040"/>
            <a:ext cx="4635583" cy="6857990"/>
          </a:xfrm>
          <a:prstGeom prst="rect">
            <a:avLst/>
          </a:prstGeom>
        </p:spPr>
      </p:pic>
      <p:grpSp>
        <p:nvGrpSpPr>
          <p:cNvPr id="111" name="Group 110">
            <a:extLst>
              <a:ext uri="{FF2B5EF4-FFF2-40B4-BE49-F238E27FC236}">
                <a16:creationId xmlns:a16="http://schemas.microsoft.com/office/drawing/2014/main" id="{E916825F-759B-4F1A-BA80-AF7137691E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112" name="Rectangle 111">
              <a:extLst>
                <a:ext uri="{FF2B5EF4-FFF2-40B4-BE49-F238E27FC236}">
                  <a16:creationId xmlns:a16="http://schemas.microsoft.com/office/drawing/2014/main" id="{0AF64541-DE3B-4DBB-84E1-907956469E5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113" name="Freeform 6">
              <a:extLst>
                <a:ext uri="{FF2B5EF4-FFF2-40B4-BE49-F238E27FC236}">
                  <a16:creationId xmlns:a16="http://schemas.microsoft.com/office/drawing/2014/main" id="{9175DCC0-514A-4CA1-AD9A-1BB0FFF1B4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4" name="Freeform 7">
              <a:extLst>
                <a:ext uri="{FF2B5EF4-FFF2-40B4-BE49-F238E27FC236}">
                  <a16:creationId xmlns:a16="http://schemas.microsoft.com/office/drawing/2014/main" id="{10371924-94D9-48AF-9D5B-6471775BE81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5" name="Rectangle 114">
              <a:extLst>
                <a:ext uri="{FF2B5EF4-FFF2-40B4-BE49-F238E27FC236}">
                  <a16:creationId xmlns:a16="http://schemas.microsoft.com/office/drawing/2014/main" id="{7C964FF9-A41A-438C-A22B-62690C98F1A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116" name="Freeform 9">
              <a:extLst>
                <a:ext uri="{FF2B5EF4-FFF2-40B4-BE49-F238E27FC236}">
                  <a16:creationId xmlns:a16="http://schemas.microsoft.com/office/drawing/2014/main" id="{61716CD6-1875-4567-B3E2-364CD0960D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7" name="Freeform 10">
              <a:extLst>
                <a:ext uri="{FF2B5EF4-FFF2-40B4-BE49-F238E27FC236}">
                  <a16:creationId xmlns:a16="http://schemas.microsoft.com/office/drawing/2014/main" id="{31A293D3-7189-453D-AB91-1291AAFF3D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8" name="Freeform 11">
              <a:extLst>
                <a:ext uri="{FF2B5EF4-FFF2-40B4-BE49-F238E27FC236}">
                  <a16:creationId xmlns:a16="http://schemas.microsoft.com/office/drawing/2014/main" id="{87CB4EFE-58B3-4326-9CFB-A2AFADDFA5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9" name="Freeform 12">
              <a:extLst>
                <a:ext uri="{FF2B5EF4-FFF2-40B4-BE49-F238E27FC236}">
                  <a16:creationId xmlns:a16="http://schemas.microsoft.com/office/drawing/2014/main" id="{249CF4D3-B5A3-4287-BC9D-E9BB8FA6EBB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0" name="Freeform 13">
              <a:extLst>
                <a:ext uri="{FF2B5EF4-FFF2-40B4-BE49-F238E27FC236}">
                  <a16:creationId xmlns:a16="http://schemas.microsoft.com/office/drawing/2014/main" id="{4D2515F2-4D11-41AF-A6B1-7D084BEA9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1" name="Freeform 14">
              <a:extLst>
                <a:ext uri="{FF2B5EF4-FFF2-40B4-BE49-F238E27FC236}">
                  <a16:creationId xmlns:a16="http://schemas.microsoft.com/office/drawing/2014/main" id="{331BCBF4-0DC2-426E-84B3-AE38E403C9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2" name="Freeform 15">
              <a:extLst>
                <a:ext uri="{FF2B5EF4-FFF2-40B4-BE49-F238E27FC236}">
                  <a16:creationId xmlns:a16="http://schemas.microsoft.com/office/drawing/2014/main" id="{EC8AF156-0BE9-437D-A83B-87364146D0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3" name="Freeform 16">
              <a:extLst>
                <a:ext uri="{FF2B5EF4-FFF2-40B4-BE49-F238E27FC236}">
                  <a16:creationId xmlns:a16="http://schemas.microsoft.com/office/drawing/2014/main" id="{AC8CB256-3F62-4406-88F5-CE2421FF25E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4" name="Freeform 17">
              <a:extLst>
                <a:ext uri="{FF2B5EF4-FFF2-40B4-BE49-F238E27FC236}">
                  <a16:creationId xmlns:a16="http://schemas.microsoft.com/office/drawing/2014/main" id="{F3E812EB-415E-4B60-B0FB-65386882CE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5" name="Freeform 18">
              <a:extLst>
                <a:ext uri="{FF2B5EF4-FFF2-40B4-BE49-F238E27FC236}">
                  <a16:creationId xmlns:a16="http://schemas.microsoft.com/office/drawing/2014/main" id="{EB4C95D7-8E6D-45EC-8CA1-9123D718E3B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6" name="Freeform 19">
              <a:extLst>
                <a:ext uri="{FF2B5EF4-FFF2-40B4-BE49-F238E27FC236}">
                  <a16:creationId xmlns:a16="http://schemas.microsoft.com/office/drawing/2014/main" id="{83F62FD2-2F62-4495-997C-8BD7F95AB8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7" name="Freeform 20">
              <a:extLst>
                <a:ext uri="{FF2B5EF4-FFF2-40B4-BE49-F238E27FC236}">
                  <a16:creationId xmlns:a16="http://schemas.microsoft.com/office/drawing/2014/main" id="{B7DFE0F9-22A3-4846-8D4E-0D193BD3288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8" name="Freeform 21">
              <a:extLst>
                <a:ext uri="{FF2B5EF4-FFF2-40B4-BE49-F238E27FC236}">
                  <a16:creationId xmlns:a16="http://schemas.microsoft.com/office/drawing/2014/main" id="{244DAF25-7415-491A-9FF6-E04BC2DC2EA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9" name="Freeform 22">
              <a:extLst>
                <a:ext uri="{FF2B5EF4-FFF2-40B4-BE49-F238E27FC236}">
                  <a16:creationId xmlns:a16="http://schemas.microsoft.com/office/drawing/2014/main" id="{7ACA3646-863C-4D00-A58A-62C7FE71CE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30" name="Freeform 23">
              <a:extLst>
                <a:ext uri="{FF2B5EF4-FFF2-40B4-BE49-F238E27FC236}">
                  <a16:creationId xmlns:a16="http://schemas.microsoft.com/office/drawing/2014/main" id="{0EA18B38-BD42-45ED-8458-FB205DBC76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31" name="Freeform 24">
              <a:extLst>
                <a:ext uri="{FF2B5EF4-FFF2-40B4-BE49-F238E27FC236}">
                  <a16:creationId xmlns:a16="http://schemas.microsoft.com/office/drawing/2014/main" id="{45302917-5DBE-4CF2-B52F-478F93FDDE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32" name="Freeform 25">
              <a:extLst>
                <a:ext uri="{FF2B5EF4-FFF2-40B4-BE49-F238E27FC236}">
                  <a16:creationId xmlns:a16="http://schemas.microsoft.com/office/drawing/2014/main" id="{8E61E6FD-D40E-479C-ABE9-2B69AE20D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33" name="Freeform 26">
              <a:extLst>
                <a:ext uri="{FF2B5EF4-FFF2-40B4-BE49-F238E27FC236}">
                  <a16:creationId xmlns:a16="http://schemas.microsoft.com/office/drawing/2014/main" id="{2F4DEB4F-F824-48D7-AF9B-B5D905DCD1B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34" name="Freeform 27">
              <a:extLst>
                <a:ext uri="{FF2B5EF4-FFF2-40B4-BE49-F238E27FC236}">
                  <a16:creationId xmlns:a16="http://schemas.microsoft.com/office/drawing/2014/main" id="{F76CFA02-6090-4464-B573-BCA350C90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35" name="Freeform 28">
              <a:extLst>
                <a:ext uri="{FF2B5EF4-FFF2-40B4-BE49-F238E27FC236}">
                  <a16:creationId xmlns:a16="http://schemas.microsoft.com/office/drawing/2014/main" id="{51BE8BEC-76C7-41FE-AB76-35194C2442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9" name="Freeform 29">
              <a:extLst>
                <a:ext uri="{FF2B5EF4-FFF2-40B4-BE49-F238E27FC236}">
                  <a16:creationId xmlns:a16="http://schemas.microsoft.com/office/drawing/2014/main" id="{710F61D4-3B34-45A9-B9B7-CE0373AB49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36" name="Freeform 30">
              <a:extLst>
                <a:ext uri="{FF2B5EF4-FFF2-40B4-BE49-F238E27FC236}">
                  <a16:creationId xmlns:a16="http://schemas.microsoft.com/office/drawing/2014/main" id="{451F080F-4CFB-4626-87CA-BB4CACA1C6F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1" name="Freeform 31">
              <a:extLst>
                <a:ext uri="{FF2B5EF4-FFF2-40B4-BE49-F238E27FC236}">
                  <a16:creationId xmlns:a16="http://schemas.microsoft.com/office/drawing/2014/main" id="{667BBD71-2295-4A66-B76C-F82175C2B0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2" name="Freeform 32">
              <a:extLst>
                <a:ext uri="{FF2B5EF4-FFF2-40B4-BE49-F238E27FC236}">
                  <a16:creationId xmlns:a16="http://schemas.microsoft.com/office/drawing/2014/main" id="{B6644DE8-5BD1-4D5F-B245-0D3A21BCE1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3" name="Rectangle 42">
              <a:extLst>
                <a:ext uri="{FF2B5EF4-FFF2-40B4-BE49-F238E27FC236}">
                  <a16:creationId xmlns:a16="http://schemas.microsoft.com/office/drawing/2014/main" id="{A4DE8FD0-E681-4D9C-85C2-BEA4C2B3A06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44" name="Freeform 34">
              <a:extLst>
                <a:ext uri="{FF2B5EF4-FFF2-40B4-BE49-F238E27FC236}">
                  <a16:creationId xmlns:a16="http://schemas.microsoft.com/office/drawing/2014/main" id="{D46033BD-1026-4388-B926-9D11E1D7C42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5" name="Freeform 35">
              <a:extLst>
                <a:ext uri="{FF2B5EF4-FFF2-40B4-BE49-F238E27FC236}">
                  <a16:creationId xmlns:a16="http://schemas.microsoft.com/office/drawing/2014/main" id="{1FA74D4C-2E28-42C5-A7FA-3C7D6BD8B7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6" name="Freeform 36">
              <a:extLst>
                <a:ext uri="{FF2B5EF4-FFF2-40B4-BE49-F238E27FC236}">
                  <a16:creationId xmlns:a16="http://schemas.microsoft.com/office/drawing/2014/main" id="{FADF7B3F-903C-456C-983E-C9868DDAB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7" name="Freeform 37">
              <a:extLst>
                <a:ext uri="{FF2B5EF4-FFF2-40B4-BE49-F238E27FC236}">
                  <a16:creationId xmlns:a16="http://schemas.microsoft.com/office/drawing/2014/main" id="{033F8698-1549-44AD-8DAD-0055D7B8077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8" name="Freeform 38">
              <a:extLst>
                <a:ext uri="{FF2B5EF4-FFF2-40B4-BE49-F238E27FC236}">
                  <a16:creationId xmlns:a16="http://schemas.microsoft.com/office/drawing/2014/main" id="{F1BDD4B6-46FD-4048-ADF1-32EADD9E5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9" name="Freeform 39">
              <a:extLst>
                <a:ext uri="{FF2B5EF4-FFF2-40B4-BE49-F238E27FC236}">
                  <a16:creationId xmlns:a16="http://schemas.microsoft.com/office/drawing/2014/main" id="{E7F387A7-B3BF-4B1A-BFCA-2D21AD3DFE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0" name="Freeform 40">
              <a:extLst>
                <a:ext uri="{FF2B5EF4-FFF2-40B4-BE49-F238E27FC236}">
                  <a16:creationId xmlns:a16="http://schemas.microsoft.com/office/drawing/2014/main" id="{7A1B6BC8-EA82-459D-A0E0-4EBE394E71F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1" name="Freeform 41">
              <a:extLst>
                <a:ext uri="{FF2B5EF4-FFF2-40B4-BE49-F238E27FC236}">
                  <a16:creationId xmlns:a16="http://schemas.microsoft.com/office/drawing/2014/main" id="{8B94E190-DDC2-4545-906F-A1699BD73D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2" name="Freeform 42">
              <a:extLst>
                <a:ext uri="{FF2B5EF4-FFF2-40B4-BE49-F238E27FC236}">
                  <a16:creationId xmlns:a16="http://schemas.microsoft.com/office/drawing/2014/main" id="{D9807239-A5BA-4BB3-9194-BCE3B2F21CE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3" name="Freeform 43">
              <a:extLst>
                <a:ext uri="{FF2B5EF4-FFF2-40B4-BE49-F238E27FC236}">
                  <a16:creationId xmlns:a16="http://schemas.microsoft.com/office/drawing/2014/main" id="{04D300FD-DC53-4375-8981-09EA63BCF1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4" name="Freeform 44">
              <a:extLst>
                <a:ext uri="{FF2B5EF4-FFF2-40B4-BE49-F238E27FC236}">
                  <a16:creationId xmlns:a16="http://schemas.microsoft.com/office/drawing/2014/main" id="{1DF83FFD-4C16-41FD-928F-6E88AFC451C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5" name="Rectangle 54">
              <a:extLst>
                <a:ext uri="{FF2B5EF4-FFF2-40B4-BE49-F238E27FC236}">
                  <a16:creationId xmlns:a16="http://schemas.microsoft.com/office/drawing/2014/main" id="{A5B4BC2F-B667-462B-99D8-0C433124ABD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56" name="Freeform 46">
              <a:extLst>
                <a:ext uri="{FF2B5EF4-FFF2-40B4-BE49-F238E27FC236}">
                  <a16:creationId xmlns:a16="http://schemas.microsoft.com/office/drawing/2014/main" id="{0CBD9EFB-AC61-4674-B75A-56449003CC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7" name="Freeform 47">
              <a:extLst>
                <a:ext uri="{FF2B5EF4-FFF2-40B4-BE49-F238E27FC236}">
                  <a16:creationId xmlns:a16="http://schemas.microsoft.com/office/drawing/2014/main" id="{1AD4BBB0-F6A7-451F-BE09-DF619F38EB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8" name="Freeform 48">
              <a:extLst>
                <a:ext uri="{FF2B5EF4-FFF2-40B4-BE49-F238E27FC236}">
                  <a16:creationId xmlns:a16="http://schemas.microsoft.com/office/drawing/2014/main" id="{A258B285-AE5E-473A-AA72-3C95E1D83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9" name="Freeform 49">
              <a:extLst>
                <a:ext uri="{FF2B5EF4-FFF2-40B4-BE49-F238E27FC236}">
                  <a16:creationId xmlns:a16="http://schemas.microsoft.com/office/drawing/2014/main" id="{7BEEDDE5-CB8A-4DF9-858F-4D9462D955A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0" name="Freeform 50">
              <a:extLst>
                <a:ext uri="{FF2B5EF4-FFF2-40B4-BE49-F238E27FC236}">
                  <a16:creationId xmlns:a16="http://schemas.microsoft.com/office/drawing/2014/main" id="{DA1C731B-9B66-4D65-BF47-04B118107B0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1" name="Freeform 51">
              <a:extLst>
                <a:ext uri="{FF2B5EF4-FFF2-40B4-BE49-F238E27FC236}">
                  <a16:creationId xmlns:a16="http://schemas.microsoft.com/office/drawing/2014/main" id="{58DBFEC6-C6DC-4B7A-934F-5A79EC3280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2" name="Freeform 52">
              <a:extLst>
                <a:ext uri="{FF2B5EF4-FFF2-40B4-BE49-F238E27FC236}">
                  <a16:creationId xmlns:a16="http://schemas.microsoft.com/office/drawing/2014/main" id="{9948D8CB-2DBE-4E48-98EA-DF9E2666A2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3" name="Freeform 53">
              <a:extLst>
                <a:ext uri="{FF2B5EF4-FFF2-40B4-BE49-F238E27FC236}">
                  <a16:creationId xmlns:a16="http://schemas.microsoft.com/office/drawing/2014/main" id="{56AB69F6-9F0B-4AB6-BCA8-AA2FD69E99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4" name="Freeform 54">
              <a:extLst>
                <a:ext uri="{FF2B5EF4-FFF2-40B4-BE49-F238E27FC236}">
                  <a16:creationId xmlns:a16="http://schemas.microsoft.com/office/drawing/2014/main" id="{0E7FB426-288D-4B0B-B73B-10CCC0EF41E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5" name="Freeform 55">
              <a:extLst>
                <a:ext uri="{FF2B5EF4-FFF2-40B4-BE49-F238E27FC236}">
                  <a16:creationId xmlns:a16="http://schemas.microsoft.com/office/drawing/2014/main" id="{A5C59C6B-46C9-48C9-9F57-2EE738B53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6" name="Freeform 56">
              <a:extLst>
                <a:ext uri="{FF2B5EF4-FFF2-40B4-BE49-F238E27FC236}">
                  <a16:creationId xmlns:a16="http://schemas.microsoft.com/office/drawing/2014/main" id="{7CE85F33-17DC-4273-B06F-D171094449D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7" name="Freeform 57">
              <a:extLst>
                <a:ext uri="{FF2B5EF4-FFF2-40B4-BE49-F238E27FC236}">
                  <a16:creationId xmlns:a16="http://schemas.microsoft.com/office/drawing/2014/main" id="{5CD001CF-F2C4-4810-A8D9-679F9F89E5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8" name="Freeform 58">
              <a:extLst>
                <a:ext uri="{FF2B5EF4-FFF2-40B4-BE49-F238E27FC236}">
                  <a16:creationId xmlns:a16="http://schemas.microsoft.com/office/drawing/2014/main" id="{69F4BCDD-D153-40D2-8DD1-2509EE0CE4C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grpSp>
      <p:sp>
        <p:nvSpPr>
          <p:cNvPr id="4" name="Rectangle 1">
            <a:extLst>
              <a:ext uri="{FF2B5EF4-FFF2-40B4-BE49-F238E27FC236}">
                <a16:creationId xmlns:a16="http://schemas.microsoft.com/office/drawing/2014/main" id="{2ABE834B-6557-C448-6E3C-7E6D8610A687}"/>
              </a:ext>
            </a:extLst>
          </p:cNvPr>
          <p:cNvSpPr>
            <a:spLocks noGrp="1" noChangeArrowheads="1"/>
          </p:cNvSpPr>
          <p:nvPr>
            <p:ph idx="1"/>
          </p:nvPr>
        </p:nvSpPr>
        <p:spPr bwMode="auto">
          <a:xfrm>
            <a:off x="4968958" y="1382714"/>
            <a:ext cx="6984917" cy="5237162"/>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Autofit/>
          </a:bodyPr>
          <a:lstStyle/>
          <a:p>
            <a:pPr eaLnBrk="0" fontAlgn="base" hangingPunct="0">
              <a:lnSpc>
                <a:spcPct val="110000"/>
              </a:lnSpc>
              <a:spcBef>
                <a:spcPct val="0"/>
              </a:spcBef>
              <a:spcAft>
                <a:spcPts val="600"/>
              </a:spcAft>
            </a:pPr>
            <a:r>
              <a:rPr kumimoji="0" lang="en-US" altLang="en-US" sz="1800" b="0" i="0" u="none" strike="noStrike" cap="none" normalizeH="0" baseline="0" dirty="0">
                <a:ln>
                  <a:noFill/>
                </a:ln>
                <a:effectLst/>
                <a:latin typeface="Times New Roman" panose="02020603050405020304" pitchFamily="18" charset="0"/>
                <a:cs typeface="Times New Roman" panose="02020603050405020304" pitchFamily="18" charset="0"/>
              </a:rPr>
              <a:t>Post-Brexit, the UK is seeking to restore and strengthen intelligence-sharing agreements with EU countries to combat people-smuggling and human trafficking more effectively (The Times, 2024).</a:t>
            </a:r>
          </a:p>
          <a:p>
            <a:pPr eaLnBrk="0" fontAlgn="base" hangingPunct="0">
              <a:lnSpc>
                <a:spcPct val="110000"/>
              </a:lnSpc>
              <a:spcBef>
                <a:spcPct val="0"/>
              </a:spcBef>
              <a:spcAft>
                <a:spcPts val="600"/>
              </a:spcAft>
            </a:pPr>
            <a:r>
              <a:rPr kumimoji="0" lang="en-US" altLang="en-US" sz="1800" b="0" i="0" u="none" strike="noStrike" cap="none" normalizeH="0" baseline="0" dirty="0">
                <a:ln>
                  <a:noFill/>
                </a:ln>
                <a:effectLst/>
                <a:latin typeface="Times New Roman" panose="02020603050405020304" pitchFamily="18" charset="0"/>
                <a:cs typeface="Times New Roman" panose="02020603050405020304" pitchFamily="18" charset="0"/>
              </a:rPr>
              <a:t>The European Union has implemented comprehensive legal frameworks, such as the EU Anti-Trafficking Directive, to address human trafficking with a victim-centered, gender-specific, and child-sensitive approach (European Commission, n.d.).</a:t>
            </a:r>
          </a:p>
          <a:p>
            <a:pPr eaLnBrk="0" fontAlgn="base" hangingPunct="0">
              <a:lnSpc>
                <a:spcPct val="110000"/>
              </a:lnSpc>
              <a:spcBef>
                <a:spcPct val="0"/>
              </a:spcBef>
              <a:spcAft>
                <a:spcPts val="600"/>
              </a:spcAft>
            </a:pPr>
            <a:r>
              <a:rPr kumimoji="0" lang="en-US" altLang="en-US" sz="1800" b="0" i="0" u="none" strike="noStrike" cap="none" normalizeH="0" baseline="0" dirty="0">
                <a:ln>
                  <a:noFill/>
                </a:ln>
                <a:effectLst/>
                <a:latin typeface="Times New Roman" panose="02020603050405020304" pitchFamily="18" charset="0"/>
                <a:cs typeface="Times New Roman" panose="02020603050405020304" pitchFamily="18" charset="0"/>
              </a:rPr>
              <a:t>Concerns have been raised regarding biases in predictive policing tools, with reports suggesting they may disproportionately target marginalized communities, leading to calls for careful implementation and oversight (The Guardian, 2025).</a:t>
            </a:r>
          </a:p>
          <a:p>
            <a:pPr eaLnBrk="0" fontAlgn="base" hangingPunct="0">
              <a:lnSpc>
                <a:spcPct val="110000"/>
              </a:lnSpc>
              <a:spcBef>
                <a:spcPct val="0"/>
              </a:spcBef>
              <a:spcAft>
                <a:spcPts val="600"/>
              </a:spcAft>
            </a:pPr>
            <a:r>
              <a:rPr kumimoji="0" lang="en-US" altLang="en-US" sz="1800" b="0" i="0" u="none" strike="noStrike" cap="none" normalizeH="0" baseline="0" dirty="0">
                <a:ln>
                  <a:noFill/>
                </a:ln>
                <a:effectLst/>
                <a:latin typeface="Times New Roman" panose="02020603050405020304" pitchFamily="18" charset="0"/>
                <a:cs typeface="Times New Roman" panose="02020603050405020304" pitchFamily="18" charset="0"/>
              </a:rPr>
              <a:t>The UK government is investing in advanced surveillance technologies, including AI-enhanced video analysis and real-time crime analytics, to combat modern trafficking methods and enhance law enforcement efficiency (The Times, 2025).</a:t>
            </a:r>
          </a:p>
        </p:txBody>
      </p:sp>
    </p:spTree>
    <p:extLst>
      <p:ext uri="{BB962C8B-B14F-4D97-AF65-F5344CB8AC3E}">
        <p14:creationId xmlns:p14="http://schemas.microsoft.com/office/powerpoint/2010/main" val="321898760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1000"/>
                                        <p:tgtEl>
                                          <p:spTgt spid="6"/>
                                        </p:tgtEl>
                                      </p:cBhvr>
                                    </p:animEffect>
                                    <p:anim calcmode="lin" valueType="num">
                                      <p:cBhvr>
                                        <p:cTn id="15" dur="1000" fill="hold"/>
                                        <p:tgtEl>
                                          <p:spTgt spid="6"/>
                                        </p:tgtEl>
                                        <p:attrNameLst>
                                          <p:attrName>ppt_x</p:attrName>
                                        </p:attrNameLst>
                                      </p:cBhvr>
                                      <p:tavLst>
                                        <p:tav tm="0">
                                          <p:val>
                                            <p:strVal val="#ppt_x"/>
                                          </p:val>
                                        </p:tav>
                                        <p:tav tm="100000">
                                          <p:val>
                                            <p:strVal val="#ppt_x"/>
                                          </p:val>
                                        </p:tav>
                                      </p:tavLst>
                                    </p:anim>
                                    <p:anim calcmode="lin" valueType="num">
                                      <p:cBhvr>
                                        <p:cTn id="1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0" end="0"/>
                                            </p:txEl>
                                          </p:spTgt>
                                        </p:tgtEl>
                                        <p:attrNameLst>
                                          <p:attrName>style.visibility</p:attrName>
                                        </p:attrNameLst>
                                      </p:cBhvr>
                                      <p:to>
                                        <p:strVal val="visible"/>
                                      </p:to>
                                    </p:set>
                                    <p:animEffect transition="in" filter="fade">
                                      <p:cBhvr>
                                        <p:cTn id="21" dur="1000"/>
                                        <p:tgtEl>
                                          <p:spTgt spid="4">
                                            <p:txEl>
                                              <p:pRg st="0" end="0"/>
                                            </p:txEl>
                                          </p:spTgt>
                                        </p:tgtEl>
                                      </p:cBhvr>
                                    </p:animEffect>
                                    <p:anim calcmode="lin" valueType="num">
                                      <p:cBhvr>
                                        <p:cTn id="22"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1" end="1"/>
                                            </p:txEl>
                                          </p:spTgt>
                                        </p:tgtEl>
                                        <p:attrNameLst>
                                          <p:attrName>style.visibility</p:attrName>
                                        </p:attrNameLst>
                                      </p:cBhvr>
                                      <p:to>
                                        <p:strVal val="visible"/>
                                      </p:to>
                                    </p:set>
                                    <p:animEffect transition="in" filter="fade">
                                      <p:cBhvr>
                                        <p:cTn id="28" dur="1000"/>
                                        <p:tgtEl>
                                          <p:spTgt spid="4">
                                            <p:txEl>
                                              <p:pRg st="1" end="1"/>
                                            </p:txEl>
                                          </p:spTgt>
                                        </p:tgtEl>
                                      </p:cBhvr>
                                    </p:animEffect>
                                    <p:anim calcmode="lin" valueType="num">
                                      <p:cBhvr>
                                        <p:cTn id="29"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2" end="2"/>
                                            </p:txEl>
                                          </p:spTgt>
                                        </p:tgtEl>
                                        <p:attrNameLst>
                                          <p:attrName>style.visibility</p:attrName>
                                        </p:attrNameLst>
                                      </p:cBhvr>
                                      <p:to>
                                        <p:strVal val="visible"/>
                                      </p:to>
                                    </p:set>
                                    <p:animEffect transition="in" filter="fade">
                                      <p:cBhvr>
                                        <p:cTn id="35" dur="1000"/>
                                        <p:tgtEl>
                                          <p:spTgt spid="4">
                                            <p:txEl>
                                              <p:pRg st="2" end="2"/>
                                            </p:txEl>
                                          </p:spTgt>
                                        </p:tgtEl>
                                      </p:cBhvr>
                                    </p:animEffect>
                                    <p:anim calcmode="lin" valueType="num">
                                      <p:cBhvr>
                                        <p:cTn id="36"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4">
                                            <p:txEl>
                                              <p:pRg st="3" end="3"/>
                                            </p:txEl>
                                          </p:spTgt>
                                        </p:tgtEl>
                                        <p:attrNameLst>
                                          <p:attrName>style.visibility</p:attrName>
                                        </p:attrNameLst>
                                      </p:cBhvr>
                                      <p:to>
                                        <p:strVal val="visible"/>
                                      </p:to>
                                    </p:set>
                                    <p:animEffect transition="in" filter="fade">
                                      <p:cBhvr>
                                        <p:cTn id="42" dur="1000"/>
                                        <p:tgtEl>
                                          <p:spTgt spid="4">
                                            <p:txEl>
                                              <p:pRg st="3" end="3"/>
                                            </p:txEl>
                                          </p:spTgt>
                                        </p:tgtEl>
                                      </p:cBhvr>
                                    </p:animEffect>
                                    <p:anim calcmode="lin" valueType="num">
                                      <p:cBhvr>
                                        <p:cTn id="43"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CB977B-C5EF-DEAD-53F2-802875B36EDB}"/>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Summary </a:t>
            </a:r>
            <a:endParaRPr lang="en-GB" b="1" dirty="0">
              <a:latin typeface="Times New Roman" panose="02020603050405020304" pitchFamily="18" charset="0"/>
              <a:cs typeface="Times New Roman" panose="02020603050405020304" pitchFamily="18" charset="0"/>
            </a:endParaRPr>
          </a:p>
        </p:txBody>
      </p:sp>
      <p:graphicFrame>
        <p:nvGraphicFramePr>
          <p:cNvPr id="12" name="Rectangle 1">
            <a:extLst>
              <a:ext uri="{FF2B5EF4-FFF2-40B4-BE49-F238E27FC236}">
                <a16:creationId xmlns:a16="http://schemas.microsoft.com/office/drawing/2014/main" id="{1A7D2049-8E54-A716-F4F5-01D01ADDE5B7}"/>
              </a:ext>
            </a:extLst>
          </p:cNvPr>
          <p:cNvGraphicFramePr>
            <a:graphicFrameLocks noGrp="1"/>
          </p:cNvGraphicFramePr>
          <p:nvPr>
            <p:ph idx="1"/>
            <p:extLst>
              <p:ext uri="{D42A27DB-BD31-4B8C-83A1-F6EECF244321}">
                <p14:modId xmlns:p14="http://schemas.microsoft.com/office/powerpoint/2010/main" val="3992875033"/>
              </p:ext>
            </p:extLst>
          </p:nvPr>
        </p:nvGraphicFramePr>
        <p:xfrm>
          <a:off x="838200" y="2154635"/>
          <a:ext cx="10642600" cy="36933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2263116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2">
                                            <p:graphicEl>
                                              <a:dgm id="{51B89179-F460-41D3-8DAE-041D4B3889CC}"/>
                                            </p:graphicEl>
                                          </p:spTgt>
                                        </p:tgtEl>
                                        <p:attrNameLst>
                                          <p:attrName>style.visibility</p:attrName>
                                        </p:attrNameLst>
                                      </p:cBhvr>
                                      <p:to>
                                        <p:strVal val="visible"/>
                                      </p:to>
                                    </p:set>
                                    <p:animEffect transition="in" filter="fade">
                                      <p:cBhvr>
                                        <p:cTn id="14" dur="1000"/>
                                        <p:tgtEl>
                                          <p:spTgt spid="12">
                                            <p:graphicEl>
                                              <a:dgm id="{51B89179-F460-41D3-8DAE-041D4B3889CC}"/>
                                            </p:graphicEl>
                                          </p:spTgt>
                                        </p:tgtEl>
                                      </p:cBhvr>
                                    </p:animEffect>
                                    <p:anim calcmode="lin" valueType="num">
                                      <p:cBhvr>
                                        <p:cTn id="15" dur="1000" fill="hold"/>
                                        <p:tgtEl>
                                          <p:spTgt spid="12">
                                            <p:graphicEl>
                                              <a:dgm id="{51B89179-F460-41D3-8DAE-041D4B3889CC}"/>
                                            </p:graphicEl>
                                          </p:spTgt>
                                        </p:tgtEl>
                                        <p:attrNameLst>
                                          <p:attrName>ppt_x</p:attrName>
                                        </p:attrNameLst>
                                      </p:cBhvr>
                                      <p:tavLst>
                                        <p:tav tm="0">
                                          <p:val>
                                            <p:strVal val="#ppt_x"/>
                                          </p:val>
                                        </p:tav>
                                        <p:tav tm="100000">
                                          <p:val>
                                            <p:strVal val="#ppt_x"/>
                                          </p:val>
                                        </p:tav>
                                      </p:tavLst>
                                    </p:anim>
                                    <p:anim calcmode="lin" valueType="num">
                                      <p:cBhvr>
                                        <p:cTn id="16" dur="1000" fill="hold"/>
                                        <p:tgtEl>
                                          <p:spTgt spid="12">
                                            <p:graphicEl>
                                              <a:dgm id="{51B89179-F460-41D3-8DAE-041D4B3889CC}"/>
                                            </p:graphic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2">
                                            <p:graphicEl>
                                              <a:dgm id="{075810F0-9698-40AB-ACA2-AEFFA490372D}"/>
                                            </p:graphicEl>
                                          </p:spTgt>
                                        </p:tgtEl>
                                        <p:attrNameLst>
                                          <p:attrName>style.visibility</p:attrName>
                                        </p:attrNameLst>
                                      </p:cBhvr>
                                      <p:to>
                                        <p:strVal val="visible"/>
                                      </p:to>
                                    </p:set>
                                    <p:animEffect transition="in" filter="fade">
                                      <p:cBhvr>
                                        <p:cTn id="21" dur="1000"/>
                                        <p:tgtEl>
                                          <p:spTgt spid="12">
                                            <p:graphicEl>
                                              <a:dgm id="{075810F0-9698-40AB-ACA2-AEFFA490372D}"/>
                                            </p:graphicEl>
                                          </p:spTgt>
                                        </p:tgtEl>
                                      </p:cBhvr>
                                    </p:animEffect>
                                    <p:anim calcmode="lin" valueType="num">
                                      <p:cBhvr>
                                        <p:cTn id="22" dur="1000" fill="hold"/>
                                        <p:tgtEl>
                                          <p:spTgt spid="12">
                                            <p:graphicEl>
                                              <a:dgm id="{075810F0-9698-40AB-ACA2-AEFFA490372D}"/>
                                            </p:graphicEl>
                                          </p:spTgt>
                                        </p:tgtEl>
                                        <p:attrNameLst>
                                          <p:attrName>ppt_x</p:attrName>
                                        </p:attrNameLst>
                                      </p:cBhvr>
                                      <p:tavLst>
                                        <p:tav tm="0">
                                          <p:val>
                                            <p:strVal val="#ppt_x"/>
                                          </p:val>
                                        </p:tav>
                                        <p:tav tm="100000">
                                          <p:val>
                                            <p:strVal val="#ppt_x"/>
                                          </p:val>
                                        </p:tav>
                                      </p:tavLst>
                                    </p:anim>
                                    <p:anim calcmode="lin" valueType="num">
                                      <p:cBhvr>
                                        <p:cTn id="23" dur="1000" fill="hold"/>
                                        <p:tgtEl>
                                          <p:spTgt spid="12">
                                            <p:graphicEl>
                                              <a:dgm id="{075810F0-9698-40AB-ACA2-AEFFA490372D}"/>
                                            </p:graphic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12">
                                            <p:graphicEl>
                                              <a:dgm id="{24F124C2-ADEB-4193-BB81-78C2DB2019F3}"/>
                                            </p:graphicEl>
                                          </p:spTgt>
                                        </p:tgtEl>
                                        <p:attrNameLst>
                                          <p:attrName>style.visibility</p:attrName>
                                        </p:attrNameLst>
                                      </p:cBhvr>
                                      <p:to>
                                        <p:strVal val="visible"/>
                                      </p:to>
                                    </p:set>
                                    <p:animEffect transition="in" filter="fade">
                                      <p:cBhvr>
                                        <p:cTn id="28" dur="1000"/>
                                        <p:tgtEl>
                                          <p:spTgt spid="12">
                                            <p:graphicEl>
                                              <a:dgm id="{24F124C2-ADEB-4193-BB81-78C2DB2019F3}"/>
                                            </p:graphicEl>
                                          </p:spTgt>
                                        </p:tgtEl>
                                      </p:cBhvr>
                                    </p:animEffect>
                                    <p:anim calcmode="lin" valueType="num">
                                      <p:cBhvr>
                                        <p:cTn id="29" dur="1000" fill="hold"/>
                                        <p:tgtEl>
                                          <p:spTgt spid="12">
                                            <p:graphicEl>
                                              <a:dgm id="{24F124C2-ADEB-4193-BB81-78C2DB2019F3}"/>
                                            </p:graphicEl>
                                          </p:spTgt>
                                        </p:tgtEl>
                                        <p:attrNameLst>
                                          <p:attrName>ppt_x</p:attrName>
                                        </p:attrNameLst>
                                      </p:cBhvr>
                                      <p:tavLst>
                                        <p:tav tm="0">
                                          <p:val>
                                            <p:strVal val="#ppt_x"/>
                                          </p:val>
                                        </p:tav>
                                        <p:tav tm="100000">
                                          <p:val>
                                            <p:strVal val="#ppt_x"/>
                                          </p:val>
                                        </p:tav>
                                      </p:tavLst>
                                    </p:anim>
                                    <p:anim calcmode="lin" valueType="num">
                                      <p:cBhvr>
                                        <p:cTn id="30" dur="1000" fill="hold"/>
                                        <p:tgtEl>
                                          <p:spTgt spid="12">
                                            <p:graphicEl>
                                              <a:dgm id="{24F124C2-ADEB-4193-BB81-78C2DB2019F3}"/>
                                            </p:graphic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12">
                                            <p:graphicEl>
                                              <a:dgm id="{3A275E4F-46F8-4AF3-9B98-51B0F110A205}"/>
                                            </p:graphicEl>
                                          </p:spTgt>
                                        </p:tgtEl>
                                        <p:attrNameLst>
                                          <p:attrName>style.visibility</p:attrName>
                                        </p:attrNameLst>
                                      </p:cBhvr>
                                      <p:to>
                                        <p:strVal val="visible"/>
                                      </p:to>
                                    </p:set>
                                    <p:animEffect transition="in" filter="fade">
                                      <p:cBhvr>
                                        <p:cTn id="35" dur="1000"/>
                                        <p:tgtEl>
                                          <p:spTgt spid="12">
                                            <p:graphicEl>
                                              <a:dgm id="{3A275E4F-46F8-4AF3-9B98-51B0F110A205}"/>
                                            </p:graphicEl>
                                          </p:spTgt>
                                        </p:tgtEl>
                                      </p:cBhvr>
                                    </p:animEffect>
                                    <p:anim calcmode="lin" valueType="num">
                                      <p:cBhvr>
                                        <p:cTn id="36" dur="1000" fill="hold"/>
                                        <p:tgtEl>
                                          <p:spTgt spid="12">
                                            <p:graphicEl>
                                              <a:dgm id="{3A275E4F-46F8-4AF3-9B98-51B0F110A205}"/>
                                            </p:graphicEl>
                                          </p:spTgt>
                                        </p:tgtEl>
                                        <p:attrNameLst>
                                          <p:attrName>ppt_x</p:attrName>
                                        </p:attrNameLst>
                                      </p:cBhvr>
                                      <p:tavLst>
                                        <p:tav tm="0">
                                          <p:val>
                                            <p:strVal val="#ppt_x"/>
                                          </p:val>
                                        </p:tav>
                                        <p:tav tm="100000">
                                          <p:val>
                                            <p:strVal val="#ppt_x"/>
                                          </p:val>
                                        </p:tav>
                                      </p:tavLst>
                                    </p:anim>
                                    <p:anim calcmode="lin" valueType="num">
                                      <p:cBhvr>
                                        <p:cTn id="37" dur="1000" fill="hold"/>
                                        <p:tgtEl>
                                          <p:spTgt spid="12">
                                            <p:graphicEl>
                                              <a:dgm id="{3A275E4F-46F8-4AF3-9B98-51B0F110A205}"/>
                                            </p:graphic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12">
                                            <p:graphicEl>
                                              <a:dgm id="{FB2DA5B3-FEC5-4612-B79C-A4D0A2063EFB}"/>
                                            </p:graphicEl>
                                          </p:spTgt>
                                        </p:tgtEl>
                                        <p:attrNameLst>
                                          <p:attrName>style.visibility</p:attrName>
                                        </p:attrNameLst>
                                      </p:cBhvr>
                                      <p:to>
                                        <p:strVal val="visible"/>
                                      </p:to>
                                    </p:set>
                                    <p:animEffect transition="in" filter="fade">
                                      <p:cBhvr>
                                        <p:cTn id="42" dur="1000"/>
                                        <p:tgtEl>
                                          <p:spTgt spid="12">
                                            <p:graphicEl>
                                              <a:dgm id="{FB2DA5B3-FEC5-4612-B79C-A4D0A2063EFB}"/>
                                            </p:graphicEl>
                                          </p:spTgt>
                                        </p:tgtEl>
                                      </p:cBhvr>
                                    </p:animEffect>
                                    <p:anim calcmode="lin" valueType="num">
                                      <p:cBhvr>
                                        <p:cTn id="43" dur="1000" fill="hold"/>
                                        <p:tgtEl>
                                          <p:spTgt spid="12">
                                            <p:graphicEl>
                                              <a:dgm id="{FB2DA5B3-FEC5-4612-B79C-A4D0A2063EFB}"/>
                                            </p:graphicEl>
                                          </p:spTgt>
                                        </p:tgtEl>
                                        <p:attrNameLst>
                                          <p:attrName>ppt_x</p:attrName>
                                        </p:attrNameLst>
                                      </p:cBhvr>
                                      <p:tavLst>
                                        <p:tav tm="0">
                                          <p:val>
                                            <p:strVal val="#ppt_x"/>
                                          </p:val>
                                        </p:tav>
                                        <p:tav tm="100000">
                                          <p:val>
                                            <p:strVal val="#ppt_x"/>
                                          </p:val>
                                        </p:tav>
                                      </p:tavLst>
                                    </p:anim>
                                    <p:anim calcmode="lin" valueType="num">
                                      <p:cBhvr>
                                        <p:cTn id="44" dur="1000" fill="hold"/>
                                        <p:tgtEl>
                                          <p:spTgt spid="12">
                                            <p:graphicEl>
                                              <a:dgm id="{FB2DA5B3-FEC5-4612-B79C-A4D0A2063EFB}"/>
                                            </p:graphic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12">
                                            <p:graphicEl>
                                              <a:dgm id="{671D5F00-18AE-473F-9870-4CABC357FA64}"/>
                                            </p:graphicEl>
                                          </p:spTgt>
                                        </p:tgtEl>
                                        <p:attrNameLst>
                                          <p:attrName>style.visibility</p:attrName>
                                        </p:attrNameLst>
                                      </p:cBhvr>
                                      <p:to>
                                        <p:strVal val="visible"/>
                                      </p:to>
                                    </p:set>
                                    <p:animEffect transition="in" filter="fade">
                                      <p:cBhvr>
                                        <p:cTn id="49" dur="1000"/>
                                        <p:tgtEl>
                                          <p:spTgt spid="12">
                                            <p:graphicEl>
                                              <a:dgm id="{671D5F00-18AE-473F-9870-4CABC357FA64}"/>
                                            </p:graphicEl>
                                          </p:spTgt>
                                        </p:tgtEl>
                                      </p:cBhvr>
                                    </p:animEffect>
                                    <p:anim calcmode="lin" valueType="num">
                                      <p:cBhvr>
                                        <p:cTn id="50" dur="1000" fill="hold"/>
                                        <p:tgtEl>
                                          <p:spTgt spid="12">
                                            <p:graphicEl>
                                              <a:dgm id="{671D5F00-18AE-473F-9870-4CABC357FA64}"/>
                                            </p:graphicEl>
                                          </p:spTgt>
                                        </p:tgtEl>
                                        <p:attrNameLst>
                                          <p:attrName>ppt_x</p:attrName>
                                        </p:attrNameLst>
                                      </p:cBhvr>
                                      <p:tavLst>
                                        <p:tav tm="0">
                                          <p:val>
                                            <p:strVal val="#ppt_x"/>
                                          </p:val>
                                        </p:tav>
                                        <p:tav tm="100000">
                                          <p:val>
                                            <p:strVal val="#ppt_x"/>
                                          </p:val>
                                        </p:tav>
                                      </p:tavLst>
                                    </p:anim>
                                    <p:anim calcmode="lin" valueType="num">
                                      <p:cBhvr>
                                        <p:cTn id="51" dur="1000" fill="hold"/>
                                        <p:tgtEl>
                                          <p:spTgt spid="12">
                                            <p:graphicEl>
                                              <a:dgm id="{671D5F00-18AE-473F-9870-4CABC357FA64}"/>
                                            </p:graphic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12" grpId="0">
        <p:bldSub>
          <a:bldDgm bld="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D86DEF-D5C4-CD3E-F806-45EE704B1058}"/>
              </a:ext>
            </a:extLst>
          </p:cNvPr>
          <p:cNvSpPr>
            <a:spLocks noGrp="1"/>
          </p:cNvSpPr>
          <p:nvPr>
            <p:ph type="title"/>
          </p:nvPr>
        </p:nvSpPr>
        <p:spPr>
          <a:xfrm>
            <a:off x="838200" y="365126"/>
            <a:ext cx="10515600" cy="525212"/>
          </a:xfrm>
        </p:spPr>
        <p:txBody>
          <a:bodyPr>
            <a:normAutofit fontScale="90000"/>
          </a:bodyPr>
          <a:lstStyle/>
          <a:p>
            <a:pPr algn="ctr"/>
            <a:r>
              <a:rPr lang="en-US" b="1" dirty="0">
                <a:latin typeface="Times New Roman" panose="02020603050405020304" pitchFamily="18" charset="0"/>
                <a:cs typeface="Times New Roman" panose="02020603050405020304" pitchFamily="18" charset="0"/>
              </a:rPr>
              <a:t>References</a:t>
            </a:r>
            <a:endParaRPr lang="en-GB"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D70E172-0933-F672-2410-4991E9ACB81C}"/>
              </a:ext>
            </a:extLst>
          </p:cNvPr>
          <p:cNvSpPr>
            <a:spLocks noGrp="1"/>
          </p:cNvSpPr>
          <p:nvPr>
            <p:ph idx="1"/>
          </p:nvPr>
        </p:nvSpPr>
        <p:spPr>
          <a:xfrm>
            <a:off x="838200" y="890338"/>
            <a:ext cx="10515600" cy="5769254"/>
          </a:xfrm>
        </p:spPr>
        <p:txBody>
          <a:bodyPr>
            <a:noAutofit/>
          </a:bodyPr>
          <a:lstStyle/>
          <a:p>
            <a:pPr algn="just">
              <a:lnSpc>
                <a:spcPct val="100000"/>
              </a:lnSpc>
              <a:spcBef>
                <a:spcPts val="0"/>
              </a:spcBef>
              <a:tabLst>
                <a:tab pos="457200" algn="l"/>
              </a:tabLst>
            </a:pPr>
            <a:r>
              <a:rPr lang="en-GB" sz="1500" kern="100" dirty="0">
                <a:effectLst/>
                <a:latin typeface="Times New Roman" panose="02020603050405020304" pitchFamily="18" charset="0"/>
                <a:ea typeface="Calibri" panose="020F0502020204030204" pitchFamily="34" charset="0"/>
                <a:cs typeface="Times New Roman" panose="02020603050405020304" pitchFamily="18" charset="0"/>
              </a:rPr>
              <a:t>Absolute Reg. (n.d.). </a:t>
            </a:r>
            <a:r>
              <a:rPr lang="en-GB" sz="1500" i="1" kern="100" dirty="0">
                <a:effectLst/>
                <a:latin typeface="Times New Roman" panose="02020603050405020304" pitchFamily="18" charset="0"/>
                <a:ea typeface="Calibri" panose="020F0502020204030204" pitchFamily="34" charset="0"/>
                <a:cs typeface="Times New Roman" panose="02020603050405020304" pitchFamily="18" charset="0"/>
              </a:rPr>
              <a:t>Police ANPR &amp; you</a:t>
            </a:r>
            <a:r>
              <a:rPr lang="en-GB" sz="15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500" kern="100" dirty="0">
                <a:latin typeface="Times New Roman" panose="02020603050405020304" pitchFamily="18" charset="0"/>
                <a:ea typeface="Calibri" panose="020F0502020204030204" pitchFamily="34" charset="0"/>
                <a:cs typeface="Times New Roman" panose="02020603050405020304" pitchFamily="18" charset="0"/>
              </a:rPr>
              <a:t>Available at:</a:t>
            </a:r>
            <a:r>
              <a:rPr lang="en-GB" sz="15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5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2"/>
              </a:rPr>
              <a:t>https://absolutereg.co.uk/news/police-anpr-you</a:t>
            </a:r>
            <a:r>
              <a:rPr lang="en-GB" sz="1500"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500" kern="100" dirty="0">
                <a:effectLst/>
                <a:latin typeface="Times New Roman" panose="02020603050405020304" pitchFamily="18" charset="0"/>
                <a:ea typeface="Calibri" panose="020F0502020204030204" pitchFamily="34" charset="0"/>
                <a:cs typeface="Times New Roman" panose="02020603050405020304" pitchFamily="18" charset="0"/>
              </a:rPr>
              <a:t>(Accessed: 20 February 2025)</a:t>
            </a:r>
          </a:p>
          <a:p>
            <a:pPr algn="just">
              <a:lnSpc>
                <a:spcPct val="100000"/>
              </a:lnSpc>
              <a:spcBef>
                <a:spcPts val="0"/>
              </a:spcBef>
              <a:tabLst>
                <a:tab pos="457200" algn="l"/>
              </a:tabLst>
            </a:pPr>
            <a:r>
              <a:rPr lang="en-GB" sz="1500" kern="100" dirty="0">
                <a:effectLst/>
                <a:latin typeface="Times New Roman" panose="02020603050405020304" pitchFamily="18" charset="0"/>
                <a:ea typeface="Calibri" panose="020F0502020204030204" pitchFamily="34" charset="0"/>
                <a:cs typeface="Times New Roman" panose="02020603050405020304" pitchFamily="18" charset="0"/>
              </a:rPr>
              <a:t>Dodd, V. (2025). ‘</a:t>
            </a:r>
            <a:r>
              <a:rPr lang="en-GB" sz="1500" i="1" kern="100" dirty="0">
                <a:effectLst/>
                <a:latin typeface="Times New Roman" panose="02020603050405020304" pitchFamily="18" charset="0"/>
                <a:ea typeface="Calibri" panose="020F0502020204030204" pitchFamily="34" charset="0"/>
                <a:cs typeface="Times New Roman" panose="02020603050405020304" pitchFamily="18" charset="0"/>
              </a:rPr>
              <a:t>UK use of predictive policing is racist and should be banned, says Amnesty’</a:t>
            </a:r>
            <a:r>
              <a:rPr lang="en-GB" sz="15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500" i="1" kern="100" dirty="0">
                <a:effectLst/>
                <a:latin typeface="Times New Roman" panose="02020603050405020304" pitchFamily="18" charset="0"/>
                <a:ea typeface="Calibri" panose="020F0502020204030204" pitchFamily="34" charset="0"/>
                <a:cs typeface="Times New Roman" panose="02020603050405020304" pitchFamily="18" charset="0"/>
              </a:rPr>
              <a:t>The Guardian</a:t>
            </a:r>
            <a:r>
              <a:rPr lang="en-GB" sz="1500" kern="100" dirty="0">
                <a:effectLst/>
                <a:latin typeface="Times New Roman" panose="02020603050405020304" pitchFamily="18" charset="0"/>
                <a:ea typeface="Calibri" panose="020F0502020204030204" pitchFamily="34" charset="0"/>
                <a:cs typeface="Times New Roman" panose="02020603050405020304" pitchFamily="18" charset="0"/>
              </a:rPr>
              <a:t>. 19 February. Available at:  </a:t>
            </a:r>
            <a:r>
              <a:rPr lang="en-GB" sz="15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https://www.theguardian.com/uk-news/2025/feb/19/uk-use-of-predictive-policing-is-racist-and-should-be-banned-says-amnesty</a:t>
            </a:r>
            <a:r>
              <a:rPr lang="en-GB" sz="15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500"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500" kern="100" dirty="0">
                <a:effectLst/>
                <a:latin typeface="Times New Roman" panose="02020603050405020304" pitchFamily="18" charset="0"/>
                <a:ea typeface="Calibri" panose="020F0502020204030204" pitchFamily="34" charset="0"/>
                <a:cs typeface="Times New Roman" panose="02020603050405020304" pitchFamily="18" charset="0"/>
              </a:rPr>
              <a:t>(Accessed: 20 February 2025)</a:t>
            </a:r>
          </a:p>
          <a:p>
            <a:pPr algn="just">
              <a:lnSpc>
                <a:spcPct val="100000"/>
              </a:lnSpc>
              <a:spcBef>
                <a:spcPts val="0"/>
              </a:spcBef>
              <a:tabLst>
                <a:tab pos="457200" algn="l"/>
              </a:tabLst>
            </a:pPr>
            <a:r>
              <a:rPr lang="en-US" sz="1500" kern="100" dirty="0">
                <a:effectLst/>
                <a:latin typeface="Times New Roman" panose="02020603050405020304" pitchFamily="18" charset="0"/>
                <a:ea typeface="Calibri" panose="020F0502020204030204" pitchFamily="34" charset="0"/>
                <a:cs typeface="Times New Roman" panose="02020603050405020304" pitchFamily="18" charset="0"/>
              </a:rPr>
              <a:t>European Commission. (n.d.). </a:t>
            </a:r>
            <a:r>
              <a:rPr lang="en-US" sz="1500" i="1" kern="100" dirty="0">
                <a:effectLst/>
                <a:latin typeface="Times New Roman" panose="02020603050405020304" pitchFamily="18" charset="0"/>
                <a:ea typeface="Calibri" panose="020F0502020204030204" pitchFamily="34" charset="0"/>
                <a:cs typeface="Times New Roman" panose="02020603050405020304" pitchFamily="18" charset="0"/>
              </a:rPr>
              <a:t>Legal and policy framework</a:t>
            </a:r>
            <a:r>
              <a:rPr lang="en-US" sz="15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500" kern="100" dirty="0">
                <a:latin typeface="Times New Roman" panose="02020603050405020304" pitchFamily="18" charset="0"/>
                <a:ea typeface="Calibri" panose="020F0502020204030204" pitchFamily="34" charset="0"/>
                <a:cs typeface="Times New Roman" panose="02020603050405020304" pitchFamily="18" charset="0"/>
              </a:rPr>
              <a:t>Available at:</a:t>
            </a:r>
            <a:r>
              <a:rPr lang="en-US" sz="15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5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4"/>
              </a:rPr>
              <a:t>https://home-affairs.ec.europa.eu/policies/internal-security/organised-crime-and-human-trafficking/together-against-trafficking-human-beings/legal-and-policy-framework_en</a:t>
            </a:r>
            <a:r>
              <a:rPr lang="en-US" sz="15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500" kern="100" dirty="0">
                <a:effectLst/>
                <a:latin typeface="Times New Roman" panose="02020603050405020304" pitchFamily="18" charset="0"/>
                <a:ea typeface="Calibri" panose="020F0502020204030204" pitchFamily="34" charset="0"/>
                <a:cs typeface="Times New Roman" panose="02020603050405020304" pitchFamily="18" charset="0"/>
              </a:rPr>
              <a:t>(Accessed: 19 February 2025)</a:t>
            </a:r>
            <a:endParaRPr lang="en-GB" sz="15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0000"/>
              </a:lnSpc>
              <a:spcBef>
                <a:spcPts val="0"/>
              </a:spcBef>
              <a:tabLst>
                <a:tab pos="457200" algn="l"/>
              </a:tabLst>
            </a:pPr>
            <a:r>
              <a:rPr lang="en-GB" sz="1500" kern="100" dirty="0">
                <a:effectLst/>
                <a:latin typeface="Times New Roman" panose="02020603050405020304" pitchFamily="18" charset="0"/>
                <a:ea typeface="Calibri" panose="020F0502020204030204" pitchFamily="34" charset="0"/>
                <a:cs typeface="Times New Roman" panose="02020603050405020304" pitchFamily="18" charset="0"/>
              </a:rPr>
              <a:t>Home Office. (2018, September 21). </a:t>
            </a:r>
            <a:r>
              <a:rPr lang="en-GB" sz="1500" i="1" kern="100" dirty="0">
                <a:effectLst/>
                <a:latin typeface="Times New Roman" panose="02020603050405020304" pitchFamily="18" charset="0"/>
                <a:ea typeface="Calibri" panose="020F0502020204030204" pitchFamily="34" charset="0"/>
                <a:cs typeface="Times New Roman" panose="02020603050405020304" pitchFamily="18" charset="0"/>
              </a:rPr>
              <a:t>National County Lines Coordination Centre to crack down on drug gangs</a:t>
            </a:r>
            <a:r>
              <a:rPr lang="en-GB" sz="15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500" kern="100" dirty="0">
                <a:latin typeface="Times New Roman" panose="02020603050405020304" pitchFamily="18" charset="0"/>
                <a:ea typeface="Calibri" panose="020F0502020204030204" pitchFamily="34" charset="0"/>
                <a:cs typeface="Times New Roman" panose="02020603050405020304" pitchFamily="18" charset="0"/>
              </a:rPr>
              <a:t>Available at:</a:t>
            </a:r>
            <a:r>
              <a:rPr lang="en-GB" sz="15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5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5"/>
              </a:rPr>
              <a:t>https://www.gov.uk/government/news/national-county-lines-coordination-centre-to-crack-down-on-drug-gangs</a:t>
            </a:r>
            <a:r>
              <a:rPr lang="en-GB" sz="1500"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500" kern="100" dirty="0">
                <a:effectLst/>
                <a:latin typeface="Times New Roman" panose="02020603050405020304" pitchFamily="18" charset="0"/>
                <a:ea typeface="Calibri" panose="020F0502020204030204" pitchFamily="34" charset="0"/>
                <a:cs typeface="Times New Roman" panose="02020603050405020304" pitchFamily="18" charset="0"/>
              </a:rPr>
              <a:t>(Accessed: 20 February 2025)</a:t>
            </a:r>
            <a:endParaRPr lang="en-GB" sz="15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0000"/>
              </a:lnSpc>
              <a:spcBef>
                <a:spcPts val="0"/>
              </a:spcBef>
              <a:tabLst>
                <a:tab pos="457200" algn="l"/>
              </a:tabLst>
            </a:pPr>
            <a:r>
              <a:rPr lang="en-US" sz="1500" kern="100" dirty="0">
                <a:effectLst/>
                <a:latin typeface="Times New Roman" panose="02020603050405020304" pitchFamily="18" charset="0"/>
                <a:ea typeface="Calibri" panose="020F0502020204030204" pitchFamily="34" charset="0"/>
                <a:cs typeface="Times New Roman" panose="02020603050405020304" pitchFamily="18" charset="0"/>
              </a:rPr>
              <a:t>Home Office. (2024). </a:t>
            </a:r>
            <a:r>
              <a:rPr lang="en-US" sz="1500" i="1" kern="100" dirty="0">
                <a:effectLst/>
                <a:latin typeface="Times New Roman" panose="02020603050405020304" pitchFamily="18" charset="0"/>
                <a:ea typeface="Calibri" panose="020F0502020204030204" pitchFamily="34" charset="0"/>
                <a:cs typeface="Times New Roman" panose="02020603050405020304" pitchFamily="18" charset="0"/>
              </a:rPr>
              <a:t>County Lines </a:t>
            </a:r>
            <a:r>
              <a:rPr lang="en-US" sz="1500" i="1" kern="100" dirty="0" err="1">
                <a:effectLst/>
                <a:latin typeface="Times New Roman" panose="02020603050405020304" pitchFamily="18" charset="0"/>
                <a:ea typeface="Calibri" panose="020F0502020204030204" pitchFamily="34" charset="0"/>
                <a:cs typeface="Times New Roman" panose="02020603050405020304" pitchFamily="18" charset="0"/>
              </a:rPr>
              <a:t>Programme</a:t>
            </a:r>
            <a:r>
              <a:rPr lang="en-US" sz="1500" i="1" kern="100" dirty="0">
                <a:effectLst/>
                <a:latin typeface="Times New Roman" panose="02020603050405020304" pitchFamily="18" charset="0"/>
                <a:ea typeface="Calibri" panose="020F0502020204030204" pitchFamily="34" charset="0"/>
                <a:cs typeface="Times New Roman" panose="02020603050405020304" pitchFamily="18" charset="0"/>
              </a:rPr>
              <a:t> data</a:t>
            </a:r>
            <a:r>
              <a:rPr lang="en-US" sz="1500" kern="1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US" sz="1500" kern="100" dirty="0">
                <a:effectLst/>
                <a:latin typeface="Times New Roman" panose="02020603050405020304" pitchFamily="18" charset="0"/>
                <a:ea typeface="Calibri" panose="020F0502020204030204" pitchFamily="34" charset="0"/>
                <a:cs typeface="Times New Roman" panose="02020603050405020304" pitchFamily="18" charset="0"/>
                <a:hlinkClick r:id="rId6"/>
              </a:rPr>
              <a:t>https://www.gov.uk/government/publications/home-offices-county-lines-programme-data/county-lines-programme-data</a:t>
            </a:r>
            <a:r>
              <a:rPr lang="ro-RO" sz="15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500" kern="100" dirty="0">
                <a:effectLst/>
                <a:latin typeface="Times New Roman" panose="02020603050405020304" pitchFamily="18" charset="0"/>
                <a:ea typeface="Calibri" panose="020F0502020204030204" pitchFamily="34" charset="0"/>
                <a:cs typeface="Times New Roman" panose="02020603050405020304" pitchFamily="18" charset="0"/>
              </a:rPr>
              <a:t>(Accessed: 20 February 2025)</a:t>
            </a:r>
            <a:endParaRPr lang="en-US" sz="15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0000"/>
              </a:lnSpc>
              <a:spcBef>
                <a:spcPts val="0"/>
              </a:spcBef>
              <a:tabLst>
                <a:tab pos="457200" algn="l"/>
              </a:tabLst>
            </a:pPr>
            <a:r>
              <a:rPr lang="en-US" sz="1500" kern="100" dirty="0">
                <a:effectLst/>
                <a:latin typeface="Times New Roman" panose="02020603050405020304" pitchFamily="18" charset="0"/>
                <a:ea typeface="Calibri" panose="020F0502020204030204" pitchFamily="34" charset="0"/>
                <a:cs typeface="Times New Roman" panose="02020603050405020304" pitchFamily="18" charset="0"/>
              </a:rPr>
              <a:t>Moyle, L. (2019). ‘</a:t>
            </a:r>
            <a:r>
              <a:rPr lang="en-US" sz="1500" i="1" kern="100" dirty="0">
                <a:effectLst/>
                <a:latin typeface="Times New Roman" panose="02020603050405020304" pitchFamily="18" charset="0"/>
                <a:ea typeface="Calibri" panose="020F0502020204030204" pitchFamily="34" charset="0"/>
                <a:cs typeface="Times New Roman" panose="02020603050405020304" pitchFamily="18" charset="0"/>
              </a:rPr>
              <a:t>Situating vulnerability and exploitation in street-level drug markets: Cuckooing, commuting, and the “county lines” drug supply model. Journal of Drug Issues’</a:t>
            </a:r>
            <a:r>
              <a:rPr lang="en-US" sz="1500" kern="100" dirty="0">
                <a:effectLst/>
                <a:latin typeface="Times New Roman" panose="02020603050405020304" pitchFamily="18" charset="0"/>
                <a:ea typeface="Calibri" panose="020F0502020204030204" pitchFamily="34" charset="0"/>
                <a:cs typeface="Times New Roman" panose="02020603050405020304" pitchFamily="18" charset="0"/>
              </a:rPr>
              <a:t>, 49(4), 702–717. </a:t>
            </a:r>
            <a:r>
              <a:rPr lang="en-US" sz="1500" kern="100" dirty="0">
                <a:effectLst/>
                <a:latin typeface="Times New Roman" panose="02020603050405020304" pitchFamily="18" charset="0"/>
                <a:ea typeface="Calibri" panose="020F0502020204030204" pitchFamily="34" charset="0"/>
                <a:cs typeface="Times New Roman" panose="02020603050405020304" pitchFamily="18" charset="0"/>
                <a:hlinkClick r:id="rId7"/>
              </a:rPr>
              <a:t>https://doi.org/10.1177/0022042619861938</a:t>
            </a:r>
            <a:r>
              <a:rPr lang="ro-RO" sz="15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5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0000"/>
              </a:lnSpc>
              <a:spcBef>
                <a:spcPts val="0"/>
              </a:spcBef>
              <a:tabLst>
                <a:tab pos="457200" algn="l"/>
              </a:tabLst>
            </a:pPr>
            <a:r>
              <a:rPr lang="en-US" sz="1500" kern="100" dirty="0">
                <a:effectLst/>
                <a:latin typeface="Times New Roman" panose="02020603050405020304" pitchFamily="18" charset="0"/>
                <a:ea typeface="Calibri" panose="020F0502020204030204" pitchFamily="34" charset="0"/>
                <a:cs typeface="Times New Roman" panose="02020603050405020304" pitchFamily="18" charset="0"/>
              </a:rPr>
              <a:t>National Crime Agency. (2018). </a:t>
            </a:r>
            <a:r>
              <a:rPr lang="en-US" sz="1500" i="1" kern="100" dirty="0">
                <a:effectLst/>
                <a:latin typeface="Times New Roman" panose="02020603050405020304" pitchFamily="18" charset="0"/>
                <a:ea typeface="Calibri" panose="020F0502020204030204" pitchFamily="34" charset="0"/>
                <a:cs typeface="Times New Roman" panose="02020603050405020304" pitchFamily="18" charset="0"/>
              </a:rPr>
              <a:t>County lines</a:t>
            </a:r>
            <a:r>
              <a:rPr lang="en-US" sz="15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500" kern="100" dirty="0">
                <a:latin typeface="Times New Roman" panose="02020603050405020304" pitchFamily="18" charset="0"/>
                <a:ea typeface="Calibri" panose="020F0502020204030204" pitchFamily="34" charset="0"/>
                <a:cs typeface="Times New Roman" panose="02020603050405020304" pitchFamily="18" charset="0"/>
              </a:rPr>
              <a:t>Available at:</a:t>
            </a:r>
            <a:r>
              <a:rPr lang="en-US" sz="15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500" kern="100" dirty="0">
                <a:effectLst/>
                <a:latin typeface="Times New Roman" panose="02020603050405020304" pitchFamily="18" charset="0"/>
                <a:ea typeface="Calibri" panose="020F0502020204030204" pitchFamily="34" charset="0"/>
                <a:cs typeface="Times New Roman" panose="02020603050405020304" pitchFamily="18" charset="0"/>
                <a:hlinkClick r:id="rId8"/>
              </a:rPr>
              <a:t>https://www.nationalcrimeagency.gov.uk/what-we-do/crime-threats/drug-trafficking/county-lines</a:t>
            </a:r>
            <a:r>
              <a:rPr lang="en-US" sz="1500" kern="100" dirty="0">
                <a:effectLst/>
                <a:latin typeface="Times New Roman" panose="02020603050405020304" pitchFamily="18" charset="0"/>
                <a:ea typeface="Calibri" panose="020F0502020204030204" pitchFamily="34" charset="0"/>
                <a:cs typeface="Times New Roman" panose="02020603050405020304" pitchFamily="18" charset="0"/>
              </a:rPr>
              <a:t> (Accessed: 20 February 2025)</a:t>
            </a:r>
          </a:p>
          <a:p>
            <a:pPr algn="just">
              <a:lnSpc>
                <a:spcPct val="100000"/>
              </a:lnSpc>
              <a:spcBef>
                <a:spcPts val="0"/>
              </a:spcBef>
              <a:tabLst>
                <a:tab pos="457200" algn="l"/>
              </a:tabLst>
            </a:pPr>
            <a:r>
              <a:rPr lang="en-GB" sz="1500" kern="100" dirty="0">
                <a:effectLst/>
                <a:latin typeface="Times New Roman" panose="02020603050405020304" pitchFamily="18" charset="0"/>
                <a:ea typeface="Calibri" panose="020F0502020204030204" pitchFamily="34" charset="0"/>
                <a:cs typeface="Times New Roman" panose="02020603050405020304" pitchFamily="18" charset="0"/>
              </a:rPr>
              <a:t>National Police Chiefs' Council. (2023, February 17). </a:t>
            </a:r>
            <a:r>
              <a:rPr lang="en-GB" sz="1500" i="1" kern="100" dirty="0">
                <a:effectLst/>
                <a:latin typeface="Times New Roman" panose="02020603050405020304" pitchFamily="18" charset="0"/>
                <a:ea typeface="Calibri" panose="020F0502020204030204" pitchFamily="34" charset="0"/>
                <a:cs typeface="Times New Roman" panose="02020603050405020304" pitchFamily="18" charset="0"/>
              </a:rPr>
              <a:t>Over 1,800 arrested with 245 drug lines shutdown during crackdown targeting county line drug dealers and 1,600 people safeguarded</a:t>
            </a:r>
            <a:r>
              <a:rPr lang="en-GB" sz="15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500" kern="100" dirty="0">
                <a:latin typeface="Times New Roman" panose="02020603050405020304" pitchFamily="18" charset="0"/>
                <a:ea typeface="Calibri" panose="020F0502020204030204" pitchFamily="34" charset="0"/>
                <a:cs typeface="Times New Roman" panose="02020603050405020304" pitchFamily="18" charset="0"/>
              </a:rPr>
              <a:t>Available at:</a:t>
            </a:r>
            <a:r>
              <a:rPr lang="en-GB" sz="15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5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9"/>
              </a:rPr>
              <a:t>https://news.npcc.police.uk/releases/over-1-800-arrested-with-245-drug-lines-shutdown-during-crackdown-targeting-county-line-drug-dealers-and-1-600-people-safeguarded</a:t>
            </a:r>
            <a:r>
              <a:rPr lang="en-GB" sz="1500"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500" kern="100" dirty="0">
                <a:effectLst/>
                <a:latin typeface="Times New Roman" panose="02020603050405020304" pitchFamily="18" charset="0"/>
                <a:ea typeface="Calibri" panose="020F0502020204030204" pitchFamily="34" charset="0"/>
                <a:cs typeface="Times New Roman" panose="02020603050405020304" pitchFamily="18" charset="0"/>
              </a:rPr>
              <a:t>(Accessed: 20 February 2025)</a:t>
            </a:r>
          </a:p>
          <a:p>
            <a:pPr algn="just">
              <a:lnSpc>
                <a:spcPct val="100000"/>
              </a:lnSpc>
              <a:spcBef>
                <a:spcPts val="0"/>
              </a:spcBef>
              <a:tabLst>
                <a:tab pos="457200" algn="l"/>
              </a:tabLst>
            </a:pPr>
            <a:r>
              <a:rPr lang="en-GB" sz="1500" kern="100" dirty="0">
                <a:effectLst/>
                <a:latin typeface="Times New Roman" panose="02020603050405020304" pitchFamily="18" charset="0"/>
                <a:ea typeface="Calibri" panose="020F0502020204030204" pitchFamily="34" charset="0"/>
                <a:cs typeface="Times New Roman" panose="02020603050405020304" pitchFamily="18" charset="0"/>
              </a:rPr>
              <a:t>National Police Chiefs' Council. (2024, November). </a:t>
            </a:r>
            <a:r>
              <a:rPr lang="en-GB" sz="1500" i="1" kern="100" dirty="0">
                <a:effectLst/>
                <a:latin typeface="Times New Roman" panose="02020603050405020304" pitchFamily="18" charset="0"/>
                <a:ea typeface="Calibri" panose="020F0502020204030204" pitchFamily="34" charset="0"/>
                <a:cs typeface="Times New Roman" panose="02020603050405020304" pitchFamily="18" charset="0"/>
              </a:rPr>
              <a:t>County Lines are changing to become more localised, reveals new County Lines Strategic Threat Risk Assessment</a:t>
            </a:r>
            <a:r>
              <a:rPr lang="en-GB" sz="1500" kern="100" dirty="0">
                <a:effectLst/>
                <a:latin typeface="Times New Roman" panose="02020603050405020304" pitchFamily="18" charset="0"/>
                <a:ea typeface="Calibri" panose="020F0502020204030204" pitchFamily="34" charset="0"/>
                <a:cs typeface="Times New Roman" panose="02020603050405020304" pitchFamily="18" charset="0"/>
              </a:rPr>
              <a:t>. </a:t>
            </a:r>
          </a:p>
          <a:p>
            <a:pPr algn="just">
              <a:lnSpc>
                <a:spcPct val="100000"/>
              </a:lnSpc>
              <a:spcBef>
                <a:spcPts val="0"/>
              </a:spcBef>
              <a:tabLst>
                <a:tab pos="457200" algn="l"/>
              </a:tabLst>
            </a:pPr>
            <a:r>
              <a:rPr lang="en-GB" sz="1500" kern="100" dirty="0">
                <a:effectLst/>
                <a:latin typeface="Times New Roman" panose="02020603050405020304" pitchFamily="18" charset="0"/>
                <a:ea typeface="Calibri" panose="020F0502020204030204" pitchFamily="34" charset="0"/>
                <a:cs typeface="Times New Roman" panose="02020603050405020304" pitchFamily="18" charset="0"/>
              </a:rPr>
              <a:t>National Police Chiefs' Council. (2024, October 3). </a:t>
            </a:r>
            <a:r>
              <a:rPr lang="en-GB" sz="1500" i="1" kern="100" dirty="0">
                <a:effectLst/>
                <a:latin typeface="Times New Roman" panose="02020603050405020304" pitchFamily="18" charset="0"/>
                <a:ea typeface="Calibri" panose="020F0502020204030204" pitchFamily="34" charset="0"/>
                <a:cs typeface="Times New Roman" panose="02020603050405020304" pitchFamily="18" charset="0"/>
              </a:rPr>
              <a:t>National team marks six years of disrupting County Lines</a:t>
            </a:r>
            <a:r>
              <a:rPr lang="en-GB" sz="1500" kern="1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5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0"/>
              </a:rPr>
              <a:t>https://news.npcc.police.uk/releases/national-team-marks-six-years-of-disrupting-county-lines</a:t>
            </a:r>
            <a:r>
              <a:rPr lang="en-GB" sz="15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500" kern="100" dirty="0">
                <a:effectLst/>
                <a:latin typeface="Times New Roman" panose="02020603050405020304" pitchFamily="18" charset="0"/>
                <a:ea typeface="Calibri" panose="020F0502020204030204" pitchFamily="34" charset="0"/>
                <a:cs typeface="Times New Roman" panose="02020603050405020304" pitchFamily="18" charset="0"/>
              </a:rPr>
              <a:t>(Accessed: 19 February 2025)</a:t>
            </a:r>
          </a:p>
          <a:p>
            <a:pPr algn="just">
              <a:lnSpc>
                <a:spcPct val="100000"/>
              </a:lnSpc>
              <a:spcBef>
                <a:spcPts val="0"/>
              </a:spcBef>
              <a:tabLst>
                <a:tab pos="457200" algn="l"/>
              </a:tabLst>
            </a:pPr>
            <a:endParaRPr lang="en-US" sz="15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0000"/>
              </a:lnSpc>
              <a:spcBef>
                <a:spcPts val="0"/>
              </a:spcBef>
              <a:tabLst>
                <a:tab pos="457200" algn="l"/>
              </a:tabLst>
            </a:pPr>
            <a:endParaRPr lang="en-GB" sz="15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0000"/>
              </a:lnSpc>
              <a:spcBef>
                <a:spcPts val="0"/>
              </a:spcBef>
            </a:pPr>
            <a:endParaRPr lang="en-GB" sz="15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695375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5" end="5"/>
                                            </p:txEl>
                                          </p:spTgt>
                                        </p:tgtEl>
                                        <p:attrNameLst>
                                          <p:attrName>style.visibility</p:attrName>
                                        </p:attrNameLst>
                                      </p:cBhvr>
                                      <p:to>
                                        <p:strVal val="visible"/>
                                      </p:to>
                                    </p:set>
                                    <p:animEffect transition="in" filter="fade">
                                      <p:cBhvr>
                                        <p:cTn id="49" dur="1000"/>
                                        <p:tgtEl>
                                          <p:spTgt spid="3">
                                            <p:txEl>
                                              <p:pRg st="5" end="5"/>
                                            </p:txEl>
                                          </p:spTgt>
                                        </p:tgtEl>
                                      </p:cBhvr>
                                    </p:animEffect>
                                    <p:anim calcmode="lin" valueType="num">
                                      <p:cBhvr>
                                        <p:cTn id="5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6" end="6"/>
                                            </p:txEl>
                                          </p:spTgt>
                                        </p:tgtEl>
                                        <p:attrNameLst>
                                          <p:attrName>style.visibility</p:attrName>
                                        </p:attrNameLst>
                                      </p:cBhvr>
                                      <p:to>
                                        <p:strVal val="visible"/>
                                      </p:to>
                                    </p:set>
                                    <p:animEffect transition="in" filter="fade">
                                      <p:cBhvr>
                                        <p:cTn id="56" dur="1000"/>
                                        <p:tgtEl>
                                          <p:spTgt spid="3">
                                            <p:txEl>
                                              <p:pRg st="6" end="6"/>
                                            </p:txEl>
                                          </p:spTgt>
                                        </p:tgtEl>
                                      </p:cBhvr>
                                    </p:animEffect>
                                    <p:anim calcmode="lin" valueType="num">
                                      <p:cBhvr>
                                        <p:cTn id="5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3">
                                            <p:txEl>
                                              <p:pRg st="7" end="7"/>
                                            </p:txEl>
                                          </p:spTgt>
                                        </p:tgtEl>
                                        <p:attrNameLst>
                                          <p:attrName>style.visibility</p:attrName>
                                        </p:attrNameLst>
                                      </p:cBhvr>
                                      <p:to>
                                        <p:strVal val="visible"/>
                                      </p:to>
                                    </p:set>
                                    <p:animEffect transition="in" filter="fade">
                                      <p:cBhvr>
                                        <p:cTn id="63" dur="1000"/>
                                        <p:tgtEl>
                                          <p:spTgt spid="3">
                                            <p:txEl>
                                              <p:pRg st="7" end="7"/>
                                            </p:txEl>
                                          </p:spTgt>
                                        </p:tgtEl>
                                      </p:cBhvr>
                                    </p:animEffect>
                                    <p:anim calcmode="lin" valueType="num">
                                      <p:cBhvr>
                                        <p:cTn id="64"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65"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3">
                                            <p:txEl>
                                              <p:pRg st="8" end="8"/>
                                            </p:txEl>
                                          </p:spTgt>
                                        </p:tgtEl>
                                        <p:attrNameLst>
                                          <p:attrName>style.visibility</p:attrName>
                                        </p:attrNameLst>
                                      </p:cBhvr>
                                      <p:to>
                                        <p:strVal val="visible"/>
                                      </p:to>
                                    </p:set>
                                    <p:animEffect transition="in" filter="fade">
                                      <p:cBhvr>
                                        <p:cTn id="70" dur="1000"/>
                                        <p:tgtEl>
                                          <p:spTgt spid="3">
                                            <p:txEl>
                                              <p:pRg st="8" end="8"/>
                                            </p:txEl>
                                          </p:spTgt>
                                        </p:tgtEl>
                                      </p:cBhvr>
                                    </p:animEffect>
                                    <p:anim calcmode="lin" valueType="num">
                                      <p:cBhvr>
                                        <p:cTn id="71"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72"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grpId="0" nodeType="clickEffect">
                                  <p:stCondLst>
                                    <p:cond delay="0"/>
                                  </p:stCondLst>
                                  <p:childTnLst>
                                    <p:set>
                                      <p:cBhvr>
                                        <p:cTn id="76" dur="1" fill="hold">
                                          <p:stCondLst>
                                            <p:cond delay="0"/>
                                          </p:stCondLst>
                                        </p:cTn>
                                        <p:tgtEl>
                                          <p:spTgt spid="3">
                                            <p:txEl>
                                              <p:pRg st="9" end="9"/>
                                            </p:txEl>
                                          </p:spTgt>
                                        </p:tgtEl>
                                        <p:attrNameLst>
                                          <p:attrName>style.visibility</p:attrName>
                                        </p:attrNameLst>
                                      </p:cBhvr>
                                      <p:to>
                                        <p:strVal val="visible"/>
                                      </p:to>
                                    </p:set>
                                    <p:animEffect transition="in" filter="fade">
                                      <p:cBhvr>
                                        <p:cTn id="77" dur="1000"/>
                                        <p:tgtEl>
                                          <p:spTgt spid="3">
                                            <p:txEl>
                                              <p:pRg st="9" end="9"/>
                                            </p:txEl>
                                          </p:spTgt>
                                        </p:tgtEl>
                                      </p:cBhvr>
                                    </p:animEffect>
                                    <p:anim calcmode="lin" valueType="num">
                                      <p:cBhvr>
                                        <p:cTn id="78"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79"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2C5423-07C6-460D-EA3B-C6AE871ECD81}"/>
              </a:ext>
            </a:extLst>
          </p:cNvPr>
          <p:cNvSpPr>
            <a:spLocks noGrp="1"/>
          </p:cNvSpPr>
          <p:nvPr>
            <p:ph type="title"/>
          </p:nvPr>
        </p:nvSpPr>
        <p:spPr>
          <a:xfrm>
            <a:off x="838200" y="365125"/>
            <a:ext cx="10515600" cy="450801"/>
          </a:xfrm>
        </p:spPr>
        <p:txBody>
          <a:bodyPr>
            <a:normAutofit fontScale="90000"/>
          </a:bodyPr>
          <a:lstStyle/>
          <a:p>
            <a:pPr algn="ctr"/>
            <a:r>
              <a:rPr lang="en-US" b="1" dirty="0">
                <a:latin typeface="Times New Roman" panose="02020603050405020304" pitchFamily="18" charset="0"/>
                <a:cs typeface="Times New Roman" panose="02020603050405020304" pitchFamily="18" charset="0"/>
              </a:rPr>
              <a:t>References </a:t>
            </a:r>
            <a:endParaRPr lang="en-GB"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B13CB31-07B6-E5C9-1CE3-86E3E0FEB33D}"/>
              </a:ext>
            </a:extLst>
          </p:cNvPr>
          <p:cNvSpPr>
            <a:spLocks noGrp="1"/>
          </p:cNvSpPr>
          <p:nvPr>
            <p:ph idx="1"/>
          </p:nvPr>
        </p:nvSpPr>
        <p:spPr>
          <a:xfrm>
            <a:off x="239151" y="928468"/>
            <a:ext cx="11114649" cy="5929532"/>
          </a:xfrm>
        </p:spPr>
        <p:txBody>
          <a:bodyPr>
            <a:noAutofit/>
          </a:bodyPr>
          <a:lstStyle/>
          <a:p>
            <a:pPr algn="just">
              <a:lnSpc>
                <a:spcPct val="100000"/>
              </a:lnSpc>
              <a:spcBef>
                <a:spcPts val="0"/>
              </a:spcBef>
              <a:tabLst>
                <a:tab pos="457200" algn="l"/>
              </a:tabLst>
            </a:pPr>
            <a:r>
              <a:rPr lang="en-US" sz="1500" kern="100" dirty="0">
                <a:effectLst/>
                <a:latin typeface="Times New Roman" panose="02020603050405020304" pitchFamily="18" charset="0"/>
                <a:ea typeface="Calibri" panose="020F0502020204030204" pitchFamily="34" charset="0"/>
                <a:cs typeface="Times New Roman" panose="02020603050405020304" pitchFamily="18" charset="0"/>
              </a:rPr>
              <a:t>O'Hagan, A., &amp; Edmundson, C. J. (2021). County lines: the exploitation of vulnerable members of society. Forensic research &amp; criminology international journal, 9(2), 47-57.</a:t>
            </a:r>
            <a:endParaRPr lang="en-GB" sz="15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0000"/>
              </a:lnSpc>
              <a:spcBef>
                <a:spcPts val="0"/>
              </a:spcBef>
              <a:tabLst>
                <a:tab pos="457200" algn="l"/>
              </a:tabLst>
            </a:pPr>
            <a:r>
              <a:rPr lang="en-GB" sz="1500" kern="100" dirty="0">
                <a:effectLst/>
                <a:latin typeface="Times New Roman" panose="02020603050405020304" pitchFamily="18" charset="0"/>
                <a:ea typeface="Calibri" panose="020F0502020204030204" pitchFamily="34" charset="0"/>
                <a:cs typeface="Times New Roman" panose="02020603050405020304" pitchFamily="18" charset="0"/>
              </a:rPr>
              <a:t>Pitts, J. (2021). </a:t>
            </a:r>
            <a:r>
              <a:rPr lang="en-GB" sz="1500" i="1" kern="100" dirty="0">
                <a:effectLst/>
                <a:latin typeface="Times New Roman" panose="02020603050405020304" pitchFamily="18" charset="0"/>
                <a:ea typeface="Calibri" panose="020F0502020204030204" pitchFamily="34" charset="0"/>
                <a:cs typeface="Times New Roman" panose="02020603050405020304" pitchFamily="18" charset="0"/>
              </a:rPr>
              <a:t>County Lines</a:t>
            </a:r>
            <a:r>
              <a:rPr lang="en-GB" sz="1500" kern="100" dirty="0">
                <a:effectLst/>
                <a:latin typeface="Times New Roman" panose="02020603050405020304" pitchFamily="18" charset="0"/>
                <a:ea typeface="Calibri" panose="020F0502020204030204" pitchFamily="34" charset="0"/>
                <a:cs typeface="Times New Roman" panose="02020603050405020304" pitchFamily="18" charset="0"/>
              </a:rPr>
              <a:t>. Criminal Justice Inspectorates. </a:t>
            </a:r>
            <a:r>
              <a:rPr lang="en-GB" sz="15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2"/>
              </a:rPr>
              <a:t>https://www.justiceinspectorates.gov.uk/hmiprobation/wp-content/uploads/sites/5/2021/01/Academic-Insights-county-lines-.pdf</a:t>
            </a:r>
            <a:r>
              <a:rPr lang="en-GB" sz="1500" kern="100" dirty="0">
                <a:effectLst/>
                <a:latin typeface="Times New Roman" panose="02020603050405020304" pitchFamily="18" charset="0"/>
                <a:ea typeface="Calibri" panose="020F0502020204030204" pitchFamily="34" charset="0"/>
                <a:cs typeface="Times New Roman" panose="02020603050405020304" pitchFamily="18" charset="0"/>
              </a:rPr>
              <a:t> (Accessed: 20 February 2025)</a:t>
            </a:r>
          </a:p>
          <a:p>
            <a:pPr algn="just">
              <a:lnSpc>
                <a:spcPct val="100000"/>
              </a:lnSpc>
              <a:spcBef>
                <a:spcPts val="0"/>
              </a:spcBef>
              <a:tabLst>
                <a:tab pos="457200" algn="l"/>
              </a:tabLst>
            </a:pPr>
            <a:r>
              <a:rPr lang="en-GB" sz="1500" kern="100" dirty="0">
                <a:effectLst/>
                <a:latin typeface="Times New Roman" panose="02020603050405020304" pitchFamily="18" charset="0"/>
                <a:ea typeface="Calibri" panose="020F0502020204030204" pitchFamily="34" charset="0"/>
                <a:cs typeface="Times New Roman" panose="02020603050405020304" pitchFamily="18" charset="0"/>
              </a:rPr>
              <a:t>Police Foundation. (2020). </a:t>
            </a:r>
            <a:r>
              <a:rPr lang="en-GB" sz="1500" i="1" kern="100" dirty="0">
                <a:effectLst/>
                <a:latin typeface="Times New Roman" panose="02020603050405020304" pitchFamily="18" charset="0"/>
                <a:ea typeface="Calibri" panose="020F0502020204030204" pitchFamily="34" charset="0"/>
                <a:cs typeface="Times New Roman" panose="02020603050405020304" pitchFamily="18" charset="0"/>
              </a:rPr>
              <a:t>Perspectives: Lifting the lid on 'disruption' as an approach to tackling serious and organised crime</a:t>
            </a:r>
            <a:r>
              <a:rPr lang="en-GB" sz="15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500" kern="100" dirty="0">
                <a:latin typeface="Times New Roman" panose="02020603050405020304" pitchFamily="18" charset="0"/>
                <a:ea typeface="Calibri" panose="020F0502020204030204" pitchFamily="34" charset="0"/>
                <a:cs typeface="Times New Roman" panose="02020603050405020304" pitchFamily="18" charset="0"/>
              </a:rPr>
              <a:t>Available at:</a:t>
            </a:r>
            <a:r>
              <a:rPr lang="en-GB" sz="15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5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https://www.police-foundation.org.uk/</a:t>
            </a:r>
            <a:r>
              <a:rPr lang="en-GB" sz="1500"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500" kern="100" dirty="0">
                <a:effectLst/>
                <a:latin typeface="Times New Roman" panose="02020603050405020304" pitchFamily="18" charset="0"/>
                <a:ea typeface="Calibri" panose="020F0502020204030204" pitchFamily="34" charset="0"/>
                <a:cs typeface="Times New Roman" panose="02020603050405020304" pitchFamily="18" charset="0"/>
              </a:rPr>
              <a:t>(Accessed: 19 February 2025)</a:t>
            </a:r>
          </a:p>
          <a:p>
            <a:pPr algn="just">
              <a:lnSpc>
                <a:spcPct val="100000"/>
              </a:lnSpc>
              <a:spcBef>
                <a:spcPts val="0"/>
              </a:spcBef>
              <a:tabLst>
                <a:tab pos="457200" algn="l"/>
              </a:tabLst>
            </a:pPr>
            <a:r>
              <a:rPr lang="en-US" sz="1500" kern="100" dirty="0">
                <a:effectLst/>
                <a:latin typeface="Times New Roman" panose="02020603050405020304" pitchFamily="18" charset="0"/>
                <a:ea typeface="Calibri" panose="020F0502020204030204" pitchFamily="34" charset="0"/>
                <a:cs typeface="Times New Roman" panose="02020603050405020304" pitchFamily="18" charset="0"/>
              </a:rPr>
              <a:t>Ratcliffe, J. H. (2010). </a:t>
            </a:r>
            <a:r>
              <a:rPr lang="en-US" sz="1500" i="1" kern="100" dirty="0">
                <a:effectLst/>
                <a:latin typeface="Times New Roman" panose="02020603050405020304" pitchFamily="18" charset="0"/>
                <a:ea typeface="Calibri" panose="020F0502020204030204" pitchFamily="34" charset="0"/>
                <a:cs typeface="Times New Roman" panose="02020603050405020304" pitchFamily="18" charset="0"/>
              </a:rPr>
              <a:t>Intelligence-led policing: Anticipating risk and influencing action. Intelligence</a:t>
            </a:r>
            <a:r>
              <a:rPr lang="en-US" sz="1500" kern="100" dirty="0">
                <a:effectLst/>
                <a:latin typeface="Times New Roman" panose="02020603050405020304" pitchFamily="18" charset="0"/>
                <a:ea typeface="Calibri" panose="020F0502020204030204" pitchFamily="34" charset="0"/>
                <a:cs typeface="Times New Roman" panose="02020603050405020304" pitchFamily="18" charset="0"/>
              </a:rPr>
              <a:t>, 1(1), 1-12</a:t>
            </a:r>
            <a:r>
              <a:rPr lang="en-US" sz="1500" kern="100" dirty="0">
                <a:latin typeface="Times New Roman" panose="02020603050405020304" pitchFamily="18" charset="0"/>
                <a:ea typeface="Calibri" panose="020F0502020204030204" pitchFamily="34" charset="0"/>
                <a:cs typeface="Times New Roman" panose="02020603050405020304" pitchFamily="18" charset="0"/>
              </a:rPr>
              <a:t>, </a:t>
            </a:r>
            <a:r>
              <a:rPr lang="en-US" sz="1500" kern="100" dirty="0" err="1">
                <a:effectLst/>
                <a:latin typeface="Times New Roman" panose="02020603050405020304" pitchFamily="18" charset="0"/>
                <a:ea typeface="Calibri" panose="020F0502020204030204" pitchFamily="34" charset="0"/>
                <a:cs typeface="Times New Roman" panose="02020603050405020304" pitchFamily="18" charset="0"/>
              </a:rPr>
              <a:t>Ialeia</a:t>
            </a:r>
            <a:r>
              <a:rPr lang="en-US" sz="1500" kern="1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GB" sz="15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0000"/>
              </a:lnSpc>
              <a:spcBef>
                <a:spcPts val="0"/>
              </a:spcBef>
              <a:tabLst>
                <a:tab pos="457200" algn="l"/>
              </a:tabLst>
            </a:pPr>
            <a:r>
              <a:rPr lang="en-US" sz="1500" kern="100" dirty="0">
                <a:effectLst/>
                <a:latin typeface="Times New Roman" panose="02020603050405020304" pitchFamily="18" charset="0"/>
                <a:ea typeface="Calibri" panose="020F0502020204030204" pitchFamily="34" charset="0"/>
                <a:cs typeface="Times New Roman" panose="02020603050405020304" pitchFamily="18" charset="0"/>
              </a:rPr>
              <a:t>Ratcliffe, J. H. (2008). </a:t>
            </a:r>
            <a:r>
              <a:rPr lang="en-US" sz="1500" i="1" kern="100" dirty="0">
                <a:effectLst/>
                <a:latin typeface="Times New Roman" panose="02020603050405020304" pitchFamily="18" charset="0"/>
                <a:ea typeface="Calibri" panose="020F0502020204030204" pitchFamily="34" charset="0"/>
                <a:cs typeface="Times New Roman" panose="02020603050405020304" pitchFamily="18" charset="0"/>
              </a:rPr>
              <a:t>Intelligence-led policing</a:t>
            </a:r>
            <a:r>
              <a:rPr lang="en-US" sz="15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500" kern="100" dirty="0">
                <a:latin typeface="Times New Roman" panose="02020603050405020304" pitchFamily="18" charset="0"/>
                <a:ea typeface="Calibri" panose="020F0502020204030204" pitchFamily="34" charset="0"/>
                <a:cs typeface="Times New Roman" panose="02020603050405020304" pitchFamily="18" charset="0"/>
              </a:rPr>
              <a:t>London: Willan</a:t>
            </a:r>
            <a:r>
              <a:rPr lang="en-US" sz="15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500" kern="100" dirty="0">
                <a:effectLst/>
                <a:latin typeface="Times New Roman" panose="02020603050405020304" pitchFamily="18" charset="0"/>
                <a:ea typeface="Calibri" panose="020F0502020204030204" pitchFamily="34" charset="0"/>
                <a:cs typeface="Times New Roman" panose="02020603050405020304" pitchFamily="18" charset="0"/>
                <a:hlinkClick r:id="rId4"/>
              </a:rPr>
              <a:t>https://doi.org/10.4324/9780203118245</a:t>
            </a:r>
            <a:endParaRPr lang="ro-RO" sz="1500" kern="100"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0000"/>
              </a:lnSpc>
              <a:spcBef>
                <a:spcPts val="0"/>
              </a:spcBef>
              <a:tabLst>
                <a:tab pos="457200" algn="l"/>
              </a:tabLst>
            </a:pPr>
            <a:r>
              <a:rPr lang="en-GB" sz="1500" kern="100" dirty="0">
                <a:effectLst/>
                <a:latin typeface="Times New Roman" panose="02020603050405020304" pitchFamily="18" charset="0"/>
                <a:ea typeface="Calibri" panose="020F0502020204030204" pitchFamily="34" charset="0"/>
                <a:cs typeface="Times New Roman" panose="02020603050405020304" pitchFamily="18" charset="0"/>
              </a:rPr>
              <a:t>The Children's Society. (2023). </a:t>
            </a:r>
            <a:r>
              <a:rPr lang="en-GB" sz="1500" i="1" kern="100" dirty="0">
                <a:effectLst/>
                <a:latin typeface="Times New Roman" panose="02020603050405020304" pitchFamily="18" charset="0"/>
                <a:ea typeface="Calibri" panose="020F0502020204030204" pitchFamily="34" charset="0"/>
                <a:cs typeface="Times New Roman" panose="02020603050405020304" pitchFamily="18" charset="0"/>
              </a:rPr>
              <a:t>County lines and child criminal exploitation</a:t>
            </a:r>
            <a:r>
              <a:rPr lang="en-GB" sz="1500" kern="1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5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5"/>
              </a:rPr>
              <a:t>https://www.childrenssociety.org.uk/what-we-do/our-work/child-criminal-exploitation-and-county-lines</a:t>
            </a:r>
            <a:r>
              <a:rPr lang="en-GB" sz="1500"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500" kern="100" dirty="0">
                <a:effectLst/>
                <a:latin typeface="Times New Roman" panose="02020603050405020304" pitchFamily="18" charset="0"/>
                <a:ea typeface="Calibri" panose="020F0502020204030204" pitchFamily="34" charset="0"/>
                <a:cs typeface="Times New Roman" panose="02020603050405020304" pitchFamily="18" charset="0"/>
              </a:rPr>
              <a:t>(Accessed: 19 February 2025)</a:t>
            </a:r>
            <a:endParaRPr lang="ro-RO" sz="1500" u="sng" kern="100" dirty="0">
              <a:solidFill>
                <a:srgbClr val="0563C1"/>
              </a:solidFill>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0000"/>
              </a:lnSpc>
              <a:spcBef>
                <a:spcPts val="0"/>
              </a:spcBef>
              <a:tabLst>
                <a:tab pos="457200" algn="l"/>
              </a:tabLst>
            </a:pPr>
            <a:r>
              <a:rPr lang="en-US" sz="1500" kern="100" dirty="0">
                <a:effectLst/>
                <a:latin typeface="Times New Roman" panose="02020603050405020304" pitchFamily="18" charset="0"/>
                <a:ea typeface="Calibri" panose="020F0502020204030204" pitchFamily="34" charset="0"/>
                <a:cs typeface="Times New Roman" panose="02020603050405020304" pitchFamily="18" charset="0"/>
              </a:rPr>
              <a:t>The Guardian. Vikram, D (2025, February 19). </a:t>
            </a:r>
            <a:r>
              <a:rPr lang="en-US" sz="1500" i="1" kern="100" dirty="0">
                <a:effectLst/>
                <a:latin typeface="Times New Roman" panose="02020603050405020304" pitchFamily="18" charset="0"/>
                <a:ea typeface="Calibri" panose="020F0502020204030204" pitchFamily="34" charset="0"/>
                <a:cs typeface="Times New Roman" panose="02020603050405020304" pitchFamily="18" charset="0"/>
              </a:rPr>
              <a:t>UK use of predictive policing is racist and should be banned, says Amnesty</a:t>
            </a:r>
            <a:r>
              <a:rPr lang="en-US" sz="15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500" kern="100" dirty="0">
                <a:latin typeface="Times New Roman" panose="02020603050405020304" pitchFamily="18" charset="0"/>
                <a:ea typeface="Calibri" panose="020F0502020204030204" pitchFamily="34" charset="0"/>
                <a:cs typeface="Times New Roman" panose="02020603050405020304" pitchFamily="18" charset="0"/>
              </a:rPr>
              <a:t>Available at:</a:t>
            </a:r>
            <a:r>
              <a:rPr lang="en-US" sz="15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5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6"/>
              </a:rPr>
              <a:t>https://www.theguardian.com/uk-news/2025/feb/19/uk-use-of-predictive-policing-is-racist-and-should-be-banned-says-amnesty</a:t>
            </a:r>
            <a:r>
              <a:rPr lang="en-US" sz="1500"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rPr>
              <a:t> </a:t>
            </a:r>
            <a:r>
              <a:rPr lang="ro-RO" sz="1500" kern="100" dirty="0">
                <a:effectLst/>
                <a:latin typeface="Times New Roman" panose="02020603050405020304" pitchFamily="18" charset="0"/>
                <a:ea typeface="Calibri" panose="020F0502020204030204" pitchFamily="34" charset="0"/>
                <a:cs typeface="Times New Roman" panose="02020603050405020304" pitchFamily="18" charset="0"/>
              </a:rPr>
              <a:t>(</a:t>
            </a:r>
            <a:r>
              <a:rPr lang="ro-RO" sz="1500" kern="100" dirty="0" err="1">
                <a:effectLst/>
                <a:latin typeface="Times New Roman" panose="02020603050405020304" pitchFamily="18" charset="0"/>
                <a:ea typeface="Calibri" panose="020F0502020204030204" pitchFamily="34" charset="0"/>
                <a:cs typeface="Times New Roman" panose="02020603050405020304" pitchFamily="18" charset="0"/>
              </a:rPr>
              <a:t>Accessed</a:t>
            </a:r>
            <a:r>
              <a:rPr lang="en-GB" sz="1500" kern="100" dirty="0">
                <a:latin typeface="Times New Roman" panose="02020603050405020304" pitchFamily="18" charset="0"/>
                <a:ea typeface="Calibri" panose="020F0502020204030204" pitchFamily="34" charset="0"/>
                <a:cs typeface="Times New Roman" panose="02020603050405020304" pitchFamily="18" charset="0"/>
              </a:rPr>
              <a:t>: 20 February 2025)</a:t>
            </a:r>
            <a:endParaRPr lang="ro-RO" sz="1500" u="sng" kern="100" dirty="0">
              <a:solidFill>
                <a:srgbClr val="0563C1"/>
              </a:solidFill>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0000"/>
              </a:lnSpc>
              <a:spcBef>
                <a:spcPts val="0"/>
              </a:spcBef>
              <a:tabLst>
                <a:tab pos="457200" algn="l"/>
              </a:tabLst>
            </a:pPr>
            <a:r>
              <a:rPr lang="en-US" sz="1500" kern="100" dirty="0">
                <a:effectLst/>
                <a:latin typeface="Times New Roman" panose="02020603050405020304" pitchFamily="18" charset="0"/>
                <a:ea typeface="Calibri" panose="020F0502020204030204" pitchFamily="34" charset="0"/>
                <a:cs typeface="Times New Roman" panose="02020603050405020304" pitchFamily="18" charset="0"/>
              </a:rPr>
              <a:t>The Times. Dathan, M (2024, November 15). </a:t>
            </a:r>
            <a:r>
              <a:rPr lang="en-US" sz="1500" i="1" kern="100" dirty="0">
                <a:effectLst/>
                <a:latin typeface="Times New Roman" panose="02020603050405020304" pitchFamily="18" charset="0"/>
                <a:ea typeface="Calibri" panose="020F0502020204030204" pitchFamily="34" charset="0"/>
                <a:cs typeface="Times New Roman" panose="02020603050405020304" pitchFamily="18" charset="0"/>
              </a:rPr>
              <a:t>Starmer wants to restore EU intelligence deal to stop smugglers</a:t>
            </a:r>
            <a:r>
              <a:rPr lang="en-US" sz="15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500" kern="100" dirty="0">
                <a:latin typeface="Times New Roman" panose="02020603050405020304" pitchFamily="18" charset="0"/>
                <a:ea typeface="Calibri" panose="020F0502020204030204" pitchFamily="34" charset="0"/>
                <a:cs typeface="Times New Roman" panose="02020603050405020304" pitchFamily="18" charset="0"/>
              </a:rPr>
              <a:t>Available at:</a:t>
            </a:r>
            <a:r>
              <a:rPr lang="en-US" sz="15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500" kern="100" dirty="0">
                <a:effectLst/>
                <a:latin typeface="Times New Roman" panose="02020603050405020304" pitchFamily="18" charset="0"/>
                <a:ea typeface="Calibri" panose="020F0502020204030204" pitchFamily="34" charset="0"/>
                <a:cs typeface="Times New Roman" panose="02020603050405020304" pitchFamily="18" charset="0"/>
                <a:hlinkClick r:id="rId7"/>
              </a:rPr>
              <a:t>https://www.thetimes.co.uk/article/keir-starmer-pre-brexit-eu-intelligence-sharing-agreement-f5ncqsqh6</a:t>
            </a:r>
            <a:r>
              <a:rPr lang="en-US" sz="15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ro-RO" sz="1500" kern="100" dirty="0">
                <a:effectLst/>
                <a:latin typeface="Times New Roman" panose="02020603050405020304" pitchFamily="18" charset="0"/>
                <a:ea typeface="Calibri" panose="020F0502020204030204" pitchFamily="34" charset="0"/>
                <a:cs typeface="Times New Roman" panose="02020603050405020304" pitchFamily="18" charset="0"/>
              </a:rPr>
              <a:t>(</a:t>
            </a:r>
            <a:r>
              <a:rPr lang="ro-RO" sz="1500" kern="100" dirty="0" err="1">
                <a:effectLst/>
                <a:latin typeface="Times New Roman" panose="02020603050405020304" pitchFamily="18" charset="0"/>
                <a:ea typeface="Calibri" panose="020F0502020204030204" pitchFamily="34" charset="0"/>
                <a:cs typeface="Times New Roman" panose="02020603050405020304" pitchFamily="18" charset="0"/>
              </a:rPr>
              <a:t>Accessed</a:t>
            </a:r>
            <a:r>
              <a:rPr lang="en-GB" sz="1500" kern="100" dirty="0">
                <a:latin typeface="Times New Roman" panose="02020603050405020304" pitchFamily="18" charset="0"/>
                <a:ea typeface="Calibri" panose="020F0502020204030204" pitchFamily="34" charset="0"/>
                <a:cs typeface="Times New Roman" panose="02020603050405020304" pitchFamily="18" charset="0"/>
              </a:rPr>
              <a:t>: 19 February 2025)</a:t>
            </a:r>
            <a:endParaRPr lang="ro-RO" sz="1500" kern="100"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0000"/>
              </a:lnSpc>
              <a:spcBef>
                <a:spcPts val="0"/>
              </a:spcBef>
              <a:tabLst>
                <a:tab pos="457200" algn="l"/>
              </a:tabLst>
            </a:pPr>
            <a:r>
              <a:rPr lang="en-US" sz="1500" kern="100" dirty="0">
                <a:effectLst/>
                <a:latin typeface="Times New Roman" panose="02020603050405020304" pitchFamily="18" charset="0"/>
                <a:ea typeface="Calibri" panose="020F0502020204030204" pitchFamily="34" charset="0"/>
                <a:cs typeface="Times New Roman" panose="02020603050405020304" pitchFamily="18" charset="0"/>
              </a:rPr>
              <a:t>The Times. Sylvester, R (2025). </a:t>
            </a:r>
            <a:r>
              <a:rPr lang="en-US" sz="1500" i="1" kern="100" dirty="0">
                <a:effectLst/>
                <a:latin typeface="Times New Roman" panose="02020603050405020304" pitchFamily="18" charset="0"/>
                <a:ea typeface="Calibri" panose="020F0502020204030204" pitchFamily="34" charset="0"/>
                <a:cs typeface="Times New Roman" panose="02020603050405020304" pitchFamily="18" charset="0"/>
              </a:rPr>
              <a:t>AI there, you're nicked! Tech is reshaping how we fight crime</a:t>
            </a:r>
            <a:r>
              <a:rPr lang="en-US" sz="15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500" kern="100" dirty="0">
                <a:latin typeface="Times New Roman" panose="02020603050405020304" pitchFamily="18" charset="0"/>
                <a:ea typeface="Calibri" panose="020F0502020204030204" pitchFamily="34" charset="0"/>
                <a:cs typeface="Times New Roman" panose="02020603050405020304" pitchFamily="18" charset="0"/>
              </a:rPr>
              <a:t>Available at:</a:t>
            </a:r>
            <a:r>
              <a:rPr lang="en-US" sz="15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5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8"/>
              </a:rPr>
              <a:t>https://www.thetimes.co.uk/article/ai-there-youre-nicked-tech-is-reshaping-how-we-fight-crime-jb9bv7qh3</a:t>
            </a:r>
            <a:r>
              <a:rPr lang="en-US" sz="15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rPr>
              <a:t> </a:t>
            </a:r>
            <a:r>
              <a:rPr lang="ro-RO" sz="1500" kern="100" dirty="0">
                <a:effectLst/>
                <a:latin typeface="Times New Roman" panose="02020603050405020304" pitchFamily="18" charset="0"/>
                <a:ea typeface="Calibri" panose="020F0502020204030204" pitchFamily="34" charset="0"/>
                <a:cs typeface="Times New Roman" panose="02020603050405020304" pitchFamily="18" charset="0"/>
              </a:rPr>
              <a:t>(</a:t>
            </a:r>
            <a:r>
              <a:rPr lang="ro-RO" sz="1500" kern="100" dirty="0" err="1">
                <a:effectLst/>
                <a:latin typeface="Times New Roman" panose="02020603050405020304" pitchFamily="18" charset="0"/>
                <a:ea typeface="Calibri" panose="020F0502020204030204" pitchFamily="34" charset="0"/>
                <a:cs typeface="Times New Roman" panose="02020603050405020304" pitchFamily="18" charset="0"/>
              </a:rPr>
              <a:t>Accessed</a:t>
            </a:r>
            <a:r>
              <a:rPr lang="en-GB" sz="1500" kern="100" dirty="0">
                <a:latin typeface="Times New Roman" panose="02020603050405020304" pitchFamily="18" charset="0"/>
                <a:ea typeface="Calibri" panose="020F0502020204030204" pitchFamily="34" charset="0"/>
                <a:cs typeface="Times New Roman" panose="02020603050405020304" pitchFamily="18" charset="0"/>
              </a:rPr>
              <a:t>: 20 February 2025)</a:t>
            </a:r>
            <a:endParaRPr lang="ro-RO" sz="1500" u="sng" kern="100" dirty="0">
              <a:solidFill>
                <a:srgbClr val="0563C1"/>
              </a:solidFill>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0000"/>
              </a:lnSpc>
              <a:spcBef>
                <a:spcPts val="0"/>
              </a:spcBef>
              <a:tabLst>
                <a:tab pos="457200" algn="l"/>
              </a:tabLst>
            </a:pPr>
            <a:r>
              <a:rPr lang="en-GB" sz="1500" kern="100" dirty="0">
                <a:effectLst/>
                <a:latin typeface="Times New Roman" panose="02020603050405020304" pitchFamily="18" charset="0"/>
                <a:ea typeface="Calibri" panose="020F0502020204030204" pitchFamily="34" charset="0"/>
                <a:cs typeface="Times New Roman" panose="02020603050405020304" pitchFamily="18" charset="0"/>
              </a:rPr>
              <a:t>UK Government. (2023, February 17). </a:t>
            </a:r>
            <a:r>
              <a:rPr lang="en-GB" sz="1500" i="1" kern="100" dirty="0">
                <a:effectLst/>
                <a:latin typeface="Times New Roman" panose="02020603050405020304" pitchFamily="18" charset="0"/>
                <a:ea typeface="Calibri" panose="020F0502020204030204" pitchFamily="34" charset="0"/>
                <a:cs typeface="Times New Roman" panose="02020603050405020304" pitchFamily="18" charset="0"/>
              </a:rPr>
              <a:t>County lines gangs smashed in national police blitz</a:t>
            </a:r>
            <a:r>
              <a:rPr lang="en-GB" sz="15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500" kern="100" dirty="0">
                <a:latin typeface="Times New Roman" panose="02020603050405020304" pitchFamily="18" charset="0"/>
                <a:ea typeface="Calibri" panose="020F0502020204030204" pitchFamily="34" charset="0"/>
                <a:cs typeface="Times New Roman" panose="02020603050405020304" pitchFamily="18" charset="0"/>
              </a:rPr>
              <a:t>Available at:</a:t>
            </a:r>
            <a:r>
              <a:rPr lang="en-GB" sz="15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5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9"/>
              </a:rPr>
              <a:t>https://www.gov.uk/government/news/county-lines-gangs-smashed-in-national-police-blitz</a:t>
            </a:r>
            <a:r>
              <a:rPr lang="en-GB" sz="1500"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rPr>
              <a:t> </a:t>
            </a:r>
            <a:r>
              <a:rPr lang="ro-RO" sz="1500" kern="100" dirty="0">
                <a:effectLst/>
                <a:latin typeface="Times New Roman" panose="02020603050405020304" pitchFamily="18" charset="0"/>
                <a:ea typeface="Calibri" panose="020F0502020204030204" pitchFamily="34" charset="0"/>
                <a:cs typeface="Times New Roman" panose="02020603050405020304" pitchFamily="18" charset="0"/>
              </a:rPr>
              <a:t>(</a:t>
            </a:r>
            <a:r>
              <a:rPr lang="ro-RO" sz="1500" kern="100" dirty="0" err="1">
                <a:effectLst/>
                <a:latin typeface="Times New Roman" panose="02020603050405020304" pitchFamily="18" charset="0"/>
                <a:ea typeface="Calibri" panose="020F0502020204030204" pitchFamily="34" charset="0"/>
                <a:cs typeface="Times New Roman" panose="02020603050405020304" pitchFamily="18" charset="0"/>
              </a:rPr>
              <a:t>Accessed</a:t>
            </a:r>
            <a:r>
              <a:rPr lang="en-GB" sz="1500" kern="100" dirty="0">
                <a:latin typeface="Times New Roman" panose="02020603050405020304" pitchFamily="18" charset="0"/>
                <a:ea typeface="Calibri" panose="020F0502020204030204" pitchFamily="34" charset="0"/>
                <a:cs typeface="Times New Roman" panose="02020603050405020304" pitchFamily="18" charset="0"/>
              </a:rPr>
              <a:t>: 20 February 2025)</a:t>
            </a:r>
            <a:endParaRPr lang="ro-RO" sz="1500" u="sng" kern="100" dirty="0">
              <a:solidFill>
                <a:srgbClr val="0563C1"/>
              </a:solidFill>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0000"/>
              </a:lnSpc>
              <a:spcBef>
                <a:spcPts val="0"/>
              </a:spcBef>
              <a:tabLst>
                <a:tab pos="457200" algn="l"/>
              </a:tabLst>
            </a:pPr>
            <a:r>
              <a:rPr lang="en-US" sz="1500" kern="100" dirty="0">
                <a:effectLst/>
                <a:latin typeface="Times New Roman" panose="02020603050405020304" pitchFamily="18" charset="0"/>
                <a:ea typeface="Calibri" panose="020F0502020204030204" pitchFamily="34" charset="0"/>
                <a:cs typeface="Times New Roman" panose="02020603050405020304" pitchFamily="18" charset="0"/>
              </a:rPr>
              <a:t>UK Police. (2020). Automatic number plate recognition (ANPR). </a:t>
            </a:r>
            <a:r>
              <a:rPr lang="en-US" sz="1500" kern="100" dirty="0">
                <a:latin typeface="Times New Roman" panose="02020603050405020304" pitchFamily="18" charset="0"/>
                <a:ea typeface="Calibri" panose="020F0502020204030204" pitchFamily="34" charset="0"/>
                <a:cs typeface="Times New Roman" panose="02020603050405020304" pitchFamily="18" charset="0"/>
              </a:rPr>
              <a:t>Available at:</a:t>
            </a:r>
            <a:r>
              <a:rPr lang="en-US" sz="15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500" u="sng" kern="100"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10"/>
              </a:rPr>
              <a:t>https://www.police.uk/advice/advice-and-information/rs/road-safety/automatic-number-plate-recognition-anpr</a:t>
            </a:r>
            <a:r>
              <a:rPr lang="en-US" sz="1500" u="sng" kern="100" dirty="0">
                <a:solidFill>
                  <a:srgbClr val="0563C1"/>
                </a:solidFill>
                <a:latin typeface="Times New Roman" panose="02020603050405020304" pitchFamily="18" charset="0"/>
                <a:ea typeface="Calibri" panose="020F0502020204030204" pitchFamily="34" charset="0"/>
                <a:cs typeface="Times New Roman" panose="02020603050405020304" pitchFamily="18" charset="0"/>
              </a:rPr>
              <a:t> </a:t>
            </a:r>
            <a:r>
              <a:rPr kumimoji="0" lang="ro-RO" sz="1500" b="0" i="0" u="none" strike="noStrike" kern="1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Times New Roman" panose="02020603050405020304" pitchFamily="18" charset="0"/>
              </a:rPr>
              <a:t>(</a:t>
            </a:r>
            <a:r>
              <a:rPr kumimoji="0" lang="ro-RO" sz="1500" b="0" i="0" u="none" strike="noStrike" kern="100" cap="none" spc="0" normalizeH="0" baseline="0" noProof="0" dirty="0" err="1">
                <a:ln>
                  <a:noFill/>
                </a:ln>
                <a:solidFill>
                  <a:prstClr val="black"/>
                </a:solidFill>
                <a:effectLst/>
                <a:uLnTx/>
                <a:uFillTx/>
                <a:latin typeface="Times New Roman" panose="02020603050405020304" pitchFamily="18" charset="0"/>
                <a:ea typeface="Calibri" panose="020F0502020204030204" pitchFamily="34" charset="0"/>
                <a:cs typeface="Times New Roman" panose="02020603050405020304" pitchFamily="18" charset="0"/>
              </a:rPr>
              <a:t>Accessed</a:t>
            </a:r>
            <a:r>
              <a:rPr kumimoji="0" lang="en-GB" sz="1500" b="0" i="0" u="none" strike="noStrike" kern="1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Times New Roman" panose="02020603050405020304" pitchFamily="18" charset="0"/>
              </a:rPr>
              <a:t>: 20 February 2025)</a:t>
            </a:r>
            <a:endParaRPr lang="ro-RO" sz="1500" u="sng" kern="100" dirty="0">
              <a:solidFill>
                <a:srgbClr val="0563C1"/>
              </a:solidFill>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0000"/>
              </a:lnSpc>
              <a:spcBef>
                <a:spcPts val="0"/>
              </a:spcBef>
              <a:tabLst>
                <a:tab pos="457200" algn="l"/>
              </a:tabLst>
            </a:pPr>
            <a:r>
              <a:rPr lang="en-US" sz="1500" kern="100" dirty="0">
                <a:effectLst/>
                <a:latin typeface="Times New Roman" panose="02020603050405020304" pitchFamily="18" charset="0"/>
                <a:ea typeface="Calibri" panose="020F0502020204030204" pitchFamily="34" charset="0"/>
                <a:cs typeface="Times New Roman" panose="02020603050405020304" pitchFamily="18" charset="0"/>
              </a:rPr>
              <a:t>Devon &amp; Cornwall Police. (2025). Operation Vortex sees Police target dangerous driving in Devon and Cornwall. Devon &amp; Cornwall Police News. </a:t>
            </a:r>
            <a:r>
              <a:rPr lang="en-US" sz="1500" kern="100" dirty="0">
                <a:latin typeface="Times New Roman" panose="02020603050405020304" pitchFamily="18" charset="0"/>
                <a:ea typeface="Calibri" panose="020F0502020204030204" pitchFamily="34" charset="0"/>
                <a:cs typeface="Times New Roman" panose="02020603050405020304" pitchFamily="18" charset="0"/>
              </a:rPr>
              <a:t>Available at:</a:t>
            </a:r>
            <a:r>
              <a:rPr lang="en-US" sz="15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500" kern="100" dirty="0">
                <a:effectLst/>
                <a:latin typeface="Times New Roman" panose="02020603050405020304" pitchFamily="18" charset="0"/>
                <a:ea typeface="Calibri" panose="020F0502020204030204" pitchFamily="34" charset="0"/>
                <a:cs typeface="Times New Roman" panose="02020603050405020304" pitchFamily="18" charset="0"/>
                <a:hlinkClick r:id="rId11"/>
              </a:rPr>
              <a:t>https://www.devon-cornwall.police.uk/fatalfive</a:t>
            </a:r>
            <a:r>
              <a:rPr lang="ro-RO" sz="15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ro-RO" sz="1500" kern="100" dirty="0" err="1">
                <a:effectLst/>
                <a:latin typeface="Times New Roman" panose="02020603050405020304" pitchFamily="18" charset="0"/>
                <a:ea typeface="Calibri" panose="020F0502020204030204" pitchFamily="34" charset="0"/>
                <a:cs typeface="Times New Roman" panose="02020603050405020304" pitchFamily="18" charset="0"/>
              </a:rPr>
              <a:t>Accessed</a:t>
            </a:r>
            <a:r>
              <a:rPr lang="en-GB" sz="1500" kern="100" dirty="0">
                <a:latin typeface="Times New Roman" panose="02020603050405020304" pitchFamily="18" charset="0"/>
                <a:ea typeface="Calibri" panose="020F0502020204030204" pitchFamily="34" charset="0"/>
                <a:cs typeface="Times New Roman" panose="02020603050405020304" pitchFamily="18" charset="0"/>
              </a:rPr>
              <a:t>: 25 February 2025)</a:t>
            </a:r>
            <a:endParaRPr lang="en-US" sz="15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lvl="0" indent="0" algn="just">
              <a:lnSpc>
                <a:spcPct val="100000"/>
              </a:lnSpc>
              <a:spcBef>
                <a:spcPts val="0"/>
              </a:spcBef>
              <a:buFont typeface="Arial" panose="020B0604020202020204" pitchFamily="34" charset="0"/>
              <a:buChar char="•"/>
              <a:tabLst>
                <a:tab pos="457200" algn="l"/>
              </a:tabLst>
            </a:pPr>
            <a:endParaRPr lang="en-GB" sz="15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lgn="just">
              <a:lnSpc>
                <a:spcPct val="100000"/>
              </a:lnSpc>
              <a:spcBef>
                <a:spcPts val="0"/>
              </a:spcBef>
            </a:pPr>
            <a:endParaRPr lang="en-GB" sz="1500" dirty="0">
              <a:latin typeface="Times New Roman" panose="02020603050405020304" pitchFamily="18" charset="0"/>
              <a:cs typeface="Times New Roman" panose="02020603050405020304" pitchFamily="18" charset="0"/>
            </a:endParaRPr>
          </a:p>
          <a:p>
            <a:pPr algn="just">
              <a:lnSpc>
                <a:spcPct val="100000"/>
              </a:lnSpc>
              <a:spcBef>
                <a:spcPts val="0"/>
              </a:spcBef>
              <a:tabLst>
                <a:tab pos="457200" algn="l"/>
              </a:tabLst>
            </a:pPr>
            <a:endParaRPr lang="en-GB" sz="15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0000"/>
              </a:lnSpc>
              <a:spcBef>
                <a:spcPts val="0"/>
              </a:spcBef>
            </a:pPr>
            <a:endParaRPr lang="en-GB" sz="15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8092777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5" end="5"/>
                                            </p:txEl>
                                          </p:spTgt>
                                        </p:tgtEl>
                                        <p:attrNameLst>
                                          <p:attrName>style.visibility</p:attrName>
                                        </p:attrNameLst>
                                      </p:cBhvr>
                                      <p:to>
                                        <p:strVal val="visible"/>
                                      </p:to>
                                    </p:set>
                                    <p:animEffect transition="in" filter="fade">
                                      <p:cBhvr>
                                        <p:cTn id="49" dur="1000"/>
                                        <p:tgtEl>
                                          <p:spTgt spid="3">
                                            <p:txEl>
                                              <p:pRg st="5" end="5"/>
                                            </p:txEl>
                                          </p:spTgt>
                                        </p:tgtEl>
                                      </p:cBhvr>
                                    </p:animEffect>
                                    <p:anim calcmode="lin" valueType="num">
                                      <p:cBhvr>
                                        <p:cTn id="5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6" end="6"/>
                                            </p:txEl>
                                          </p:spTgt>
                                        </p:tgtEl>
                                        <p:attrNameLst>
                                          <p:attrName>style.visibility</p:attrName>
                                        </p:attrNameLst>
                                      </p:cBhvr>
                                      <p:to>
                                        <p:strVal val="visible"/>
                                      </p:to>
                                    </p:set>
                                    <p:animEffect transition="in" filter="fade">
                                      <p:cBhvr>
                                        <p:cTn id="56" dur="1000"/>
                                        <p:tgtEl>
                                          <p:spTgt spid="3">
                                            <p:txEl>
                                              <p:pRg st="6" end="6"/>
                                            </p:txEl>
                                          </p:spTgt>
                                        </p:tgtEl>
                                      </p:cBhvr>
                                    </p:animEffect>
                                    <p:anim calcmode="lin" valueType="num">
                                      <p:cBhvr>
                                        <p:cTn id="5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3">
                                            <p:txEl>
                                              <p:pRg st="7" end="7"/>
                                            </p:txEl>
                                          </p:spTgt>
                                        </p:tgtEl>
                                        <p:attrNameLst>
                                          <p:attrName>style.visibility</p:attrName>
                                        </p:attrNameLst>
                                      </p:cBhvr>
                                      <p:to>
                                        <p:strVal val="visible"/>
                                      </p:to>
                                    </p:set>
                                    <p:animEffect transition="in" filter="fade">
                                      <p:cBhvr>
                                        <p:cTn id="63" dur="1000"/>
                                        <p:tgtEl>
                                          <p:spTgt spid="3">
                                            <p:txEl>
                                              <p:pRg st="7" end="7"/>
                                            </p:txEl>
                                          </p:spTgt>
                                        </p:tgtEl>
                                      </p:cBhvr>
                                    </p:animEffect>
                                    <p:anim calcmode="lin" valueType="num">
                                      <p:cBhvr>
                                        <p:cTn id="64"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65"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3">
                                            <p:txEl>
                                              <p:pRg st="8" end="8"/>
                                            </p:txEl>
                                          </p:spTgt>
                                        </p:tgtEl>
                                        <p:attrNameLst>
                                          <p:attrName>style.visibility</p:attrName>
                                        </p:attrNameLst>
                                      </p:cBhvr>
                                      <p:to>
                                        <p:strVal val="visible"/>
                                      </p:to>
                                    </p:set>
                                    <p:animEffect transition="in" filter="fade">
                                      <p:cBhvr>
                                        <p:cTn id="70" dur="1000"/>
                                        <p:tgtEl>
                                          <p:spTgt spid="3">
                                            <p:txEl>
                                              <p:pRg st="8" end="8"/>
                                            </p:txEl>
                                          </p:spTgt>
                                        </p:tgtEl>
                                      </p:cBhvr>
                                    </p:animEffect>
                                    <p:anim calcmode="lin" valueType="num">
                                      <p:cBhvr>
                                        <p:cTn id="71"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72"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grpId="0" nodeType="clickEffect">
                                  <p:stCondLst>
                                    <p:cond delay="0"/>
                                  </p:stCondLst>
                                  <p:childTnLst>
                                    <p:set>
                                      <p:cBhvr>
                                        <p:cTn id="76" dur="1" fill="hold">
                                          <p:stCondLst>
                                            <p:cond delay="0"/>
                                          </p:stCondLst>
                                        </p:cTn>
                                        <p:tgtEl>
                                          <p:spTgt spid="3">
                                            <p:txEl>
                                              <p:pRg st="9" end="9"/>
                                            </p:txEl>
                                          </p:spTgt>
                                        </p:tgtEl>
                                        <p:attrNameLst>
                                          <p:attrName>style.visibility</p:attrName>
                                        </p:attrNameLst>
                                      </p:cBhvr>
                                      <p:to>
                                        <p:strVal val="visible"/>
                                      </p:to>
                                    </p:set>
                                    <p:animEffect transition="in" filter="fade">
                                      <p:cBhvr>
                                        <p:cTn id="77" dur="1000"/>
                                        <p:tgtEl>
                                          <p:spTgt spid="3">
                                            <p:txEl>
                                              <p:pRg st="9" end="9"/>
                                            </p:txEl>
                                          </p:spTgt>
                                        </p:tgtEl>
                                      </p:cBhvr>
                                    </p:animEffect>
                                    <p:anim calcmode="lin" valueType="num">
                                      <p:cBhvr>
                                        <p:cTn id="78"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79"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42" presetClass="entr" presetSubtype="0" fill="hold" grpId="0" nodeType="clickEffect">
                                  <p:stCondLst>
                                    <p:cond delay="0"/>
                                  </p:stCondLst>
                                  <p:childTnLst>
                                    <p:set>
                                      <p:cBhvr>
                                        <p:cTn id="83" dur="1" fill="hold">
                                          <p:stCondLst>
                                            <p:cond delay="0"/>
                                          </p:stCondLst>
                                        </p:cTn>
                                        <p:tgtEl>
                                          <p:spTgt spid="3">
                                            <p:txEl>
                                              <p:pRg st="10" end="10"/>
                                            </p:txEl>
                                          </p:spTgt>
                                        </p:tgtEl>
                                        <p:attrNameLst>
                                          <p:attrName>style.visibility</p:attrName>
                                        </p:attrNameLst>
                                      </p:cBhvr>
                                      <p:to>
                                        <p:strVal val="visible"/>
                                      </p:to>
                                    </p:set>
                                    <p:animEffect transition="in" filter="fade">
                                      <p:cBhvr>
                                        <p:cTn id="84" dur="1000"/>
                                        <p:tgtEl>
                                          <p:spTgt spid="3">
                                            <p:txEl>
                                              <p:pRg st="10" end="10"/>
                                            </p:txEl>
                                          </p:spTgt>
                                        </p:tgtEl>
                                      </p:cBhvr>
                                    </p:animEffect>
                                    <p:anim calcmode="lin" valueType="num">
                                      <p:cBhvr>
                                        <p:cTn id="85"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86"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42" presetClass="entr" presetSubtype="0" fill="hold" grpId="0" nodeType="clickEffect">
                                  <p:stCondLst>
                                    <p:cond delay="0"/>
                                  </p:stCondLst>
                                  <p:childTnLst>
                                    <p:set>
                                      <p:cBhvr>
                                        <p:cTn id="90" dur="1" fill="hold">
                                          <p:stCondLst>
                                            <p:cond delay="0"/>
                                          </p:stCondLst>
                                        </p:cTn>
                                        <p:tgtEl>
                                          <p:spTgt spid="3">
                                            <p:txEl>
                                              <p:pRg st="11" end="11"/>
                                            </p:txEl>
                                          </p:spTgt>
                                        </p:tgtEl>
                                        <p:attrNameLst>
                                          <p:attrName>style.visibility</p:attrName>
                                        </p:attrNameLst>
                                      </p:cBhvr>
                                      <p:to>
                                        <p:strVal val="visible"/>
                                      </p:to>
                                    </p:set>
                                    <p:animEffect transition="in" filter="fade">
                                      <p:cBhvr>
                                        <p:cTn id="91" dur="1000"/>
                                        <p:tgtEl>
                                          <p:spTgt spid="3">
                                            <p:txEl>
                                              <p:pRg st="11" end="11"/>
                                            </p:txEl>
                                          </p:spTgt>
                                        </p:tgtEl>
                                      </p:cBhvr>
                                    </p:animEffect>
                                    <p:anim calcmode="lin" valueType="num">
                                      <p:cBhvr>
                                        <p:cTn id="92"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93" dur="1000" fill="hold"/>
                                        <p:tgtEl>
                                          <p:spTgt spid="3">
                                            <p:txEl>
                                              <p:pRg st="11" end="1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TM04033919[[fn=Circuit]]</Template>
  <TotalTime>7905</TotalTime>
  <Words>2683</Words>
  <Application>Microsoft Office PowerPoint</Application>
  <PresentationFormat>Widescreen</PresentationFormat>
  <Paragraphs>107</Paragraphs>
  <Slides>15</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Times New Roman</vt:lpstr>
      <vt:lpstr>Tw Cen MT</vt:lpstr>
      <vt:lpstr>Circuit</vt:lpstr>
      <vt:lpstr>A Critical Examination of Road Policing's Role in Disrupting County Lines Crime Networks</vt:lpstr>
      <vt:lpstr>Objectives</vt:lpstr>
      <vt:lpstr>Introduction</vt:lpstr>
      <vt:lpstr>Intelligence-Led Policing</vt:lpstr>
      <vt:lpstr>The Role of Road Policing in ILP</vt:lpstr>
      <vt:lpstr>County Lines Activity through ILP</vt:lpstr>
      <vt:lpstr>Effectiveness of ILP in County Lines Disruption</vt:lpstr>
      <vt:lpstr>PowerPoint Presentation</vt:lpstr>
      <vt:lpstr>Case Study Operation Vortex</vt:lpstr>
      <vt:lpstr>Technology in Multi-Agency Intelligence Sharing</vt:lpstr>
      <vt:lpstr>Challenges in Technology in Multi-Agency Intelligence Sharing</vt:lpstr>
      <vt:lpstr>Future of Intelligence-Led Road Policing in County Lines Disruption</vt:lpstr>
      <vt:lpstr>Summary </vt:lpstr>
      <vt:lpstr>References</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dennisminor1@outlook.com</dc:creator>
  <cp:lastModifiedBy>GOGULASCOALA</cp:lastModifiedBy>
  <cp:revision>15</cp:revision>
  <dcterms:created xsi:type="dcterms:W3CDTF">2025-02-20T11:32:23Z</dcterms:created>
  <dcterms:modified xsi:type="dcterms:W3CDTF">2025-02-28T23:06:23Z</dcterms:modified>
</cp:coreProperties>
</file>