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13"/>
  </p:notesMasterIdLst>
  <p:handoutMasterIdLst>
    <p:handoutMasterId r:id="rId14"/>
  </p:handoutMasterIdLst>
  <p:sldIdLst>
    <p:sldId id="289" r:id="rId5"/>
    <p:sldId id="286" r:id="rId6"/>
    <p:sldId id="292" r:id="rId7"/>
    <p:sldId id="291" r:id="rId8"/>
    <p:sldId id="270" r:id="rId9"/>
    <p:sldId id="273" r:id="rId10"/>
    <p:sldId id="288" r:id="rId11"/>
    <p:sldId id="29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13"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5"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0A2"/>
    <a:srgbClr val="404040"/>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9883" autoAdjust="0"/>
  </p:normalViewPr>
  <p:slideViewPr>
    <p:cSldViewPr snapToGrid="0">
      <p:cViewPr varScale="1">
        <p:scale>
          <a:sx n="62" d="100"/>
          <a:sy n="62" d="100"/>
        </p:scale>
        <p:origin x="1056" y="60"/>
      </p:cViewPr>
      <p:guideLst>
        <p:guide pos="3840"/>
        <p:guide orient="horz" pos="2160"/>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2F7A84F-E231-42BE-A9F8-B5131853C8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CB813BC-9E49-4ABB-A3C3-CEE0885B027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EBDBEE-1FDA-4F57-947F-5759FA6ABC55}" type="datetimeFigureOut">
              <a:rPr lang="en-US" smtClean="0"/>
              <a:t>2/27/2023</a:t>
            </a:fld>
            <a:endParaRPr lang="en-US" dirty="0"/>
          </a:p>
        </p:txBody>
      </p:sp>
      <p:sp>
        <p:nvSpPr>
          <p:cNvPr id="4" name="Footer Placeholder 3">
            <a:extLst>
              <a:ext uri="{FF2B5EF4-FFF2-40B4-BE49-F238E27FC236}">
                <a16:creationId xmlns:a16="http://schemas.microsoft.com/office/drawing/2014/main" id="{47ADFF29-9BE4-4CDF-A198-BBEE303F0E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D4AFC6-5A97-4417-A16A-485E5801A6E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FA8C659-3DDB-48CB-A056-6A658A161B7C}" type="slidenum">
              <a:rPr lang="en-US" smtClean="0"/>
              <a:t>‹#›</a:t>
            </a:fld>
            <a:endParaRPr lang="en-US" dirty="0"/>
          </a:p>
        </p:txBody>
      </p:sp>
    </p:spTree>
    <p:extLst>
      <p:ext uri="{BB962C8B-B14F-4D97-AF65-F5344CB8AC3E}">
        <p14:creationId xmlns:p14="http://schemas.microsoft.com/office/powerpoint/2010/main" val="23607677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16A9CD-5E57-4C86-B862-09CA519924BA}" type="datetimeFigureOut">
              <a:rPr lang="en-US" smtClean="0"/>
              <a:t>2/27/2023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004F4-F240-48F9-8AE1-486585C7F00D}" type="slidenum">
              <a:rPr lang="en-US" smtClean="0"/>
              <a:t>‹#›</a:t>
            </a:fld>
            <a:endParaRPr lang="en-US" dirty="0"/>
          </a:p>
        </p:txBody>
      </p:sp>
    </p:spTree>
    <p:extLst>
      <p:ext uri="{BB962C8B-B14F-4D97-AF65-F5344CB8AC3E}">
        <p14:creationId xmlns:p14="http://schemas.microsoft.com/office/powerpoint/2010/main" val="215488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a:t>
            </a:fld>
            <a:endParaRPr lang="en-US" dirty="0"/>
          </a:p>
        </p:txBody>
      </p:sp>
    </p:spTree>
    <p:extLst>
      <p:ext uri="{BB962C8B-B14F-4D97-AF65-F5344CB8AC3E}">
        <p14:creationId xmlns:p14="http://schemas.microsoft.com/office/powerpoint/2010/main" val="3228853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rPr>
              <a:t>According to </a:t>
            </a:r>
            <a:r>
              <a:rPr lang="en-GB" sz="1800" dirty="0" err="1">
                <a:solidFill>
                  <a:srgbClr val="000000"/>
                </a:solidFill>
                <a:effectLst/>
                <a:latin typeface="Times New Roman" panose="02020603050405020304" pitchFamily="18" charset="0"/>
                <a:ea typeface="Calibri" panose="020F0502020204030204" pitchFamily="34" charset="0"/>
              </a:rPr>
              <a:t>D’Innocenzo</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rPr>
              <a:t> (2016), Team composition refers to the overall configuration of a team. A team is made up of people who have certain values, skills, and knowledge. It is important to make sure that the team has the right mix of people with different skills and knowledge. This presentation will highlight my team role composition utilising the Belbin team role. The presentation will further include weaknesses, strengths, and challenges as well as challenges of overcoming them. </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2</a:t>
            </a:fld>
            <a:endParaRPr lang="en-US" dirty="0"/>
          </a:p>
        </p:txBody>
      </p:sp>
    </p:spTree>
    <p:extLst>
      <p:ext uri="{BB962C8B-B14F-4D97-AF65-F5344CB8AC3E}">
        <p14:creationId xmlns:p14="http://schemas.microsoft.com/office/powerpoint/2010/main" val="2609089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In the view of Driskell </a:t>
            </a:r>
            <a:r>
              <a:rPr lang="en-GB" sz="1800" i="1" dirty="0">
                <a:solidFill>
                  <a:srgbClr val="000000"/>
                </a:solidFill>
                <a:effectLst/>
                <a:latin typeface="Times New Roman" panose="02020603050405020304" pitchFamily="18" charset="0"/>
                <a:ea typeface="Calibri" panose="020F050202020403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rPr>
              <a:t> (2018), team composition refers to the overall configuration of a team's members' roles. Belbin team role model deals with the composition of team members, their viewpoints, task expectations and requirements for managing teams. The team roles composition for my team was assessed by means of Belbin team roles. Belbin's 9 Team roles are Resource Investigator, </a:t>
            </a:r>
            <a:r>
              <a:rPr lang="en-GB" sz="1800" dirty="0" err="1">
                <a:solidFill>
                  <a:srgbClr val="000000"/>
                </a:solidFill>
                <a:effectLst/>
                <a:latin typeface="Times New Roman" panose="02020603050405020304" pitchFamily="18" charset="0"/>
                <a:ea typeface="Calibri" panose="020F0502020204030204" pitchFamily="34" charset="0"/>
              </a:rPr>
              <a:t>Teamworker</a:t>
            </a:r>
            <a:r>
              <a:rPr lang="en-GB" sz="1800" dirty="0">
                <a:solidFill>
                  <a:srgbClr val="000000"/>
                </a:solidFill>
                <a:effectLst/>
                <a:latin typeface="Times New Roman" panose="02020603050405020304" pitchFamily="18" charset="0"/>
                <a:ea typeface="Calibri" panose="020F0502020204030204" pitchFamily="34" charset="0"/>
              </a:rPr>
              <a:t> and Co-ordinator, Plant Monitor Evaluator and Specialist and Shaper, Implementer and Completer Finisher (</a:t>
            </a:r>
            <a:r>
              <a:rPr lang="en-GB" sz="1800" dirty="0" err="1">
                <a:solidFill>
                  <a:srgbClr val="000000"/>
                </a:solidFill>
                <a:effectLst/>
                <a:latin typeface="Times New Roman" panose="02020603050405020304" pitchFamily="18" charset="0"/>
                <a:ea typeface="Calibri" panose="020F0502020204030204" pitchFamily="34" charset="0"/>
              </a:rPr>
              <a:t>Urrea</a:t>
            </a:r>
            <a:r>
              <a:rPr lang="en-GB" sz="1800" dirty="0">
                <a:solidFill>
                  <a:srgbClr val="000000"/>
                </a:solidFill>
                <a:effectLst/>
                <a:latin typeface="Times New Roman" panose="02020603050405020304" pitchFamily="18" charset="0"/>
                <a:ea typeface="Calibri" panose="020F0502020204030204" pitchFamily="34" charset="0"/>
              </a:rPr>
              <a:t> and Vázquez, 2016). </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Our team composition was stronger as we had almost all nine Belbin personalities, which aid in attaining the project goals. The weakness was that it was hard to take effective decisions, and time management was very poor. For the team leader, it was hard to manage individual tasks. To overcome this challenge, our team leader utilises the team development model of Tuckman so that communication can be enhanced. Through this model, an effective team was developed and nurtured to attain team goals (</a:t>
            </a:r>
            <a:r>
              <a:rPr lang="en-GB" sz="1800" dirty="0" err="1">
                <a:solidFill>
                  <a:srgbClr val="000000"/>
                </a:solidFill>
                <a:effectLst/>
                <a:latin typeface="Times New Roman" panose="02020603050405020304" pitchFamily="18" charset="0"/>
                <a:ea typeface="Calibri" panose="020F0502020204030204" pitchFamily="34" charset="0"/>
              </a:rPr>
              <a:t>Kezar</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rPr>
              <a:t> 2020).</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3</a:t>
            </a:fld>
            <a:endParaRPr lang="en-US" dirty="0"/>
          </a:p>
        </p:txBody>
      </p:sp>
    </p:spTree>
    <p:extLst>
      <p:ext uri="{BB962C8B-B14F-4D97-AF65-F5344CB8AC3E}">
        <p14:creationId xmlns:p14="http://schemas.microsoft.com/office/powerpoint/2010/main" val="893538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The complexity of the Unilever organisation is like a complex equation in which there is no one simple formula for success. Belbin's Team Roles model helps Unilever to understand how its business functions and creates a framework that can be used across all divisions of its operations.</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In 1972, Unilever pioneered the use of Tuckman's model to develop teams. This led to a revolution in how Unilever does work and contributes to customer experience. The company has used Tuckman's model for over 30 years.</a:t>
            </a:r>
          </a:p>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4</a:t>
            </a:fld>
            <a:endParaRPr lang="en-US" dirty="0"/>
          </a:p>
        </p:txBody>
      </p:sp>
    </p:spTree>
    <p:extLst>
      <p:ext uri="{BB962C8B-B14F-4D97-AF65-F5344CB8AC3E}">
        <p14:creationId xmlns:p14="http://schemas.microsoft.com/office/powerpoint/2010/main" val="3141029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5</a:t>
            </a:fld>
            <a:endParaRPr lang="en-US" dirty="0"/>
          </a:p>
        </p:txBody>
      </p:sp>
    </p:spTree>
    <p:extLst>
      <p:ext uri="{BB962C8B-B14F-4D97-AF65-F5344CB8AC3E}">
        <p14:creationId xmlns:p14="http://schemas.microsoft.com/office/powerpoint/2010/main" val="1912317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6</a:t>
            </a:fld>
            <a:endParaRPr lang="en-US" dirty="0"/>
          </a:p>
        </p:txBody>
      </p:sp>
    </p:spTree>
    <p:extLst>
      <p:ext uri="{BB962C8B-B14F-4D97-AF65-F5344CB8AC3E}">
        <p14:creationId xmlns:p14="http://schemas.microsoft.com/office/powerpoint/2010/main" val="335417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7</a:t>
            </a:fld>
            <a:endParaRPr lang="en-US" dirty="0"/>
          </a:p>
        </p:txBody>
      </p:sp>
    </p:spTree>
    <p:extLst>
      <p:ext uri="{BB962C8B-B14F-4D97-AF65-F5344CB8AC3E}">
        <p14:creationId xmlns:p14="http://schemas.microsoft.com/office/powerpoint/2010/main" val="40327446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8</a:t>
            </a:fld>
            <a:endParaRPr lang="en-US" dirty="0"/>
          </a:p>
        </p:txBody>
      </p:sp>
    </p:spTree>
    <p:extLst>
      <p:ext uri="{BB962C8B-B14F-4D97-AF65-F5344CB8AC3E}">
        <p14:creationId xmlns:p14="http://schemas.microsoft.com/office/powerpoint/2010/main" val="604575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7D165-49B0-44FF-A267-367F5A6EE306}"/>
              </a:ext>
            </a:extLst>
          </p:cNvPr>
          <p:cNvSpPr>
            <a:spLocks noGrp="1"/>
          </p:cNvSpPr>
          <p:nvPr>
            <p:ph type="ctrTitle"/>
          </p:nvPr>
        </p:nvSpPr>
        <p:spPr>
          <a:xfrm>
            <a:off x="1524000" y="2039514"/>
            <a:ext cx="9144000" cy="2128049"/>
          </a:xfrm>
        </p:spPr>
        <p:txBody>
          <a:bodyPr anchor="b"/>
          <a:lstStyle>
            <a:lvl1pPr algn="ctr">
              <a:lnSpc>
                <a:spcPct val="125000"/>
              </a:lnSpc>
              <a:defRPr sz="60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56B52800-74D6-4A78-AC9B-8E737A1A3B0D}"/>
              </a:ext>
            </a:extLst>
          </p:cNvPr>
          <p:cNvSpPr>
            <a:spLocks noGrp="1"/>
          </p:cNvSpPr>
          <p:nvPr>
            <p:ph type="subTitle" idx="1"/>
          </p:nvPr>
        </p:nvSpPr>
        <p:spPr>
          <a:xfrm>
            <a:off x="1524000" y="4221162"/>
            <a:ext cx="9144000" cy="882001"/>
          </a:xfrm>
          <a:solidFill>
            <a:schemeClr val="accent2">
              <a:alpha val="90000"/>
            </a:schemeClr>
          </a:solidFill>
        </p:spPr>
        <p:txBody>
          <a:bodyPr anchor="ctr"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2500" b="1" i="1" kern="1200" spc="65" dirty="0">
                <a:solidFill>
                  <a:schemeClr val="accent1"/>
                </a:solidFill>
                <a:latin typeface="+mn-lt"/>
                <a:ea typeface="+mn-ea"/>
                <a:cs typeface="Aria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88B91F7B-C4AF-4FC6-A6BE-657DEF6D5358}"/>
              </a:ext>
            </a:extLst>
          </p:cNvPr>
          <p:cNvSpPr>
            <a:spLocks noGrp="1"/>
          </p:cNvSpPr>
          <p:nvPr>
            <p:ph type="dt" sz="half" idx="10"/>
          </p:nvPr>
        </p:nvSpPr>
        <p:spPr/>
        <p:txBody>
          <a:bodyPr/>
          <a:lstStyle/>
          <a:p>
            <a:fld id="{8DA08ED5-AEFE-4443-9040-726EF6690995}" type="datetime1">
              <a:rPr lang="en-US" noProof="0" smtClean="0"/>
              <a:t>2/27/2023</a:t>
            </a:fld>
            <a:endParaRPr lang="en-US" noProof="0" dirty="0"/>
          </a:p>
        </p:txBody>
      </p:sp>
      <p:sp>
        <p:nvSpPr>
          <p:cNvPr id="5" name="Footer Placeholder 4">
            <a:extLst>
              <a:ext uri="{FF2B5EF4-FFF2-40B4-BE49-F238E27FC236}">
                <a16:creationId xmlns:a16="http://schemas.microsoft.com/office/drawing/2014/main" id="{5BED32F8-B0C7-4332-B0A5-BC19DD8C4CF5}"/>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B0030946-D0C7-4F78-94B0-427DAA6D5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189509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1141-A77D-4E0E-8CAF-4CD3B279937B}"/>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017EFDE0-5A54-402A-B0C3-6BC0BB739C25}"/>
              </a:ext>
            </a:extLst>
          </p:cNvPr>
          <p:cNvSpPr>
            <a:spLocks noGrp="1"/>
          </p:cNvSpPr>
          <p:nvPr>
            <p:ph idx="1"/>
          </p:nvPr>
        </p:nvSpPr>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8A2825AD-4585-4E37-A076-3D0070C9300C}"/>
              </a:ext>
            </a:extLst>
          </p:cNvPr>
          <p:cNvSpPr>
            <a:spLocks noGrp="1"/>
          </p:cNvSpPr>
          <p:nvPr>
            <p:ph type="dt" sz="half" idx="10"/>
          </p:nvPr>
        </p:nvSpPr>
        <p:spPr/>
        <p:txBody>
          <a:bodyPr/>
          <a:lstStyle/>
          <a:p>
            <a:fld id="{0312561F-7E45-400C-8758-912CDFE9410A}" type="datetime1">
              <a:rPr lang="en-US" noProof="0" smtClean="0"/>
              <a:t>2/27/2023</a:t>
            </a:fld>
            <a:endParaRPr lang="en-US" noProof="0" dirty="0"/>
          </a:p>
        </p:txBody>
      </p:sp>
      <p:sp>
        <p:nvSpPr>
          <p:cNvPr id="5" name="Footer Placeholder 4">
            <a:extLst>
              <a:ext uri="{FF2B5EF4-FFF2-40B4-BE49-F238E27FC236}">
                <a16:creationId xmlns:a16="http://schemas.microsoft.com/office/drawing/2014/main" id="{512064AD-EDC3-4B13-8CD6-49EB60099ED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7890FD1E-16F6-49B1-A938-8CE601ED7AFC}"/>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325465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FA988-92AD-48D7-890A-AA0540961DE2}"/>
              </a:ext>
            </a:extLst>
          </p:cNvPr>
          <p:cNvSpPr>
            <a:spLocks noGrp="1"/>
          </p:cNvSpPr>
          <p:nvPr>
            <p:ph type="title"/>
          </p:nvPr>
        </p:nvSpPr>
        <p:spPr>
          <a:xfrm>
            <a:off x="831850" y="1709738"/>
            <a:ext cx="10515600" cy="2852737"/>
          </a:xfrm>
        </p:spPr>
        <p:txBody>
          <a:bodyPr anchor="b"/>
          <a:lstStyle>
            <a:lvl1pPr>
              <a:defRPr sz="6000"/>
            </a:lvl1pPr>
          </a:lstStyle>
          <a:p>
            <a:r>
              <a:rPr lang="en-US" noProof="0"/>
              <a:t>Click to edit Master title style</a:t>
            </a:r>
          </a:p>
        </p:txBody>
      </p:sp>
      <p:sp>
        <p:nvSpPr>
          <p:cNvPr id="3" name="Text Placeholder 2">
            <a:extLst>
              <a:ext uri="{FF2B5EF4-FFF2-40B4-BE49-F238E27FC236}">
                <a16:creationId xmlns:a16="http://schemas.microsoft.com/office/drawing/2014/main" id="{EAA999FA-A189-41DB-9CFC-D1356C5343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a:extLst>
              <a:ext uri="{FF2B5EF4-FFF2-40B4-BE49-F238E27FC236}">
                <a16:creationId xmlns:a16="http://schemas.microsoft.com/office/drawing/2014/main" id="{B24D83DC-20E7-4B71-9794-36FC33B1BA03}"/>
              </a:ext>
            </a:extLst>
          </p:cNvPr>
          <p:cNvSpPr>
            <a:spLocks noGrp="1"/>
          </p:cNvSpPr>
          <p:nvPr>
            <p:ph type="dt" sz="half" idx="10"/>
          </p:nvPr>
        </p:nvSpPr>
        <p:spPr/>
        <p:txBody>
          <a:bodyPr/>
          <a:lstStyle/>
          <a:p>
            <a:fld id="{85E24BC7-4CDB-41D7-81AF-9CE8473FF4B8}" type="datetime1">
              <a:rPr lang="en-US" noProof="0" smtClean="0"/>
              <a:t>2/27/2023</a:t>
            </a:fld>
            <a:endParaRPr lang="en-US" noProof="0" dirty="0"/>
          </a:p>
        </p:txBody>
      </p:sp>
      <p:sp>
        <p:nvSpPr>
          <p:cNvPr id="5" name="Footer Placeholder 4">
            <a:extLst>
              <a:ext uri="{FF2B5EF4-FFF2-40B4-BE49-F238E27FC236}">
                <a16:creationId xmlns:a16="http://schemas.microsoft.com/office/drawing/2014/main" id="{44E7D103-1290-4592-B37C-19C9C9DBEAE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15955B1B-4A5C-42C7-99A5-B8217736F178}"/>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193320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1825625"/>
            <a:ext cx="5181600"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a:extLst>
              <a:ext uri="{FF2B5EF4-FFF2-40B4-BE49-F238E27FC236}">
                <a16:creationId xmlns:a16="http://schemas.microsoft.com/office/drawing/2014/main" id="{E4387105-2538-4216-9A7E-445FA092F960}"/>
              </a:ext>
            </a:extLst>
          </p:cNvPr>
          <p:cNvSpPr>
            <a:spLocks noGrp="1"/>
          </p:cNvSpPr>
          <p:nvPr>
            <p:ph sz="half" idx="2"/>
          </p:nvPr>
        </p:nvSpPr>
        <p:spPr>
          <a:xfrm>
            <a:off x="6172200" y="1825625"/>
            <a:ext cx="5181600"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noProof="0" smtClean="0"/>
              <a:t>2/27/2023</a:t>
            </a:fld>
            <a:endParaRPr lang="en-US" noProof="0"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noProof="0" dirty="0"/>
          </a:p>
        </p:txBody>
      </p:sp>
    </p:spTree>
    <p:extLst>
      <p:ext uri="{BB962C8B-B14F-4D97-AF65-F5344CB8AC3E}">
        <p14:creationId xmlns:p14="http://schemas.microsoft.com/office/powerpoint/2010/main" val="1325036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a:lstStyle/>
          <a:p>
            <a:r>
              <a:rPr lang="en-US" noProof="0"/>
              <a:t>Click to edit Master title style</a:t>
            </a:r>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2505075"/>
            <a:ext cx="5157787"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2505075"/>
            <a:ext cx="5183188"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a:lstStyle/>
          <a:p>
            <a:fld id="{C6A5CD8C-7FEF-4E71-8EB9-D3BA6E2E3E9E}" type="datetime1">
              <a:rPr lang="en-US" noProof="0" smtClean="0"/>
              <a:t>2/27/2023</a:t>
            </a:fld>
            <a:endParaRPr lang="en-US" noProof="0" dirty="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4032769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9EF5-3FD9-4423-A9E8-B67B4E902E9B}"/>
              </a:ext>
            </a:extLst>
          </p:cNvPr>
          <p:cNvSpPr>
            <a:spLocks noGrp="1"/>
          </p:cNvSpPr>
          <p:nvPr>
            <p:ph type="title"/>
          </p:nvPr>
        </p:nvSpPr>
        <p:spPr/>
        <p:txBody>
          <a:bodyPr/>
          <a:lstStyle/>
          <a:p>
            <a:r>
              <a:rPr lang="en-US" noProof="0"/>
              <a:t>Click to edit Master title style</a:t>
            </a:r>
          </a:p>
        </p:txBody>
      </p:sp>
      <p:sp>
        <p:nvSpPr>
          <p:cNvPr id="3" name="Date Placeholder 2">
            <a:extLst>
              <a:ext uri="{FF2B5EF4-FFF2-40B4-BE49-F238E27FC236}">
                <a16:creationId xmlns:a16="http://schemas.microsoft.com/office/drawing/2014/main" id="{030D7191-31B4-440E-A4E9-F412FA55824C}"/>
              </a:ext>
            </a:extLst>
          </p:cNvPr>
          <p:cNvSpPr>
            <a:spLocks noGrp="1"/>
          </p:cNvSpPr>
          <p:nvPr>
            <p:ph type="dt" sz="half" idx="10"/>
          </p:nvPr>
        </p:nvSpPr>
        <p:spPr/>
        <p:txBody>
          <a:bodyPr/>
          <a:lstStyle/>
          <a:p>
            <a:fld id="{4BE4379E-9B58-41EA-B928-5B1C8436A60E}" type="datetime1">
              <a:rPr lang="en-US" noProof="0" smtClean="0"/>
              <a:t>2/27/2023</a:t>
            </a:fld>
            <a:endParaRPr lang="en-US" noProof="0" dirty="0"/>
          </a:p>
        </p:txBody>
      </p:sp>
      <p:sp>
        <p:nvSpPr>
          <p:cNvPr id="4" name="Footer Placeholder 3">
            <a:extLst>
              <a:ext uri="{FF2B5EF4-FFF2-40B4-BE49-F238E27FC236}">
                <a16:creationId xmlns:a16="http://schemas.microsoft.com/office/drawing/2014/main" id="{8EC85CB6-0880-4BF0-8E98-291E70C71377}"/>
              </a:ext>
            </a:extLst>
          </p:cNvPr>
          <p:cNvSpPr>
            <a:spLocks noGrp="1"/>
          </p:cNvSpPr>
          <p:nvPr>
            <p:ph type="ftr" sz="quarter" idx="11"/>
          </p:nvPr>
        </p:nvSpPr>
        <p:spPr/>
        <p:txBody>
          <a:bodyPr/>
          <a:lstStyle/>
          <a:p>
            <a:endParaRPr lang="en-US" noProof="0" dirty="0"/>
          </a:p>
        </p:txBody>
      </p:sp>
      <p:sp>
        <p:nvSpPr>
          <p:cNvPr id="5" name="Slide Number Placeholder 4">
            <a:extLst>
              <a:ext uri="{FF2B5EF4-FFF2-40B4-BE49-F238E27FC236}">
                <a16:creationId xmlns:a16="http://schemas.microsoft.com/office/drawing/2014/main" id="{BE4A5E74-F26F-4C7A-BED1-6EE66C0B3A5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691903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55C546-684A-45B9-8890-66DC55DF7D06}"/>
              </a:ext>
            </a:extLst>
          </p:cNvPr>
          <p:cNvSpPr>
            <a:spLocks noGrp="1"/>
          </p:cNvSpPr>
          <p:nvPr>
            <p:ph type="dt" sz="half" idx="10"/>
          </p:nvPr>
        </p:nvSpPr>
        <p:spPr/>
        <p:txBody>
          <a:bodyPr/>
          <a:lstStyle/>
          <a:p>
            <a:fld id="{40B0A371-51FE-4D99-BD87-6A650FCE519D}" type="datetime1">
              <a:rPr lang="en-US" noProof="0" smtClean="0"/>
              <a:t>2/27/2023</a:t>
            </a:fld>
            <a:endParaRPr lang="en-US" noProof="0" dirty="0"/>
          </a:p>
        </p:txBody>
      </p:sp>
      <p:sp>
        <p:nvSpPr>
          <p:cNvPr id="3" name="Footer Placeholder 2">
            <a:extLst>
              <a:ext uri="{FF2B5EF4-FFF2-40B4-BE49-F238E27FC236}">
                <a16:creationId xmlns:a16="http://schemas.microsoft.com/office/drawing/2014/main" id="{4543EBDF-D696-42F7-B962-56F5FEE120CC}"/>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6789D77E-1675-4F9D-9113-B274CB0E87FA}"/>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74602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E9C90-06AB-49B5-9970-F5791DE93A41}"/>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Content Placeholder 2">
            <a:extLst>
              <a:ext uri="{FF2B5EF4-FFF2-40B4-BE49-F238E27FC236}">
                <a16:creationId xmlns:a16="http://schemas.microsoft.com/office/drawing/2014/main" id="{EFFB0071-932D-4CA0-92FB-A6E75AC855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71C8D9F5-8B70-4BDD-9CB5-BBF87CF55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7989DE91-7A80-4682-9D32-2CD41DEFB7B2}"/>
              </a:ext>
            </a:extLst>
          </p:cNvPr>
          <p:cNvSpPr>
            <a:spLocks noGrp="1"/>
          </p:cNvSpPr>
          <p:nvPr>
            <p:ph type="dt" sz="half" idx="10"/>
          </p:nvPr>
        </p:nvSpPr>
        <p:spPr/>
        <p:txBody>
          <a:bodyPr/>
          <a:lstStyle/>
          <a:p>
            <a:fld id="{5FCF8CFF-A1C0-4B6C-AA8D-BE72CB14468D}" type="datetime1">
              <a:rPr lang="en-US" noProof="0" smtClean="0"/>
              <a:t>2/27/2023</a:t>
            </a:fld>
            <a:endParaRPr lang="en-US" noProof="0" dirty="0"/>
          </a:p>
        </p:txBody>
      </p:sp>
      <p:sp>
        <p:nvSpPr>
          <p:cNvPr id="6" name="Footer Placeholder 5">
            <a:extLst>
              <a:ext uri="{FF2B5EF4-FFF2-40B4-BE49-F238E27FC236}">
                <a16:creationId xmlns:a16="http://schemas.microsoft.com/office/drawing/2014/main" id="{7B9E2482-2E7D-4868-95A7-4A55B40FECE1}"/>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F4E84CF-C3E5-4475-84C7-21CBAC064B7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962625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noProof="0" smtClean="0"/>
              <a:t>2/27/2023</a:t>
            </a:fld>
            <a:endParaRPr lang="en-US" noProof="0"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367443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wo Horisontal Content">
    <p:spTree>
      <p:nvGrpSpPr>
        <p:cNvPr id="1" name=""/>
        <p:cNvGrpSpPr/>
        <p:nvPr/>
      </p:nvGrpSpPr>
      <p:grpSpPr>
        <a:xfrm>
          <a:off x="0" y="0"/>
          <a:ext cx="0" cy="0"/>
          <a:chOff x="0" y="0"/>
          <a:chExt cx="0" cy="0"/>
        </a:xfrm>
      </p:grpSpPr>
      <p:sp>
        <p:nvSpPr>
          <p:cNvPr id="8" name="object 2">
            <a:extLst>
              <a:ext uri="{FF2B5EF4-FFF2-40B4-BE49-F238E27FC236}">
                <a16:creationId xmlns:a16="http://schemas.microsoft.com/office/drawing/2014/main" id="{E4FD2CFF-0F3D-42BB-BBFF-903727B32640}"/>
              </a:ext>
            </a:extLst>
          </p:cNvPr>
          <p:cNvSpPr/>
          <p:nvPr userDrawn="1"/>
        </p:nvSpPr>
        <p:spPr>
          <a:xfrm>
            <a:off x="0" y="1562188"/>
            <a:ext cx="11269980" cy="2359660"/>
          </a:xfrm>
          <a:custGeom>
            <a:avLst/>
            <a:gdLst/>
            <a:ahLst/>
            <a:cxnLst/>
            <a:rect l="l" t="t" r="r" b="b"/>
            <a:pathLst>
              <a:path w="11269980" h="2359660">
                <a:moveTo>
                  <a:pt x="0" y="2359152"/>
                </a:moveTo>
                <a:lnTo>
                  <a:pt x="11269980" y="2359152"/>
                </a:lnTo>
                <a:lnTo>
                  <a:pt x="11269980" y="0"/>
                </a:lnTo>
                <a:lnTo>
                  <a:pt x="0" y="0"/>
                </a:lnTo>
                <a:lnTo>
                  <a:pt x="0" y="2359152"/>
                </a:lnTo>
                <a:close/>
              </a:path>
            </a:pathLst>
          </a:custGeom>
          <a:solidFill>
            <a:schemeClr val="accent2"/>
          </a:solidFill>
        </p:spPr>
        <p:txBody>
          <a:bodyPr wrap="square" lIns="0" tIns="0" rIns="0" bIns="0" rtlCol="0"/>
          <a:lstStyle/>
          <a:p>
            <a:endParaRPr lang="en-US" noProof="0" dirty="0"/>
          </a:p>
        </p:txBody>
      </p:sp>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4133087"/>
            <a:ext cx="10431780" cy="204387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noProof="0" smtClean="0"/>
              <a:t>2/27/2023</a:t>
            </a:fld>
            <a:endParaRPr lang="en-US" noProof="0"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noProof="0" dirty="0"/>
          </a:p>
        </p:txBody>
      </p:sp>
      <p:sp>
        <p:nvSpPr>
          <p:cNvPr id="9" name="Content Placeholder 3">
            <a:extLst>
              <a:ext uri="{FF2B5EF4-FFF2-40B4-BE49-F238E27FC236}">
                <a16:creationId xmlns:a16="http://schemas.microsoft.com/office/drawing/2014/main" id="{C1B0D46C-2987-401A-A0C4-CFB6F73E9D23}"/>
              </a:ext>
            </a:extLst>
          </p:cNvPr>
          <p:cNvSpPr>
            <a:spLocks noGrp="1"/>
          </p:cNvSpPr>
          <p:nvPr>
            <p:ph sz="half" idx="13"/>
          </p:nvPr>
        </p:nvSpPr>
        <p:spPr>
          <a:xfrm>
            <a:off x="844296" y="1788579"/>
            <a:ext cx="10425684" cy="190687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989795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Six Conten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202246-9B90-4CE1-AAF1-3328E51AE0A5}"/>
              </a:ext>
            </a:extLst>
          </p:cNvPr>
          <p:cNvSpPr>
            <a:spLocks noGrp="1"/>
          </p:cNvSpPr>
          <p:nvPr>
            <p:ph type="pic" sz="quarter" idx="13"/>
          </p:nvPr>
        </p:nvSpPr>
        <p:spPr>
          <a:xfrm>
            <a:off x="0" y="0"/>
            <a:ext cx="12192000" cy="6858000"/>
          </a:xfrm>
        </p:spPr>
        <p:txBody>
          <a:bodyPr/>
          <a:lstStyle>
            <a:lvl1pPr marL="0" indent="0" algn="ctr">
              <a:buNone/>
              <a:defRPr/>
            </a:lvl1pPr>
          </a:lstStyle>
          <a:p>
            <a:r>
              <a:rPr lang="en-US" noProof="0"/>
              <a:t>Click icon to add picture</a:t>
            </a:r>
            <a:endParaRPr lang="en-US" noProof="0" dirty="0"/>
          </a:p>
        </p:txBody>
      </p:sp>
      <p:sp>
        <p:nvSpPr>
          <p:cNvPr id="18" name="Content Placeholder 2">
            <a:extLst>
              <a:ext uri="{FF2B5EF4-FFF2-40B4-BE49-F238E27FC236}">
                <a16:creationId xmlns:a16="http://schemas.microsoft.com/office/drawing/2014/main" id="{843DF42B-5E6A-409A-A205-0B59AE5FBD98}"/>
              </a:ext>
            </a:extLst>
          </p:cNvPr>
          <p:cNvSpPr>
            <a:spLocks noGrp="1"/>
          </p:cNvSpPr>
          <p:nvPr>
            <p:ph sz="half" idx="15"/>
          </p:nvPr>
        </p:nvSpPr>
        <p:spPr>
          <a:xfrm>
            <a:off x="8530301" y="1690689"/>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Content Placeholder 2">
            <a:extLst>
              <a:ext uri="{FF2B5EF4-FFF2-40B4-BE49-F238E27FC236}">
                <a16:creationId xmlns:a16="http://schemas.microsoft.com/office/drawing/2014/main" id="{9C7A202D-9C81-48E9-AC0B-E4DDE20AE14F}"/>
              </a:ext>
            </a:extLst>
          </p:cNvPr>
          <p:cNvSpPr>
            <a:spLocks noGrp="1"/>
          </p:cNvSpPr>
          <p:nvPr>
            <p:ph sz="half" idx="14"/>
          </p:nvPr>
        </p:nvSpPr>
        <p:spPr>
          <a:xfrm>
            <a:off x="4888689" y="170282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1337076" y="170282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noProof="0" smtClean="0"/>
              <a:t>2/27/2023</a:t>
            </a:fld>
            <a:endParaRPr lang="en-US" noProof="0"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noProof="0" dirty="0"/>
          </a:p>
        </p:txBody>
      </p:sp>
      <p:sp>
        <p:nvSpPr>
          <p:cNvPr id="25" name="Content Placeholder 2">
            <a:extLst>
              <a:ext uri="{FF2B5EF4-FFF2-40B4-BE49-F238E27FC236}">
                <a16:creationId xmlns:a16="http://schemas.microsoft.com/office/drawing/2014/main" id="{70506441-775A-4D93-ADE3-695C86D6699F}"/>
              </a:ext>
            </a:extLst>
          </p:cNvPr>
          <p:cNvSpPr>
            <a:spLocks noGrp="1"/>
          </p:cNvSpPr>
          <p:nvPr>
            <p:ph sz="half" idx="16"/>
          </p:nvPr>
        </p:nvSpPr>
        <p:spPr>
          <a:xfrm>
            <a:off x="8530301"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6" name="Content Placeholder 2">
            <a:extLst>
              <a:ext uri="{FF2B5EF4-FFF2-40B4-BE49-F238E27FC236}">
                <a16:creationId xmlns:a16="http://schemas.microsoft.com/office/drawing/2014/main" id="{FA00A08C-FA2D-44B5-9451-63F193A3E7B3}"/>
              </a:ext>
            </a:extLst>
          </p:cNvPr>
          <p:cNvSpPr>
            <a:spLocks noGrp="1"/>
          </p:cNvSpPr>
          <p:nvPr>
            <p:ph sz="half" idx="17"/>
          </p:nvPr>
        </p:nvSpPr>
        <p:spPr>
          <a:xfrm>
            <a:off x="4888689"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7" name="Content Placeholder 2">
            <a:extLst>
              <a:ext uri="{FF2B5EF4-FFF2-40B4-BE49-F238E27FC236}">
                <a16:creationId xmlns:a16="http://schemas.microsoft.com/office/drawing/2014/main" id="{6A8F9540-8D26-4ADA-88E6-B9A742232C2D}"/>
              </a:ext>
            </a:extLst>
          </p:cNvPr>
          <p:cNvSpPr>
            <a:spLocks noGrp="1"/>
          </p:cNvSpPr>
          <p:nvPr>
            <p:ph sz="half" idx="18"/>
          </p:nvPr>
        </p:nvSpPr>
        <p:spPr>
          <a:xfrm>
            <a:off x="1337076"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 name="Picture Placeholder 28">
            <a:extLst>
              <a:ext uri="{FF2B5EF4-FFF2-40B4-BE49-F238E27FC236}">
                <a16:creationId xmlns:a16="http://schemas.microsoft.com/office/drawing/2014/main" id="{3D7801BA-80A8-4F2C-90C8-155E6210A852}"/>
              </a:ext>
            </a:extLst>
          </p:cNvPr>
          <p:cNvSpPr>
            <a:spLocks noGrp="1"/>
          </p:cNvSpPr>
          <p:nvPr>
            <p:ph type="pic" sz="quarter" idx="19"/>
          </p:nvPr>
        </p:nvSpPr>
        <p:spPr>
          <a:xfrm>
            <a:off x="947634"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0" name="Picture Placeholder 28">
            <a:extLst>
              <a:ext uri="{FF2B5EF4-FFF2-40B4-BE49-F238E27FC236}">
                <a16:creationId xmlns:a16="http://schemas.microsoft.com/office/drawing/2014/main" id="{99C7ED62-8CE2-417B-9E03-DB47D419110B}"/>
              </a:ext>
            </a:extLst>
          </p:cNvPr>
          <p:cNvSpPr>
            <a:spLocks noGrp="1"/>
          </p:cNvSpPr>
          <p:nvPr>
            <p:ph type="pic" sz="quarter" idx="20"/>
          </p:nvPr>
        </p:nvSpPr>
        <p:spPr>
          <a:xfrm>
            <a:off x="4499246"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1" name="Picture Placeholder 28">
            <a:extLst>
              <a:ext uri="{FF2B5EF4-FFF2-40B4-BE49-F238E27FC236}">
                <a16:creationId xmlns:a16="http://schemas.microsoft.com/office/drawing/2014/main" id="{96383197-4013-4D5E-BF47-64BD2386A4D6}"/>
              </a:ext>
            </a:extLst>
          </p:cNvPr>
          <p:cNvSpPr>
            <a:spLocks noGrp="1"/>
          </p:cNvSpPr>
          <p:nvPr>
            <p:ph type="pic" sz="quarter" idx="21"/>
          </p:nvPr>
        </p:nvSpPr>
        <p:spPr>
          <a:xfrm>
            <a:off x="8126282"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2" name="Picture Placeholder 28">
            <a:extLst>
              <a:ext uri="{FF2B5EF4-FFF2-40B4-BE49-F238E27FC236}">
                <a16:creationId xmlns:a16="http://schemas.microsoft.com/office/drawing/2014/main" id="{B2568099-B430-4F70-A248-1840860FFEED}"/>
              </a:ext>
            </a:extLst>
          </p:cNvPr>
          <p:cNvSpPr>
            <a:spLocks noGrp="1"/>
          </p:cNvSpPr>
          <p:nvPr>
            <p:ph type="pic" sz="quarter" idx="22"/>
          </p:nvPr>
        </p:nvSpPr>
        <p:spPr>
          <a:xfrm>
            <a:off x="947634"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3" name="Picture Placeholder 28">
            <a:extLst>
              <a:ext uri="{FF2B5EF4-FFF2-40B4-BE49-F238E27FC236}">
                <a16:creationId xmlns:a16="http://schemas.microsoft.com/office/drawing/2014/main" id="{82A0F640-3653-4074-BEAA-B09FF6E0B391}"/>
              </a:ext>
            </a:extLst>
          </p:cNvPr>
          <p:cNvSpPr>
            <a:spLocks noGrp="1"/>
          </p:cNvSpPr>
          <p:nvPr>
            <p:ph type="pic" sz="quarter" idx="23"/>
          </p:nvPr>
        </p:nvSpPr>
        <p:spPr>
          <a:xfrm>
            <a:off x="4499246"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4" name="Picture Placeholder 28">
            <a:extLst>
              <a:ext uri="{FF2B5EF4-FFF2-40B4-BE49-F238E27FC236}">
                <a16:creationId xmlns:a16="http://schemas.microsoft.com/office/drawing/2014/main" id="{1723BD4F-261F-418F-B763-09039D2CA7B6}"/>
              </a:ext>
            </a:extLst>
          </p:cNvPr>
          <p:cNvSpPr>
            <a:spLocks noGrp="1"/>
          </p:cNvSpPr>
          <p:nvPr>
            <p:ph type="pic" sz="quarter" idx="24"/>
          </p:nvPr>
        </p:nvSpPr>
        <p:spPr>
          <a:xfrm>
            <a:off x="8126282"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26671047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mparison with picture">
    <p:spTree>
      <p:nvGrpSpPr>
        <p:cNvPr id="1" name=""/>
        <p:cNvGrpSpPr/>
        <p:nvPr/>
      </p:nvGrpSpPr>
      <p:grpSpPr>
        <a:xfrm>
          <a:off x="0" y="0"/>
          <a:ext cx="0" cy="0"/>
          <a:chOff x="0" y="0"/>
          <a:chExt cx="0" cy="0"/>
        </a:xfrm>
      </p:grpSpPr>
      <p:sp>
        <p:nvSpPr>
          <p:cNvPr id="14" name="Picture Placeholder 12">
            <a:extLst>
              <a:ext uri="{FF2B5EF4-FFF2-40B4-BE49-F238E27FC236}">
                <a16:creationId xmlns:a16="http://schemas.microsoft.com/office/drawing/2014/main" id="{B74348DE-EC54-4C62-948C-0B2BF9045578}"/>
              </a:ext>
            </a:extLst>
          </p:cNvPr>
          <p:cNvSpPr>
            <a:spLocks noGrp="1"/>
          </p:cNvSpPr>
          <p:nvPr>
            <p:ph type="pic" sz="quarter" idx="13"/>
          </p:nvPr>
        </p:nvSpPr>
        <p:spPr>
          <a:xfrm>
            <a:off x="0" y="3115389"/>
            <a:ext cx="12188825" cy="3742611"/>
          </a:xfrm>
        </p:spPr>
        <p:txBody>
          <a:bodyPr/>
          <a:lstStyle>
            <a:lvl1pPr marL="0" indent="0" algn="ctr">
              <a:buNone/>
              <a:defRPr/>
            </a:lvl1pPr>
          </a:lstStyle>
          <a:p>
            <a:r>
              <a:rPr lang="en-US" noProof="0"/>
              <a:t>Click icon to add picture</a:t>
            </a:r>
            <a:endParaRPr lang="en-US" noProof="0" dirty="0"/>
          </a:p>
        </p:txBody>
      </p:sp>
      <p:sp>
        <p:nvSpPr>
          <p:cNvPr id="10" name="object 3">
            <a:extLst>
              <a:ext uri="{FF2B5EF4-FFF2-40B4-BE49-F238E27FC236}">
                <a16:creationId xmlns:a16="http://schemas.microsoft.com/office/drawing/2014/main" id="{2A53E879-94A1-4659-9069-ED0D6F03014D}"/>
              </a:ext>
            </a:extLst>
          </p:cNvPr>
          <p:cNvSpPr/>
          <p:nvPr userDrawn="1"/>
        </p:nvSpPr>
        <p:spPr>
          <a:xfrm>
            <a:off x="2400" y="1999821"/>
            <a:ext cx="12189600" cy="1115568"/>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accent2"/>
          </a:solidFill>
        </p:spPr>
        <p:txBody>
          <a:bodyPr wrap="square" lIns="0" tIns="0" rIns="0" bIns="0" rtlCol="0"/>
          <a:lstStyle/>
          <a:p>
            <a:endParaRPr lang="en-US" noProof="0" dirty="0"/>
          </a:p>
        </p:txBody>
      </p:sp>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a:lstStyle/>
          <a:p>
            <a:r>
              <a:rPr lang="en-US" noProof="0"/>
              <a:t>Click to edit Master title style</a:t>
            </a:r>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985963"/>
            <a:ext cx="5157787"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3434047"/>
            <a:ext cx="5157787" cy="275561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985963"/>
            <a:ext cx="5183188"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3434047"/>
            <a:ext cx="5183188" cy="275561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a:lstStyle/>
          <a:p>
            <a:fld id="{C6A5CD8C-7FEF-4E71-8EB9-D3BA6E2E3E9E}" type="datetime1">
              <a:rPr lang="en-US" noProof="0" smtClean="0"/>
              <a:t>2/27/2023</a:t>
            </a:fld>
            <a:endParaRPr lang="en-US" noProof="0" dirty="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775339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CEC732-0DE2-456B-92A1-84321C9BDC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DA816A5B-B156-4DC3-B18E-14F3E59A64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FDB0252E-67CD-4B33-849F-7B1449CF27D0}"/>
              </a:ext>
            </a:extLst>
          </p:cNvPr>
          <p:cNvSpPr>
            <a:spLocks noGrp="1"/>
          </p:cNvSpPr>
          <p:nvPr>
            <p:ph type="dt" sz="half" idx="2"/>
          </p:nvPr>
        </p:nvSpPr>
        <p:spPr>
          <a:xfrm>
            <a:off x="838200" y="617490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2591E0-5367-4F2F-9C30-2087D79A846D}" type="datetime1">
              <a:rPr lang="en-US" noProof="0" smtClean="0"/>
              <a:t>2/27/2023</a:t>
            </a:fld>
            <a:endParaRPr lang="en-US" noProof="0" dirty="0"/>
          </a:p>
        </p:txBody>
      </p:sp>
      <p:sp>
        <p:nvSpPr>
          <p:cNvPr id="5" name="Footer Placeholder 4">
            <a:extLst>
              <a:ext uri="{FF2B5EF4-FFF2-40B4-BE49-F238E27FC236}">
                <a16:creationId xmlns:a16="http://schemas.microsoft.com/office/drawing/2014/main" id="{DC620AD2-E3F8-48CB-8B72-B0945DF5348A}"/>
              </a:ext>
            </a:extLst>
          </p:cNvPr>
          <p:cNvSpPr>
            <a:spLocks noGrp="1"/>
          </p:cNvSpPr>
          <p:nvPr>
            <p:ph type="ftr" sz="quarter" idx="3"/>
          </p:nvPr>
        </p:nvSpPr>
        <p:spPr>
          <a:xfrm>
            <a:off x="4038600" y="617490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10" name="Oval 9">
            <a:extLst>
              <a:ext uri="{FF2B5EF4-FFF2-40B4-BE49-F238E27FC236}">
                <a16:creationId xmlns:a16="http://schemas.microsoft.com/office/drawing/2014/main" id="{5A5F3BCF-F6FD-4DFF-B0B4-9892C9389344}"/>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D15DEFFD-817B-43EC-86F0-34DEA2BA5EEB}"/>
              </a:ext>
            </a:extLst>
          </p:cNvPr>
          <p:cNvSpPr>
            <a:spLocks noGrp="1"/>
          </p:cNvSpPr>
          <p:nvPr>
            <p:ph type="sldNum" sz="quarter" idx="4"/>
          </p:nvPr>
        </p:nvSpPr>
        <p:spPr>
          <a:xfrm>
            <a:off x="11468844" y="6174902"/>
            <a:ext cx="357116" cy="365125"/>
          </a:xfrm>
          <a:prstGeom prst="rect">
            <a:avLst/>
          </a:prstGeom>
        </p:spPr>
        <p:txBody>
          <a:bodyPr vert="horz" lIns="91440" tIns="45720" rIns="91440" bIns="45720" rtlCol="0" anchor="ctr"/>
          <a:lstStyle>
            <a:lvl1pPr algn="r">
              <a:defRPr sz="1000" i="1">
                <a:solidFill>
                  <a:schemeClr val="tx2">
                    <a:alpha val="70000"/>
                  </a:schemeClr>
                </a:solidFill>
              </a:defRPr>
            </a:lvl1pPr>
          </a:lstStyle>
          <a:p>
            <a:fld id="{82EE24B5-652C-4DB5-B7C3-B5BBEC1280B1}" type="slidenum">
              <a:rPr lang="en-US" noProof="0" smtClean="0"/>
              <a:pPr/>
              <a:t>‹#›</a:t>
            </a:fld>
            <a:endParaRPr lang="en-US" noProof="0" dirty="0"/>
          </a:p>
        </p:txBody>
      </p:sp>
    </p:spTree>
    <p:extLst>
      <p:ext uri="{BB962C8B-B14F-4D97-AF65-F5344CB8AC3E}">
        <p14:creationId xmlns:p14="http://schemas.microsoft.com/office/powerpoint/2010/main" val="3664101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Professionals collaborating at a table over a laptop">
            <a:extLst>
              <a:ext uri="{FF2B5EF4-FFF2-40B4-BE49-F238E27FC236}">
                <a16:creationId xmlns:a16="http://schemas.microsoft.com/office/drawing/2014/main" id="{1E745F20-F130-4708-BD5A-1A4FF4BE4D0B}"/>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0" y="0"/>
            <a:ext cx="12189460" cy="6858000"/>
          </a:xfrm>
          <a:prstGeom prst="rect">
            <a:avLst/>
          </a:prstGeom>
        </p:spPr>
      </p:pic>
      <p:sp>
        <p:nvSpPr>
          <p:cNvPr id="4" name="object 3" descr="People with documents">
            <a:extLst>
              <a:ext uri="{FF2B5EF4-FFF2-40B4-BE49-F238E27FC236}">
                <a16:creationId xmlns:a16="http://schemas.microsoft.com/office/drawing/2014/main" id="{0CA2E80D-F3EC-4A5F-8E65-56FEA206EE0F}"/>
              </a:ext>
            </a:extLst>
          </p:cNvPr>
          <p:cNvSpPr/>
          <p:nvPr/>
        </p:nvSpPr>
        <p:spPr bwMode="ltGray">
          <a:xfrm>
            <a:off x="2540" y="0"/>
            <a:ext cx="1218946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AFB6C91D-4B22-49F1-9A0B-ABEB9E1F5A26}"/>
              </a:ext>
            </a:extLst>
          </p:cNvPr>
          <p:cNvSpPr>
            <a:spLocks noGrp="1"/>
          </p:cNvSpPr>
          <p:nvPr>
            <p:ph type="ctrTitle"/>
          </p:nvPr>
        </p:nvSpPr>
        <p:spPr bwMode="ltGray">
          <a:xfrm>
            <a:off x="484909" y="2039514"/>
            <a:ext cx="11374582" cy="2128049"/>
          </a:xfrm>
        </p:spPr>
        <p:txBody>
          <a:bodyPr>
            <a:normAutofit fontScale="90000"/>
          </a:bodyPr>
          <a:lstStyle/>
          <a:p>
            <a:pPr>
              <a:lnSpc>
                <a:spcPct val="125000"/>
              </a:lnSpc>
            </a:pPr>
            <a:r>
              <a:rPr lang="en-GB" sz="5000" dirty="0">
                <a:solidFill>
                  <a:schemeClr val="bg1"/>
                </a:solidFill>
                <a:latin typeface="Times New Roman" panose="02020603050405020304" pitchFamily="18" charset="0"/>
                <a:cs typeface="Times New Roman" panose="02020603050405020304" pitchFamily="18" charset="0"/>
              </a:rPr>
              <a:t>An analysis of your team role composition (using Belbin to illustrate this), including strengths, weaknesses, and challenges (how you overcame them).</a:t>
            </a:r>
            <a:endParaRPr lang="en-US" sz="5000" dirty="0">
              <a:solidFill>
                <a:schemeClr val="bg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2F8CF06A-B594-4BA2-8B1E-D649096D742F}"/>
              </a:ext>
            </a:extLst>
          </p:cNvPr>
          <p:cNvSpPr>
            <a:spLocks noGrp="1"/>
          </p:cNvSpPr>
          <p:nvPr>
            <p:ph type="subTitle" idx="1"/>
          </p:nvPr>
        </p:nvSpPr>
        <p:spPr bwMode="blackGray">
          <a:xfrm>
            <a:off x="4044000" y="4221162"/>
            <a:ext cx="4104000" cy="882001"/>
          </a:xfrm>
          <a:solidFill>
            <a:schemeClr val="accent2">
              <a:alpha val="90000"/>
            </a:schemeClr>
          </a:solidFill>
        </p:spPr>
        <p:txBody>
          <a:bodyPr anchor="ctr" anchorCtr="0">
            <a:normAutofit/>
          </a:bodyPr>
          <a:lstStyle/>
          <a:p>
            <a:r>
              <a:rPr lang="en-US" sz="2500" b="1" i="1" spc="65" dirty="0">
                <a:solidFill>
                  <a:schemeClr val="accent1"/>
                </a:solidFill>
                <a:latin typeface="Times New Roman" panose="02020603050405020304" pitchFamily="18" charset="0"/>
                <a:cs typeface="Times New Roman" panose="02020603050405020304" pitchFamily="18" charset="0"/>
              </a:rPr>
              <a:t>C1 : GROUP PRESENTATION</a:t>
            </a:r>
          </a:p>
        </p:txBody>
      </p:sp>
      <p:sp>
        <p:nvSpPr>
          <p:cNvPr id="6" name="object 7" descr="Beige rectangle">
            <a:extLst>
              <a:ext uri="{FF2B5EF4-FFF2-40B4-BE49-F238E27FC236}">
                <a16:creationId xmlns:a16="http://schemas.microsoft.com/office/drawing/2014/main" id="{B36975AA-C62E-46BE-9382-E2CF56FDF817}"/>
              </a:ext>
            </a:extLst>
          </p:cNvPr>
          <p:cNvSpPr/>
          <p:nvPr/>
        </p:nvSpPr>
        <p:spPr bwMode="white">
          <a:xfrm>
            <a:off x="4044000" y="3229869"/>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1093556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7" descr="Man talks by phone">
            <a:extLst>
              <a:ext uri="{FF2B5EF4-FFF2-40B4-BE49-F238E27FC236}">
                <a16:creationId xmlns:a16="http://schemas.microsoft.com/office/drawing/2014/main" id="{2894B736-0F24-454E-8A9D-717EB78697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2" y="0"/>
            <a:ext cx="6991350" cy="6858000"/>
          </a:xfrm>
          <a:prstGeom prst="rect">
            <a:avLst/>
          </a:prstGeom>
        </p:spPr>
      </p:pic>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1"/>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499893" y="1413367"/>
            <a:ext cx="6689725" cy="5039279"/>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345C5720-51D4-4632-91CD-936B8AB96750}"/>
              </a:ext>
            </a:extLst>
          </p:cNvPr>
          <p:cNvSpPr>
            <a:spLocks noGrp="1"/>
          </p:cNvSpPr>
          <p:nvPr>
            <p:ph type="title"/>
          </p:nvPr>
        </p:nvSpPr>
        <p:spPr bwMode="white">
          <a:xfrm>
            <a:off x="6096000" y="1366857"/>
            <a:ext cx="5165558" cy="833856"/>
          </a:xfrm>
        </p:spPr>
        <p:txBody>
          <a:bodyPr/>
          <a:lstStyle/>
          <a:p>
            <a:r>
              <a:rPr lang="en-US" dirty="0">
                <a:solidFill>
                  <a:schemeClr val="bg1"/>
                </a:solidFill>
                <a:latin typeface="Times New Roman" panose="02020603050405020304" pitchFamily="18" charset="0"/>
                <a:cs typeface="Times New Roman" panose="02020603050405020304" pitchFamily="18" charset="0"/>
              </a:rPr>
              <a:t>Introduction</a:t>
            </a:r>
            <a:endParaRPr lang="en-US"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2</a:t>
            </a:fld>
            <a:endParaRPr lang="en-US" dirty="0"/>
          </a:p>
        </p:txBody>
      </p:sp>
      <p:sp>
        <p:nvSpPr>
          <p:cNvPr id="7" name="object 9" descr="Beige rectangle">
            <a:extLst>
              <a:ext uri="{FF2B5EF4-FFF2-40B4-BE49-F238E27FC236}">
                <a16:creationId xmlns:a16="http://schemas.microsoft.com/office/drawing/2014/main" id="{02C6628C-972C-4717-AAF3-D882B30F6658}"/>
              </a:ext>
            </a:extLst>
          </p:cNvPr>
          <p:cNvSpPr/>
          <p:nvPr/>
        </p:nvSpPr>
        <p:spPr bwMode="white">
          <a:xfrm>
            <a:off x="6096000" y="2072606"/>
            <a:ext cx="2970000" cy="0"/>
          </a:xfrm>
          <a:custGeom>
            <a:avLst/>
            <a:gdLst/>
            <a:ahLst/>
            <a:cxnLst/>
            <a:rect l="l" t="t" r="r" b="b"/>
            <a:pathLst>
              <a:path w="2642870">
                <a:moveTo>
                  <a:pt x="0" y="0"/>
                </a:moveTo>
                <a:lnTo>
                  <a:pt x="2642616" y="0"/>
                </a:lnTo>
              </a:path>
            </a:pathLst>
          </a:custGeom>
          <a:ln w="54863">
            <a:solidFill>
              <a:schemeClr val="accent1"/>
            </a:solidFill>
          </a:ln>
        </p:spPr>
        <p:txBody>
          <a:bodyPr wrap="square" lIns="0" tIns="0" rIns="0" bIns="0" rtlCol="0"/>
          <a:lstStyle/>
          <a:p>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bwMode="white">
          <a:xfrm>
            <a:off x="5461781" y="2627312"/>
            <a:ext cx="6687343" cy="160337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buFont typeface="Wingdings" panose="05000000000000000000" pitchFamily="2" charset="2"/>
              <a:buChar char="q"/>
            </a:pPr>
            <a:r>
              <a:rPr lang="en-GB" sz="1800" i="1" spc="-25" dirty="0">
                <a:solidFill>
                  <a:schemeClr val="bg1"/>
                </a:solidFill>
                <a:latin typeface="Times New Roman" panose="02020603050405020304" pitchFamily="18" charset="0"/>
                <a:cs typeface="Times New Roman" panose="02020603050405020304" pitchFamily="18" charset="0"/>
              </a:rPr>
              <a:t>According to </a:t>
            </a:r>
            <a:r>
              <a:rPr lang="en-GB" sz="1800" i="1" spc="-25" dirty="0" err="1">
                <a:solidFill>
                  <a:schemeClr val="bg1"/>
                </a:solidFill>
                <a:latin typeface="Times New Roman" panose="02020603050405020304" pitchFamily="18" charset="0"/>
                <a:cs typeface="Times New Roman" panose="02020603050405020304" pitchFamily="18" charset="0"/>
              </a:rPr>
              <a:t>D’Innocenzo</a:t>
            </a:r>
            <a:r>
              <a:rPr lang="en-GB" sz="1800" i="1" spc="-25" dirty="0">
                <a:solidFill>
                  <a:schemeClr val="bg1"/>
                </a:solidFill>
                <a:latin typeface="Times New Roman" panose="02020603050405020304" pitchFamily="18" charset="0"/>
                <a:cs typeface="Times New Roman" panose="02020603050405020304" pitchFamily="18" charset="0"/>
              </a:rPr>
              <a:t> et al. (2016), Team composition refers to the overall configuration of a team.</a:t>
            </a:r>
          </a:p>
          <a:p>
            <a:pPr algn="just">
              <a:lnSpc>
                <a:spcPct val="150000"/>
              </a:lnSpc>
              <a:buFont typeface="Wingdings" panose="05000000000000000000" pitchFamily="2" charset="2"/>
              <a:buChar char="q"/>
            </a:pPr>
            <a:r>
              <a:rPr lang="en-GB" sz="1800" i="1" spc="-25" dirty="0">
                <a:solidFill>
                  <a:schemeClr val="bg1"/>
                </a:solidFill>
                <a:latin typeface="Times New Roman" panose="02020603050405020304" pitchFamily="18" charset="0"/>
                <a:cs typeface="Times New Roman" panose="02020603050405020304" pitchFamily="18" charset="0"/>
              </a:rPr>
              <a:t>A team is made up of people who have certain values, skills, and knowledge. </a:t>
            </a:r>
          </a:p>
          <a:p>
            <a:pPr algn="just">
              <a:lnSpc>
                <a:spcPct val="150000"/>
              </a:lnSpc>
              <a:buFont typeface="Wingdings" panose="05000000000000000000" pitchFamily="2" charset="2"/>
              <a:buChar char="q"/>
            </a:pP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This presentation will highlight my team role composition utilising the Belbin team role. </a:t>
            </a:r>
            <a:endParaRPr lang="en-US" sz="1800" i="1" spc="-25"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93949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Blue rectangle">
            <a:extLst>
              <a:ext uri="{FF2B5EF4-FFF2-40B4-BE49-F238E27FC236}">
                <a16:creationId xmlns:a16="http://schemas.microsoft.com/office/drawing/2014/main" id="{7D87B918-371C-4B31-9C7A-1D9A08C8A3BB}"/>
              </a:ext>
            </a:extLst>
          </p:cNvPr>
          <p:cNvPicPr>
            <a:picLocks noGrp="1" noChangeAspect="1"/>
          </p:cNvPicPr>
          <p:nvPr>
            <p:ph sz="half" idx="4294967295"/>
          </p:nvPr>
        </p:nvPicPr>
        <p:blipFill rotWithShape="1">
          <a:blip r:embed="rId3">
            <a:extLst>
              <a:ext uri="{28A0092B-C50C-407E-A947-70E740481C1C}">
                <a14:useLocalDpi xmlns:a14="http://schemas.microsoft.com/office/drawing/2010/main" val="0"/>
              </a:ext>
            </a:extLst>
          </a:blip>
          <a:srcRect/>
          <a:stretch/>
        </p:blipFill>
        <p:spPr>
          <a:xfrm>
            <a:off x="0" y="0"/>
            <a:ext cx="12192000" cy="6858000"/>
          </a:xfrm>
        </p:spPr>
      </p:pic>
      <p:sp>
        <p:nvSpPr>
          <p:cNvPr id="8" name="object 3" descr="Blue rectangle">
            <a:extLst>
              <a:ext uri="{FF2B5EF4-FFF2-40B4-BE49-F238E27FC236}">
                <a16:creationId xmlns:a16="http://schemas.microsoft.com/office/drawing/2014/main" id="{A277388B-76FD-44C4-B506-F8A157E57C65}"/>
              </a:ext>
            </a:extLst>
          </p:cNvPr>
          <p:cNvSpPr/>
          <p:nvPr/>
        </p:nvSpPr>
        <p:spPr>
          <a:xfrm>
            <a:off x="240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9" name="Oval 8" descr="Beige oval">
            <a:extLst>
              <a:ext uri="{FF2B5EF4-FFF2-40B4-BE49-F238E27FC236}">
                <a16:creationId xmlns:a16="http://schemas.microsoft.com/office/drawing/2014/main" id="{1191A09B-8CB4-416A-B1F9-ABC3B476DE1F}"/>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00B79-44BB-4D5F-B51D-2270A854D77A}"/>
              </a:ext>
            </a:extLst>
          </p:cNvPr>
          <p:cNvSpPr>
            <a:spLocks noGrp="1"/>
          </p:cNvSpPr>
          <p:nvPr>
            <p:ph type="title"/>
          </p:nvPr>
        </p:nvSpPr>
        <p:spPr bwMode="white">
          <a:xfrm>
            <a:off x="838200" y="329956"/>
            <a:ext cx="10515600" cy="1325563"/>
          </a:xfrm>
        </p:spPr>
        <p:txBody>
          <a:bodyPr/>
          <a:lstStyle/>
          <a:p>
            <a:r>
              <a:rPr lang="en-US" dirty="0">
                <a:solidFill>
                  <a:schemeClr val="bg1"/>
                </a:solidFill>
              </a:rPr>
              <a:t>Team Role Composition</a:t>
            </a:r>
            <a:endParaRPr lang="en-US" dirty="0"/>
          </a:p>
        </p:txBody>
      </p:sp>
      <p:sp>
        <p:nvSpPr>
          <p:cNvPr id="5" name="Slide Number Placeholder 4">
            <a:extLst>
              <a:ext uri="{FF2B5EF4-FFF2-40B4-BE49-F238E27FC236}">
                <a16:creationId xmlns:a16="http://schemas.microsoft.com/office/drawing/2014/main" id="{CDF3C1EE-D9A0-406A-9A3A-75C82527E0DC}"/>
              </a:ext>
            </a:extLst>
          </p:cNvPr>
          <p:cNvSpPr>
            <a:spLocks noGrp="1"/>
          </p:cNvSpPr>
          <p:nvPr>
            <p:ph type="sldNum" sz="quarter" idx="12"/>
          </p:nvPr>
        </p:nvSpPr>
        <p:spPr/>
        <p:txBody>
          <a:bodyPr/>
          <a:lstStyle/>
          <a:p>
            <a:fld id="{82EE24B5-652C-4DB5-B7C3-B5BBEC1280B1}" type="slidenum">
              <a:rPr lang="en-US" smtClean="0"/>
              <a:t>3</a:t>
            </a:fld>
            <a:endParaRPr lang="en-US" dirty="0"/>
          </a:p>
        </p:txBody>
      </p:sp>
      <p:sp>
        <p:nvSpPr>
          <p:cNvPr id="11" name="object 5" descr="Beige rectangle">
            <a:extLst>
              <a:ext uri="{FF2B5EF4-FFF2-40B4-BE49-F238E27FC236}">
                <a16:creationId xmlns:a16="http://schemas.microsoft.com/office/drawing/2014/main" id="{B07BA1F9-2C19-4C07-B29B-18B9FBCC4755}"/>
              </a:ext>
            </a:extLst>
          </p:cNvPr>
          <p:cNvSpPr/>
          <p:nvPr/>
        </p:nvSpPr>
        <p:spPr bwMode="white">
          <a:xfrm>
            <a:off x="947607" y="1324564"/>
            <a:ext cx="4536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3" name="TextBox 2">
            <a:extLst>
              <a:ext uri="{FF2B5EF4-FFF2-40B4-BE49-F238E27FC236}">
                <a16:creationId xmlns:a16="http://schemas.microsoft.com/office/drawing/2014/main" id="{282CE11A-C4B3-4E0A-E947-97B247E76F1C}"/>
              </a:ext>
            </a:extLst>
          </p:cNvPr>
          <p:cNvSpPr txBox="1"/>
          <p:nvPr/>
        </p:nvSpPr>
        <p:spPr>
          <a:xfrm>
            <a:off x="191146" y="1324564"/>
            <a:ext cx="11809707" cy="5734903"/>
          </a:xfrm>
          <a:prstGeom prst="rect">
            <a:avLst/>
          </a:prstGeom>
          <a:noFill/>
        </p:spPr>
        <p:txBody>
          <a:bodyPr wrap="square" rtlCol="0">
            <a:spAutoFit/>
          </a:bodyPr>
          <a:lstStyle/>
          <a:p>
            <a:pPr marL="285750" indent="-285750" algn="just">
              <a:lnSpc>
                <a:spcPct val="150000"/>
              </a:lnSpc>
              <a:spcAft>
                <a:spcPts val="800"/>
              </a:spcAft>
              <a:buFont typeface="Wingdings" panose="05000000000000000000" pitchFamily="2" charset="2"/>
              <a:buChar char="q"/>
            </a:pPr>
            <a:r>
              <a:rPr lang="en-GB" sz="2000" dirty="0">
                <a:solidFill>
                  <a:schemeClr val="bg1"/>
                </a:solidFill>
                <a:effectLst/>
                <a:latin typeface="Times New Roman" panose="02020603050405020304" pitchFamily="18" charset="0"/>
                <a:ea typeface="Calibri" panose="020F0502020204030204" pitchFamily="34" charset="0"/>
              </a:rPr>
              <a:t>In the view of Driskell </a:t>
            </a:r>
            <a:r>
              <a:rPr lang="en-GB" sz="2000" i="1" dirty="0">
                <a:solidFill>
                  <a:schemeClr val="bg1"/>
                </a:solidFill>
                <a:effectLst/>
                <a:latin typeface="Times New Roman" panose="02020603050405020304" pitchFamily="18" charset="0"/>
                <a:ea typeface="Calibri" panose="020F0502020204030204" pitchFamily="34" charset="0"/>
              </a:rPr>
              <a:t>et al.</a:t>
            </a:r>
            <a:r>
              <a:rPr lang="en-GB" sz="2000" dirty="0">
                <a:solidFill>
                  <a:schemeClr val="bg1"/>
                </a:solidFill>
                <a:effectLst/>
                <a:latin typeface="Times New Roman" panose="02020603050405020304" pitchFamily="18" charset="0"/>
                <a:ea typeface="Calibri" panose="020F0502020204030204" pitchFamily="34" charset="0"/>
              </a:rPr>
              <a:t> (2018), team composition is considered the configuration of a roles of members </a:t>
            </a:r>
            <a:r>
              <a:rPr lang="en-GB" sz="2000">
                <a:solidFill>
                  <a:schemeClr val="bg1"/>
                </a:solidFill>
                <a:effectLst/>
                <a:latin typeface="Times New Roman" panose="02020603050405020304" pitchFamily="18" charset="0"/>
                <a:ea typeface="Calibri" panose="020F0502020204030204" pitchFamily="34" charset="0"/>
              </a:rPr>
              <a:t>of team. </a:t>
            </a:r>
            <a:endParaRPr lang="en-GB" sz="2000" dirty="0">
              <a:solidFill>
                <a:schemeClr val="bg1"/>
              </a:solidFill>
              <a:effectLst/>
              <a:latin typeface="Times New Roman" panose="02020603050405020304" pitchFamily="18" charset="0"/>
              <a:ea typeface="Calibri" panose="020F0502020204030204" pitchFamily="34" charset="0"/>
            </a:endParaRPr>
          </a:p>
          <a:p>
            <a:pPr marL="285750" indent="-285750" algn="just">
              <a:lnSpc>
                <a:spcPct val="150000"/>
              </a:lnSpc>
              <a:spcAft>
                <a:spcPts val="800"/>
              </a:spcAft>
              <a:buFont typeface="Wingdings" panose="05000000000000000000" pitchFamily="2" charset="2"/>
              <a:buChar char="q"/>
            </a:pPr>
            <a:r>
              <a:rPr lang="en-GB" sz="2000" dirty="0">
                <a:solidFill>
                  <a:schemeClr val="bg1"/>
                </a:solidFill>
                <a:effectLst/>
                <a:latin typeface="Times New Roman" panose="02020603050405020304" pitchFamily="18" charset="0"/>
                <a:ea typeface="Calibri" panose="020F0502020204030204" pitchFamily="34" charset="0"/>
              </a:rPr>
              <a:t>The team roles composition for my team was assessed by means of Belbin team roles. </a:t>
            </a:r>
          </a:p>
          <a:p>
            <a:pPr marL="285750" indent="-285750" algn="just">
              <a:lnSpc>
                <a:spcPct val="150000"/>
              </a:lnSpc>
              <a:spcAft>
                <a:spcPts val="800"/>
              </a:spcAft>
              <a:buFont typeface="Wingdings" panose="05000000000000000000" pitchFamily="2" charset="2"/>
              <a:buChar char="q"/>
            </a:pPr>
            <a:r>
              <a:rPr lang="en-GB" sz="2000" dirty="0">
                <a:solidFill>
                  <a:schemeClr val="bg1"/>
                </a:solidFill>
                <a:effectLst/>
                <a:latin typeface="Times New Roman" panose="02020603050405020304" pitchFamily="18" charset="0"/>
                <a:ea typeface="Calibri" panose="020F0502020204030204" pitchFamily="34" charset="0"/>
              </a:rPr>
              <a:t>Our team composition was stronger as we had almost all nine Belbin personalities, which aid in attaining the project goals. </a:t>
            </a:r>
          </a:p>
          <a:p>
            <a:pPr marL="285750" indent="-285750" algn="just">
              <a:lnSpc>
                <a:spcPct val="150000"/>
              </a:lnSpc>
              <a:spcAft>
                <a:spcPts val="800"/>
              </a:spcAft>
              <a:buFont typeface="Wingdings" panose="05000000000000000000" pitchFamily="2" charset="2"/>
              <a:buChar char="q"/>
            </a:pPr>
            <a:r>
              <a:rPr lang="en-GB" sz="2000" dirty="0">
                <a:solidFill>
                  <a:schemeClr val="bg1"/>
                </a:solidFill>
                <a:effectLst/>
                <a:latin typeface="Times New Roman" panose="02020603050405020304" pitchFamily="18" charset="0"/>
                <a:ea typeface="Calibri" panose="020F0502020204030204" pitchFamily="34" charset="0"/>
              </a:rPr>
              <a:t>The weakness was that it was hard to take effective decisions, and time management was very poor.</a:t>
            </a:r>
          </a:p>
          <a:p>
            <a:pPr marL="285750" indent="-285750" algn="just">
              <a:lnSpc>
                <a:spcPct val="150000"/>
              </a:lnSpc>
              <a:spcAft>
                <a:spcPts val="800"/>
              </a:spcAft>
              <a:buFont typeface="Wingdings" panose="05000000000000000000" pitchFamily="2" charset="2"/>
              <a:buChar char="q"/>
            </a:pPr>
            <a:r>
              <a:rPr lang="en-GB" sz="2000" dirty="0">
                <a:solidFill>
                  <a:schemeClr val="bg1"/>
                </a:solidFill>
                <a:effectLst/>
                <a:latin typeface="Times New Roman" panose="02020603050405020304" pitchFamily="18" charset="0"/>
                <a:ea typeface="Calibri" panose="020F0502020204030204" pitchFamily="34" charset="0"/>
              </a:rPr>
              <a:t> For the team leader, it was hard to manage individual tasks. </a:t>
            </a:r>
          </a:p>
          <a:p>
            <a:pPr marL="285750" indent="-285750" algn="just">
              <a:lnSpc>
                <a:spcPct val="150000"/>
              </a:lnSpc>
              <a:spcAft>
                <a:spcPts val="800"/>
              </a:spcAft>
              <a:buFont typeface="Wingdings" panose="05000000000000000000" pitchFamily="2" charset="2"/>
              <a:buChar char="q"/>
            </a:pPr>
            <a:r>
              <a:rPr lang="en-GB" sz="2000" dirty="0">
                <a:solidFill>
                  <a:schemeClr val="bg1"/>
                </a:solidFill>
                <a:effectLst/>
                <a:latin typeface="Times New Roman" panose="02020603050405020304" pitchFamily="18" charset="0"/>
                <a:ea typeface="Calibri" panose="020F0502020204030204" pitchFamily="34" charset="0"/>
              </a:rPr>
              <a:t>To overcome this challenge, our team leader utilises the team development model of Tuckman so that communication can be enhanced. </a:t>
            </a:r>
          </a:p>
          <a:p>
            <a:pPr marL="285750" indent="-285750" algn="just">
              <a:lnSpc>
                <a:spcPct val="150000"/>
              </a:lnSpc>
              <a:spcAft>
                <a:spcPts val="800"/>
              </a:spcAft>
              <a:buFont typeface="Wingdings" panose="05000000000000000000" pitchFamily="2" charset="2"/>
              <a:buChar char="q"/>
            </a:pPr>
            <a:r>
              <a:rPr lang="en-GB" sz="2000" dirty="0">
                <a:solidFill>
                  <a:schemeClr val="bg1"/>
                </a:solidFill>
                <a:effectLst/>
                <a:latin typeface="Times New Roman" panose="02020603050405020304" pitchFamily="18" charset="0"/>
                <a:ea typeface="Calibri" panose="020F0502020204030204" pitchFamily="34" charset="0"/>
              </a:rPr>
              <a:t>Through this model, an effective team was developed and nurtured to attain team goals (</a:t>
            </a:r>
            <a:r>
              <a:rPr lang="en-GB" sz="2000" dirty="0" err="1">
                <a:solidFill>
                  <a:schemeClr val="bg1"/>
                </a:solidFill>
                <a:effectLst/>
                <a:latin typeface="Times New Roman" panose="02020603050405020304" pitchFamily="18" charset="0"/>
                <a:ea typeface="Calibri" panose="020F0502020204030204" pitchFamily="34" charset="0"/>
              </a:rPr>
              <a:t>Kezar</a:t>
            </a:r>
            <a:r>
              <a:rPr lang="en-GB" sz="2000" dirty="0">
                <a:solidFill>
                  <a:schemeClr val="bg1"/>
                </a:solidFill>
                <a:effectLst/>
                <a:latin typeface="Times New Roman" panose="02020603050405020304" pitchFamily="18" charset="0"/>
                <a:ea typeface="Calibri" panose="020F0502020204030204" pitchFamily="34" charset="0"/>
              </a:rPr>
              <a:t> </a:t>
            </a:r>
            <a:r>
              <a:rPr lang="en-GB" sz="2000" i="1" dirty="0">
                <a:solidFill>
                  <a:schemeClr val="bg1"/>
                </a:solidFill>
                <a:effectLst/>
                <a:latin typeface="Times New Roman" panose="02020603050405020304" pitchFamily="18" charset="0"/>
                <a:ea typeface="Calibri" panose="020F0502020204030204" pitchFamily="34" charset="0"/>
              </a:rPr>
              <a:t>et al.,</a:t>
            </a:r>
            <a:r>
              <a:rPr lang="en-GB" sz="2000" dirty="0">
                <a:solidFill>
                  <a:schemeClr val="bg1"/>
                </a:solidFill>
                <a:effectLst/>
                <a:latin typeface="Times New Roman" panose="02020603050405020304" pitchFamily="18" charset="0"/>
                <a:ea typeface="Calibri" panose="020F0502020204030204" pitchFamily="34" charset="0"/>
              </a:rPr>
              <a:t> 2020).</a:t>
            </a:r>
          </a:p>
          <a:p>
            <a:pPr marL="285750" indent="-285750">
              <a:buFont typeface="Wingdings" panose="05000000000000000000" pitchFamily="2" charset="2"/>
              <a:buChar char="q"/>
            </a:pPr>
            <a:endParaRPr lang="en-GB" sz="2000" dirty="0">
              <a:solidFill>
                <a:schemeClr val="bg1"/>
              </a:solidFill>
            </a:endParaRPr>
          </a:p>
        </p:txBody>
      </p:sp>
    </p:spTree>
    <p:extLst>
      <p:ext uri="{BB962C8B-B14F-4D97-AF65-F5344CB8AC3E}">
        <p14:creationId xmlns:p14="http://schemas.microsoft.com/office/powerpoint/2010/main" val="2165367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D5D9271-B659-4A45-8868-BAEC4EF7D1F1}"/>
              </a:ext>
            </a:extLst>
          </p:cNvPr>
          <p:cNvSpPr>
            <a:spLocks noGrp="1"/>
          </p:cNvSpPr>
          <p:nvPr>
            <p:ph type="title"/>
          </p:nvPr>
        </p:nvSpPr>
        <p:spPr>
          <a:xfrm>
            <a:off x="824752" y="365125"/>
            <a:ext cx="10515600" cy="1325563"/>
          </a:xfrm>
        </p:spPr>
        <p:txBody>
          <a:bodyPr>
            <a:normAutofit/>
          </a:bodyPr>
          <a:lstStyle/>
          <a:p>
            <a:r>
              <a:rPr lang="en-US" dirty="0"/>
              <a:t>Workplace Example</a:t>
            </a:r>
          </a:p>
        </p:txBody>
      </p:sp>
      <p:sp>
        <p:nvSpPr>
          <p:cNvPr id="29" name="object 27" descr="Beige rectangle">
            <a:extLst>
              <a:ext uri="{FF2B5EF4-FFF2-40B4-BE49-F238E27FC236}">
                <a16:creationId xmlns:a16="http://schemas.microsoft.com/office/drawing/2014/main" id="{CE178D24-EC15-4677-8CE4-B6FAE887C7CE}"/>
              </a:ext>
            </a:extLst>
          </p:cNvPr>
          <p:cNvSpPr/>
          <p:nvPr/>
        </p:nvSpPr>
        <p:spPr>
          <a:xfrm>
            <a:off x="947015" y="1341198"/>
            <a:ext cx="2808000" cy="0"/>
          </a:xfrm>
          <a:custGeom>
            <a:avLst/>
            <a:gdLst/>
            <a:ahLst/>
            <a:cxnLst/>
            <a:rect l="l" t="t" r="r" b="b"/>
            <a:pathLst>
              <a:path w="2501265">
                <a:moveTo>
                  <a:pt x="0" y="0"/>
                </a:moveTo>
                <a:lnTo>
                  <a:pt x="2500883" y="0"/>
                </a:lnTo>
              </a:path>
            </a:pathLst>
          </a:custGeom>
          <a:ln w="54863">
            <a:solidFill>
              <a:schemeClr val="accent1"/>
            </a:solidFill>
          </a:ln>
        </p:spPr>
        <p:txBody>
          <a:bodyPr wrap="square" lIns="0" tIns="0" rIns="0" bIns="0" rtlCol="0"/>
          <a:lstStyle/>
          <a:p>
            <a:endParaRPr lang="en-US" dirty="0"/>
          </a:p>
        </p:txBody>
      </p:sp>
      <p:sp>
        <p:nvSpPr>
          <p:cNvPr id="10" name="TextBox 9">
            <a:extLst>
              <a:ext uri="{FF2B5EF4-FFF2-40B4-BE49-F238E27FC236}">
                <a16:creationId xmlns:a16="http://schemas.microsoft.com/office/drawing/2014/main" id="{161332D7-0D10-AC90-20BA-78D11A4E05B7}"/>
              </a:ext>
            </a:extLst>
          </p:cNvPr>
          <p:cNvSpPr txBox="1"/>
          <p:nvPr/>
        </p:nvSpPr>
        <p:spPr>
          <a:xfrm>
            <a:off x="201478" y="1690688"/>
            <a:ext cx="11789044" cy="4606389"/>
          </a:xfrm>
          <a:prstGeom prst="rect">
            <a:avLst/>
          </a:prstGeom>
          <a:noFill/>
        </p:spPr>
        <p:txBody>
          <a:bodyPr wrap="square" rtlCol="0">
            <a:spAutoFit/>
          </a:bodyPr>
          <a:lstStyle/>
          <a:p>
            <a:pPr marL="285750" indent="-285750" algn="just">
              <a:lnSpc>
                <a:spcPct val="150000"/>
              </a:lnSpc>
              <a:spcAft>
                <a:spcPts val="800"/>
              </a:spcAft>
              <a:buFont typeface="Wingdings" panose="05000000000000000000" pitchFamily="2" charset="2"/>
              <a:buChar char="q"/>
            </a:pPr>
            <a:r>
              <a:rPr lang="en-GB" sz="2500" dirty="0">
                <a:solidFill>
                  <a:schemeClr val="bg1"/>
                </a:solidFill>
                <a:effectLst/>
                <a:latin typeface="Times New Roman" panose="02020603050405020304" pitchFamily="18" charset="0"/>
                <a:ea typeface="Calibri" panose="020F0502020204030204" pitchFamily="34" charset="0"/>
              </a:rPr>
              <a:t>The complexity of the Unilever organisation is like a complex equation </a:t>
            </a:r>
          </a:p>
          <a:p>
            <a:pPr marL="285750" indent="-285750" algn="just">
              <a:lnSpc>
                <a:spcPct val="150000"/>
              </a:lnSpc>
              <a:spcAft>
                <a:spcPts val="800"/>
              </a:spcAft>
              <a:buFont typeface="Wingdings" panose="05000000000000000000" pitchFamily="2" charset="2"/>
              <a:buChar char="q"/>
            </a:pPr>
            <a:r>
              <a:rPr lang="en-GB" sz="2500" dirty="0">
                <a:solidFill>
                  <a:schemeClr val="bg1"/>
                </a:solidFill>
                <a:effectLst/>
                <a:latin typeface="Times New Roman" panose="02020603050405020304" pitchFamily="18" charset="0"/>
                <a:ea typeface="Calibri" panose="020F0502020204030204" pitchFamily="34" charset="0"/>
              </a:rPr>
              <a:t>Belbin's Team Roles model helps Unilever to understand how its business functions</a:t>
            </a:r>
          </a:p>
          <a:p>
            <a:pPr marL="285750" indent="-285750" algn="just">
              <a:lnSpc>
                <a:spcPct val="150000"/>
              </a:lnSpc>
              <a:spcAft>
                <a:spcPts val="800"/>
              </a:spcAft>
              <a:buFont typeface="Wingdings" panose="05000000000000000000" pitchFamily="2" charset="2"/>
              <a:buChar char="q"/>
            </a:pPr>
            <a:r>
              <a:rPr lang="en-GB" sz="2500" dirty="0">
                <a:solidFill>
                  <a:srgbClr val="000000"/>
                </a:solidFill>
                <a:effectLst/>
                <a:latin typeface="Times New Roman" panose="02020603050405020304" pitchFamily="18" charset="0"/>
                <a:ea typeface="Calibri" panose="020F0502020204030204" pitchFamily="34" charset="0"/>
              </a:rPr>
              <a:t>In 1972, Unilever pioneered the use of Tuckman's model to develop teams.</a:t>
            </a:r>
          </a:p>
          <a:p>
            <a:pPr marL="285750" indent="-285750" algn="just">
              <a:lnSpc>
                <a:spcPct val="150000"/>
              </a:lnSpc>
              <a:spcAft>
                <a:spcPts val="800"/>
              </a:spcAft>
              <a:buFont typeface="Wingdings" panose="05000000000000000000" pitchFamily="2" charset="2"/>
              <a:buChar char="q"/>
            </a:pPr>
            <a:r>
              <a:rPr lang="en-GB" sz="2500" dirty="0">
                <a:solidFill>
                  <a:srgbClr val="000000"/>
                </a:solidFill>
                <a:effectLst/>
                <a:latin typeface="Times New Roman" panose="02020603050405020304" pitchFamily="18" charset="0"/>
                <a:ea typeface="Calibri" panose="020F0502020204030204" pitchFamily="34" charset="0"/>
              </a:rPr>
              <a:t> This led to a revolution in how Unilever does work and contributes to customer experience. </a:t>
            </a:r>
          </a:p>
          <a:p>
            <a:pPr marL="285750" indent="-285750" algn="just">
              <a:lnSpc>
                <a:spcPct val="150000"/>
              </a:lnSpc>
              <a:spcAft>
                <a:spcPts val="800"/>
              </a:spcAft>
              <a:buFont typeface="Wingdings" panose="05000000000000000000" pitchFamily="2" charset="2"/>
              <a:buChar char="q"/>
            </a:pPr>
            <a:r>
              <a:rPr lang="en-GB" sz="2500" dirty="0">
                <a:solidFill>
                  <a:srgbClr val="000000"/>
                </a:solidFill>
                <a:effectLst/>
                <a:latin typeface="Times New Roman" panose="02020603050405020304" pitchFamily="18" charset="0"/>
                <a:ea typeface="Calibri" panose="020F0502020204030204" pitchFamily="34" charset="0"/>
              </a:rPr>
              <a:t>The company has used Tuckman's model for over 30 years.</a:t>
            </a:r>
          </a:p>
          <a:p>
            <a:pPr marL="285750" indent="-285750">
              <a:buFont typeface="Wingdings" panose="05000000000000000000" pitchFamily="2" charset="2"/>
              <a:buChar char="q"/>
            </a:pPr>
            <a:endParaRPr lang="en-GB" sz="2500" dirty="0"/>
          </a:p>
        </p:txBody>
      </p:sp>
    </p:spTree>
    <p:extLst>
      <p:ext uri="{BB962C8B-B14F-4D97-AF65-F5344CB8AC3E}">
        <p14:creationId xmlns:p14="http://schemas.microsoft.com/office/powerpoint/2010/main" val="2212090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a:extLst>
              <a:ext uri="{FF2B5EF4-FFF2-40B4-BE49-F238E27FC236}">
                <a16:creationId xmlns:a16="http://schemas.microsoft.com/office/drawing/2014/main" id="{42EF1974-141C-494C-A63E-216742273C6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22" name="object 3" descr="Blue rectangle">
            <a:extLst>
              <a:ext uri="{FF2B5EF4-FFF2-40B4-BE49-F238E27FC236}">
                <a16:creationId xmlns:a16="http://schemas.microsoft.com/office/drawing/2014/main" id="{2D225086-68BE-4168-8F17-9443ADD89675}"/>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3" name="Oval 22" descr="Beige oval">
            <a:extLst>
              <a:ext uri="{FF2B5EF4-FFF2-40B4-BE49-F238E27FC236}">
                <a16:creationId xmlns:a16="http://schemas.microsoft.com/office/drawing/2014/main" id="{433945EE-A7C1-410E-BF29-F5CEA2F4F576}"/>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Slide Number Placeholder 1">
            <a:extLst>
              <a:ext uri="{FF2B5EF4-FFF2-40B4-BE49-F238E27FC236}">
                <a16:creationId xmlns:a16="http://schemas.microsoft.com/office/drawing/2014/main" id="{3790A3AE-E658-426D-96CD-CB0614B7418A}"/>
              </a:ext>
            </a:extLst>
          </p:cNvPr>
          <p:cNvSpPr>
            <a:spLocks noGrp="1"/>
          </p:cNvSpPr>
          <p:nvPr>
            <p:ph type="sldNum" sz="quarter" idx="12"/>
          </p:nvPr>
        </p:nvSpPr>
        <p:spPr/>
        <p:txBody>
          <a:bodyPr/>
          <a:lstStyle/>
          <a:p>
            <a:fld id="{82EE24B5-652C-4DB5-B7C3-B5BBEC1280B1}" type="slidenum">
              <a:rPr lang="en-US" smtClean="0"/>
              <a:t>5</a:t>
            </a:fld>
            <a:endParaRPr lang="en-US" dirty="0"/>
          </a:p>
        </p:txBody>
      </p:sp>
      <p:sp>
        <p:nvSpPr>
          <p:cNvPr id="6" name="Title 5">
            <a:extLst>
              <a:ext uri="{FF2B5EF4-FFF2-40B4-BE49-F238E27FC236}">
                <a16:creationId xmlns:a16="http://schemas.microsoft.com/office/drawing/2014/main" id="{6BDEDF39-62EC-40AF-98F4-06A79F1F80F1}"/>
              </a:ext>
            </a:extLst>
          </p:cNvPr>
          <p:cNvSpPr>
            <a:spLocks noGrp="1"/>
          </p:cNvSpPr>
          <p:nvPr>
            <p:ph type="title"/>
          </p:nvPr>
        </p:nvSpPr>
        <p:spPr bwMode="ltGray">
          <a:xfrm>
            <a:off x="818028" y="365125"/>
            <a:ext cx="10515600" cy="1325563"/>
          </a:xfrm>
        </p:spPr>
        <p:txBody>
          <a:bodyPr/>
          <a:lstStyle/>
          <a:p>
            <a:r>
              <a:rPr lang="en-US" dirty="0">
                <a:solidFill>
                  <a:schemeClr val="bg1"/>
                </a:solidFill>
              </a:rPr>
              <a:t>Evidence From Team</a:t>
            </a:r>
            <a:endParaRPr lang="en-US" dirty="0"/>
          </a:p>
        </p:txBody>
      </p:sp>
      <p:sp>
        <p:nvSpPr>
          <p:cNvPr id="11" name="Content Placeholder 10">
            <a:extLst>
              <a:ext uri="{FF2B5EF4-FFF2-40B4-BE49-F238E27FC236}">
                <a16:creationId xmlns:a16="http://schemas.microsoft.com/office/drawing/2014/main" id="{DBCC020E-50A1-4B26-95EE-F180516D8BD8}"/>
              </a:ext>
            </a:extLst>
          </p:cNvPr>
          <p:cNvSpPr>
            <a:spLocks noGrp="1"/>
          </p:cNvSpPr>
          <p:nvPr>
            <p:ph sz="half" idx="16"/>
          </p:nvPr>
        </p:nvSpPr>
        <p:spPr bwMode="white">
          <a:xfrm>
            <a:off x="402956" y="1690688"/>
            <a:ext cx="11423004" cy="4081206"/>
          </a:xfrm>
        </p:spPr>
        <p:txBody>
          <a:bodyPr>
            <a:noAutofit/>
          </a:bodyPr>
          <a:lstStyle/>
          <a:p>
            <a:pPr marL="285750" indent="-285750" algn="just">
              <a:lnSpc>
                <a:spcPct val="150000"/>
              </a:lnSpc>
              <a:spcAft>
                <a:spcPts val="800"/>
              </a:spcAft>
              <a:buFont typeface="Wingdings" panose="05000000000000000000" pitchFamily="2" charset="2"/>
              <a:buChar char="q"/>
            </a:pPr>
            <a:r>
              <a:rPr lang="en-GB" sz="2400" dirty="0">
                <a:solidFill>
                  <a:schemeClr val="bg1"/>
                </a:solidFill>
                <a:effectLst/>
                <a:latin typeface="Times New Roman" panose="02020603050405020304" pitchFamily="18" charset="0"/>
                <a:ea typeface="Calibri" panose="020F0502020204030204" pitchFamily="34" charset="0"/>
              </a:rPr>
              <a:t>Belbin is a team performance tool that helps me understand my team's strengths and weaknesses and what I can do to improve them.</a:t>
            </a:r>
          </a:p>
          <a:p>
            <a:pPr marL="285750" indent="-285750" algn="just">
              <a:lnSpc>
                <a:spcPct val="150000"/>
              </a:lnSpc>
              <a:spcAft>
                <a:spcPts val="800"/>
              </a:spcAft>
              <a:buFont typeface="Wingdings" panose="05000000000000000000" pitchFamily="2" charset="2"/>
              <a:buChar char="q"/>
            </a:pPr>
            <a:r>
              <a:rPr lang="en-GB" sz="2400" dirty="0">
                <a:solidFill>
                  <a:schemeClr val="bg1"/>
                </a:solidFill>
                <a:effectLst/>
                <a:latin typeface="Times New Roman" panose="02020603050405020304" pitchFamily="18" charset="0"/>
                <a:ea typeface="Calibri" panose="020F0502020204030204" pitchFamily="34" charset="0"/>
              </a:rPr>
              <a:t> Through utilising this model, our team was able to assess each member's strengths so that work could be divided based on their strength. </a:t>
            </a:r>
          </a:p>
          <a:p>
            <a:pPr marL="285750" indent="-285750" algn="just">
              <a:lnSpc>
                <a:spcPct val="150000"/>
              </a:lnSpc>
              <a:spcAft>
                <a:spcPts val="800"/>
              </a:spcAft>
              <a:buFont typeface="Wingdings" panose="05000000000000000000" pitchFamily="2" charset="2"/>
              <a:buChar char="q"/>
            </a:pPr>
            <a:r>
              <a:rPr lang="en-GB" sz="2400" dirty="0">
                <a:solidFill>
                  <a:schemeClr val="bg1"/>
                </a:solidFill>
                <a:effectLst/>
                <a:latin typeface="Times New Roman" panose="02020603050405020304" pitchFamily="18" charset="0"/>
                <a:ea typeface="Calibri" panose="020F0502020204030204" pitchFamily="34" charset="0"/>
              </a:rPr>
              <a:t>This model aids us in developing skills, resolving conflicts and generating high performance. </a:t>
            </a:r>
          </a:p>
          <a:p>
            <a:pPr marL="285750" indent="-285750" algn="just">
              <a:lnSpc>
                <a:spcPct val="150000"/>
              </a:lnSpc>
              <a:spcAft>
                <a:spcPts val="800"/>
              </a:spcAft>
              <a:buFont typeface="Wingdings" panose="05000000000000000000" pitchFamily="2" charset="2"/>
              <a:buChar char="q"/>
            </a:pPr>
            <a:r>
              <a:rPr lang="en-GB" sz="2400" dirty="0">
                <a:solidFill>
                  <a:schemeClr val="bg1"/>
                </a:solidFill>
                <a:effectLst/>
                <a:latin typeface="Times New Roman" panose="02020603050405020304" pitchFamily="18" charset="0"/>
                <a:ea typeface="Calibri" panose="020F0502020204030204" pitchFamily="34" charset="0"/>
              </a:rPr>
              <a:t>This model further aided us in communicating with each other and working together was generating positive outcomes. </a:t>
            </a:r>
          </a:p>
        </p:txBody>
      </p:sp>
      <p:sp>
        <p:nvSpPr>
          <p:cNvPr id="24" name="object 5" descr="Beige rectangle">
            <a:extLst>
              <a:ext uri="{FF2B5EF4-FFF2-40B4-BE49-F238E27FC236}">
                <a16:creationId xmlns:a16="http://schemas.microsoft.com/office/drawing/2014/main" id="{73ED10AC-D04B-401B-A6A1-6069912D1664}"/>
              </a:ext>
            </a:extLst>
          </p:cNvPr>
          <p:cNvSpPr/>
          <p:nvPr/>
        </p:nvSpPr>
        <p:spPr bwMode="ltGray">
          <a:xfrm>
            <a:off x="929705" y="1339122"/>
            <a:ext cx="3060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3366032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People discuss something">
            <a:extLst>
              <a:ext uri="{FF2B5EF4-FFF2-40B4-BE49-F238E27FC236}">
                <a16:creationId xmlns:a16="http://schemas.microsoft.com/office/drawing/2014/main" id="{AA6A75DC-BE31-480B-B034-B1DF7AFA5097}"/>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3115389"/>
            <a:ext cx="12192000" cy="3742611"/>
          </a:xfrm>
        </p:spPr>
      </p:pic>
      <p:sp>
        <p:nvSpPr>
          <p:cNvPr id="12" name="object 3" descr="Blue rectangle">
            <a:extLst>
              <a:ext uri="{FF2B5EF4-FFF2-40B4-BE49-F238E27FC236}">
                <a16:creationId xmlns:a16="http://schemas.microsoft.com/office/drawing/2014/main" id="{CDEEA71D-C3B3-45BB-A776-D17D92A58127}"/>
              </a:ext>
            </a:extLst>
          </p:cNvPr>
          <p:cNvSpPr/>
          <p:nvPr/>
        </p:nvSpPr>
        <p:spPr>
          <a:xfrm>
            <a:off x="2400" y="3115389"/>
            <a:ext cx="12189600" cy="3742611"/>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endParaRPr lang="en-US" dirty="0"/>
          </a:p>
        </p:txBody>
      </p:sp>
      <p:sp>
        <p:nvSpPr>
          <p:cNvPr id="13" name="Oval 12" descr="Beige oval">
            <a:extLst>
              <a:ext uri="{FF2B5EF4-FFF2-40B4-BE49-F238E27FC236}">
                <a16:creationId xmlns:a16="http://schemas.microsoft.com/office/drawing/2014/main" id="{F336552F-CA64-452F-9BD8-01334388BFF5}"/>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9ADB42F-AE48-4323-897F-DB5A083BD103}"/>
              </a:ext>
            </a:extLst>
          </p:cNvPr>
          <p:cNvSpPr>
            <a:spLocks noGrp="1"/>
          </p:cNvSpPr>
          <p:nvPr>
            <p:ph type="title"/>
          </p:nvPr>
        </p:nvSpPr>
        <p:spPr>
          <a:xfrm>
            <a:off x="806168" y="365125"/>
            <a:ext cx="10515600" cy="1620837"/>
          </a:xfrm>
        </p:spPr>
        <p:txBody>
          <a:bodyPr>
            <a:normAutofit/>
          </a:bodyPr>
          <a:lstStyle/>
          <a:p>
            <a:pPr algn="ctr"/>
            <a:r>
              <a:rPr lang="en-US" sz="4400" dirty="0"/>
              <a:t>Conclusion</a:t>
            </a:r>
          </a:p>
        </p:txBody>
      </p:sp>
      <p:sp>
        <p:nvSpPr>
          <p:cNvPr id="4" name="Text Placeholder 3">
            <a:extLst>
              <a:ext uri="{FF2B5EF4-FFF2-40B4-BE49-F238E27FC236}">
                <a16:creationId xmlns:a16="http://schemas.microsoft.com/office/drawing/2014/main" id="{293C1E99-672F-46AE-BB08-DD22B0928366}"/>
              </a:ext>
            </a:extLst>
          </p:cNvPr>
          <p:cNvSpPr>
            <a:spLocks noGrp="1"/>
          </p:cNvSpPr>
          <p:nvPr>
            <p:ph type="body" idx="1"/>
          </p:nvPr>
        </p:nvSpPr>
        <p:spPr bwMode="white">
          <a:xfrm>
            <a:off x="511444" y="1985962"/>
            <a:ext cx="10810324" cy="4241469"/>
          </a:xfrm>
        </p:spPr>
        <p:txBody>
          <a:bodyPr>
            <a:normAutofit/>
          </a:bodyPr>
          <a:lstStyle/>
          <a:p>
            <a:pPr marL="342900" indent="-342900" algn="just">
              <a:lnSpc>
                <a:spcPct val="150000"/>
              </a:lnSpc>
              <a:buFont typeface="Wingdings" panose="05000000000000000000" pitchFamily="2" charset="2"/>
              <a:buChar char="q"/>
            </a:pPr>
            <a:r>
              <a:rPr lang="en-GB" b="0" dirty="0">
                <a:latin typeface="Times New Roman" panose="02020603050405020304" pitchFamily="18" charset="0"/>
                <a:cs typeface="Times New Roman" panose="02020603050405020304" pitchFamily="18" charset="0"/>
              </a:rPr>
              <a:t>From the analysis, it is assessed that the Belbin Team roles model is an effective choice for team roles composition.</a:t>
            </a:r>
          </a:p>
          <a:p>
            <a:pPr marL="342900" indent="-342900" algn="just">
              <a:lnSpc>
                <a:spcPct val="150000"/>
              </a:lnSpc>
              <a:buFont typeface="Wingdings" panose="05000000000000000000" pitchFamily="2" charset="2"/>
              <a:buChar char="q"/>
            </a:pPr>
            <a:r>
              <a:rPr lang="en-GB" b="0" dirty="0">
                <a:latin typeface="Times New Roman" panose="02020603050405020304" pitchFamily="18" charset="0"/>
                <a:cs typeface="Times New Roman" panose="02020603050405020304" pitchFamily="18" charset="0"/>
              </a:rPr>
              <a:t> This aid in assessing the strengths and weaknesses of the team.</a:t>
            </a:r>
          </a:p>
          <a:p>
            <a:pPr marL="342900" indent="-342900" algn="just">
              <a:lnSpc>
                <a:spcPct val="150000"/>
              </a:lnSpc>
              <a:buFont typeface="Wingdings" panose="05000000000000000000" pitchFamily="2" charset="2"/>
              <a:buChar char="q"/>
            </a:pPr>
            <a:r>
              <a:rPr lang="en-GB" b="0" dirty="0">
                <a:latin typeface="Times New Roman" panose="02020603050405020304" pitchFamily="18" charset="0"/>
                <a:cs typeface="Times New Roman" panose="02020603050405020304" pitchFamily="18" charset="0"/>
              </a:rPr>
              <a:t> From this model, we were able to resolve the problem of lack of understanding and conflict arising through promoting communication. </a:t>
            </a:r>
            <a:endParaRPr lang="en-US" b="0" dirty="0">
              <a:latin typeface="Times New Roman" panose="02020603050405020304" pitchFamily="18" charset="0"/>
              <a:cs typeface="Times New Roman" panose="02020603050405020304" pitchFamily="18" charset="0"/>
            </a:endParaRPr>
          </a:p>
        </p:txBody>
      </p:sp>
      <p:sp>
        <p:nvSpPr>
          <p:cNvPr id="8" name="Slide Number Placeholder 7">
            <a:extLst>
              <a:ext uri="{FF2B5EF4-FFF2-40B4-BE49-F238E27FC236}">
                <a16:creationId xmlns:a16="http://schemas.microsoft.com/office/drawing/2014/main" id="{68F7FB6B-EAC9-40F7-9522-61A8D53EFAF9}"/>
              </a:ext>
            </a:extLst>
          </p:cNvPr>
          <p:cNvSpPr>
            <a:spLocks noGrp="1"/>
          </p:cNvSpPr>
          <p:nvPr>
            <p:ph type="sldNum" sz="quarter" idx="12"/>
          </p:nvPr>
        </p:nvSpPr>
        <p:spPr/>
        <p:txBody>
          <a:bodyPr/>
          <a:lstStyle/>
          <a:p>
            <a:fld id="{82EE24B5-652C-4DB5-B7C3-B5BBEC1280B1}" type="slidenum">
              <a:rPr lang="en-US" smtClean="0"/>
              <a:t>6</a:t>
            </a:fld>
            <a:endParaRPr lang="en-US" dirty="0"/>
          </a:p>
        </p:txBody>
      </p:sp>
    </p:spTree>
    <p:extLst>
      <p:ext uri="{BB962C8B-B14F-4D97-AF65-F5344CB8AC3E}">
        <p14:creationId xmlns:p14="http://schemas.microsoft.com/office/powerpoint/2010/main" val="3327019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descr="Girl with documents">
            <a:extLst>
              <a:ext uri="{FF2B5EF4-FFF2-40B4-BE49-F238E27FC236}">
                <a16:creationId xmlns:a16="http://schemas.microsoft.com/office/drawing/2014/main" id="{BD5BAEF8-04EE-4148-AB9D-25427A9268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1" y="675"/>
            <a:ext cx="12189600" cy="6856650"/>
          </a:xfrm>
          <a:prstGeom prst="rect">
            <a:avLst/>
          </a:prstGeom>
        </p:spPr>
      </p:pic>
      <p:sp>
        <p:nvSpPr>
          <p:cNvPr id="5" name="Content Placeholder 4">
            <a:extLst>
              <a:ext uri="{FF2B5EF4-FFF2-40B4-BE49-F238E27FC236}">
                <a16:creationId xmlns:a16="http://schemas.microsoft.com/office/drawing/2014/main" id="{D5537408-2125-4CE5-92A7-F7E0FCBA31D0}"/>
              </a:ext>
            </a:extLst>
          </p:cNvPr>
          <p:cNvSpPr txBox="1">
            <a:spLocks/>
          </p:cNvSpPr>
          <p:nvPr/>
        </p:nvSpPr>
        <p:spPr>
          <a:xfrm>
            <a:off x="0" y="1232951"/>
            <a:ext cx="6348413" cy="4140200"/>
          </a:xfrm>
          <a:prstGeom prst="rect">
            <a:avLst/>
          </a:prstGeom>
          <a:solidFill>
            <a:schemeClr val="accent2"/>
          </a:solidFill>
        </p:spPr>
        <p:txBody>
          <a:bodyPr lIns="1548000" tIns="216000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buFont typeface="Arial" panose="020B0604020202020204" pitchFamily="34" charset="0"/>
              <a:buNone/>
            </a:pPr>
            <a:endParaRPr lang="en-US" sz="2500" b="1" dirty="0">
              <a:solidFill>
                <a:schemeClr val="bg2">
                  <a:alpha val="50000"/>
                </a:schemeClr>
              </a:solidFill>
            </a:endParaRPr>
          </a:p>
        </p:txBody>
      </p:sp>
      <p:sp>
        <p:nvSpPr>
          <p:cNvPr id="6" name="object 6" descr="Beige rectangle">
            <a:extLst>
              <a:ext uri="{FF2B5EF4-FFF2-40B4-BE49-F238E27FC236}">
                <a16:creationId xmlns:a16="http://schemas.microsoft.com/office/drawing/2014/main" id="{B0C70F64-F3E5-413B-AF4F-E15CE944B761}"/>
              </a:ext>
            </a:extLst>
          </p:cNvPr>
          <p:cNvSpPr/>
          <p:nvPr/>
        </p:nvSpPr>
        <p:spPr bwMode="ltGray">
          <a:xfrm>
            <a:off x="931203" y="2894901"/>
            <a:ext cx="4176000" cy="0"/>
          </a:xfrm>
          <a:custGeom>
            <a:avLst/>
            <a:gdLst/>
            <a:ahLst/>
            <a:cxnLst/>
            <a:rect l="l" t="t" r="r" b="b"/>
            <a:pathLst>
              <a:path w="4206240">
                <a:moveTo>
                  <a:pt x="0" y="0"/>
                </a:moveTo>
                <a:lnTo>
                  <a:pt x="4206240" y="0"/>
                </a:lnTo>
              </a:path>
            </a:pathLst>
          </a:custGeom>
          <a:ln w="54863">
            <a:solidFill>
              <a:schemeClr val="accent1"/>
            </a:solidFill>
          </a:ln>
        </p:spPr>
        <p:txBody>
          <a:bodyPr wrap="square" lIns="0" tIns="0" rIns="0" bIns="0" rtlCol="0"/>
          <a:lstStyle/>
          <a:p>
            <a:endParaRPr lang="en-US" dirty="0"/>
          </a:p>
        </p:txBody>
      </p:sp>
      <p:sp>
        <p:nvSpPr>
          <p:cNvPr id="2" name="Title 1">
            <a:extLst>
              <a:ext uri="{FF2B5EF4-FFF2-40B4-BE49-F238E27FC236}">
                <a16:creationId xmlns:a16="http://schemas.microsoft.com/office/drawing/2014/main" id="{1BD43A5E-77DF-44FD-800D-158434A3ABC6}"/>
              </a:ext>
            </a:extLst>
          </p:cNvPr>
          <p:cNvSpPr>
            <a:spLocks noGrp="1"/>
          </p:cNvSpPr>
          <p:nvPr>
            <p:ph type="title"/>
          </p:nvPr>
        </p:nvSpPr>
        <p:spPr bwMode="ltGray">
          <a:xfrm>
            <a:off x="838200" y="1701559"/>
            <a:ext cx="4859215" cy="1325563"/>
          </a:xfrm>
        </p:spPr>
        <p:txBody>
          <a:bodyPr>
            <a:normAutofit/>
          </a:bodyPr>
          <a:lstStyle/>
          <a:p>
            <a:r>
              <a:rPr lang="en-US" sz="5000" dirty="0">
                <a:solidFill>
                  <a:schemeClr val="bg1"/>
                </a:solidFill>
              </a:rPr>
              <a:t>THANK YOU!</a:t>
            </a:r>
            <a:endParaRPr lang="en-US" sz="5000" dirty="0"/>
          </a:p>
        </p:txBody>
      </p:sp>
    </p:spTree>
    <p:extLst>
      <p:ext uri="{BB962C8B-B14F-4D97-AF65-F5344CB8AC3E}">
        <p14:creationId xmlns:p14="http://schemas.microsoft.com/office/powerpoint/2010/main" val="1486951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0760E-5794-42A9-8E56-3837F4FC7351}"/>
              </a:ext>
            </a:extLst>
          </p:cNvPr>
          <p:cNvSpPr>
            <a:spLocks noGrp="1"/>
          </p:cNvSpPr>
          <p:nvPr>
            <p:ph type="title"/>
          </p:nvPr>
        </p:nvSpPr>
        <p:spPr/>
        <p:txBody>
          <a:bodyPr/>
          <a:lstStyle/>
          <a:p>
            <a:r>
              <a:rPr lang="en-US" dirty="0"/>
              <a:t>References</a:t>
            </a:r>
          </a:p>
        </p:txBody>
      </p:sp>
      <p:sp>
        <p:nvSpPr>
          <p:cNvPr id="3" name="Slide Number Placeholder 2">
            <a:extLst>
              <a:ext uri="{FF2B5EF4-FFF2-40B4-BE49-F238E27FC236}">
                <a16:creationId xmlns:a16="http://schemas.microsoft.com/office/drawing/2014/main" id="{C2351522-D6A9-4849-85EE-913E456DD3E6}"/>
              </a:ext>
            </a:extLst>
          </p:cNvPr>
          <p:cNvSpPr>
            <a:spLocks noGrp="1"/>
          </p:cNvSpPr>
          <p:nvPr>
            <p:ph type="sldNum" sz="quarter" idx="12"/>
          </p:nvPr>
        </p:nvSpPr>
        <p:spPr/>
        <p:txBody>
          <a:bodyPr/>
          <a:lstStyle/>
          <a:p>
            <a:fld id="{82EE24B5-652C-4DB5-B7C3-B5BBEC1280B1}" type="slidenum">
              <a:rPr lang="en-US" smtClean="0"/>
              <a:t>8</a:t>
            </a:fld>
            <a:endParaRPr lang="en-US" dirty="0"/>
          </a:p>
        </p:txBody>
      </p:sp>
      <p:sp>
        <p:nvSpPr>
          <p:cNvPr id="6" name="object 18" descr="Beige rectangle">
            <a:extLst>
              <a:ext uri="{FF2B5EF4-FFF2-40B4-BE49-F238E27FC236}">
                <a16:creationId xmlns:a16="http://schemas.microsoft.com/office/drawing/2014/main" id="{7593E25A-C238-4F4D-B05B-996628D42B7D}"/>
              </a:ext>
            </a:extLst>
          </p:cNvPr>
          <p:cNvSpPr/>
          <p:nvPr/>
        </p:nvSpPr>
        <p:spPr>
          <a:xfrm>
            <a:off x="927187" y="1346810"/>
            <a:ext cx="3744000" cy="0"/>
          </a:xfrm>
          <a:custGeom>
            <a:avLst/>
            <a:gdLst/>
            <a:ahLst/>
            <a:cxnLst/>
            <a:rect l="l" t="t" r="r" b="b"/>
            <a:pathLst>
              <a:path w="3218815">
                <a:moveTo>
                  <a:pt x="0" y="0"/>
                </a:moveTo>
                <a:lnTo>
                  <a:pt x="3218395" y="0"/>
                </a:lnTo>
              </a:path>
            </a:pathLst>
          </a:custGeom>
          <a:ln w="54863">
            <a:solidFill>
              <a:schemeClr val="accent1"/>
            </a:solidFill>
          </a:ln>
        </p:spPr>
        <p:txBody>
          <a:bodyPr wrap="square" lIns="0" tIns="0" rIns="0" bIns="0" rtlCol="0"/>
          <a:lstStyle/>
          <a:p>
            <a:endParaRPr lang="en-US" dirty="0"/>
          </a:p>
        </p:txBody>
      </p:sp>
      <p:sp>
        <p:nvSpPr>
          <p:cNvPr id="7" name="TextBox 6">
            <a:extLst>
              <a:ext uri="{FF2B5EF4-FFF2-40B4-BE49-F238E27FC236}">
                <a16:creationId xmlns:a16="http://schemas.microsoft.com/office/drawing/2014/main" id="{4A39EF05-6BFD-9BC1-3AEE-EC5099741CF3}"/>
              </a:ext>
            </a:extLst>
          </p:cNvPr>
          <p:cNvSpPr txBox="1"/>
          <p:nvPr/>
        </p:nvSpPr>
        <p:spPr>
          <a:xfrm>
            <a:off x="927187" y="1844298"/>
            <a:ext cx="10541657" cy="4103688"/>
          </a:xfrm>
          <a:prstGeom prst="rect">
            <a:avLst/>
          </a:prstGeom>
          <a:noFill/>
        </p:spPr>
        <p:txBody>
          <a:bodyPr wrap="square" rtlCol="0">
            <a:spAutoFit/>
          </a:bodyPr>
          <a:lstStyle/>
          <a:p>
            <a:pPr marL="457200" indent="-457200" algn="just">
              <a:lnSpc>
                <a:spcPct val="150000"/>
              </a:lnSpc>
              <a:spcAft>
                <a:spcPts val="800"/>
              </a:spcAft>
              <a:buFont typeface="Wingdings" panose="05000000000000000000" pitchFamily="2" charset="2"/>
              <a:buChar char="q"/>
            </a:pPr>
            <a:r>
              <a:rPr lang="en-GB" sz="1800" dirty="0" err="1">
                <a:solidFill>
                  <a:srgbClr val="000000"/>
                </a:solidFill>
                <a:effectLst/>
                <a:latin typeface="Times New Roman" panose="02020603050405020304" pitchFamily="18" charset="0"/>
                <a:ea typeface="Calibri" panose="020F0502020204030204" pitchFamily="34" charset="0"/>
              </a:rPr>
              <a:t>D’Innocenzo</a:t>
            </a:r>
            <a:r>
              <a:rPr lang="en-GB" sz="1800" dirty="0">
                <a:solidFill>
                  <a:srgbClr val="000000"/>
                </a:solidFill>
                <a:effectLst/>
                <a:latin typeface="Times New Roman" panose="02020603050405020304" pitchFamily="18" charset="0"/>
                <a:ea typeface="Calibri" panose="020F0502020204030204" pitchFamily="34" charset="0"/>
              </a:rPr>
              <a:t>, L., Mathieu, J.E. and </a:t>
            </a:r>
            <a:r>
              <a:rPr lang="en-GB" sz="1800" dirty="0" err="1">
                <a:solidFill>
                  <a:srgbClr val="000000"/>
                </a:solidFill>
                <a:effectLst/>
                <a:latin typeface="Times New Roman" panose="02020603050405020304" pitchFamily="18" charset="0"/>
                <a:ea typeface="Calibri" panose="020F0502020204030204" pitchFamily="34" charset="0"/>
              </a:rPr>
              <a:t>Kukenberger</a:t>
            </a:r>
            <a:r>
              <a:rPr lang="en-GB" sz="1800" dirty="0">
                <a:solidFill>
                  <a:srgbClr val="000000"/>
                </a:solidFill>
                <a:effectLst/>
                <a:latin typeface="Times New Roman" panose="02020603050405020304" pitchFamily="18" charset="0"/>
                <a:ea typeface="Calibri" panose="020F0502020204030204" pitchFamily="34" charset="0"/>
              </a:rPr>
              <a:t>, M.R., 2016. A meta-analysis of different forms of shared leadership–team performance relations. </a:t>
            </a:r>
            <a:r>
              <a:rPr lang="en-GB" sz="1800" i="1" dirty="0">
                <a:solidFill>
                  <a:srgbClr val="000000"/>
                </a:solidFill>
                <a:effectLst/>
                <a:latin typeface="Times New Roman" panose="02020603050405020304" pitchFamily="18" charset="0"/>
                <a:ea typeface="Calibri" panose="020F0502020204030204" pitchFamily="34" charset="0"/>
              </a:rPr>
              <a:t>Journal of Management</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42</a:t>
            </a:r>
            <a:r>
              <a:rPr lang="en-GB" sz="1800" dirty="0">
                <a:solidFill>
                  <a:srgbClr val="000000"/>
                </a:solidFill>
                <a:effectLst/>
                <a:latin typeface="Times New Roman" panose="02020603050405020304" pitchFamily="18" charset="0"/>
                <a:ea typeface="Calibri" panose="020F0502020204030204" pitchFamily="34" charset="0"/>
              </a:rPr>
              <a:t>(7), pp.1964-1991.</a:t>
            </a:r>
          </a:p>
          <a:p>
            <a:pPr marL="457200" indent="-457200" algn="just">
              <a:lnSpc>
                <a:spcPct val="150000"/>
              </a:lnSpc>
              <a:spcAft>
                <a:spcPts val="800"/>
              </a:spcAft>
              <a:buFont typeface="Wingdings" panose="05000000000000000000" pitchFamily="2" charset="2"/>
              <a:buChar char="q"/>
            </a:pPr>
            <a:r>
              <a:rPr lang="en-GB" sz="1800" dirty="0">
                <a:solidFill>
                  <a:srgbClr val="000000"/>
                </a:solidFill>
                <a:effectLst/>
                <a:latin typeface="Times New Roman" panose="02020603050405020304" pitchFamily="18" charset="0"/>
                <a:ea typeface="Calibri" panose="020F0502020204030204" pitchFamily="34" charset="0"/>
              </a:rPr>
              <a:t>Driskell, J.E., Salas, E. and Driskell, T., 2018. Foundations of teamwork and collaboration. </a:t>
            </a:r>
            <a:r>
              <a:rPr lang="en-GB" sz="1800" i="1" dirty="0">
                <a:solidFill>
                  <a:srgbClr val="000000"/>
                </a:solidFill>
                <a:effectLst/>
                <a:latin typeface="Times New Roman" panose="02020603050405020304" pitchFamily="18" charset="0"/>
                <a:ea typeface="Calibri" panose="020F0502020204030204" pitchFamily="34" charset="0"/>
              </a:rPr>
              <a:t>American Psychologist</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73</a:t>
            </a:r>
            <a:r>
              <a:rPr lang="en-GB" sz="1800" dirty="0">
                <a:solidFill>
                  <a:srgbClr val="000000"/>
                </a:solidFill>
                <a:effectLst/>
                <a:latin typeface="Times New Roman" panose="02020603050405020304" pitchFamily="18" charset="0"/>
                <a:ea typeface="Calibri" panose="020F0502020204030204" pitchFamily="34" charset="0"/>
              </a:rPr>
              <a:t>(4), p.334.</a:t>
            </a:r>
          </a:p>
          <a:p>
            <a:pPr marL="457200" indent="-457200" algn="just">
              <a:lnSpc>
                <a:spcPct val="150000"/>
              </a:lnSpc>
              <a:spcAft>
                <a:spcPts val="800"/>
              </a:spcAft>
              <a:buFont typeface="Wingdings" panose="05000000000000000000" pitchFamily="2" charset="2"/>
              <a:buChar char="q"/>
            </a:pPr>
            <a:r>
              <a:rPr lang="en-GB" sz="1800" dirty="0" err="1">
                <a:solidFill>
                  <a:srgbClr val="000000"/>
                </a:solidFill>
                <a:effectLst/>
                <a:latin typeface="Times New Roman" panose="02020603050405020304" pitchFamily="18" charset="0"/>
                <a:ea typeface="Calibri" panose="020F0502020204030204" pitchFamily="34" charset="0"/>
              </a:rPr>
              <a:t>Kezar</a:t>
            </a:r>
            <a:r>
              <a:rPr lang="en-GB" sz="1800" dirty="0">
                <a:solidFill>
                  <a:srgbClr val="000000"/>
                </a:solidFill>
                <a:effectLst/>
                <a:latin typeface="Times New Roman" panose="02020603050405020304" pitchFamily="18" charset="0"/>
                <a:ea typeface="Calibri" panose="020F0502020204030204" pitchFamily="34" charset="0"/>
              </a:rPr>
              <a:t>, A., </a:t>
            </a:r>
            <a:r>
              <a:rPr lang="en-GB" sz="1800" dirty="0" err="1">
                <a:solidFill>
                  <a:srgbClr val="000000"/>
                </a:solidFill>
                <a:effectLst/>
                <a:latin typeface="Times New Roman" panose="02020603050405020304" pitchFamily="18" charset="0"/>
                <a:ea typeface="Calibri" panose="020F0502020204030204" pitchFamily="34" charset="0"/>
              </a:rPr>
              <a:t>Dizon</a:t>
            </a:r>
            <a:r>
              <a:rPr lang="en-GB" sz="1800" dirty="0">
                <a:solidFill>
                  <a:srgbClr val="000000"/>
                </a:solidFill>
                <a:effectLst/>
                <a:latin typeface="Times New Roman" panose="02020603050405020304" pitchFamily="18" charset="0"/>
                <a:ea typeface="Calibri" panose="020F0502020204030204" pitchFamily="34" charset="0"/>
              </a:rPr>
              <a:t>, J.P.M. and Scott, D., 2020. Senior leadership teams in higher education: What we know and what we need to know. </a:t>
            </a:r>
            <a:r>
              <a:rPr lang="en-GB" sz="1800" i="1" dirty="0">
                <a:solidFill>
                  <a:srgbClr val="000000"/>
                </a:solidFill>
                <a:effectLst/>
                <a:latin typeface="Times New Roman" panose="02020603050405020304" pitchFamily="18" charset="0"/>
                <a:ea typeface="Calibri" panose="020F0502020204030204" pitchFamily="34" charset="0"/>
              </a:rPr>
              <a:t>Innovative Higher Education</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45</a:t>
            </a:r>
            <a:r>
              <a:rPr lang="en-GB" sz="1800" dirty="0">
                <a:solidFill>
                  <a:srgbClr val="000000"/>
                </a:solidFill>
                <a:effectLst/>
                <a:latin typeface="Times New Roman" panose="02020603050405020304" pitchFamily="18" charset="0"/>
                <a:ea typeface="Calibri" panose="020F0502020204030204" pitchFamily="34" charset="0"/>
              </a:rPr>
              <a:t>, pp.103-120.</a:t>
            </a:r>
          </a:p>
          <a:p>
            <a:pPr marL="457200" indent="-457200" algn="just">
              <a:lnSpc>
                <a:spcPct val="150000"/>
              </a:lnSpc>
              <a:spcAft>
                <a:spcPts val="800"/>
              </a:spcAft>
              <a:buFont typeface="Wingdings" panose="05000000000000000000" pitchFamily="2" charset="2"/>
              <a:buChar char="q"/>
            </a:pPr>
            <a:r>
              <a:rPr lang="en-GB" sz="1800" dirty="0" err="1">
                <a:solidFill>
                  <a:srgbClr val="000000"/>
                </a:solidFill>
                <a:effectLst/>
                <a:latin typeface="Times New Roman" panose="02020603050405020304" pitchFamily="18" charset="0"/>
                <a:ea typeface="Calibri" panose="020F0502020204030204" pitchFamily="34" charset="0"/>
              </a:rPr>
              <a:t>Urrea</a:t>
            </a:r>
            <a:r>
              <a:rPr lang="en-GB" sz="1800" dirty="0">
                <a:solidFill>
                  <a:srgbClr val="000000"/>
                </a:solidFill>
                <a:effectLst/>
                <a:latin typeface="Times New Roman" panose="02020603050405020304" pitchFamily="18" charset="0"/>
                <a:ea typeface="Calibri" panose="020F0502020204030204" pitchFamily="34" charset="0"/>
              </a:rPr>
              <a:t>, R.S. and Vázquez, J.P., 2016. Planning Teamwork Using Belbin Team Roles At The University. In </a:t>
            </a:r>
            <a:r>
              <a:rPr lang="en-GB" sz="1800" i="1" dirty="0">
                <a:solidFill>
                  <a:srgbClr val="000000"/>
                </a:solidFill>
                <a:effectLst/>
                <a:latin typeface="Times New Roman" panose="02020603050405020304" pitchFamily="18" charset="0"/>
                <a:ea typeface="Calibri" panose="020F0502020204030204" pitchFamily="34" charset="0"/>
              </a:rPr>
              <a:t>EDULEARN16 Proceedings</a:t>
            </a:r>
            <a:r>
              <a:rPr lang="en-GB" sz="1800" dirty="0">
                <a:solidFill>
                  <a:srgbClr val="000000"/>
                </a:solidFill>
                <a:effectLst/>
                <a:latin typeface="Times New Roman" panose="02020603050405020304" pitchFamily="18" charset="0"/>
                <a:ea typeface="Calibri" panose="020F0502020204030204" pitchFamily="34" charset="0"/>
              </a:rPr>
              <a:t> (pp. 1317-1319). IATED.</a:t>
            </a:r>
          </a:p>
          <a:p>
            <a:pPr marL="285750" indent="-285750">
              <a:buFont typeface="Wingdings" panose="05000000000000000000" pitchFamily="2" charset="2"/>
              <a:buChar char="q"/>
            </a:pPr>
            <a:endParaRPr lang="en-GB" dirty="0"/>
          </a:p>
        </p:txBody>
      </p:sp>
    </p:spTree>
    <p:extLst>
      <p:ext uri="{BB962C8B-B14F-4D97-AF65-F5344CB8AC3E}">
        <p14:creationId xmlns:p14="http://schemas.microsoft.com/office/powerpoint/2010/main" val="339509426"/>
      </p:ext>
    </p:extLst>
  </p:cSld>
  <p:clrMapOvr>
    <a:masterClrMapping/>
  </p:clrMapOvr>
</p:sld>
</file>

<file path=ppt/theme/theme1.xml><?xml version="1.0" encoding="utf-8"?>
<a:theme xmlns:a="http://schemas.openxmlformats.org/drawingml/2006/main" name="Office Theme">
  <a:themeElements>
    <a:clrScheme name="Custom 30">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Custom 25">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23188392_Professional services pitch deck_SL_V1.potx" id="{A16A60D7-542B-43C6-BB27-7BA8168B4019}" vid="{8C6CFC53-4DED-4518-8264-5814B6A371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FDD087A-3273-4D74-8700-4C8E2BE507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71946EF-A3EA-4ECB-8D9A-56C36FFF4075}">
  <ds:schemaRefs>
    <ds:schemaRef ds:uri="http://purl.org/dc/terms/"/>
    <ds:schemaRef ds:uri="http://purl.org/dc/elements/1.1/"/>
    <ds:schemaRef ds:uri="http://schemas.microsoft.com/office/2006/metadata/properties"/>
    <ds:schemaRef ds:uri="http://schemas.openxmlformats.org/package/2006/metadata/core-properties"/>
    <ds:schemaRef ds:uri="http://purl.org/dc/dcmitype/"/>
    <ds:schemaRef ds:uri="16c05727-aa75-4e4a-9b5f-8a80a1165891"/>
    <ds:schemaRef ds:uri="http://schemas.microsoft.com/office/2006/documentManagement/types"/>
    <ds:schemaRef ds:uri="http://www.w3.org/XML/1998/namespace"/>
    <ds:schemaRef ds:uri="71af3243-3dd4-4a8d-8c0d-dd76da1f02a5"/>
    <ds:schemaRef ds:uri="http://schemas.microsoft.com/office/infopath/2007/PartnerControls"/>
  </ds:schemaRefs>
</ds:datastoreItem>
</file>

<file path=customXml/itemProps3.xml><?xml version="1.0" encoding="utf-8"?>
<ds:datastoreItem xmlns:ds="http://schemas.openxmlformats.org/officeDocument/2006/customXml" ds:itemID="{72DAF9E5-DED4-4A50-A81B-4CC218A03F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Professional services pitch deck</Template>
  <TotalTime>16</TotalTime>
  <Words>984</Words>
  <Application>Microsoft Office PowerPoint</Application>
  <PresentationFormat>Widescreen</PresentationFormat>
  <Paragraphs>53</Paragraphs>
  <Slides>8</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Arial </vt:lpstr>
      <vt:lpstr>Calibri</vt:lpstr>
      <vt:lpstr>Gill Sans MT</vt:lpstr>
      <vt:lpstr>Times New Roman</vt:lpstr>
      <vt:lpstr>Wingdings</vt:lpstr>
      <vt:lpstr>Office Theme</vt:lpstr>
      <vt:lpstr>An analysis of your team role composition (using Belbin to illustrate this), including strengths, weaknesses, and challenges (how you overcame them).</vt:lpstr>
      <vt:lpstr>Introduction</vt:lpstr>
      <vt:lpstr>Team Role Composition</vt:lpstr>
      <vt:lpstr>Workplace Example</vt:lpstr>
      <vt:lpstr>Evidence From Team</vt:lpstr>
      <vt:lpstr>Conclusion</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analysis of your team role composition (using Belbin to illustrate this), including strengths, weaknesses, and challenges (how you overcame them).</dc:title>
  <dc:creator/>
  <cp:lastModifiedBy>MARIYUM BASHIR</cp:lastModifiedBy>
  <cp:revision>10</cp:revision>
  <dcterms:created xsi:type="dcterms:W3CDTF">2023-02-27T06:00:24Z</dcterms:created>
  <dcterms:modified xsi:type="dcterms:W3CDTF">2023-02-27T06:20:48Z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