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rts/chart1.xml" ContentType="application/vnd.openxmlformats-officedocument.drawingml.chart+xml"/>
  <Override PartName="/ppt/notesSlides/notesSlide7.xml" ContentType="application/vnd.openxmlformats-officedocument.presentationml.notesSlide+xml"/>
  <Override PartName="/ppt/charts/chart2.xml" ContentType="application/vnd.openxmlformats-officedocument.drawingml.char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61" d="100"/>
          <a:sy n="161" d="100"/>
        </p:scale>
        <p:origin x="300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c:style val="2"/>
  <c:chart>
    <c:autoTitleDeleted val="1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Allocation</c:v>
                </c:pt>
              </c:strCache>
            </c:strRef>
          </c:tx>
          <c:spPr>
            <a:solidFill>
              <a:schemeClr val="accent1"/>
            </a:solidFill>
            <a:ln w="9525" cap="flat">
              <a:solidFill>
                <a:srgbClr val="F9F9F9"/>
              </a:solidFill>
              <a:prstDash val="solid"/>
              <a:round/>
            </a:ln>
            <a:effectLst/>
          </c:spPr>
          <c:dPt>
            <c:idx val="0"/>
            <c:bubble3D val="0"/>
            <c:spPr>
              <a:solidFill>
                <a:srgbClr val="1F4D36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1-720F-43DF-B20D-D182546AEBAA}"/>
              </c:ext>
            </c:extLst>
          </c:dPt>
          <c:dPt>
            <c:idx val="1"/>
            <c:bubble3D val="0"/>
            <c:spPr>
              <a:solidFill>
                <a:srgbClr val="2E6B4A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3-720F-43DF-B20D-D182546AEBAA}"/>
              </c:ext>
            </c:extLst>
          </c:dPt>
          <c:dPt>
            <c:idx val="2"/>
            <c:bubble3D val="0"/>
            <c:spPr>
              <a:solidFill>
                <a:srgbClr val="C9A84C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5-720F-43DF-B20D-D182546AEBAA}"/>
              </c:ext>
            </c:extLst>
          </c:dPt>
          <c:dPt>
            <c:idx val="3"/>
            <c:bubble3D val="0"/>
            <c:spPr>
              <a:solidFill>
                <a:srgbClr val="8B7355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7-720F-43DF-B20D-D182546AEBAA}"/>
              </c:ext>
            </c:extLst>
          </c:dPt>
          <c:dPt>
            <c:idx val="4"/>
            <c:bubble3D val="0"/>
            <c:spPr>
              <a:solidFill>
                <a:srgbClr val="4A7C59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9-720F-43DF-B20D-D182546AEBAA}"/>
              </c:ext>
            </c:extLst>
          </c:dPt>
          <c:dPt>
            <c:idx val="5"/>
            <c:bubble3D val="0"/>
            <c:spPr>
              <a:solidFill>
                <a:srgbClr val="6B4226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B-720F-43DF-B20D-D182546AEBAA}"/>
              </c:ext>
            </c:extLst>
          </c:dPt>
          <c:dPt>
            <c:idx val="6"/>
            <c:bubble3D val="0"/>
            <c:spPr>
              <a:solidFill>
                <a:srgbClr val="3D7A5C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D-720F-43DF-B20D-D182546AEBAA}"/>
              </c:ext>
            </c:extLst>
          </c:dPt>
          <c:dPt>
            <c:idx val="7"/>
            <c:bubble3D val="0"/>
            <c:spPr>
              <a:solidFill>
                <a:srgbClr val="9B8B6E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F-720F-43DF-B20D-D182546AEBAA}"/>
              </c:ext>
            </c:extLst>
          </c:dPt>
          <c:dLbls>
            <c:dLbl>
              <c:idx val="0"/>
              <c:numFmt formatCode="0%" sourceLinked="0"/>
              <c:spPr/>
              <c:txPr>
                <a:bodyPr/>
                <a:lstStyle/>
                <a:p>
                  <a:pPr>
                    <a:defRPr sz="1000" b="0" i="0" u="none" strike="noStrike">
                      <a:solidFill>
                        <a:srgbClr val="FFFFFF"/>
                      </a:solidFill>
                      <a:latin typeface="Arial"/>
                    </a:defRPr>
                  </a:pPr>
                  <a:endParaRPr lang="en-US"/>
                </a:p>
              </c:txPr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20F-43DF-B20D-D182546AEBAA}"/>
                </c:ext>
              </c:extLst>
            </c:dLbl>
            <c:dLbl>
              <c:idx val="1"/>
              <c:numFmt formatCode="0%" sourceLinked="0"/>
              <c:spPr/>
              <c:txPr>
                <a:bodyPr/>
                <a:lstStyle/>
                <a:p>
                  <a:pPr>
                    <a:defRPr sz="1000" b="0" i="0" u="none" strike="noStrike">
                      <a:solidFill>
                        <a:srgbClr val="FFFFFF"/>
                      </a:solidFill>
                      <a:latin typeface="Arial"/>
                    </a:defRPr>
                  </a:pPr>
                  <a:endParaRPr lang="en-US"/>
                </a:p>
              </c:txPr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20F-43DF-B20D-D182546AEBAA}"/>
                </c:ext>
              </c:extLst>
            </c:dLbl>
            <c:dLbl>
              <c:idx val="2"/>
              <c:numFmt formatCode="0%" sourceLinked="0"/>
              <c:spPr/>
              <c:txPr>
                <a:bodyPr/>
                <a:lstStyle/>
                <a:p>
                  <a:pPr>
                    <a:defRPr sz="1000" b="0" i="0" u="none" strike="noStrike">
                      <a:solidFill>
                        <a:srgbClr val="FFFFFF"/>
                      </a:solidFill>
                      <a:latin typeface="Arial"/>
                    </a:defRPr>
                  </a:pPr>
                  <a:endParaRPr lang="en-US"/>
                </a:p>
              </c:txPr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20F-43DF-B20D-D182546AEBAA}"/>
                </c:ext>
              </c:extLst>
            </c:dLbl>
            <c:dLbl>
              <c:idx val="3"/>
              <c:numFmt formatCode="0%" sourceLinked="0"/>
              <c:spPr/>
              <c:txPr>
                <a:bodyPr/>
                <a:lstStyle/>
                <a:p>
                  <a:pPr>
                    <a:defRPr sz="1000" b="0" i="0" u="none" strike="noStrike">
                      <a:solidFill>
                        <a:srgbClr val="FFFFFF"/>
                      </a:solidFill>
                      <a:latin typeface="Arial"/>
                    </a:defRPr>
                  </a:pPr>
                  <a:endParaRPr lang="en-US"/>
                </a:p>
              </c:txPr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20F-43DF-B20D-D182546AEBAA}"/>
                </c:ext>
              </c:extLst>
            </c:dLbl>
            <c:dLbl>
              <c:idx val="4"/>
              <c:numFmt formatCode="0%" sourceLinked="0"/>
              <c:spPr/>
              <c:txPr>
                <a:bodyPr/>
                <a:lstStyle/>
                <a:p>
                  <a:pPr>
                    <a:defRPr sz="1000" b="0" i="0" u="none" strike="noStrike">
                      <a:solidFill>
                        <a:srgbClr val="FFFFFF"/>
                      </a:solidFill>
                      <a:latin typeface="Arial"/>
                    </a:defRPr>
                  </a:pPr>
                  <a:endParaRPr lang="en-US"/>
                </a:p>
              </c:txPr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20F-43DF-B20D-D182546AEBAA}"/>
                </c:ext>
              </c:extLst>
            </c:dLbl>
            <c:dLbl>
              <c:idx val="5"/>
              <c:numFmt formatCode="0%" sourceLinked="0"/>
              <c:spPr/>
              <c:txPr>
                <a:bodyPr/>
                <a:lstStyle/>
                <a:p>
                  <a:pPr>
                    <a:defRPr sz="1000" b="0" i="0" u="none" strike="noStrike">
                      <a:solidFill>
                        <a:srgbClr val="FFFFFF"/>
                      </a:solidFill>
                      <a:latin typeface="Arial"/>
                    </a:defRPr>
                  </a:pPr>
                  <a:endParaRPr lang="en-US"/>
                </a:p>
              </c:txPr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20F-43DF-B20D-D182546AEBAA}"/>
                </c:ext>
              </c:extLst>
            </c:dLbl>
            <c:dLbl>
              <c:idx val="6"/>
              <c:numFmt formatCode="0%" sourceLinked="0"/>
              <c:spPr/>
              <c:txPr>
                <a:bodyPr/>
                <a:lstStyle/>
                <a:p>
                  <a:pPr>
                    <a:defRPr sz="1000" b="0" i="0" u="none" strike="noStrike">
                      <a:solidFill>
                        <a:srgbClr val="FFFFFF"/>
                      </a:solidFill>
                      <a:latin typeface="Arial"/>
                    </a:defRPr>
                  </a:pPr>
                  <a:endParaRPr lang="en-US"/>
                </a:p>
              </c:txPr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720F-43DF-B20D-D182546AEBAA}"/>
                </c:ext>
              </c:extLst>
            </c:dLbl>
            <c:dLbl>
              <c:idx val="7"/>
              <c:numFmt formatCode="0%" sourceLinked="0"/>
              <c:spPr/>
              <c:txPr>
                <a:bodyPr/>
                <a:lstStyle/>
                <a:p>
                  <a:pPr>
                    <a:defRPr sz="1000" b="0" i="0" u="none" strike="noStrike">
                      <a:solidFill>
                        <a:srgbClr val="FFFFFF"/>
                      </a:solidFill>
                      <a:latin typeface="Arial"/>
                    </a:defRPr>
                  </a:pPr>
                  <a:endParaRPr lang="en-US"/>
                </a:p>
              </c:txPr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720F-43DF-B20D-D182546AEBAA}"/>
                </c:ext>
              </c:extLst>
            </c:dLbl>
            <c:numFmt formatCode="0%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800" b="0" i="0" u="none" strike="noStrike">
                    <a:solidFill>
                      <a:srgbClr val="000000"/>
                    </a:solidFill>
                    <a:latin typeface="Arial"/>
                  </a:defRPr>
                </a:pPr>
                <a:endParaRPr lang="en-US"/>
              </a:p>
            </c:txPr>
            <c:dLblPos val="ctr"/>
            <c:showLegendKey val="0"/>
            <c:showVal val="0"/>
            <c:showCatName val="1"/>
            <c:showSerName val="0"/>
            <c:showPercent val="1"/>
            <c:showBubbleSize val="0"/>
            <c:showLeaderLines val="0"/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Sheet1!$A$2:$A$9</c:f>
              <c:strCache>
                <c:ptCount val="8"/>
                <c:pt idx="0">
                  <c:v>Equipment</c:v>
                </c:pt>
                <c:pt idx="1">
                  <c:v>Rent</c:v>
                </c:pt>
                <c:pt idx="2">
                  <c:v>Stock</c:v>
                </c:pt>
                <c:pt idx="3">
                  <c:v>Branding</c:v>
                </c:pt>
                <c:pt idx="4">
                  <c:v>Website</c:v>
                </c:pt>
                <c:pt idx="5">
                  <c:v>Licences</c:v>
                </c:pt>
                <c:pt idx="6">
                  <c:v>Marketing</c:v>
                </c:pt>
                <c:pt idx="7">
                  <c:v>Working Cap</c:v>
                </c:pt>
              </c:strCache>
            </c:strRef>
          </c:cat>
          <c:val>
            <c:numRef>
              <c:f>Sheet1!$B$2:$B$9</c:f>
              <c:numCache>
                <c:formatCode>General</c:formatCode>
                <c:ptCount val="8"/>
                <c:pt idx="0">
                  <c:v>5000</c:v>
                </c:pt>
                <c:pt idx="1">
                  <c:v>3500</c:v>
                </c:pt>
                <c:pt idx="2">
                  <c:v>2000</c:v>
                </c:pt>
                <c:pt idx="3">
                  <c:v>1500</c:v>
                </c:pt>
                <c:pt idx="4">
                  <c:v>1200</c:v>
                </c:pt>
                <c:pt idx="5">
                  <c:v>800</c:v>
                </c:pt>
                <c:pt idx="6">
                  <c:v>2500</c:v>
                </c:pt>
                <c:pt idx="7">
                  <c:v>2000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D90E-8D44-B974-9DEEA6F3CBE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txPr>
        <a:bodyPr/>
        <a:lstStyle/>
        <a:p>
          <a:pPr>
            <a:defRPr sz="900">
              <a:latin typeface="Calibri"/>
              <a:cs typeface="Calibri"/>
            </a:defRPr>
          </a:pPr>
          <a:endParaRPr lang="en-US"/>
        </a:p>
      </c:txPr>
    </c:legend>
    <c:plotVisOnly val="1"/>
    <c:dispBlanksAs val="span"/>
    <c:showDLblsOverMax val="1"/>
  </c:chart>
  <c:spPr>
    <a:solidFill>
      <a:srgbClr val="F5F0E8"/>
    </a:solidFill>
    <a:ln>
      <a:noFill/>
    </a:ln>
    <a:effectLst/>
  </c:sp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c:style val="2"/>
  <c:chart>
    <c:autoTitleDeleted val="1"/>
    <c:plotArea>
      <c:layout/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Monthly Revenue (£)</c:v>
                </c:pt>
              </c:strCache>
            </c:strRef>
          </c:tx>
          <c:spPr>
            <a:solidFill>
              <a:srgbClr val="1F4D36"/>
            </a:solidFill>
            <a:effectLst/>
          </c:spPr>
          <c:invertIfNegative val="0"/>
          <c:dPt>
            <c:idx val="0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0-BF7D-4405-A6FA-31FCA3034E84}"/>
              </c:ext>
            </c:extLst>
          </c:dPt>
          <c:dPt>
            <c:idx val="1"/>
            <c:invertIfNegative val="0"/>
            <c:bubble3D val="0"/>
            <c:spPr>
              <a:solidFill>
                <a:srgbClr val="2E6B4A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2-BF7D-4405-A6FA-31FCA3034E84}"/>
              </c:ext>
            </c:extLst>
          </c:dPt>
          <c:dPt>
            <c:idx val="2"/>
            <c:invertIfNegative val="0"/>
            <c:bubble3D val="0"/>
            <c:spPr>
              <a:solidFill>
                <a:srgbClr val="C9A84C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4-BF7D-4405-A6FA-31FCA3034E84}"/>
              </c:ext>
            </c:extLst>
          </c:dPt>
          <c:dPt>
            <c:idx val="3"/>
            <c:invertIfNegative val="0"/>
            <c:bubble3D val="0"/>
            <c:spPr>
              <a:solidFill>
                <a:srgbClr val="8B7355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6-BF7D-4405-A6FA-31FCA3034E84}"/>
              </c:ext>
            </c:extLst>
          </c:dPt>
          <c:dLbls>
            <c:numFmt formatCode="#,##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000" b="0" i="0" u="none" strike="noStrike">
                    <a:solidFill>
                      <a:srgbClr val="FFFFFF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Sheet1!$A$2:$A$5</c:f>
              <c:strCache>
                <c:ptCount val="4"/>
                <c:pt idx="0">
                  <c:v>Walk-in Sales</c:v>
                </c:pt>
                <c:pt idx="1">
                  <c:v>Deliveries</c:v>
                </c:pt>
                <c:pt idx="2">
                  <c:v>Subscriptions</c:v>
                </c:pt>
                <c:pt idx="3">
                  <c:v>Partnerships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3000</c:v>
                </c:pt>
                <c:pt idx="1">
                  <c:v>2500</c:v>
                </c:pt>
                <c:pt idx="2">
                  <c:v>2000</c:v>
                </c:pt>
                <c:pt idx="3">
                  <c:v>1500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547-444D-922F-878CE9868E59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2094734554"/>
        <c:axId val="2094734552"/>
      </c:barChart>
      <c:catAx>
        <c:axId val="2094734554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555555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</c:scaling>
        <c:delete val="0"/>
        <c:axPos val="b"/>
        <c:majorGridlines>
          <c:spPr>
            <a:ln w="6350" cap="flat">
              <a:solidFill>
                <a:srgbClr val="E0E0E0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555555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span"/>
    <c:showDLblsOverMax val="1"/>
  </c:chart>
  <c:spPr>
    <a:solidFill>
      <a:srgbClr val="F5F0E8"/>
    </a:solidFill>
    <a:ln>
      <a:noFill/>
    </a:ln>
    <a:effectLst/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22885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2913063" y="0"/>
            <a:ext cx="222885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28882FF-CBEF-4941-B01C-2A08E3B782A7}" type="datetimeFigureOut">
              <a:rPr lang="en-US" smtClean="0"/>
              <a:t>4/26/2026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22885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2913063" y="8685213"/>
            <a:ext cx="222885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24A85F-DDA5-EA46-9AFA-13455151EB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42515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F4D3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home/claude/img_juice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3474720" y="0"/>
            <a:ext cx="5669280" cy="51435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3474720" y="0"/>
            <a:ext cx="5669280" cy="5143500"/>
          </a:xfrm>
          <a:prstGeom prst="rect">
            <a:avLst/>
          </a:prstGeom>
          <a:solidFill>
            <a:srgbClr val="000000">
              <a:alpha val="60000"/>
            </a:srgbClr>
          </a:solidFill>
          <a:ln/>
        </p:spPr>
      </p:sp>
      <p:sp>
        <p:nvSpPr>
          <p:cNvPr id="4" name="Shape 1"/>
          <p:cNvSpPr/>
          <p:nvPr/>
        </p:nvSpPr>
        <p:spPr>
          <a:xfrm>
            <a:off x="-184886" y="0"/>
            <a:ext cx="3657600" cy="5143500"/>
          </a:xfrm>
          <a:prstGeom prst="rect">
            <a:avLst/>
          </a:prstGeom>
          <a:solidFill>
            <a:srgbClr val="1F4D36"/>
          </a:solidFill>
          <a:ln/>
        </p:spPr>
      </p:sp>
      <p:sp>
        <p:nvSpPr>
          <p:cNvPr id="5" name="Shape 2"/>
          <p:cNvSpPr/>
          <p:nvPr/>
        </p:nvSpPr>
        <p:spPr>
          <a:xfrm>
            <a:off x="0" y="0"/>
            <a:ext cx="73152" cy="5143500"/>
          </a:xfrm>
          <a:prstGeom prst="rect">
            <a:avLst/>
          </a:prstGeom>
          <a:solidFill>
            <a:srgbClr val="C9A84C"/>
          </a:solidFill>
          <a:ln/>
        </p:spPr>
      </p:sp>
      <p:sp>
        <p:nvSpPr>
          <p:cNvPr id="6" name="Text 3"/>
          <p:cNvSpPr/>
          <p:nvPr/>
        </p:nvSpPr>
        <p:spPr>
          <a:xfrm>
            <a:off x="182880" y="914400"/>
            <a:ext cx="329184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400" b="1" kern="0" spc="300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PURE PRESS</a:t>
            </a:r>
            <a:endParaRPr lang="en-US" sz="3400" dirty="0"/>
          </a:p>
        </p:txBody>
      </p:sp>
      <p:sp>
        <p:nvSpPr>
          <p:cNvPr id="7" name="Text 4"/>
          <p:cNvSpPr/>
          <p:nvPr/>
        </p:nvSpPr>
        <p:spPr>
          <a:xfrm>
            <a:off x="182880" y="1536192"/>
            <a:ext cx="329184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400" b="1" kern="0" spc="600" dirty="0">
                <a:solidFill>
                  <a:srgbClr val="C9A84C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LONDON</a:t>
            </a:r>
            <a:endParaRPr lang="en-US" sz="3400" dirty="0"/>
          </a:p>
        </p:txBody>
      </p:sp>
      <p:sp>
        <p:nvSpPr>
          <p:cNvPr id="8" name="Shape 5"/>
          <p:cNvSpPr/>
          <p:nvPr/>
        </p:nvSpPr>
        <p:spPr>
          <a:xfrm>
            <a:off x="182880" y="2304288"/>
            <a:ext cx="2011680" cy="45720"/>
          </a:xfrm>
          <a:prstGeom prst="rect">
            <a:avLst/>
          </a:prstGeom>
          <a:solidFill>
            <a:srgbClr val="C9A84C"/>
          </a:solidFill>
          <a:ln/>
        </p:spPr>
      </p:sp>
      <p:sp>
        <p:nvSpPr>
          <p:cNvPr id="9" name="Text 6"/>
          <p:cNvSpPr/>
          <p:nvPr/>
        </p:nvSpPr>
        <p:spPr>
          <a:xfrm>
            <a:off x="182880" y="2423160"/>
            <a:ext cx="32918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D4C9B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Premium Cold-Pressed Juice</a:t>
            </a:r>
            <a:endParaRPr lang="en-US" sz="1200" dirty="0"/>
          </a:p>
        </p:txBody>
      </p:sp>
      <p:sp>
        <p:nvSpPr>
          <p:cNvPr id="11" name="Text 8"/>
          <p:cNvSpPr/>
          <p:nvPr/>
        </p:nvSpPr>
        <p:spPr>
          <a:xfrm>
            <a:off x="3749040" y="1554480"/>
            <a:ext cx="51206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Investment Opportunity</a:t>
            </a:r>
            <a:endParaRPr lang="en-US" sz="2200" dirty="0"/>
          </a:p>
        </p:txBody>
      </p:sp>
      <p:sp>
        <p:nvSpPr>
          <p:cNvPr id="12" name="Text 9"/>
          <p:cNvSpPr/>
          <p:nvPr/>
        </p:nvSpPr>
        <p:spPr>
          <a:xfrm>
            <a:off x="3749040" y="2057400"/>
            <a:ext cx="51206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i="1" dirty="0">
                <a:solidFill>
                  <a:srgbClr val="D4C9B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Healthy Beverage Retail</a:t>
            </a:r>
            <a:endParaRPr lang="en-US" sz="14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63A232E-7214-27C7-F1E6-0B2412709BFC}"/>
              </a:ext>
            </a:extLst>
          </p:cNvPr>
          <p:cNvSpPr txBox="1"/>
          <p:nvPr/>
        </p:nvSpPr>
        <p:spPr>
          <a:xfrm>
            <a:off x="182880" y="3543301"/>
            <a:ext cx="28489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CAEE7CF-9681-8FF3-0A18-7EF14ADAAF23}"/>
              </a:ext>
            </a:extLst>
          </p:cNvPr>
          <p:cNvSpPr txBox="1"/>
          <p:nvPr/>
        </p:nvSpPr>
        <p:spPr>
          <a:xfrm>
            <a:off x="82773" y="3122677"/>
            <a:ext cx="339194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rgbClr val="FFC000"/>
                </a:solidFill>
              </a:rPr>
              <a:t>Name</a:t>
            </a:r>
            <a:r>
              <a:rPr lang="en-GB" sz="1000" dirty="0">
                <a:solidFill>
                  <a:schemeClr val="bg1">
                    <a:lumMod val="95000"/>
                  </a:schemeClr>
                </a:solidFill>
              </a:rPr>
              <a:t>: Beata Petras</a:t>
            </a:r>
          </a:p>
          <a:p>
            <a:r>
              <a:rPr lang="en-GB" sz="1000" dirty="0">
                <a:solidFill>
                  <a:srgbClr val="FFC000"/>
                </a:solidFill>
              </a:rPr>
              <a:t>Module name</a:t>
            </a:r>
            <a:r>
              <a:rPr lang="en-GB" sz="1000" dirty="0">
                <a:solidFill>
                  <a:schemeClr val="bg1">
                    <a:lumMod val="95000"/>
                  </a:schemeClr>
                </a:solidFill>
              </a:rPr>
              <a:t>: Enterprise </a:t>
            </a:r>
            <a:r>
              <a:rPr lang="en-GB" sz="1000">
                <a:solidFill>
                  <a:schemeClr val="bg1">
                    <a:lumMod val="95000"/>
                  </a:schemeClr>
                </a:solidFill>
              </a:rPr>
              <a:t>and Entrepreneurship </a:t>
            </a:r>
            <a:endParaRPr lang="en-GB" sz="1000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en-GB" sz="1000" dirty="0">
                <a:solidFill>
                  <a:srgbClr val="FFC000"/>
                </a:solidFill>
              </a:rPr>
              <a:t>Module Code</a:t>
            </a:r>
            <a:r>
              <a:rPr lang="en-GB" sz="1000" dirty="0">
                <a:solidFill>
                  <a:schemeClr val="bg1">
                    <a:lumMod val="95000"/>
                  </a:schemeClr>
                </a:solidFill>
              </a:rPr>
              <a:t>: LCLM4006</a:t>
            </a:r>
          </a:p>
          <a:p>
            <a:r>
              <a:rPr lang="en-GB" sz="1000" dirty="0">
                <a:solidFill>
                  <a:srgbClr val="FFC000"/>
                </a:solidFill>
              </a:rPr>
              <a:t>Student ID</a:t>
            </a:r>
            <a:r>
              <a:rPr lang="en-GB" sz="1000" dirty="0">
                <a:solidFill>
                  <a:schemeClr val="bg1">
                    <a:lumMod val="95000"/>
                  </a:schemeClr>
                </a:solidFill>
              </a:rPr>
              <a:t>:2441414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5F0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60120"/>
          </a:xfrm>
          <a:prstGeom prst="rect">
            <a:avLst/>
          </a:prstGeom>
          <a:solidFill>
            <a:srgbClr val="1F4D36"/>
          </a:solidFill>
          <a:ln/>
        </p:spPr>
      </p:sp>
      <p:sp>
        <p:nvSpPr>
          <p:cNvPr id="3" name="Text 1"/>
          <p:cNvSpPr/>
          <p:nvPr/>
        </p:nvSpPr>
        <p:spPr>
          <a:xfrm>
            <a:off x="365760" y="164592"/>
            <a:ext cx="8229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Business Overview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365760" y="804672"/>
            <a:ext cx="1645920" cy="45720"/>
          </a:xfrm>
          <a:prstGeom prst="rect">
            <a:avLst/>
          </a:prstGeom>
          <a:solidFill>
            <a:srgbClr val="C9A84C"/>
          </a:solidFill>
          <a:ln/>
        </p:spPr>
      </p:sp>
      <p:sp>
        <p:nvSpPr>
          <p:cNvPr id="5" name="Shape 3"/>
          <p:cNvSpPr/>
          <p:nvPr/>
        </p:nvSpPr>
        <p:spPr>
          <a:xfrm>
            <a:off x="274320" y="1097280"/>
            <a:ext cx="2743200" cy="3749040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6" name="Shape 4"/>
          <p:cNvSpPr/>
          <p:nvPr/>
        </p:nvSpPr>
        <p:spPr>
          <a:xfrm>
            <a:off x="274320" y="1097280"/>
            <a:ext cx="2743200" cy="109728"/>
          </a:xfrm>
          <a:prstGeom prst="rect">
            <a:avLst/>
          </a:prstGeom>
          <a:solidFill>
            <a:srgbClr val="1F4D36"/>
          </a:solidFill>
          <a:ln/>
        </p:spPr>
      </p:sp>
      <p:sp>
        <p:nvSpPr>
          <p:cNvPr id="7" name="Shape 5"/>
          <p:cNvSpPr/>
          <p:nvPr/>
        </p:nvSpPr>
        <p:spPr>
          <a:xfrm>
            <a:off x="1280160" y="1298448"/>
            <a:ext cx="731520" cy="731520"/>
          </a:xfrm>
          <a:prstGeom prst="ellipse">
            <a:avLst/>
          </a:prstGeom>
          <a:solidFill>
            <a:srgbClr val="1F4D36"/>
          </a:solidFill>
          <a:ln/>
        </p:spPr>
      </p:sp>
      <p:sp>
        <p:nvSpPr>
          <p:cNvPr id="8" name="Text 6"/>
          <p:cNvSpPr/>
          <p:nvPr/>
        </p:nvSpPr>
        <p:spPr>
          <a:xfrm>
            <a:off x="1280160" y="1298448"/>
            <a:ext cx="7315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000000"/>
                </a:solidFill>
              </a:rPr>
              <a:t>🥤</a:t>
            </a:r>
            <a:endParaRPr lang="en-US" sz="2000" dirty="0"/>
          </a:p>
        </p:txBody>
      </p:sp>
      <p:sp>
        <p:nvSpPr>
          <p:cNvPr id="9" name="Text 7"/>
          <p:cNvSpPr/>
          <p:nvPr/>
        </p:nvSpPr>
        <p:spPr>
          <a:xfrm>
            <a:off x="274320" y="2103120"/>
            <a:ext cx="27432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1F4D3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Products</a:t>
            </a:r>
            <a:endParaRPr lang="en-US" sz="1500" dirty="0"/>
          </a:p>
        </p:txBody>
      </p:sp>
      <p:sp>
        <p:nvSpPr>
          <p:cNvPr id="10" name="Shape 8"/>
          <p:cNvSpPr/>
          <p:nvPr/>
        </p:nvSpPr>
        <p:spPr>
          <a:xfrm>
            <a:off x="1097280" y="2523744"/>
            <a:ext cx="1097280" cy="36576"/>
          </a:xfrm>
          <a:prstGeom prst="rect">
            <a:avLst/>
          </a:prstGeom>
          <a:solidFill>
            <a:srgbClr val="C9A84C"/>
          </a:solidFill>
          <a:ln/>
        </p:spPr>
      </p:sp>
      <p:sp>
        <p:nvSpPr>
          <p:cNvPr id="11" name="Text 9"/>
          <p:cNvSpPr/>
          <p:nvPr/>
        </p:nvSpPr>
        <p:spPr>
          <a:xfrm>
            <a:off x="365760" y="2633472"/>
            <a:ext cx="256032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20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Cold-Pressed Juices</a:t>
            </a:r>
            <a:endParaRPr lang="en-US" sz="1200" dirty="0"/>
          </a:p>
          <a:p>
            <a:pPr marL="0" indent="0" algn="ctr">
              <a:buNone/>
            </a:pPr>
            <a:r>
              <a:rPr lang="en-US" sz="120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Smoothies</a:t>
            </a:r>
            <a:endParaRPr lang="en-US" sz="1200" dirty="0"/>
          </a:p>
          <a:p>
            <a:pPr marL="0" indent="0" algn="ctr">
              <a:buNone/>
            </a:pPr>
            <a:r>
              <a:rPr lang="en-US" sz="120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Detox Cleanses</a:t>
            </a:r>
            <a:endParaRPr lang="en-US" sz="1200" dirty="0"/>
          </a:p>
          <a:p>
            <a:pPr marL="0" indent="0" algn="ctr">
              <a:buNone/>
            </a:pPr>
            <a:r>
              <a:rPr lang="en-US" sz="120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Wellness Shots</a:t>
            </a:r>
            <a:endParaRPr lang="en-US" sz="1200" dirty="0"/>
          </a:p>
          <a:p>
            <a:pPr marL="0" indent="0" algn="ctr">
              <a:buNone/>
            </a:pPr>
            <a:r>
              <a:rPr lang="en-US" sz="120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Subscription Plans</a:t>
            </a:r>
            <a:endParaRPr lang="en-US" sz="1200" dirty="0"/>
          </a:p>
        </p:txBody>
      </p:sp>
      <p:sp>
        <p:nvSpPr>
          <p:cNvPr id="12" name="Shape 10"/>
          <p:cNvSpPr/>
          <p:nvPr/>
        </p:nvSpPr>
        <p:spPr>
          <a:xfrm>
            <a:off x="3246120" y="1097280"/>
            <a:ext cx="2743200" cy="3749040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13" name="Shape 11"/>
          <p:cNvSpPr/>
          <p:nvPr/>
        </p:nvSpPr>
        <p:spPr>
          <a:xfrm>
            <a:off x="3246120" y="1097280"/>
            <a:ext cx="2743200" cy="109728"/>
          </a:xfrm>
          <a:prstGeom prst="rect">
            <a:avLst/>
          </a:prstGeom>
          <a:solidFill>
            <a:srgbClr val="1F4D36"/>
          </a:solidFill>
          <a:ln/>
        </p:spPr>
      </p:sp>
      <p:sp>
        <p:nvSpPr>
          <p:cNvPr id="14" name="Shape 12"/>
          <p:cNvSpPr/>
          <p:nvPr/>
        </p:nvSpPr>
        <p:spPr>
          <a:xfrm>
            <a:off x="4251960" y="1298448"/>
            <a:ext cx="731520" cy="731520"/>
          </a:xfrm>
          <a:prstGeom prst="ellipse">
            <a:avLst/>
          </a:prstGeom>
          <a:solidFill>
            <a:srgbClr val="1F4D36"/>
          </a:solidFill>
          <a:ln/>
        </p:spPr>
      </p:sp>
      <p:sp>
        <p:nvSpPr>
          <p:cNvPr id="15" name="Text 13"/>
          <p:cNvSpPr/>
          <p:nvPr/>
        </p:nvSpPr>
        <p:spPr>
          <a:xfrm>
            <a:off x="4251960" y="1298448"/>
            <a:ext cx="7315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000000"/>
                </a:solidFill>
              </a:rPr>
              <a:t>⭐</a:t>
            </a:r>
            <a:endParaRPr lang="en-US" sz="2000" dirty="0"/>
          </a:p>
        </p:txBody>
      </p:sp>
      <p:sp>
        <p:nvSpPr>
          <p:cNvPr id="16" name="Text 14"/>
          <p:cNvSpPr/>
          <p:nvPr/>
        </p:nvSpPr>
        <p:spPr>
          <a:xfrm>
            <a:off x="3246120" y="2103120"/>
            <a:ext cx="27432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1F4D3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USP</a:t>
            </a:r>
            <a:endParaRPr lang="en-US" sz="1500" dirty="0"/>
          </a:p>
        </p:txBody>
      </p:sp>
      <p:sp>
        <p:nvSpPr>
          <p:cNvPr id="17" name="Shape 15"/>
          <p:cNvSpPr/>
          <p:nvPr/>
        </p:nvSpPr>
        <p:spPr>
          <a:xfrm>
            <a:off x="4069080" y="2523744"/>
            <a:ext cx="1097280" cy="36576"/>
          </a:xfrm>
          <a:prstGeom prst="rect">
            <a:avLst/>
          </a:prstGeom>
          <a:solidFill>
            <a:srgbClr val="C9A84C"/>
          </a:solidFill>
          <a:ln/>
        </p:spPr>
      </p:sp>
      <p:sp>
        <p:nvSpPr>
          <p:cNvPr id="18" name="Text 16"/>
          <p:cNvSpPr/>
          <p:nvPr/>
        </p:nvSpPr>
        <p:spPr>
          <a:xfrm>
            <a:off x="3337560" y="2633472"/>
            <a:ext cx="256032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20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100% Natural</a:t>
            </a:r>
            <a:endParaRPr lang="en-US" sz="1200" dirty="0"/>
          </a:p>
          <a:p>
            <a:pPr marL="0" indent="0" algn="ctr">
              <a:buNone/>
            </a:pPr>
            <a:r>
              <a:rPr lang="en-US" sz="120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Preservatives</a:t>
            </a:r>
            <a:endParaRPr lang="en-US" sz="1200" dirty="0"/>
          </a:p>
          <a:p>
            <a:pPr marL="0" indent="0" algn="ctr">
              <a:buNone/>
            </a:pPr>
            <a:r>
              <a:rPr lang="en-US" sz="120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Same-Day Fresh</a:t>
            </a:r>
            <a:endParaRPr lang="en-US" sz="1200" dirty="0"/>
          </a:p>
          <a:p>
            <a:pPr marL="0" indent="0" algn="ctr">
              <a:buNone/>
            </a:pPr>
            <a:r>
              <a:rPr lang="en-US" sz="120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Eco Packaging</a:t>
            </a:r>
            <a:endParaRPr lang="en-US" sz="1200" dirty="0"/>
          </a:p>
          <a:p>
            <a:pPr marL="0" indent="0" algn="ctr">
              <a:buNone/>
            </a:pPr>
            <a:r>
              <a:rPr lang="en-US" sz="120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Online Ordering</a:t>
            </a:r>
            <a:endParaRPr lang="en-US" sz="1200" dirty="0"/>
          </a:p>
        </p:txBody>
      </p:sp>
      <p:sp>
        <p:nvSpPr>
          <p:cNvPr id="19" name="Shape 17"/>
          <p:cNvSpPr/>
          <p:nvPr/>
        </p:nvSpPr>
        <p:spPr>
          <a:xfrm>
            <a:off x="6217920" y="1097280"/>
            <a:ext cx="2743200" cy="3749040"/>
          </a:xfrm>
          <a:prstGeom prst="rect">
            <a:avLst/>
          </a:prstGeom>
          <a:solidFill>
            <a:srgbClr val="FFFFFF"/>
          </a:solidFill>
          <a:ln/>
          <a:effectLst>
            <a:outerShdw blurRad="101600" dist="381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20" name="Shape 18"/>
          <p:cNvSpPr/>
          <p:nvPr/>
        </p:nvSpPr>
        <p:spPr>
          <a:xfrm>
            <a:off x="6217920" y="1097280"/>
            <a:ext cx="2743200" cy="109728"/>
          </a:xfrm>
          <a:prstGeom prst="rect">
            <a:avLst/>
          </a:prstGeom>
          <a:solidFill>
            <a:srgbClr val="1F4D36"/>
          </a:solidFill>
          <a:ln/>
        </p:spPr>
      </p:sp>
      <p:sp>
        <p:nvSpPr>
          <p:cNvPr id="21" name="Shape 19"/>
          <p:cNvSpPr/>
          <p:nvPr/>
        </p:nvSpPr>
        <p:spPr>
          <a:xfrm>
            <a:off x="7223760" y="1298448"/>
            <a:ext cx="731520" cy="731520"/>
          </a:xfrm>
          <a:prstGeom prst="ellipse">
            <a:avLst/>
          </a:prstGeom>
          <a:solidFill>
            <a:srgbClr val="1F4D36"/>
          </a:solidFill>
          <a:ln/>
        </p:spPr>
      </p:sp>
      <p:sp>
        <p:nvSpPr>
          <p:cNvPr id="22" name="Text 20"/>
          <p:cNvSpPr/>
          <p:nvPr/>
        </p:nvSpPr>
        <p:spPr>
          <a:xfrm>
            <a:off x="7223760" y="1298448"/>
            <a:ext cx="7315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000000"/>
                </a:solidFill>
              </a:rPr>
              <a:t>🏢</a:t>
            </a:r>
            <a:endParaRPr lang="en-US" sz="2000" dirty="0"/>
          </a:p>
        </p:txBody>
      </p:sp>
      <p:sp>
        <p:nvSpPr>
          <p:cNvPr id="23" name="Text 21"/>
          <p:cNvSpPr/>
          <p:nvPr/>
        </p:nvSpPr>
        <p:spPr>
          <a:xfrm>
            <a:off x="6217920" y="2103120"/>
            <a:ext cx="27432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1F4D3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Structure</a:t>
            </a:r>
            <a:endParaRPr lang="en-US" sz="1500" dirty="0"/>
          </a:p>
        </p:txBody>
      </p:sp>
      <p:sp>
        <p:nvSpPr>
          <p:cNvPr id="24" name="Shape 22"/>
          <p:cNvSpPr/>
          <p:nvPr/>
        </p:nvSpPr>
        <p:spPr>
          <a:xfrm>
            <a:off x="7040880" y="2523744"/>
            <a:ext cx="1097280" cy="36576"/>
          </a:xfrm>
          <a:prstGeom prst="rect">
            <a:avLst/>
          </a:prstGeom>
          <a:solidFill>
            <a:srgbClr val="C9A84C"/>
          </a:solidFill>
          <a:ln/>
        </p:spPr>
      </p:sp>
      <p:sp>
        <p:nvSpPr>
          <p:cNvPr id="25" name="Text 23"/>
          <p:cNvSpPr/>
          <p:nvPr/>
        </p:nvSpPr>
        <p:spPr>
          <a:xfrm>
            <a:off x="6309360" y="2633472"/>
            <a:ext cx="256032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20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Private Limited</a:t>
            </a:r>
            <a:endParaRPr lang="en-US" sz="1200" dirty="0"/>
          </a:p>
          <a:p>
            <a:pPr marL="0" indent="0" algn="ctr">
              <a:buNone/>
            </a:pPr>
            <a:r>
              <a:rPr lang="en-US" sz="120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Company (Ltd)</a:t>
            </a:r>
            <a:endParaRPr lang="en-US" sz="1200" dirty="0"/>
          </a:p>
          <a:p>
            <a:pPr marL="0" indent="0" algn="ctr">
              <a:buNone/>
            </a:pPr>
            <a:endParaRPr lang="en-US" sz="1200" dirty="0"/>
          </a:p>
          <a:p>
            <a:pPr marL="0" indent="0" algn="ctr">
              <a:buNone/>
            </a:pPr>
            <a:r>
              <a:rPr lang="en-US" sz="120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Protects personal</a:t>
            </a:r>
            <a:endParaRPr lang="en-US" sz="1200" dirty="0"/>
          </a:p>
          <a:p>
            <a:pPr marL="0" indent="0" algn="ctr">
              <a:buNone/>
            </a:pPr>
            <a:r>
              <a:rPr lang="en-US" sz="120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assets &amp; enables growth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5F0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60120"/>
          </a:xfrm>
          <a:prstGeom prst="rect">
            <a:avLst/>
          </a:prstGeom>
          <a:solidFill>
            <a:srgbClr val="1F4D36"/>
          </a:solidFill>
          <a:ln/>
        </p:spPr>
      </p:sp>
      <p:sp>
        <p:nvSpPr>
          <p:cNvPr id="3" name="Text 1"/>
          <p:cNvSpPr/>
          <p:nvPr/>
        </p:nvSpPr>
        <p:spPr>
          <a:xfrm>
            <a:off x="365760" y="164592"/>
            <a:ext cx="64008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Key External Factors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6400800" y="274320"/>
            <a:ext cx="25603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00" i="1" dirty="0">
                <a:solidFill>
                  <a:srgbClr val="C9A8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PESTEL Analysis</a:t>
            </a:r>
            <a:endParaRPr lang="en-US" sz="1200" dirty="0"/>
          </a:p>
        </p:txBody>
      </p:sp>
      <p:sp>
        <p:nvSpPr>
          <p:cNvPr id="5" name="Shape 3"/>
          <p:cNvSpPr/>
          <p:nvPr/>
        </p:nvSpPr>
        <p:spPr>
          <a:xfrm>
            <a:off x="365760" y="804672"/>
            <a:ext cx="1645920" cy="45720"/>
          </a:xfrm>
          <a:prstGeom prst="rect">
            <a:avLst/>
          </a:prstGeom>
          <a:solidFill>
            <a:srgbClr val="C9A84C"/>
          </a:solidFill>
          <a:ln/>
        </p:spPr>
      </p:sp>
      <p:sp>
        <p:nvSpPr>
          <p:cNvPr id="6" name="Shape 4"/>
          <p:cNvSpPr/>
          <p:nvPr/>
        </p:nvSpPr>
        <p:spPr>
          <a:xfrm>
            <a:off x="365760" y="1143000"/>
            <a:ext cx="8412480" cy="1115568"/>
          </a:xfrm>
          <a:prstGeom prst="rect">
            <a:avLst/>
          </a:prstGeom>
          <a:solidFill>
            <a:srgbClr val="1F4D36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7" name="Shape 5"/>
          <p:cNvSpPr/>
          <p:nvPr/>
        </p:nvSpPr>
        <p:spPr>
          <a:xfrm>
            <a:off x="566928" y="1344168"/>
            <a:ext cx="685800" cy="685800"/>
          </a:xfrm>
          <a:prstGeom prst="ellipse">
            <a:avLst/>
          </a:prstGeom>
          <a:solidFill>
            <a:srgbClr val="C9A84C"/>
          </a:solidFill>
          <a:ln/>
        </p:spPr>
      </p:sp>
      <p:sp>
        <p:nvSpPr>
          <p:cNvPr id="8" name="Text 6"/>
          <p:cNvSpPr/>
          <p:nvPr/>
        </p:nvSpPr>
        <p:spPr>
          <a:xfrm>
            <a:off x="566928" y="1344168"/>
            <a:ext cx="6858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dirty="0">
                <a:solidFill>
                  <a:srgbClr val="000000"/>
                </a:solidFill>
              </a:rPr>
              <a:t>👥</a:t>
            </a:r>
            <a:endParaRPr lang="en-US" sz="1800" dirty="0"/>
          </a:p>
        </p:txBody>
      </p:sp>
      <p:sp>
        <p:nvSpPr>
          <p:cNvPr id="9" name="Text 7"/>
          <p:cNvSpPr/>
          <p:nvPr/>
        </p:nvSpPr>
        <p:spPr>
          <a:xfrm>
            <a:off x="1417320" y="1252728"/>
            <a:ext cx="27432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C9A84C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Social Factor</a:t>
            </a:r>
            <a:endParaRPr lang="en-US" sz="1500" dirty="0"/>
          </a:p>
        </p:txBody>
      </p:sp>
      <p:sp>
        <p:nvSpPr>
          <p:cNvPr id="10" name="Text 8"/>
          <p:cNvSpPr/>
          <p:nvPr/>
        </p:nvSpPr>
        <p:spPr>
          <a:xfrm>
            <a:off x="1417320" y="1636776"/>
            <a:ext cx="71323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EEEEE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Health-conscious consumers are driving increased demand for natural, premium beverages.</a:t>
            </a:r>
            <a:endParaRPr lang="en-US" sz="1300" dirty="0"/>
          </a:p>
        </p:txBody>
      </p:sp>
      <p:sp>
        <p:nvSpPr>
          <p:cNvPr id="11" name="Shape 9"/>
          <p:cNvSpPr/>
          <p:nvPr/>
        </p:nvSpPr>
        <p:spPr>
          <a:xfrm>
            <a:off x="365760" y="2404872"/>
            <a:ext cx="8412480" cy="1115568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12" name="Shape 10"/>
          <p:cNvSpPr/>
          <p:nvPr/>
        </p:nvSpPr>
        <p:spPr>
          <a:xfrm>
            <a:off x="365760" y="2404872"/>
            <a:ext cx="91440" cy="1115568"/>
          </a:xfrm>
          <a:prstGeom prst="rect">
            <a:avLst/>
          </a:prstGeom>
          <a:solidFill>
            <a:srgbClr val="C9A84C"/>
          </a:solidFill>
          <a:ln/>
        </p:spPr>
      </p:sp>
      <p:sp>
        <p:nvSpPr>
          <p:cNvPr id="13" name="Shape 11"/>
          <p:cNvSpPr/>
          <p:nvPr/>
        </p:nvSpPr>
        <p:spPr>
          <a:xfrm>
            <a:off x="566928" y="2606040"/>
            <a:ext cx="685800" cy="685800"/>
          </a:xfrm>
          <a:prstGeom prst="ellipse">
            <a:avLst/>
          </a:prstGeom>
          <a:solidFill>
            <a:srgbClr val="1F4D36"/>
          </a:solidFill>
          <a:ln/>
        </p:spPr>
      </p:sp>
      <p:sp>
        <p:nvSpPr>
          <p:cNvPr id="14" name="Text 12"/>
          <p:cNvSpPr/>
          <p:nvPr/>
        </p:nvSpPr>
        <p:spPr>
          <a:xfrm>
            <a:off x="566928" y="2606040"/>
            <a:ext cx="6858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dirty="0">
                <a:solidFill>
                  <a:srgbClr val="000000"/>
                </a:solidFill>
              </a:rPr>
              <a:t>💷</a:t>
            </a:r>
            <a:endParaRPr lang="en-US" sz="1800" dirty="0"/>
          </a:p>
        </p:txBody>
      </p:sp>
      <p:sp>
        <p:nvSpPr>
          <p:cNvPr id="15" name="Text 13"/>
          <p:cNvSpPr/>
          <p:nvPr/>
        </p:nvSpPr>
        <p:spPr>
          <a:xfrm>
            <a:off x="1417320" y="2514600"/>
            <a:ext cx="27432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F4D3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Economic Factor</a:t>
            </a:r>
            <a:endParaRPr lang="en-US" sz="1500" dirty="0"/>
          </a:p>
        </p:txBody>
      </p:sp>
      <p:sp>
        <p:nvSpPr>
          <p:cNvPr id="16" name="Text 14"/>
          <p:cNvSpPr/>
          <p:nvPr/>
        </p:nvSpPr>
        <p:spPr>
          <a:xfrm>
            <a:off x="1417320" y="2898648"/>
            <a:ext cx="71323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Rising living costs may reduce discretionary spending on premium products.</a:t>
            </a:r>
            <a:endParaRPr lang="en-US" sz="1300" dirty="0"/>
          </a:p>
        </p:txBody>
      </p:sp>
      <p:sp>
        <p:nvSpPr>
          <p:cNvPr id="17" name="Shape 15"/>
          <p:cNvSpPr/>
          <p:nvPr/>
        </p:nvSpPr>
        <p:spPr>
          <a:xfrm>
            <a:off x="365760" y="3666744"/>
            <a:ext cx="8412480" cy="1115568"/>
          </a:xfrm>
          <a:prstGeom prst="rect">
            <a:avLst/>
          </a:prstGeom>
          <a:solidFill>
            <a:srgbClr val="1F4D36"/>
          </a:solidFill>
          <a:ln/>
          <a:effectLst>
            <a:outerShdw blurRad="76200" dist="25400" dir="8100000" algn="bl" rotWithShape="0">
              <a:srgbClr val="000000">
                <a:alpha val="10000"/>
              </a:srgbClr>
            </a:outerShdw>
          </a:effectLst>
        </p:spPr>
      </p:sp>
      <p:sp>
        <p:nvSpPr>
          <p:cNvPr id="18" name="Shape 16"/>
          <p:cNvSpPr/>
          <p:nvPr/>
        </p:nvSpPr>
        <p:spPr>
          <a:xfrm>
            <a:off x="566928" y="3867912"/>
            <a:ext cx="685800" cy="685800"/>
          </a:xfrm>
          <a:prstGeom prst="ellipse">
            <a:avLst/>
          </a:prstGeom>
          <a:solidFill>
            <a:srgbClr val="C9A84C"/>
          </a:solidFill>
          <a:ln/>
        </p:spPr>
      </p:sp>
      <p:sp>
        <p:nvSpPr>
          <p:cNvPr id="19" name="Text 17"/>
          <p:cNvSpPr/>
          <p:nvPr/>
        </p:nvSpPr>
        <p:spPr>
          <a:xfrm>
            <a:off x="566928" y="3867912"/>
            <a:ext cx="6858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dirty="0">
                <a:solidFill>
                  <a:srgbClr val="000000"/>
                </a:solidFill>
              </a:rPr>
              <a:t>🌱</a:t>
            </a:r>
            <a:endParaRPr lang="en-US" sz="1800" dirty="0"/>
          </a:p>
        </p:txBody>
      </p:sp>
      <p:sp>
        <p:nvSpPr>
          <p:cNvPr id="20" name="Text 18"/>
          <p:cNvSpPr/>
          <p:nvPr/>
        </p:nvSpPr>
        <p:spPr>
          <a:xfrm>
            <a:off x="1417320" y="3776472"/>
            <a:ext cx="27432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C9A84C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Environmental Factor</a:t>
            </a:r>
            <a:endParaRPr lang="en-US" sz="1500" dirty="0"/>
          </a:p>
        </p:txBody>
      </p:sp>
      <p:sp>
        <p:nvSpPr>
          <p:cNvPr id="21" name="Text 19"/>
          <p:cNvSpPr/>
          <p:nvPr/>
        </p:nvSpPr>
        <p:spPr>
          <a:xfrm>
            <a:off x="1417320" y="4160520"/>
            <a:ext cx="71323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EEEEE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Customers increasingly favour sustainable businesses with eco-friendly packaging.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5F0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home/claude/img_phone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0" y="0"/>
            <a:ext cx="4114800" cy="51435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4114800" cy="5143500"/>
          </a:xfrm>
          <a:prstGeom prst="rect">
            <a:avLst/>
          </a:prstGeom>
          <a:solidFill>
            <a:srgbClr val="000000">
              <a:alpha val="70000"/>
            </a:srgbClr>
          </a:solidFill>
          <a:ln/>
        </p:spPr>
      </p:sp>
      <p:sp>
        <p:nvSpPr>
          <p:cNvPr id="4" name="Text 1"/>
          <p:cNvSpPr/>
          <p:nvPr/>
        </p:nvSpPr>
        <p:spPr>
          <a:xfrm>
            <a:off x="182880" y="201168"/>
            <a:ext cx="3657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i="1" dirty="0">
                <a:solidFill>
                  <a:srgbClr val="C9A8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Strategy 1</a:t>
            </a:r>
            <a:endParaRPr lang="en-US" sz="1300" dirty="0"/>
          </a:p>
        </p:txBody>
      </p:sp>
      <p:sp>
        <p:nvSpPr>
          <p:cNvPr id="5" name="Shape 2"/>
          <p:cNvSpPr/>
          <p:nvPr/>
        </p:nvSpPr>
        <p:spPr>
          <a:xfrm>
            <a:off x="4114800" y="0"/>
            <a:ext cx="5029200" cy="5143500"/>
          </a:xfrm>
          <a:prstGeom prst="rect">
            <a:avLst/>
          </a:prstGeom>
          <a:solidFill>
            <a:srgbClr val="FFFFFF"/>
          </a:solidFill>
          <a:ln/>
        </p:spPr>
      </p:sp>
      <p:sp>
        <p:nvSpPr>
          <p:cNvPr id="6" name="Shape 3"/>
          <p:cNvSpPr/>
          <p:nvPr/>
        </p:nvSpPr>
        <p:spPr>
          <a:xfrm>
            <a:off x="4114800" y="0"/>
            <a:ext cx="73152" cy="5143500"/>
          </a:xfrm>
          <a:prstGeom prst="rect">
            <a:avLst/>
          </a:prstGeom>
          <a:solidFill>
            <a:srgbClr val="1F4D36"/>
          </a:solidFill>
          <a:ln/>
        </p:spPr>
      </p:sp>
      <p:sp>
        <p:nvSpPr>
          <p:cNvPr id="7" name="Text 4"/>
          <p:cNvSpPr/>
          <p:nvPr/>
        </p:nvSpPr>
        <p:spPr>
          <a:xfrm>
            <a:off x="4297680" y="256032"/>
            <a:ext cx="466344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F4D3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Social Media</a:t>
            </a:r>
            <a:endParaRPr lang="en-US" sz="2500" dirty="0"/>
          </a:p>
        </p:txBody>
      </p:sp>
      <p:sp>
        <p:nvSpPr>
          <p:cNvPr id="8" name="Text 5"/>
          <p:cNvSpPr/>
          <p:nvPr/>
        </p:nvSpPr>
        <p:spPr>
          <a:xfrm>
            <a:off x="4297680" y="694944"/>
            <a:ext cx="466344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C9A84C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Marketing</a:t>
            </a:r>
            <a:endParaRPr lang="en-US" sz="2500" dirty="0"/>
          </a:p>
        </p:txBody>
      </p:sp>
      <p:sp>
        <p:nvSpPr>
          <p:cNvPr id="9" name="Shape 6"/>
          <p:cNvSpPr/>
          <p:nvPr/>
        </p:nvSpPr>
        <p:spPr>
          <a:xfrm>
            <a:off x="4297680" y="1188720"/>
            <a:ext cx="1828800" cy="45720"/>
          </a:xfrm>
          <a:prstGeom prst="rect">
            <a:avLst/>
          </a:prstGeom>
          <a:solidFill>
            <a:srgbClr val="C9A84C"/>
          </a:solidFill>
          <a:ln/>
        </p:spPr>
      </p:sp>
      <p:sp>
        <p:nvSpPr>
          <p:cNvPr id="10" name="Shape 7"/>
          <p:cNvSpPr/>
          <p:nvPr/>
        </p:nvSpPr>
        <p:spPr>
          <a:xfrm>
            <a:off x="4297680" y="1371600"/>
            <a:ext cx="4526280" cy="676656"/>
          </a:xfrm>
          <a:prstGeom prst="rect">
            <a:avLst/>
          </a:prstGeom>
          <a:solidFill>
            <a:srgbClr val="F0F7F3"/>
          </a:solidFill>
          <a:ln/>
          <a:effectLst>
            <a:outerShdw blurRad="50800" dist="12700" dir="8100000" algn="bl" rotWithShape="0">
              <a:srgbClr val="000000">
                <a:alpha val="7000"/>
              </a:srgbClr>
            </a:outerShdw>
          </a:effectLst>
        </p:spPr>
      </p:sp>
      <p:sp>
        <p:nvSpPr>
          <p:cNvPr id="11" name="Text 8"/>
          <p:cNvSpPr/>
          <p:nvPr/>
        </p:nvSpPr>
        <p:spPr>
          <a:xfrm>
            <a:off x="4434840" y="1490472"/>
            <a:ext cx="4572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000000"/>
                </a:solidFill>
              </a:rPr>
              <a:t>📱</a:t>
            </a:r>
            <a:endParaRPr lang="en-US" sz="2000" dirty="0"/>
          </a:p>
        </p:txBody>
      </p:sp>
      <p:sp>
        <p:nvSpPr>
          <p:cNvPr id="12" name="Text 9"/>
          <p:cNvSpPr/>
          <p:nvPr/>
        </p:nvSpPr>
        <p:spPr>
          <a:xfrm>
            <a:off x="4956048" y="1517904"/>
            <a:ext cx="374904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Instagram Reels &amp; Stories</a:t>
            </a:r>
            <a:endParaRPr lang="en-US" sz="1300" dirty="0"/>
          </a:p>
        </p:txBody>
      </p:sp>
      <p:sp>
        <p:nvSpPr>
          <p:cNvPr id="13" name="Shape 10"/>
          <p:cNvSpPr/>
          <p:nvPr/>
        </p:nvSpPr>
        <p:spPr>
          <a:xfrm>
            <a:off x="4297680" y="2176272"/>
            <a:ext cx="4526280" cy="676656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2700" dir="8100000" algn="bl" rotWithShape="0">
              <a:srgbClr val="000000">
                <a:alpha val="7000"/>
              </a:srgbClr>
            </a:outerShdw>
          </a:effectLst>
        </p:spPr>
      </p:sp>
      <p:sp>
        <p:nvSpPr>
          <p:cNvPr id="14" name="Text 11"/>
          <p:cNvSpPr/>
          <p:nvPr/>
        </p:nvSpPr>
        <p:spPr>
          <a:xfrm>
            <a:off x="4434840" y="2295144"/>
            <a:ext cx="4572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000000"/>
                </a:solidFill>
              </a:rPr>
              <a:t>🎥</a:t>
            </a:r>
            <a:endParaRPr lang="en-US" sz="2000" dirty="0"/>
          </a:p>
        </p:txBody>
      </p:sp>
      <p:sp>
        <p:nvSpPr>
          <p:cNvPr id="15" name="Text 12"/>
          <p:cNvSpPr/>
          <p:nvPr/>
        </p:nvSpPr>
        <p:spPr>
          <a:xfrm>
            <a:off x="4956048" y="2322576"/>
            <a:ext cx="374904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TikTok short-form videos</a:t>
            </a:r>
            <a:endParaRPr lang="en-US" sz="1300" dirty="0"/>
          </a:p>
        </p:txBody>
      </p:sp>
      <p:sp>
        <p:nvSpPr>
          <p:cNvPr id="16" name="Shape 13"/>
          <p:cNvSpPr/>
          <p:nvPr/>
        </p:nvSpPr>
        <p:spPr>
          <a:xfrm>
            <a:off x="4297680" y="2980944"/>
            <a:ext cx="4526280" cy="676656"/>
          </a:xfrm>
          <a:prstGeom prst="rect">
            <a:avLst/>
          </a:prstGeom>
          <a:solidFill>
            <a:srgbClr val="F0F7F3"/>
          </a:solidFill>
          <a:ln/>
          <a:effectLst>
            <a:outerShdw blurRad="50800" dist="12700" dir="8100000" algn="bl" rotWithShape="0">
              <a:srgbClr val="000000">
                <a:alpha val="7000"/>
              </a:srgbClr>
            </a:outerShdw>
          </a:effectLst>
        </p:spPr>
      </p:sp>
      <p:sp>
        <p:nvSpPr>
          <p:cNvPr id="17" name="Text 14"/>
          <p:cNvSpPr/>
          <p:nvPr/>
        </p:nvSpPr>
        <p:spPr>
          <a:xfrm>
            <a:off x="4434840" y="3099816"/>
            <a:ext cx="4572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000000"/>
                </a:solidFill>
              </a:rPr>
              <a:t>🤝</a:t>
            </a:r>
            <a:endParaRPr lang="en-US" sz="2000" dirty="0"/>
          </a:p>
        </p:txBody>
      </p:sp>
      <p:sp>
        <p:nvSpPr>
          <p:cNvPr id="18" name="Text 15"/>
          <p:cNvSpPr/>
          <p:nvPr/>
        </p:nvSpPr>
        <p:spPr>
          <a:xfrm>
            <a:off x="4956048" y="3127248"/>
            <a:ext cx="374904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Influencer partnerships</a:t>
            </a:r>
            <a:endParaRPr lang="en-US" sz="1300" dirty="0"/>
          </a:p>
        </p:txBody>
      </p:sp>
      <p:sp>
        <p:nvSpPr>
          <p:cNvPr id="19" name="Shape 16"/>
          <p:cNvSpPr/>
          <p:nvPr/>
        </p:nvSpPr>
        <p:spPr>
          <a:xfrm>
            <a:off x="4297680" y="3785616"/>
            <a:ext cx="4526280" cy="676656"/>
          </a:xfrm>
          <a:prstGeom prst="rect">
            <a:avLst/>
          </a:prstGeom>
          <a:solidFill>
            <a:srgbClr val="FFFFFF"/>
          </a:solidFill>
          <a:ln/>
          <a:effectLst>
            <a:outerShdw blurRad="50800" dist="12700" dir="8100000" algn="bl" rotWithShape="0">
              <a:srgbClr val="000000">
                <a:alpha val="7000"/>
              </a:srgbClr>
            </a:outerShdw>
          </a:effectLst>
        </p:spPr>
      </p:sp>
      <p:sp>
        <p:nvSpPr>
          <p:cNvPr id="20" name="Text 17"/>
          <p:cNvSpPr/>
          <p:nvPr/>
        </p:nvSpPr>
        <p:spPr>
          <a:xfrm>
            <a:off x="4434840" y="3904488"/>
            <a:ext cx="4572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000000"/>
                </a:solidFill>
              </a:rPr>
              <a:t>💬</a:t>
            </a:r>
            <a:endParaRPr lang="en-US" sz="2000" dirty="0"/>
          </a:p>
        </p:txBody>
      </p:sp>
      <p:sp>
        <p:nvSpPr>
          <p:cNvPr id="21" name="Text 18"/>
          <p:cNvSpPr/>
          <p:nvPr/>
        </p:nvSpPr>
        <p:spPr>
          <a:xfrm>
            <a:off x="4956048" y="3931920"/>
            <a:ext cx="374904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Customer testimonials</a:t>
            </a:r>
            <a:endParaRPr lang="en-US" sz="1300" dirty="0"/>
          </a:p>
        </p:txBody>
      </p:sp>
      <p:sp>
        <p:nvSpPr>
          <p:cNvPr id="22" name="Shape 19"/>
          <p:cNvSpPr/>
          <p:nvPr/>
        </p:nvSpPr>
        <p:spPr>
          <a:xfrm>
            <a:off x="4297680" y="4636008"/>
            <a:ext cx="4526280" cy="347472"/>
          </a:xfrm>
          <a:prstGeom prst="rect">
            <a:avLst/>
          </a:prstGeom>
          <a:solidFill>
            <a:srgbClr val="1F4D36"/>
          </a:solidFill>
          <a:ln/>
        </p:spPr>
      </p:sp>
      <p:sp>
        <p:nvSpPr>
          <p:cNvPr id="23" name="Text 20"/>
          <p:cNvSpPr/>
          <p:nvPr/>
        </p:nvSpPr>
        <p:spPr>
          <a:xfrm>
            <a:off x="4297680" y="4636008"/>
            <a:ext cx="45262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Target: Young Health-Conscious Professionals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5F0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60120"/>
          </a:xfrm>
          <a:prstGeom prst="rect">
            <a:avLst/>
          </a:prstGeom>
          <a:solidFill>
            <a:srgbClr val="1F4D36"/>
          </a:solidFill>
          <a:ln/>
        </p:spPr>
      </p:sp>
      <p:sp>
        <p:nvSpPr>
          <p:cNvPr id="3" name="Text 1"/>
          <p:cNvSpPr/>
          <p:nvPr/>
        </p:nvSpPr>
        <p:spPr>
          <a:xfrm>
            <a:off x="365760" y="45720"/>
            <a:ext cx="54864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C9A84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Marketing Strategy 2</a:t>
            </a:r>
            <a:endParaRPr lang="en-US" sz="1300" dirty="0"/>
          </a:p>
        </p:txBody>
      </p:sp>
      <p:sp>
        <p:nvSpPr>
          <p:cNvPr id="4" name="Text 2"/>
          <p:cNvSpPr/>
          <p:nvPr/>
        </p:nvSpPr>
        <p:spPr>
          <a:xfrm>
            <a:off x="365760" y="429768"/>
            <a:ext cx="64008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Local Partnerships</a:t>
            </a:r>
            <a:endParaRPr lang="en-US" sz="2600" dirty="0"/>
          </a:p>
        </p:txBody>
      </p:sp>
      <p:sp>
        <p:nvSpPr>
          <p:cNvPr id="5" name="Shape 3"/>
          <p:cNvSpPr/>
          <p:nvPr/>
        </p:nvSpPr>
        <p:spPr>
          <a:xfrm>
            <a:off x="822960" y="1234440"/>
            <a:ext cx="1737360" cy="1737360"/>
          </a:xfrm>
          <a:prstGeom prst="ellipse">
            <a:avLst/>
          </a:prstGeom>
          <a:solidFill>
            <a:srgbClr val="1F4D36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</p:sp>
      <p:sp>
        <p:nvSpPr>
          <p:cNvPr id="6" name="Text 4"/>
          <p:cNvSpPr/>
          <p:nvPr/>
        </p:nvSpPr>
        <p:spPr>
          <a:xfrm>
            <a:off x="822960" y="1353312"/>
            <a:ext cx="1737360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00" dirty="0">
                <a:solidFill>
                  <a:srgbClr val="000000"/>
                </a:solidFill>
              </a:rPr>
              <a:t>🏋️</a:t>
            </a:r>
            <a:endParaRPr lang="en-US" sz="2800" dirty="0"/>
          </a:p>
        </p:txBody>
      </p:sp>
      <p:sp>
        <p:nvSpPr>
          <p:cNvPr id="7" name="Text 5"/>
          <p:cNvSpPr/>
          <p:nvPr/>
        </p:nvSpPr>
        <p:spPr>
          <a:xfrm>
            <a:off x="731520" y="2048256"/>
            <a:ext cx="192024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Gyms</a:t>
            </a:r>
            <a:endParaRPr lang="en-US" sz="1100" dirty="0"/>
          </a:p>
        </p:txBody>
      </p:sp>
      <p:sp>
        <p:nvSpPr>
          <p:cNvPr id="8" name="Text 6"/>
          <p:cNvSpPr/>
          <p:nvPr/>
        </p:nvSpPr>
        <p:spPr>
          <a:xfrm>
            <a:off x="2578608" y="1874520"/>
            <a:ext cx="25603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1F4D36"/>
                </a:solidFill>
              </a:rPr>
              <a:t>›</a:t>
            </a:r>
            <a:endParaRPr lang="en-US" sz="2200" dirty="0"/>
          </a:p>
        </p:txBody>
      </p:sp>
      <p:sp>
        <p:nvSpPr>
          <p:cNvPr id="9" name="Shape 7"/>
          <p:cNvSpPr/>
          <p:nvPr/>
        </p:nvSpPr>
        <p:spPr>
          <a:xfrm>
            <a:off x="2852928" y="1234440"/>
            <a:ext cx="1737360" cy="1737360"/>
          </a:xfrm>
          <a:prstGeom prst="ellipse">
            <a:avLst/>
          </a:prstGeom>
          <a:solidFill>
            <a:srgbClr val="C9A84C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</p:sp>
      <p:sp>
        <p:nvSpPr>
          <p:cNvPr id="10" name="Text 8"/>
          <p:cNvSpPr/>
          <p:nvPr/>
        </p:nvSpPr>
        <p:spPr>
          <a:xfrm>
            <a:off x="2852928" y="1353312"/>
            <a:ext cx="1737360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00" dirty="0">
                <a:solidFill>
                  <a:srgbClr val="000000"/>
                </a:solidFill>
              </a:rPr>
              <a:t>💼</a:t>
            </a:r>
            <a:endParaRPr lang="en-US" sz="2800" dirty="0"/>
          </a:p>
        </p:txBody>
      </p:sp>
      <p:sp>
        <p:nvSpPr>
          <p:cNvPr id="11" name="Text 9"/>
          <p:cNvSpPr/>
          <p:nvPr/>
        </p:nvSpPr>
        <p:spPr>
          <a:xfrm>
            <a:off x="2761488" y="2048256"/>
            <a:ext cx="192024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Offices</a:t>
            </a:r>
            <a:endParaRPr lang="en-US" sz="1100" dirty="0"/>
          </a:p>
        </p:txBody>
      </p:sp>
      <p:sp>
        <p:nvSpPr>
          <p:cNvPr id="12" name="Text 10"/>
          <p:cNvSpPr/>
          <p:nvPr/>
        </p:nvSpPr>
        <p:spPr>
          <a:xfrm>
            <a:off x="4608576" y="1874520"/>
            <a:ext cx="25603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1F4D36"/>
                </a:solidFill>
              </a:rPr>
              <a:t>›</a:t>
            </a:r>
            <a:endParaRPr lang="en-US" sz="2200" dirty="0"/>
          </a:p>
        </p:txBody>
      </p:sp>
      <p:sp>
        <p:nvSpPr>
          <p:cNvPr id="13" name="Shape 11"/>
          <p:cNvSpPr/>
          <p:nvPr/>
        </p:nvSpPr>
        <p:spPr>
          <a:xfrm>
            <a:off x="4882896" y="1234440"/>
            <a:ext cx="1737360" cy="1737360"/>
          </a:xfrm>
          <a:prstGeom prst="ellipse">
            <a:avLst/>
          </a:prstGeom>
          <a:solidFill>
            <a:srgbClr val="1F4D36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</p:sp>
      <p:sp>
        <p:nvSpPr>
          <p:cNvPr id="14" name="Text 12"/>
          <p:cNvSpPr/>
          <p:nvPr/>
        </p:nvSpPr>
        <p:spPr>
          <a:xfrm>
            <a:off x="4882896" y="1353312"/>
            <a:ext cx="1737360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00" dirty="0">
                <a:solidFill>
                  <a:srgbClr val="000000"/>
                </a:solidFill>
              </a:rPr>
              <a:t>🧘</a:t>
            </a:r>
            <a:endParaRPr lang="en-US" sz="2800" dirty="0"/>
          </a:p>
        </p:txBody>
      </p:sp>
      <p:sp>
        <p:nvSpPr>
          <p:cNvPr id="15" name="Text 13"/>
          <p:cNvSpPr/>
          <p:nvPr/>
        </p:nvSpPr>
        <p:spPr>
          <a:xfrm>
            <a:off x="4791456" y="2048256"/>
            <a:ext cx="192024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Yoga Studios</a:t>
            </a:r>
            <a:endParaRPr lang="en-US" sz="1100" dirty="0"/>
          </a:p>
        </p:txBody>
      </p:sp>
      <p:sp>
        <p:nvSpPr>
          <p:cNvPr id="16" name="Text 14"/>
          <p:cNvSpPr/>
          <p:nvPr/>
        </p:nvSpPr>
        <p:spPr>
          <a:xfrm>
            <a:off x="6638544" y="1874520"/>
            <a:ext cx="25603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1F4D36"/>
                </a:solidFill>
              </a:rPr>
              <a:t>›</a:t>
            </a:r>
            <a:endParaRPr lang="en-US" sz="2200" dirty="0"/>
          </a:p>
        </p:txBody>
      </p:sp>
      <p:sp>
        <p:nvSpPr>
          <p:cNvPr id="17" name="Shape 15"/>
          <p:cNvSpPr/>
          <p:nvPr/>
        </p:nvSpPr>
        <p:spPr>
          <a:xfrm>
            <a:off x="6912864" y="1234440"/>
            <a:ext cx="1737360" cy="1737360"/>
          </a:xfrm>
          <a:prstGeom prst="ellipse">
            <a:avLst/>
          </a:prstGeom>
          <a:solidFill>
            <a:srgbClr val="C9A84C"/>
          </a:solidFill>
          <a:ln/>
          <a:effectLst>
            <a:outerShdw blurRad="101600" dist="38100" dir="8100000" algn="bl" rotWithShape="0">
              <a:srgbClr val="000000">
                <a:alpha val="15000"/>
              </a:srgbClr>
            </a:outerShdw>
          </a:effectLst>
        </p:spPr>
      </p:sp>
      <p:sp>
        <p:nvSpPr>
          <p:cNvPr id="18" name="Text 16"/>
          <p:cNvSpPr/>
          <p:nvPr/>
        </p:nvSpPr>
        <p:spPr>
          <a:xfrm>
            <a:off x="6912864" y="1353312"/>
            <a:ext cx="1737360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00" dirty="0">
                <a:solidFill>
                  <a:srgbClr val="000000"/>
                </a:solidFill>
              </a:rPr>
              <a:t>🌿</a:t>
            </a:r>
            <a:endParaRPr lang="en-US" sz="2800" dirty="0"/>
          </a:p>
        </p:txBody>
      </p:sp>
      <p:sp>
        <p:nvSpPr>
          <p:cNvPr id="19" name="Text 17"/>
          <p:cNvSpPr/>
          <p:nvPr/>
        </p:nvSpPr>
        <p:spPr>
          <a:xfrm>
            <a:off x="6821424" y="2048256"/>
            <a:ext cx="192024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Health Stores</a:t>
            </a:r>
            <a:endParaRPr lang="en-US" sz="1100" dirty="0"/>
          </a:p>
        </p:txBody>
      </p:sp>
      <p:sp>
        <p:nvSpPr>
          <p:cNvPr id="20" name="Shape 18"/>
          <p:cNvSpPr/>
          <p:nvPr/>
        </p:nvSpPr>
        <p:spPr>
          <a:xfrm>
            <a:off x="594360" y="3337560"/>
            <a:ext cx="1737360" cy="1234440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25400" dir="8100000" algn="bl" rotWithShape="0">
              <a:srgbClr val="000000">
                <a:alpha val="8000"/>
              </a:srgbClr>
            </a:outerShdw>
          </a:effectLst>
        </p:spPr>
      </p:sp>
      <p:sp>
        <p:nvSpPr>
          <p:cNvPr id="21" name="Shape 19"/>
          <p:cNvSpPr/>
          <p:nvPr/>
        </p:nvSpPr>
        <p:spPr>
          <a:xfrm>
            <a:off x="594360" y="3337560"/>
            <a:ext cx="1737360" cy="73152"/>
          </a:xfrm>
          <a:prstGeom prst="rect">
            <a:avLst/>
          </a:prstGeom>
          <a:solidFill>
            <a:srgbClr val="1F4D36"/>
          </a:solidFill>
          <a:ln/>
        </p:spPr>
      </p:sp>
      <p:sp>
        <p:nvSpPr>
          <p:cNvPr id="22" name="Text 20"/>
          <p:cNvSpPr/>
          <p:nvPr/>
        </p:nvSpPr>
        <p:spPr>
          <a:xfrm>
            <a:off x="594360" y="3456432"/>
            <a:ext cx="17373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000000"/>
                </a:solidFill>
              </a:rPr>
              <a:t>🔄</a:t>
            </a:r>
            <a:endParaRPr lang="en-US" sz="2000" dirty="0"/>
          </a:p>
        </p:txBody>
      </p:sp>
      <p:sp>
        <p:nvSpPr>
          <p:cNvPr id="23" name="Text 21"/>
          <p:cNvSpPr/>
          <p:nvPr/>
        </p:nvSpPr>
        <p:spPr>
          <a:xfrm>
            <a:off x="594360" y="3858768"/>
            <a:ext cx="173736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F4D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Wholesale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b="1" dirty="0">
                <a:solidFill>
                  <a:srgbClr val="1F4D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Supply</a:t>
            </a:r>
            <a:endParaRPr lang="en-US" sz="1100" dirty="0"/>
          </a:p>
        </p:txBody>
      </p:sp>
      <p:sp>
        <p:nvSpPr>
          <p:cNvPr id="24" name="Shape 22"/>
          <p:cNvSpPr/>
          <p:nvPr/>
        </p:nvSpPr>
        <p:spPr>
          <a:xfrm>
            <a:off x="2624328" y="3337560"/>
            <a:ext cx="1737360" cy="1234440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25400" dir="8100000" algn="bl" rotWithShape="0">
              <a:srgbClr val="000000">
                <a:alpha val="8000"/>
              </a:srgbClr>
            </a:outerShdw>
          </a:effectLst>
        </p:spPr>
      </p:sp>
      <p:sp>
        <p:nvSpPr>
          <p:cNvPr id="25" name="Shape 23"/>
          <p:cNvSpPr/>
          <p:nvPr/>
        </p:nvSpPr>
        <p:spPr>
          <a:xfrm>
            <a:off x="2624328" y="3337560"/>
            <a:ext cx="1737360" cy="73152"/>
          </a:xfrm>
          <a:prstGeom prst="rect">
            <a:avLst/>
          </a:prstGeom>
          <a:solidFill>
            <a:srgbClr val="C9A84C"/>
          </a:solidFill>
          <a:ln/>
        </p:spPr>
      </p:sp>
      <p:sp>
        <p:nvSpPr>
          <p:cNvPr id="26" name="Text 24"/>
          <p:cNvSpPr/>
          <p:nvPr/>
        </p:nvSpPr>
        <p:spPr>
          <a:xfrm>
            <a:off x="2624328" y="3456432"/>
            <a:ext cx="17373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000000"/>
                </a:solidFill>
              </a:rPr>
              <a:t>📣</a:t>
            </a:r>
            <a:endParaRPr lang="en-US" sz="2000" dirty="0"/>
          </a:p>
        </p:txBody>
      </p:sp>
      <p:sp>
        <p:nvSpPr>
          <p:cNvPr id="27" name="Text 25"/>
          <p:cNvSpPr/>
          <p:nvPr/>
        </p:nvSpPr>
        <p:spPr>
          <a:xfrm>
            <a:off x="2624328" y="3858768"/>
            <a:ext cx="173736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F4D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Cross-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b="1" dirty="0">
                <a:solidFill>
                  <a:srgbClr val="1F4D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Promotion</a:t>
            </a:r>
            <a:endParaRPr lang="en-US" sz="1100" dirty="0"/>
          </a:p>
        </p:txBody>
      </p:sp>
      <p:sp>
        <p:nvSpPr>
          <p:cNvPr id="28" name="Shape 26"/>
          <p:cNvSpPr/>
          <p:nvPr/>
        </p:nvSpPr>
        <p:spPr>
          <a:xfrm>
            <a:off x="4654296" y="3337560"/>
            <a:ext cx="1737360" cy="1234440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25400" dir="8100000" algn="bl" rotWithShape="0">
              <a:srgbClr val="000000">
                <a:alpha val="8000"/>
              </a:srgbClr>
            </a:outerShdw>
          </a:effectLst>
        </p:spPr>
      </p:sp>
      <p:sp>
        <p:nvSpPr>
          <p:cNvPr id="29" name="Shape 27"/>
          <p:cNvSpPr/>
          <p:nvPr/>
        </p:nvSpPr>
        <p:spPr>
          <a:xfrm>
            <a:off x="4654296" y="3337560"/>
            <a:ext cx="1737360" cy="73152"/>
          </a:xfrm>
          <a:prstGeom prst="rect">
            <a:avLst/>
          </a:prstGeom>
          <a:solidFill>
            <a:srgbClr val="1F4D36"/>
          </a:solidFill>
          <a:ln/>
        </p:spPr>
      </p:sp>
      <p:sp>
        <p:nvSpPr>
          <p:cNvPr id="30" name="Text 28"/>
          <p:cNvSpPr/>
          <p:nvPr/>
        </p:nvSpPr>
        <p:spPr>
          <a:xfrm>
            <a:off x="4654296" y="3456432"/>
            <a:ext cx="17373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000000"/>
                </a:solidFill>
              </a:rPr>
              <a:t>🎁</a:t>
            </a:r>
            <a:endParaRPr lang="en-US" sz="2000" dirty="0"/>
          </a:p>
        </p:txBody>
      </p:sp>
      <p:sp>
        <p:nvSpPr>
          <p:cNvPr id="31" name="Text 29"/>
          <p:cNvSpPr/>
          <p:nvPr/>
        </p:nvSpPr>
        <p:spPr>
          <a:xfrm>
            <a:off x="4654296" y="3858768"/>
            <a:ext cx="173736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F4D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Free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b="1" dirty="0">
                <a:solidFill>
                  <a:srgbClr val="1F4D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Samples</a:t>
            </a:r>
            <a:endParaRPr lang="en-US" sz="1100" dirty="0"/>
          </a:p>
        </p:txBody>
      </p:sp>
      <p:sp>
        <p:nvSpPr>
          <p:cNvPr id="32" name="Shape 30"/>
          <p:cNvSpPr/>
          <p:nvPr/>
        </p:nvSpPr>
        <p:spPr>
          <a:xfrm>
            <a:off x="6684264" y="3337560"/>
            <a:ext cx="1737360" cy="1234440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25400" dir="8100000" algn="bl" rotWithShape="0">
              <a:srgbClr val="000000">
                <a:alpha val="8000"/>
              </a:srgbClr>
            </a:outerShdw>
          </a:effectLst>
        </p:spPr>
      </p:sp>
      <p:sp>
        <p:nvSpPr>
          <p:cNvPr id="33" name="Shape 31"/>
          <p:cNvSpPr/>
          <p:nvPr/>
        </p:nvSpPr>
        <p:spPr>
          <a:xfrm>
            <a:off x="6684264" y="3337560"/>
            <a:ext cx="1737360" cy="73152"/>
          </a:xfrm>
          <a:prstGeom prst="rect">
            <a:avLst/>
          </a:prstGeom>
          <a:solidFill>
            <a:srgbClr val="C9A84C"/>
          </a:solidFill>
          <a:ln/>
        </p:spPr>
      </p:sp>
      <p:sp>
        <p:nvSpPr>
          <p:cNvPr id="34" name="Text 32"/>
          <p:cNvSpPr/>
          <p:nvPr/>
        </p:nvSpPr>
        <p:spPr>
          <a:xfrm>
            <a:off x="6684264" y="3456432"/>
            <a:ext cx="17373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000000"/>
                </a:solidFill>
              </a:rPr>
              <a:t>🏢</a:t>
            </a:r>
            <a:endParaRPr lang="en-US" sz="2000" dirty="0"/>
          </a:p>
        </p:txBody>
      </p:sp>
      <p:sp>
        <p:nvSpPr>
          <p:cNvPr id="35" name="Text 33"/>
          <p:cNvSpPr/>
          <p:nvPr/>
        </p:nvSpPr>
        <p:spPr>
          <a:xfrm>
            <a:off x="6684264" y="3858768"/>
            <a:ext cx="173736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F4D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Corporate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b="1" dirty="0">
                <a:solidFill>
                  <a:srgbClr val="1F4D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Juice Plans</a:t>
            </a:r>
            <a:endParaRPr lang="en-US" sz="1100" dirty="0"/>
          </a:p>
        </p:txBody>
      </p:sp>
      <p:sp>
        <p:nvSpPr>
          <p:cNvPr id="36" name="Shape 34"/>
          <p:cNvSpPr/>
          <p:nvPr/>
        </p:nvSpPr>
        <p:spPr>
          <a:xfrm>
            <a:off x="0" y="4754880"/>
            <a:ext cx="9144000" cy="384048"/>
          </a:xfrm>
          <a:prstGeom prst="rect">
            <a:avLst/>
          </a:prstGeom>
          <a:solidFill>
            <a:srgbClr val="1F4D36"/>
          </a:solidFill>
          <a:ln/>
        </p:spPr>
      </p:sp>
      <p:sp>
        <p:nvSpPr>
          <p:cNvPr id="37" name="Text 35"/>
          <p:cNvSpPr/>
          <p:nvPr/>
        </p:nvSpPr>
        <p:spPr>
          <a:xfrm>
            <a:off x="274320" y="4754880"/>
            <a:ext cx="85953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"Partnerships create recurring sales and stronger local trust."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5F0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60120"/>
          </a:xfrm>
          <a:prstGeom prst="rect">
            <a:avLst/>
          </a:prstGeom>
          <a:solidFill>
            <a:srgbClr val="1F4D36"/>
          </a:solidFill>
          <a:ln/>
        </p:spPr>
      </p:sp>
      <p:sp>
        <p:nvSpPr>
          <p:cNvPr id="3" name="Text 1"/>
          <p:cNvSpPr/>
          <p:nvPr/>
        </p:nvSpPr>
        <p:spPr>
          <a:xfrm>
            <a:off x="365760" y="164592"/>
            <a:ext cx="8229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Startup Investment Required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365760" y="804672"/>
            <a:ext cx="2011680" cy="45720"/>
          </a:xfrm>
          <a:prstGeom prst="rect">
            <a:avLst/>
          </a:prstGeom>
          <a:solidFill>
            <a:srgbClr val="C9A84C"/>
          </a:solidFill>
          <a:ln/>
        </p:spPr>
      </p:sp>
      <p:sp>
        <p:nvSpPr>
          <p:cNvPr id="5" name="Text 3"/>
          <p:cNvSpPr/>
          <p:nvPr/>
        </p:nvSpPr>
        <p:spPr>
          <a:xfrm>
            <a:off x="274320" y="1005840"/>
            <a:ext cx="402336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5600" b="1" dirty="0">
                <a:solidFill>
                  <a:srgbClr val="1F4D3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£18,500</a:t>
            </a:r>
            <a:endParaRPr lang="en-US" sz="5600" dirty="0"/>
          </a:p>
        </p:txBody>
      </p:sp>
      <p:sp>
        <p:nvSpPr>
          <p:cNvPr id="6" name="Text 4"/>
          <p:cNvSpPr/>
          <p:nvPr/>
        </p:nvSpPr>
        <p:spPr>
          <a:xfrm>
            <a:off x="274320" y="1828800"/>
            <a:ext cx="40233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dirty="0">
                <a:solidFill>
                  <a:srgbClr val="7777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Total Funding Required</a:t>
            </a:r>
            <a:endParaRPr lang="en-US" sz="1200" dirty="0"/>
          </a:p>
        </p:txBody>
      </p:sp>
      <p:graphicFrame>
        <p:nvGraphicFramePr>
          <p:cNvPr id="7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274320" y="2212848"/>
          <a:ext cx="4023360" cy="2697480"/>
        </p:xfrm>
        <a:graphic>
          <a:graphicData uri="http://schemas.openxmlformats.org/drawingml/2006/table">
            <a:tbl>
              <a:tblPr/>
              <a:tblGrid>
                <a:gridCol w="24688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544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9972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Category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4D36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r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Cost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4D3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9972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Equipment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£5,000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9972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Rent Deposit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£3,500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9972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Initial Stock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£2,000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9972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Branding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£1,500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9972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Website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£1,200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9972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Licences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£800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9972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Marketing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£2,500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9972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Working Capital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£2,000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graphicFrame>
        <p:nvGraphicFramePr>
          <p:cNvPr id="8" name="Chart 0"/>
          <p:cNvGraphicFramePr/>
          <p:nvPr/>
        </p:nvGraphicFramePr>
        <p:xfrm>
          <a:off x="4572000" y="1005840"/>
          <a:ext cx="4297680" cy="39319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5F0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60120"/>
          </a:xfrm>
          <a:prstGeom prst="rect">
            <a:avLst/>
          </a:prstGeom>
          <a:solidFill>
            <a:srgbClr val="1F4D36"/>
          </a:solidFill>
          <a:ln/>
        </p:spPr>
      </p:sp>
      <p:sp>
        <p:nvSpPr>
          <p:cNvPr id="3" name="Text 1"/>
          <p:cNvSpPr/>
          <p:nvPr/>
        </p:nvSpPr>
        <p:spPr>
          <a:xfrm>
            <a:off x="365760" y="164592"/>
            <a:ext cx="8229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Revenue Potential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365760" y="804672"/>
            <a:ext cx="1645920" cy="45720"/>
          </a:xfrm>
          <a:prstGeom prst="rect">
            <a:avLst/>
          </a:prstGeom>
          <a:solidFill>
            <a:srgbClr val="C9A84C"/>
          </a:solidFill>
          <a:ln/>
        </p:spPr>
      </p:sp>
      <p:sp>
        <p:nvSpPr>
          <p:cNvPr id="5" name="Shape 3"/>
          <p:cNvSpPr/>
          <p:nvPr/>
        </p:nvSpPr>
        <p:spPr>
          <a:xfrm>
            <a:off x="274320" y="1078992"/>
            <a:ext cx="2743200" cy="2057400"/>
          </a:xfrm>
          <a:prstGeom prst="rect">
            <a:avLst/>
          </a:prstGeom>
          <a:solidFill>
            <a:srgbClr val="FFFFFF"/>
          </a:solidFill>
          <a:ln/>
          <a:effectLst>
            <a:outerShdw blurRad="127000" dist="38100" dir="8100000" algn="bl" rotWithShape="0">
              <a:srgbClr val="000000">
                <a:alpha val="12000"/>
              </a:srgbClr>
            </a:outerShdw>
          </a:effectLst>
        </p:spPr>
      </p:sp>
      <p:sp>
        <p:nvSpPr>
          <p:cNvPr id="6" name="Shape 4"/>
          <p:cNvSpPr/>
          <p:nvPr/>
        </p:nvSpPr>
        <p:spPr>
          <a:xfrm>
            <a:off x="274320" y="1078992"/>
            <a:ext cx="2743200" cy="109728"/>
          </a:xfrm>
          <a:prstGeom prst="rect">
            <a:avLst/>
          </a:prstGeom>
          <a:solidFill>
            <a:srgbClr val="1F4D36"/>
          </a:solidFill>
          <a:ln/>
        </p:spPr>
      </p:sp>
      <p:sp>
        <p:nvSpPr>
          <p:cNvPr id="7" name="Text 5"/>
          <p:cNvSpPr/>
          <p:nvPr/>
        </p:nvSpPr>
        <p:spPr>
          <a:xfrm>
            <a:off x="274320" y="1243584"/>
            <a:ext cx="27432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00" dirty="0">
                <a:solidFill>
                  <a:srgbClr val="000000"/>
                </a:solidFill>
              </a:rPr>
              <a:t>💰</a:t>
            </a:r>
            <a:endParaRPr lang="en-US" sz="2800" dirty="0"/>
          </a:p>
        </p:txBody>
      </p:sp>
      <p:sp>
        <p:nvSpPr>
          <p:cNvPr id="8" name="Text 6"/>
          <p:cNvSpPr/>
          <p:nvPr/>
        </p:nvSpPr>
        <p:spPr>
          <a:xfrm>
            <a:off x="274320" y="1810512"/>
            <a:ext cx="27432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1F4D3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£9,000</a:t>
            </a:r>
            <a:endParaRPr lang="en-US" sz="2800" dirty="0"/>
          </a:p>
        </p:txBody>
      </p:sp>
      <p:sp>
        <p:nvSpPr>
          <p:cNvPr id="9" name="Text 7"/>
          <p:cNvSpPr/>
          <p:nvPr/>
        </p:nvSpPr>
        <p:spPr>
          <a:xfrm>
            <a:off x="274320" y="2450592"/>
            <a:ext cx="2743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Monthly Revenue</a:t>
            </a:r>
            <a:endParaRPr lang="en-US" sz="1100" dirty="0"/>
          </a:p>
        </p:txBody>
      </p:sp>
      <p:sp>
        <p:nvSpPr>
          <p:cNvPr id="10" name="Text 8"/>
          <p:cNvSpPr/>
          <p:nvPr/>
        </p:nvSpPr>
        <p:spPr>
          <a:xfrm>
            <a:off x="274320" y="2761488"/>
            <a:ext cx="2743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8888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Projected total</a:t>
            </a:r>
            <a:endParaRPr lang="en-US" sz="1000" dirty="0"/>
          </a:p>
        </p:txBody>
      </p:sp>
      <p:sp>
        <p:nvSpPr>
          <p:cNvPr id="11" name="Shape 9"/>
          <p:cNvSpPr/>
          <p:nvPr/>
        </p:nvSpPr>
        <p:spPr>
          <a:xfrm>
            <a:off x="3246120" y="1078992"/>
            <a:ext cx="2743200" cy="2057400"/>
          </a:xfrm>
          <a:prstGeom prst="rect">
            <a:avLst/>
          </a:prstGeom>
          <a:solidFill>
            <a:srgbClr val="FFFFFF"/>
          </a:solidFill>
          <a:ln/>
          <a:effectLst>
            <a:outerShdw blurRad="127000" dist="38100" dir="8100000" algn="bl" rotWithShape="0">
              <a:srgbClr val="000000">
                <a:alpha val="12000"/>
              </a:srgbClr>
            </a:outerShdw>
          </a:effectLst>
        </p:spPr>
      </p:sp>
      <p:sp>
        <p:nvSpPr>
          <p:cNvPr id="12" name="Shape 10"/>
          <p:cNvSpPr/>
          <p:nvPr/>
        </p:nvSpPr>
        <p:spPr>
          <a:xfrm>
            <a:off x="3246120" y="1078992"/>
            <a:ext cx="2743200" cy="109728"/>
          </a:xfrm>
          <a:prstGeom prst="rect">
            <a:avLst/>
          </a:prstGeom>
          <a:solidFill>
            <a:srgbClr val="C9A84C"/>
          </a:solidFill>
          <a:ln/>
        </p:spPr>
      </p:sp>
      <p:sp>
        <p:nvSpPr>
          <p:cNvPr id="13" name="Text 11"/>
          <p:cNvSpPr/>
          <p:nvPr/>
        </p:nvSpPr>
        <p:spPr>
          <a:xfrm>
            <a:off x="3246120" y="1243584"/>
            <a:ext cx="27432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00" dirty="0">
                <a:solidFill>
                  <a:srgbClr val="000000"/>
                </a:solidFill>
              </a:rPr>
              <a:t>📈</a:t>
            </a:r>
            <a:endParaRPr lang="en-US" sz="2800" dirty="0"/>
          </a:p>
        </p:txBody>
      </p:sp>
      <p:sp>
        <p:nvSpPr>
          <p:cNvPr id="14" name="Text 12"/>
          <p:cNvSpPr/>
          <p:nvPr/>
        </p:nvSpPr>
        <p:spPr>
          <a:xfrm>
            <a:off x="3246120" y="1810512"/>
            <a:ext cx="27432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1F4D3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20–25%</a:t>
            </a:r>
            <a:endParaRPr lang="en-US" sz="2800" dirty="0"/>
          </a:p>
        </p:txBody>
      </p:sp>
      <p:sp>
        <p:nvSpPr>
          <p:cNvPr id="15" name="Text 13"/>
          <p:cNvSpPr/>
          <p:nvPr/>
        </p:nvSpPr>
        <p:spPr>
          <a:xfrm>
            <a:off x="3246120" y="2450592"/>
            <a:ext cx="2743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Profit Margin</a:t>
            </a:r>
            <a:endParaRPr lang="en-US" sz="1100" dirty="0"/>
          </a:p>
        </p:txBody>
      </p:sp>
      <p:sp>
        <p:nvSpPr>
          <p:cNvPr id="16" name="Text 14"/>
          <p:cNvSpPr/>
          <p:nvPr/>
        </p:nvSpPr>
        <p:spPr>
          <a:xfrm>
            <a:off x="3246120" y="2761488"/>
            <a:ext cx="2743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8888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Estimated net</a:t>
            </a:r>
            <a:endParaRPr lang="en-US" sz="1000" dirty="0"/>
          </a:p>
        </p:txBody>
      </p:sp>
      <p:sp>
        <p:nvSpPr>
          <p:cNvPr id="17" name="Shape 15"/>
          <p:cNvSpPr/>
          <p:nvPr/>
        </p:nvSpPr>
        <p:spPr>
          <a:xfrm>
            <a:off x="6217920" y="1078992"/>
            <a:ext cx="2743200" cy="2057400"/>
          </a:xfrm>
          <a:prstGeom prst="rect">
            <a:avLst/>
          </a:prstGeom>
          <a:solidFill>
            <a:srgbClr val="FFFFFF"/>
          </a:solidFill>
          <a:ln/>
          <a:effectLst>
            <a:outerShdw blurRad="127000" dist="38100" dir="8100000" algn="bl" rotWithShape="0">
              <a:srgbClr val="000000">
                <a:alpha val="12000"/>
              </a:srgbClr>
            </a:outerShdw>
          </a:effectLst>
        </p:spPr>
      </p:sp>
      <p:sp>
        <p:nvSpPr>
          <p:cNvPr id="18" name="Shape 16"/>
          <p:cNvSpPr/>
          <p:nvPr/>
        </p:nvSpPr>
        <p:spPr>
          <a:xfrm>
            <a:off x="6217920" y="1078992"/>
            <a:ext cx="2743200" cy="109728"/>
          </a:xfrm>
          <a:prstGeom prst="rect">
            <a:avLst/>
          </a:prstGeom>
          <a:solidFill>
            <a:srgbClr val="1F4D36"/>
          </a:solidFill>
          <a:ln/>
        </p:spPr>
      </p:sp>
      <p:sp>
        <p:nvSpPr>
          <p:cNvPr id="19" name="Text 17"/>
          <p:cNvSpPr/>
          <p:nvPr/>
        </p:nvSpPr>
        <p:spPr>
          <a:xfrm>
            <a:off x="6217920" y="1243584"/>
            <a:ext cx="27432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00" dirty="0">
                <a:solidFill>
                  <a:srgbClr val="000000"/>
                </a:solidFill>
              </a:rPr>
              <a:t>🔁</a:t>
            </a:r>
            <a:endParaRPr lang="en-US" sz="2800" dirty="0"/>
          </a:p>
        </p:txBody>
      </p:sp>
      <p:sp>
        <p:nvSpPr>
          <p:cNvPr id="20" name="Text 18"/>
          <p:cNvSpPr/>
          <p:nvPr/>
        </p:nvSpPr>
        <p:spPr>
          <a:xfrm>
            <a:off x="6217920" y="1810512"/>
            <a:ext cx="27432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1F4D3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High</a:t>
            </a:r>
            <a:endParaRPr lang="en-US" sz="2800" dirty="0"/>
          </a:p>
        </p:txBody>
      </p:sp>
      <p:sp>
        <p:nvSpPr>
          <p:cNvPr id="21" name="Text 19"/>
          <p:cNvSpPr/>
          <p:nvPr/>
        </p:nvSpPr>
        <p:spPr>
          <a:xfrm>
            <a:off x="6217920" y="2450592"/>
            <a:ext cx="2743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Repeat Customers</a:t>
            </a:r>
            <a:endParaRPr lang="en-US" sz="1100" dirty="0"/>
          </a:p>
        </p:txBody>
      </p:sp>
      <p:sp>
        <p:nvSpPr>
          <p:cNvPr id="22" name="Text 20"/>
          <p:cNvSpPr/>
          <p:nvPr/>
        </p:nvSpPr>
        <p:spPr>
          <a:xfrm>
            <a:off x="6217920" y="2761488"/>
            <a:ext cx="2743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8888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Subscription model</a:t>
            </a:r>
            <a:endParaRPr lang="en-US" sz="1000" dirty="0"/>
          </a:p>
        </p:txBody>
      </p:sp>
      <p:graphicFrame>
        <p:nvGraphicFramePr>
          <p:cNvPr id="23" name="Chart 0"/>
          <p:cNvGraphicFramePr/>
          <p:nvPr/>
        </p:nvGraphicFramePr>
        <p:xfrm>
          <a:off x="274320" y="3218688"/>
          <a:ext cx="8595360" cy="171907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F4D3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109728"/>
          </a:xfrm>
          <a:prstGeom prst="rect">
            <a:avLst/>
          </a:prstGeom>
          <a:solidFill>
            <a:srgbClr val="C9A84C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5029200"/>
            <a:ext cx="9144000" cy="114300"/>
          </a:xfrm>
          <a:prstGeom prst="rect">
            <a:avLst/>
          </a:prstGeom>
          <a:solidFill>
            <a:srgbClr val="C9A84C"/>
          </a:solidFill>
          <a:ln/>
        </p:spPr>
      </p:sp>
      <p:sp>
        <p:nvSpPr>
          <p:cNvPr id="4" name="Text 2"/>
          <p:cNvSpPr/>
          <p:nvPr/>
        </p:nvSpPr>
        <p:spPr>
          <a:xfrm>
            <a:off x="365760" y="228600"/>
            <a:ext cx="8412480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600" b="1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Why Invest?</a:t>
            </a:r>
            <a:endParaRPr lang="en-US" sz="3600" dirty="0"/>
          </a:p>
        </p:txBody>
      </p:sp>
      <p:sp>
        <p:nvSpPr>
          <p:cNvPr id="5" name="Shape 3"/>
          <p:cNvSpPr/>
          <p:nvPr/>
        </p:nvSpPr>
        <p:spPr>
          <a:xfrm>
            <a:off x="3474720" y="932688"/>
            <a:ext cx="2194560" cy="54864"/>
          </a:xfrm>
          <a:prstGeom prst="rect">
            <a:avLst/>
          </a:prstGeom>
          <a:solidFill>
            <a:srgbClr val="C9A84C"/>
          </a:solidFill>
          <a:ln/>
        </p:spPr>
      </p:sp>
      <p:sp>
        <p:nvSpPr>
          <p:cNvPr id="6" name="Shape 4"/>
          <p:cNvSpPr/>
          <p:nvPr/>
        </p:nvSpPr>
        <p:spPr>
          <a:xfrm>
            <a:off x="274320" y="1170432"/>
            <a:ext cx="1572768" cy="3611880"/>
          </a:xfrm>
          <a:prstGeom prst="rect">
            <a:avLst/>
          </a:prstGeom>
          <a:solidFill>
            <a:srgbClr val="FFFFFF">
              <a:alpha val="15000"/>
            </a:srgbClr>
          </a:solidFill>
          <a:ln/>
          <a:effectLst>
            <a:outerShdw blurRad="127000" dist="38100" dir="8100000" algn="bl" rotWithShape="0">
              <a:srgbClr val="000000">
                <a:alpha val="20000"/>
              </a:srgbClr>
            </a:outerShdw>
          </a:effectLst>
        </p:spPr>
      </p:sp>
      <p:sp>
        <p:nvSpPr>
          <p:cNvPr id="7" name="Shape 5"/>
          <p:cNvSpPr/>
          <p:nvPr/>
        </p:nvSpPr>
        <p:spPr>
          <a:xfrm>
            <a:off x="274320" y="1170432"/>
            <a:ext cx="1572768" cy="91440"/>
          </a:xfrm>
          <a:prstGeom prst="rect">
            <a:avLst/>
          </a:prstGeom>
          <a:solidFill>
            <a:srgbClr val="C9A84C"/>
          </a:solidFill>
          <a:ln/>
        </p:spPr>
      </p:sp>
      <p:sp>
        <p:nvSpPr>
          <p:cNvPr id="8" name="Text 6"/>
          <p:cNvSpPr/>
          <p:nvPr/>
        </p:nvSpPr>
        <p:spPr>
          <a:xfrm>
            <a:off x="274320" y="1371600"/>
            <a:ext cx="1572768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00" dirty="0">
                <a:solidFill>
                  <a:srgbClr val="000000"/>
                </a:solidFill>
              </a:rPr>
              <a:t>🌿</a:t>
            </a:r>
            <a:endParaRPr lang="en-US" sz="2800" dirty="0"/>
          </a:p>
        </p:txBody>
      </p:sp>
      <p:sp>
        <p:nvSpPr>
          <p:cNvPr id="9" name="Text 7"/>
          <p:cNvSpPr/>
          <p:nvPr/>
        </p:nvSpPr>
        <p:spPr>
          <a:xfrm>
            <a:off x="320040" y="2084832"/>
            <a:ext cx="148132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C9A84C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Growing Market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347472" y="2697480"/>
            <a:ext cx="1426464" cy="1645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000" dirty="0">
                <a:solidFill>
                  <a:srgbClr val="DDDDD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Health drink demand rising year-on-year</a:t>
            </a:r>
            <a:endParaRPr lang="en-US" sz="1000" dirty="0"/>
          </a:p>
        </p:txBody>
      </p:sp>
      <p:sp>
        <p:nvSpPr>
          <p:cNvPr id="11" name="Shape 9"/>
          <p:cNvSpPr/>
          <p:nvPr/>
        </p:nvSpPr>
        <p:spPr>
          <a:xfrm>
            <a:off x="2011680" y="1170432"/>
            <a:ext cx="1572768" cy="3611880"/>
          </a:xfrm>
          <a:prstGeom prst="rect">
            <a:avLst/>
          </a:prstGeom>
          <a:solidFill>
            <a:srgbClr val="FFFFFF">
              <a:alpha val="15000"/>
            </a:srgbClr>
          </a:solidFill>
          <a:ln/>
          <a:effectLst>
            <a:outerShdw blurRad="127000" dist="38100" dir="8100000" algn="bl" rotWithShape="0">
              <a:srgbClr val="000000">
                <a:alpha val="20000"/>
              </a:srgbClr>
            </a:outerShdw>
          </a:effectLst>
        </p:spPr>
      </p:sp>
      <p:sp>
        <p:nvSpPr>
          <p:cNvPr id="12" name="Shape 10"/>
          <p:cNvSpPr/>
          <p:nvPr/>
        </p:nvSpPr>
        <p:spPr>
          <a:xfrm>
            <a:off x="2011680" y="1170432"/>
            <a:ext cx="1572768" cy="91440"/>
          </a:xfrm>
          <a:prstGeom prst="rect">
            <a:avLst/>
          </a:prstGeom>
          <a:solidFill>
            <a:srgbClr val="C9A84C"/>
          </a:solidFill>
          <a:ln/>
        </p:spPr>
      </p:sp>
      <p:sp>
        <p:nvSpPr>
          <p:cNvPr id="13" name="Text 11"/>
          <p:cNvSpPr/>
          <p:nvPr/>
        </p:nvSpPr>
        <p:spPr>
          <a:xfrm>
            <a:off x="2011680" y="1371600"/>
            <a:ext cx="1572768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00" dirty="0">
                <a:solidFill>
                  <a:srgbClr val="000000"/>
                </a:solidFill>
              </a:rPr>
              <a:t>🚚</a:t>
            </a:r>
            <a:endParaRPr lang="en-US" sz="2800" dirty="0"/>
          </a:p>
        </p:txBody>
      </p:sp>
      <p:sp>
        <p:nvSpPr>
          <p:cNvPr id="14" name="Text 12"/>
          <p:cNvSpPr/>
          <p:nvPr/>
        </p:nvSpPr>
        <p:spPr>
          <a:xfrm>
            <a:off x="2057400" y="2084832"/>
            <a:ext cx="148132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C9A84C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Delivery Model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2084832" y="2697480"/>
            <a:ext cx="1426464" cy="1645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000" dirty="0">
                <a:solidFill>
                  <a:srgbClr val="DDDDD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Scalable online &amp; subscription sales</a:t>
            </a:r>
            <a:endParaRPr lang="en-US" sz="1000" dirty="0"/>
          </a:p>
        </p:txBody>
      </p:sp>
      <p:sp>
        <p:nvSpPr>
          <p:cNvPr id="16" name="Shape 14"/>
          <p:cNvSpPr/>
          <p:nvPr/>
        </p:nvSpPr>
        <p:spPr>
          <a:xfrm>
            <a:off x="3749040" y="1170432"/>
            <a:ext cx="1572768" cy="3611880"/>
          </a:xfrm>
          <a:prstGeom prst="rect">
            <a:avLst/>
          </a:prstGeom>
          <a:solidFill>
            <a:srgbClr val="FFFFFF">
              <a:alpha val="15000"/>
            </a:srgbClr>
          </a:solidFill>
          <a:ln/>
          <a:effectLst>
            <a:outerShdw blurRad="127000" dist="38100" dir="8100000" algn="bl" rotWithShape="0">
              <a:srgbClr val="000000">
                <a:alpha val="20000"/>
              </a:srgbClr>
            </a:outerShdw>
          </a:effectLst>
        </p:spPr>
      </p:sp>
      <p:sp>
        <p:nvSpPr>
          <p:cNvPr id="17" name="Shape 15"/>
          <p:cNvSpPr/>
          <p:nvPr/>
        </p:nvSpPr>
        <p:spPr>
          <a:xfrm>
            <a:off x="3749040" y="1170432"/>
            <a:ext cx="1572768" cy="91440"/>
          </a:xfrm>
          <a:prstGeom prst="rect">
            <a:avLst/>
          </a:prstGeom>
          <a:solidFill>
            <a:srgbClr val="C9A84C"/>
          </a:solidFill>
          <a:ln/>
        </p:spPr>
      </p:sp>
      <p:sp>
        <p:nvSpPr>
          <p:cNvPr id="18" name="Text 16"/>
          <p:cNvSpPr/>
          <p:nvPr/>
        </p:nvSpPr>
        <p:spPr>
          <a:xfrm>
            <a:off x="3749040" y="1371600"/>
            <a:ext cx="1572768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00" dirty="0">
                <a:solidFill>
                  <a:srgbClr val="000000"/>
                </a:solidFill>
              </a:rPr>
              <a:t>🔁</a:t>
            </a:r>
            <a:endParaRPr lang="en-US" sz="2800" dirty="0"/>
          </a:p>
        </p:txBody>
      </p:sp>
      <p:sp>
        <p:nvSpPr>
          <p:cNvPr id="19" name="Text 17"/>
          <p:cNvSpPr/>
          <p:nvPr/>
        </p:nvSpPr>
        <p:spPr>
          <a:xfrm>
            <a:off x="3794760" y="2084832"/>
            <a:ext cx="148132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C9A84C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Repeat Revenue</a:t>
            </a:r>
            <a:endParaRPr lang="en-US" sz="1200" dirty="0"/>
          </a:p>
        </p:txBody>
      </p:sp>
      <p:sp>
        <p:nvSpPr>
          <p:cNvPr id="20" name="Text 18"/>
          <p:cNvSpPr/>
          <p:nvPr/>
        </p:nvSpPr>
        <p:spPr>
          <a:xfrm>
            <a:off x="3822192" y="2697480"/>
            <a:ext cx="1426464" cy="1645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000" dirty="0">
                <a:solidFill>
                  <a:srgbClr val="DDDDD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Subscriptions ensure consistent income</a:t>
            </a:r>
            <a:endParaRPr lang="en-US" sz="1000" dirty="0"/>
          </a:p>
        </p:txBody>
      </p:sp>
      <p:sp>
        <p:nvSpPr>
          <p:cNvPr id="21" name="Shape 19"/>
          <p:cNvSpPr/>
          <p:nvPr/>
        </p:nvSpPr>
        <p:spPr>
          <a:xfrm>
            <a:off x="5486400" y="1170432"/>
            <a:ext cx="1572768" cy="3611880"/>
          </a:xfrm>
          <a:prstGeom prst="rect">
            <a:avLst/>
          </a:prstGeom>
          <a:solidFill>
            <a:srgbClr val="FFFFFF">
              <a:alpha val="15000"/>
            </a:srgbClr>
          </a:solidFill>
          <a:ln/>
          <a:effectLst>
            <a:outerShdw blurRad="127000" dist="38100" dir="8100000" algn="bl" rotWithShape="0">
              <a:srgbClr val="000000">
                <a:alpha val="20000"/>
              </a:srgbClr>
            </a:outerShdw>
          </a:effectLst>
        </p:spPr>
      </p:sp>
      <p:sp>
        <p:nvSpPr>
          <p:cNvPr id="22" name="Shape 20"/>
          <p:cNvSpPr/>
          <p:nvPr/>
        </p:nvSpPr>
        <p:spPr>
          <a:xfrm>
            <a:off x="5486400" y="1170432"/>
            <a:ext cx="1572768" cy="91440"/>
          </a:xfrm>
          <a:prstGeom prst="rect">
            <a:avLst/>
          </a:prstGeom>
          <a:solidFill>
            <a:srgbClr val="C9A84C"/>
          </a:solidFill>
          <a:ln/>
        </p:spPr>
      </p:sp>
      <p:sp>
        <p:nvSpPr>
          <p:cNvPr id="23" name="Text 21"/>
          <p:cNvSpPr/>
          <p:nvPr/>
        </p:nvSpPr>
        <p:spPr>
          <a:xfrm>
            <a:off x="5486400" y="1371600"/>
            <a:ext cx="1572768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00" dirty="0">
                <a:solidFill>
                  <a:srgbClr val="000000"/>
                </a:solidFill>
              </a:rPr>
              <a:t>📍</a:t>
            </a:r>
            <a:endParaRPr lang="en-US" sz="2800" dirty="0"/>
          </a:p>
        </p:txBody>
      </p:sp>
      <p:sp>
        <p:nvSpPr>
          <p:cNvPr id="24" name="Text 22"/>
          <p:cNvSpPr/>
          <p:nvPr/>
        </p:nvSpPr>
        <p:spPr>
          <a:xfrm>
            <a:off x="5532120" y="2084832"/>
            <a:ext cx="148132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C9A84C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Local Expansion</a:t>
            </a:r>
            <a:endParaRPr lang="en-US" sz="1200" dirty="0"/>
          </a:p>
        </p:txBody>
      </p:sp>
      <p:sp>
        <p:nvSpPr>
          <p:cNvPr id="25" name="Text 23"/>
          <p:cNvSpPr/>
          <p:nvPr/>
        </p:nvSpPr>
        <p:spPr>
          <a:xfrm>
            <a:off x="5559552" y="2697480"/>
            <a:ext cx="1426464" cy="1645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000" dirty="0">
                <a:solidFill>
                  <a:srgbClr val="DDDDD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Ready to scale across London</a:t>
            </a:r>
            <a:endParaRPr lang="en-US" sz="1000" dirty="0"/>
          </a:p>
        </p:txBody>
      </p:sp>
      <p:sp>
        <p:nvSpPr>
          <p:cNvPr id="26" name="Shape 24"/>
          <p:cNvSpPr/>
          <p:nvPr/>
        </p:nvSpPr>
        <p:spPr>
          <a:xfrm>
            <a:off x="7223760" y="1170432"/>
            <a:ext cx="1572768" cy="3611880"/>
          </a:xfrm>
          <a:prstGeom prst="rect">
            <a:avLst/>
          </a:prstGeom>
          <a:solidFill>
            <a:srgbClr val="FFFFFF">
              <a:alpha val="15000"/>
            </a:srgbClr>
          </a:solidFill>
          <a:ln/>
          <a:effectLst>
            <a:outerShdw blurRad="127000" dist="38100" dir="8100000" algn="bl" rotWithShape="0">
              <a:srgbClr val="000000">
                <a:alpha val="20000"/>
              </a:srgbClr>
            </a:outerShdw>
          </a:effectLst>
        </p:spPr>
      </p:sp>
      <p:sp>
        <p:nvSpPr>
          <p:cNvPr id="27" name="Shape 25"/>
          <p:cNvSpPr/>
          <p:nvPr/>
        </p:nvSpPr>
        <p:spPr>
          <a:xfrm>
            <a:off x="7223760" y="1170432"/>
            <a:ext cx="1572768" cy="91440"/>
          </a:xfrm>
          <a:prstGeom prst="rect">
            <a:avLst/>
          </a:prstGeom>
          <a:solidFill>
            <a:srgbClr val="C9A84C"/>
          </a:solidFill>
          <a:ln/>
        </p:spPr>
      </p:sp>
      <p:sp>
        <p:nvSpPr>
          <p:cNvPr id="28" name="Text 26"/>
          <p:cNvSpPr/>
          <p:nvPr/>
        </p:nvSpPr>
        <p:spPr>
          <a:xfrm>
            <a:off x="7223760" y="1371600"/>
            <a:ext cx="1572768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00" dirty="0">
                <a:solidFill>
                  <a:srgbClr val="000000"/>
                </a:solidFill>
              </a:rPr>
              <a:t>📦</a:t>
            </a:r>
            <a:endParaRPr lang="en-US" sz="2800" dirty="0"/>
          </a:p>
        </p:txBody>
      </p:sp>
      <p:sp>
        <p:nvSpPr>
          <p:cNvPr id="29" name="Text 27"/>
          <p:cNvSpPr/>
          <p:nvPr/>
        </p:nvSpPr>
        <p:spPr>
          <a:xfrm>
            <a:off x="7269480" y="2084832"/>
            <a:ext cx="148132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C9A84C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Scalable Brand</a:t>
            </a:r>
            <a:endParaRPr lang="en-US" sz="1200" dirty="0"/>
          </a:p>
        </p:txBody>
      </p:sp>
      <p:sp>
        <p:nvSpPr>
          <p:cNvPr id="30" name="Text 28"/>
          <p:cNvSpPr/>
          <p:nvPr/>
        </p:nvSpPr>
        <p:spPr>
          <a:xfrm>
            <a:off x="7296912" y="2697480"/>
            <a:ext cx="1426464" cy="1645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000" dirty="0">
                <a:solidFill>
                  <a:srgbClr val="DDDDD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Built for national growth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home/claude/img_closing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00000">
              <a:alpha val="70000"/>
            </a:srgbClr>
          </a:solidFill>
          <a:ln/>
        </p:spPr>
      </p:sp>
      <p:sp>
        <p:nvSpPr>
          <p:cNvPr id="4" name="Text 1"/>
          <p:cNvSpPr/>
          <p:nvPr/>
        </p:nvSpPr>
        <p:spPr>
          <a:xfrm>
            <a:off x="457200" y="1051560"/>
            <a:ext cx="8229600" cy="8046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5200" b="1" kern="0" spc="800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PURE PRESS</a:t>
            </a:r>
            <a:endParaRPr lang="en-US" sz="5200" dirty="0"/>
          </a:p>
        </p:txBody>
      </p:sp>
      <p:sp>
        <p:nvSpPr>
          <p:cNvPr id="5" name="Text 2"/>
          <p:cNvSpPr/>
          <p:nvPr/>
        </p:nvSpPr>
        <p:spPr>
          <a:xfrm>
            <a:off x="457200" y="1783080"/>
            <a:ext cx="8229600" cy="8046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5200" b="1" kern="0" spc="1200" dirty="0">
                <a:solidFill>
                  <a:srgbClr val="C9A84C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LONDON</a:t>
            </a:r>
            <a:endParaRPr lang="en-US" sz="5200" dirty="0"/>
          </a:p>
        </p:txBody>
      </p:sp>
      <p:sp>
        <p:nvSpPr>
          <p:cNvPr id="6" name="Shape 3"/>
          <p:cNvSpPr/>
          <p:nvPr/>
        </p:nvSpPr>
        <p:spPr>
          <a:xfrm>
            <a:off x="3200400" y="2697480"/>
            <a:ext cx="2743200" cy="54864"/>
          </a:xfrm>
          <a:prstGeom prst="rect">
            <a:avLst/>
          </a:prstGeom>
          <a:solidFill>
            <a:srgbClr val="C9A84C"/>
          </a:solidFill>
          <a:ln/>
        </p:spPr>
      </p:sp>
      <p:sp>
        <p:nvSpPr>
          <p:cNvPr id="7" name="Text 4"/>
          <p:cNvSpPr/>
          <p:nvPr/>
        </p:nvSpPr>
        <p:spPr>
          <a:xfrm>
            <a:off x="457200" y="2834640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i="1" dirty="0">
                <a:solidFill>
                  <a:srgbClr val="EEEEE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Fresh Health. Daily.</a:t>
            </a:r>
            <a:endParaRPr lang="en-US" sz="2200" dirty="0"/>
          </a:p>
        </p:txBody>
      </p:sp>
      <p:sp>
        <p:nvSpPr>
          <p:cNvPr id="8" name="Text 5"/>
          <p:cNvSpPr/>
          <p:nvPr/>
        </p:nvSpPr>
        <p:spPr>
          <a:xfrm>
            <a:off x="457200" y="4251960"/>
            <a:ext cx="8229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BBBBB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Thank you for your time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303</Words>
  <Application>Microsoft Office PowerPoint</Application>
  <PresentationFormat>On-screen Show (16:9)</PresentationFormat>
  <Paragraphs>143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Aptos</vt:lpstr>
      <vt:lpstr>Arial</vt:lpstr>
      <vt:lpstr>Calibri</vt:lpstr>
      <vt:lpstr>Montserrat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Pure Press London — Investment Pitch</dc:title>
  <dc:subject>PptxGenJS Presentation</dc:subject>
  <dc:creator>PptxGenJS</dc:creator>
  <cp:lastModifiedBy>Andrei Danga</cp:lastModifiedBy>
  <cp:revision>4</cp:revision>
  <dcterms:created xsi:type="dcterms:W3CDTF">2026-04-25T23:40:46Z</dcterms:created>
  <dcterms:modified xsi:type="dcterms:W3CDTF">2026-04-26T00:38:05Z</dcterms:modified>
</cp:coreProperties>
</file>