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0" autoAdjust="0"/>
    <p:restoredTop sz="76164" autoAdjust="0"/>
  </p:normalViewPr>
  <p:slideViewPr>
    <p:cSldViewPr snapToGrid="0">
      <p:cViewPr>
        <p:scale>
          <a:sx n="51" d="100"/>
          <a:sy n="51" d="100"/>
        </p:scale>
        <p:origin x="1068"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C4FF1A-440C-415A-98C1-F87DDA6B8B48}" type="datetimeFigureOut">
              <a:rPr lang="en-GB" smtClean="0"/>
              <a:t>17/07/2022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579490-8123-4D09-B2A5-5BC28BBCFE75}" type="slidenum">
              <a:rPr lang="en-GB" smtClean="0"/>
              <a:t>‹#›</a:t>
            </a:fld>
            <a:endParaRPr lang="en-GB"/>
          </a:p>
        </p:txBody>
      </p:sp>
    </p:spTree>
    <p:extLst>
      <p:ext uri="{BB962C8B-B14F-4D97-AF65-F5344CB8AC3E}">
        <p14:creationId xmlns:p14="http://schemas.microsoft.com/office/powerpoint/2010/main" val="751581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The purpose of this study is to investigate the factors that contribute to a shortage of workers in the Proper Care industry as well as the ways in which that shortage impacts businesses and the people who work for them.</a:t>
            </a:r>
          </a:p>
          <a:p>
            <a:endParaRPr lang="en-GB" dirty="0"/>
          </a:p>
        </p:txBody>
      </p:sp>
      <p:sp>
        <p:nvSpPr>
          <p:cNvPr id="4" name="Slide Number Placeholder 3"/>
          <p:cNvSpPr>
            <a:spLocks noGrp="1"/>
          </p:cNvSpPr>
          <p:nvPr>
            <p:ph type="sldNum" sz="quarter" idx="5"/>
          </p:nvPr>
        </p:nvSpPr>
        <p:spPr/>
        <p:txBody>
          <a:bodyPr/>
          <a:lstStyle/>
          <a:p>
            <a:fld id="{B1579490-8123-4D09-B2A5-5BC28BBCFE75}" type="slidenum">
              <a:rPr lang="en-GB" smtClean="0"/>
              <a:t>2</a:t>
            </a:fld>
            <a:endParaRPr lang="en-GB"/>
          </a:p>
        </p:txBody>
      </p:sp>
    </p:spTree>
    <p:extLst>
      <p:ext uri="{BB962C8B-B14F-4D97-AF65-F5344CB8AC3E}">
        <p14:creationId xmlns:p14="http://schemas.microsoft.com/office/powerpoint/2010/main" val="37916208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According to the management of Proper Care, it as a significant problem and believe it should be addressed immediately.</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It is possible that this may have a significant effect on the morale of health care employees, which will lead to a decrease in both job satisfaction and motivation (</a:t>
            </a:r>
            <a:r>
              <a:rPr lang="en-GB" sz="1800" dirty="0" err="1">
                <a:effectLst/>
                <a:latin typeface="Arial" panose="020B0604020202020204" pitchFamily="34" charset="0"/>
                <a:ea typeface="Calibri" panose="020F0502020204030204" pitchFamily="34" charset="0"/>
                <a:cs typeface="Arial" panose="020B0604020202020204" pitchFamily="34" charset="0"/>
              </a:rPr>
              <a:t>Aluttis</a:t>
            </a:r>
            <a:r>
              <a:rPr lang="en-GB" sz="1800" dirty="0">
                <a:effectLst/>
                <a:latin typeface="Arial" panose="020B0604020202020204" pitchFamily="34" charset="0"/>
                <a:ea typeface="Calibri" panose="020F0502020204030204" pitchFamily="34" charset="0"/>
                <a:cs typeface="Arial" panose="020B0604020202020204" pitchFamily="34" charset="0"/>
              </a:rPr>
              <a:t> et al., 2014).</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The degree to which workers are pleased with the conditions in which they perform their jobs has a direct bearing on the overall health of a business.</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If this pattern continues, those who offer medical treatment are concerned that they may be forced to decrease the scope of their operations or possibly go out of business entirely (Blake et al., 2020).</a:t>
            </a:r>
          </a:p>
          <a:p>
            <a:endParaRPr lang="en-GB" dirty="0"/>
          </a:p>
        </p:txBody>
      </p:sp>
      <p:sp>
        <p:nvSpPr>
          <p:cNvPr id="4" name="Slide Number Placeholder 3"/>
          <p:cNvSpPr>
            <a:spLocks noGrp="1"/>
          </p:cNvSpPr>
          <p:nvPr>
            <p:ph type="sldNum" sz="quarter" idx="5"/>
          </p:nvPr>
        </p:nvSpPr>
        <p:spPr/>
        <p:txBody>
          <a:bodyPr/>
          <a:lstStyle/>
          <a:p>
            <a:fld id="{B1579490-8123-4D09-B2A5-5BC28BBCFE75}" type="slidenum">
              <a:rPr lang="en-GB" smtClean="0"/>
              <a:t>3</a:t>
            </a:fld>
            <a:endParaRPr lang="en-GB"/>
          </a:p>
        </p:txBody>
      </p:sp>
    </p:spTree>
    <p:extLst>
      <p:ext uri="{BB962C8B-B14F-4D97-AF65-F5344CB8AC3E}">
        <p14:creationId xmlns:p14="http://schemas.microsoft.com/office/powerpoint/2010/main" val="1866647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Nobody knows for certain what the implications of Brexit would be for the National Health Service, as has been speculated by a number of sites.</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Some industry professionals are of the opinion that employees of the NHS could suffer as a result of Brexit if it leads to living conditions that are more challenging or unsatisfactory for immigrants (</a:t>
            </a:r>
            <a:r>
              <a:rPr lang="en-GB" sz="1800" dirty="0" err="1">
                <a:effectLst/>
                <a:latin typeface="Arial" panose="020B0604020202020204" pitchFamily="34" charset="0"/>
                <a:ea typeface="Calibri" panose="020F0502020204030204" pitchFamily="34" charset="0"/>
                <a:cs typeface="Arial" panose="020B0604020202020204" pitchFamily="34" charset="0"/>
              </a:rPr>
              <a:t>Aluttis</a:t>
            </a:r>
            <a:r>
              <a:rPr lang="en-GB" sz="1800" dirty="0">
                <a:effectLst/>
                <a:latin typeface="Arial" panose="020B0604020202020204" pitchFamily="34" charset="0"/>
                <a:ea typeface="Calibri" panose="020F0502020204030204" pitchFamily="34" charset="0"/>
                <a:cs typeface="Arial" panose="020B0604020202020204" pitchFamily="34" charset="0"/>
              </a:rPr>
              <a:t> et al., 2014).</a:t>
            </a:r>
          </a:p>
          <a:p>
            <a:endParaRPr lang="en-GB" dirty="0"/>
          </a:p>
        </p:txBody>
      </p:sp>
      <p:sp>
        <p:nvSpPr>
          <p:cNvPr id="4" name="Slide Number Placeholder 3"/>
          <p:cNvSpPr>
            <a:spLocks noGrp="1"/>
          </p:cNvSpPr>
          <p:nvPr>
            <p:ph type="sldNum" sz="quarter" idx="5"/>
          </p:nvPr>
        </p:nvSpPr>
        <p:spPr/>
        <p:txBody>
          <a:bodyPr/>
          <a:lstStyle/>
          <a:p>
            <a:fld id="{B1579490-8123-4D09-B2A5-5BC28BBCFE75}" type="slidenum">
              <a:rPr lang="en-GB" smtClean="0"/>
              <a:t>4</a:t>
            </a:fld>
            <a:endParaRPr lang="en-GB"/>
          </a:p>
        </p:txBody>
      </p:sp>
    </p:spTree>
    <p:extLst>
      <p:ext uri="{BB962C8B-B14F-4D97-AF65-F5344CB8AC3E}">
        <p14:creationId xmlns:p14="http://schemas.microsoft.com/office/powerpoint/2010/main" val="37086034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The economic crisis that began in 2008 has had a devastating effect on the National Health Service in the United Kingdom.</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Because of the global economic crisis of 2008, the National Health Service is unable to provide patients with therapy that is suitable (</a:t>
            </a:r>
            <a:r>
              <a:rPr lang="en-GB" sz="1800" dirty="0" err="1">
                <a:effectLst/>
                <a:latin typeface="Arial" panose="020B0604020202020204" pitchFamily="34" charset="0"/>
                <a:ea typeface="Calibri" panose="020F0502020204030204" pitchFamily="34" charset="0"/>
                <a:cs typeface="Arial" panose="020B0604020202020204" pitchFamily="34" charset="0"/>
              </a:rPr>
              <a:t>Simou</a:t>
            </a:r>
            <a:r>
              <a:rPr lang="en-GB" sz="1800" dirty="0">
                <a:effectLst/>
                <a:latin typeface="Arial" panose="020B0604020202020204" pitchFamily="34" charset="0"/>
                <a:ea typeface="Calibri" panose="020F0502020204030204" pitchFamily="34" charset="0"/>
                <a:cs typeface="Arial" panose="020B0604020202020204" pitchFamily="34" charset="0"/>
              </a:rPr>
              <a:t> and </a:t>
            </a:r>
            <a:r>
              <a:rPr lang="en-GB" sz="1800" dirty="0" err="1">
                <a:effectLst/>
                <a:latin typeface="Arial" panose="020B0604020202020204" pitchFamily="34" charset="0"/>
                <a:ea typeface="Calibri" panose="020F0502020204030204" pitchFamily="34" charset="0"/>
                <a:cs typeface="Arial" panose="020B0604020202020204" pitchFamily="34" charset="0"/>
              </a:rPr>
              <a:t>Koutsogeorgou</a:t>
            </a:r>
            <a:r>
              <a:rPr lang="en-GB" sz="1800" dirty="0">
                <a:effectLst/>
                <a:latin typeface="Arial" panose="020B0604020202020204" pitchFamily="34" charset="0"/>
                <a:ea typeface="Calibri" panose="020F0502020204030204" pitchFamily="34" charset="0"/>
                <a:cs typeface="Arial" panose="020B0604020202020204" pitchFamily="34" charset="0"/>
              </a:rPr>
              <a:t>, 2014).</a:t>
            </a:r>
          </a:p>
          <a:p>
            <a:r>
              <a:rPr lang="en-GB" sz="1800" dirty="0">
                <a:effectLst/>
                <a:latin typeface="Arial" panose="020B0604020202020204" pitchFamily="34" charset="0"/>
                <a:ea typeface="Calibri" panose="020F0502020204030204" pitchFamily="34" charset="0"/>
              </a:rPr>
              <a:t>The training industry suffers from a severe lack of available qualified workers</a:t>
            </a:r>
            <a:endParaRPr lang="en-GB" dirty="0"/>
          </a:p>
        </p:txBody>
      </p:sp>
      <p:sp>
        <p:nvSpPr>
          <p:cNvPr id="4" name="Slide Number Placeholder 3"/>
          <p:cNvSpPr>
            <a:spLocks noGrp="1"/>
          </p:cNvSpPr>
          <p:nvPr>
            <p:ph type="sldNum" sz="quarter" idx="5"/>
          </p:nvPr>
        </p:nvSpPr>
        <p:spPr/>
        <p:txBody>
          <a:bodyPr/>
          <a:lstStyle/>
          <a:p>
            <a:fld id="{B1579490-8123-4D09-B2A5-5BC28BBCFE75}" type="slidenum">
              <a:rPr lang="en-GB" smtClean="0"/>
              <a:t>5</a:t>
            </a:fld>
            <a:endParaRPr lang="en-GB"/>
          </a:p>
        </p:txBody>
      </p:sp>
    </p:spTree>
    <p:extLst>
      <p:ext uri="{BB962C8B-B14F-4D97-AF65-F5344CB8AC3E}">
        <p14:creationId xmlns:p14="http://schemas.microsoft.com/office/powerpoint/2010/main" val="13004415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Because people in industrialised nations like the United Kingdom demand that their governments spend as much money as possible on their health care, these nations have more treatment alternatives available to them than less developed nations (Unruh et al., 2022).</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Disorders with a late start, such as diabetes and some forms of cancer, can be highly costly to diagnose, treat, and keep under control. The National Health Service in the United Kingdom is encountering an increase in demand since the population there is getting older (Matheson et al., 2016).</a:t>
            </a:r>
          </a:p>
          <a:p>
            <a:r>
              <a:rPr lang="en-GB" sz="1800" dirty="0">
                <a:effectLst/>
                <a:latin typeface="Arial" panose="020B0604020202020204" pitchFamily="34" charset="0"/>
                <a:ea typeface="Calibri" panose="020F0502020204030204" pitchFamily="34" charset="0"/>
              </a:rPr>
              <a:t>Despite the falling death rate, the National Health Service (NHS) is facing new challenges in its quest to provide better treatment than ever before</a:t>
            </a:r>
            <a:endParaRPr lang="en-GB" dirty="0"/>
          </a:p>
        </p:txBody>
      </p:sp>
      <p:sp>
        <p:nvSpPr>
          <p:cNvPr id="4" name="Slide Number Placeholder 3"/>
          <p:cNvSpPr>
            <a:spLocks noGrp="1"/>
          </p:cNvSpPr>
          <p:nvPr>
            <p:ph type="sldNum" sz="quarter" idx="5"/>
          </p:nvPr>
        </p:nvSpPr>
        <p:spPr/>
        <p:txBody>
          <a:bodyPr/>
          <a:lstStyle/>
          <a:p>
            <a:fld id="{B1579490-8123-4D09-B2A5-5BC28BBCFE75}" type="slidenum">
              <a:rPr lang="en-GB" smtClean="0"/>
              <a:t>6</a:t>
            </a:fld>
            <a:endParaRPr lang="en-GB"/>
          </a:p>
        </p:txBody>
      </p:sp>
    </p:spTree>
    <p:extLst>
      <p:ext uri="{BB962C8B-B14F-4D97-AF65-F5344CB8AC3E}">
        <p14:creationId xmlns:p14="http://schemas.microsoft.com/office/powerpoint/2010/main" val="3405989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people now have easier access to knowledge as a direct result of technological advancements.</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The application of new technologies is proving beneficial to medical care establishments (Gagnon et al., 2012).</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Because of how affordable they are, scanning technologies have quickly become essential in healthcare facilities.</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As a result of the availability of a variety of therapeutic approaches and therapeutic options, death rates have dropped over the course of the previous several decades (</a:t>
            </a:r>
            <a:r>
              <a:rPr lang="en-GB" sz="1800" dirty="0" err="1">
                <a:effectLst/>
                <a:latin typeface="Arial" panose="020B0604020202020204" pitchFamily="34" charset="0"/>
                <a:ea typeface="Calibri" panose="020F0502020204030204" pitchFamily="34" charset="0"/>
                <a:cs typeface="Arial" panose="020B0604020202020204" pitchFamily="34" charset="0"/>
              </a:rPr>
              <a:t>Adeloye</a:t>
            </a:r>
            <a:r>
              <a:rPr lang="en-GB" sz="1800" dirty="0">
                <a:effectLst/>
                <a:latin typeface="Arial" panose="020B0604020202020204" pitchFamily="34" charset="0"/>
                <a:ea typeface="Calibri" panose="020F0502020204030204" pitchFamily="34" charset="0"/>
                <a:cs typeface="Arial" panose="020B0604020202020204" pitchFamily="34" charset="0"/>
              </a:rPr>
              <a:t> et al, 2017).</a:t>
            </a:r>
          </a:p>
          <a:p>
            <a:endParaRPr lang="en-GB" dirty="0"/>
          </a:p>
        </p:txBody>
      </p:sp>
      <p:sp>
        <p:nvSpPr>
          <p:cNvPr id="4" name="Slide Number Placeholder 3"/>
          <p:cNvSpPr>
            <a:spLocks noGrp="1"/>
          </p:cNvSpPr>
          <p:nvPr>
            <p:ph type="sldNum" sz="quarter" idx="5"/>
          </p:nvPr>
        </p:nvSpPr>
        <p:spPr/>
        <p:txBody>
          <a:bodyPr/>
          <a:lstStyle/>
          <a:p>
            <a:fld id="{B1579490-8123-4D09-B2A5-5BC28BBCFE75}" type="slidenum">
              <a:rPr lang="en-GB" smtClean="0"/>
              <a:t>7</a:t>
            </a:fld>
            <a:endParaRPr lang="en-GB"/>
          </a:p>
        </p:txBody>
      </p:sp>
    </p:spTree>
    <p:extLst>
      <p:ext uri="{BB962C8B-B14F-4D97-AF65-F5344CB8AC3E}">
        <p14:creationId xmlns:p14="http://schemas.microsoft.com/office/powerpoint/2010/main" val="32511293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In recent years, there has been an upsurge in the number of legal actions taken against healthcare practitioners who fail to meet the demands of their patients.</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Over the course of history, the legal systems of all nations have developed.</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The expenses incurred for legal defence and settlements will have a considerable effect on the budget allocated to the healthcare system (Hedden et al., 2014).</a:t>
            </a:r>
          </a:p>
          <a:p>
            <a:endParaRPr lang="en-GB" dirty="0"/>
          </a:p>
        </p:txBody>
      </p:sp>
      <p:sp>
        <p:nvSpPr>
          <p:cNvPr id="4" name="Slide Number Placeholder 3"/>
          <p:cNvSpPr>
            <a:spLocks noGrp="1"/>
          </p:cNvSpPr>
          <p:nvPr>
            <p:ph type="sldNum" sz="quarter" idx="5"/>
          </p:nvPr>
        </p:nvSpPr>
        <p:spPr/>
        <p:txBody>
          <a:bodyPr/>
          <a:lstStyle/>
          <a:p>
            <a:fld id="{B1579490-8123-4D09-B2A5-5BC28BBCFE75}" type="slidenum">
              <a:rPr lang="en-GB" smtClean="0"/>
              <a:t>8</a:t>
            </a:fld>
            <a:endParaRPr lang="en-GB"/>
          </a:p>
        </p:txBody>
      </p:sp>
    </p:spTree>
    <p:extLst>
      <p:ext uri="{BB962C8B-B14F-4D97-AF65-F5344CB8AC3E}">
        <p14:creationId xmlns:p14="http://schemas.microsoft.com/office/powerpoint/2010/main" val="15896699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When temperatures are excessively high or low, the risk of overheating increases. In the end, this has an effect on how well the healthcare provider performs as a whole.</a:t>
            </a:r>
          </a:p>
          <a:p>
            <a:endParaRPr lang="en-GB" dirty="0"/>
          </a:p>
        </p:txBody>
      </p:sp>
      <p:sp>
        <p:nvSpPr>
          <p:cNvPr id="4" name="Slide Number Placeholder 3"/>
          <p:cNvSpPr>
            <a:spLocks noGrp="1"/>
          </p:cNvSpPr>
          <p:nvPr>
            <p:ph type="sldNum" sz="quarter" idx="5"/>
          </p:nvPr>
        </p:nvSpPr>
        <p:spPr/>
        <p:txBody>
          <a:bodyPr/>
          <a:lstStyle/>
          <a:p>
            <a:fld id="{B1579490-8123-4D09-B2A5-5BC28BBCFE75}" type="slidenum">
              <a:rPr lang="en-GB" smtClean="0"/>
              <a:t>9</a:t>
            </a:fld>
            <a:endParaRPr lang="en-GB"/>
          </a:p>
        </p:txBody>
      </p:sp>
    </p:spTree>
    <p:extLst>
      <p:ext uri="{BB962C8B-B14F-4D97-AF65-F5344CB8AC3E}">
        <p14:creationId xmlns:p14="http://schemas.microsoft.com/office/powerpoint/2010/main" val="10610780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Learners who want to learn how to undertake an exhaustive inquiry into the causes of a problem can benefit from becoming familiar with the usage of cause-and-effect analysis as a valuable technique (</a:t>
            </a:r>
            <a:r>
              <a:rPr lang="en-GB" sz="1800" dirty="0" err="1">
                <a:effectLst/>
                <a:latin typeface="Arial" panose="020B0604020202020204" pitchFamily="34" charset="0"/>
                <a:ea typeface="Calibri" panose="020F0502020204030204" pitchFamily="34" charset="0"/>
                <a:cs typeface="Arial" panose="020B0604020202020204" pitchFamily="34" charset="0"/>
              </a:rPr>
              <a:t>Coccia</a:t>
            </a:r>
            <a:r>
              <a:rPr lang="en-GB" sz="1800" dirty="0">
                <a:effectLst/>
                <a:latin typeface="Arial" panose="020B0604020202020204" pitchFamily="34" charset="0"/>
                <a:ea typeface="Calibri" panose="020F0502020204030204" pitchFamily="34" charset="0"/>
                <a:cs typeface="Arial" panose="020B0604020202020204" pitchFamily="34" charset="0"/>
              </a:rPr>
              <a:t>, 2018).</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It is possible that there is a problem with the way the company operates, its equipment, or its environment.</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Learners may have a better understanding of the issue as well as the potential solutions if they use the fishbone diagram (</a:t>
            </a:r>
            <a:r>
              <a:rPr lang="en-GB" sz="1800" dirty="0" err="1">
                <a:effectLst/>
                <a:latin typeface="Arial" panose="020B0604020202020204" pitchFamily="34" charset="0"/>
                <a:ea typeface="Calibri" panose="020F0502020204030204" pitchFamily="34" charset="0"/>
                <a:cs typeface="Arial" panose="020B0604020202020204" pitchFamily="34" charset="0"/>
              </a:rPr>
              <a:t>Slameto</a:t>
            </a:r>
            <a:r>
              <a:rPr lang="en-GB" sz="1800" dirty="0">
                <a:effectLst/>
                <a:latin typeface="Arial" panose="020B0604020202020204" pitchFamily="34" charset="0"/>
                <a:ea typeface="Calibri" panose="020F0502020204030204" pitchFamily="34" charset="0"/>
                <a:cs typeface="Arial" panose="020B0604020202020204" pitchFamily="34" charset="0"/>
              </a:rPr>
              <a:t>, 2016).</a:t>
            </a:r>
          </a:p>
          <a:p>
            <a:endParaRPr lang="en-GB" dirty="0"/>
          </a:p>
        </p:txBody>
      </p:sp>
      <p:sp>
        <p:nvSpPr>
          <p:cNvPr id="4" name="Slide Number Placeholder 3"/>
          <p:cNvSpPr>
            <a:spLocks noGrp="1"/>
          </p:cNvSpPr>
          <p:nvPr>
            <p:ph type="sldNum" sz="quarter" idx="5"/>
          </p:nvPr>
        </p:nvSpPr>
        <p:spPr/>
        <p:txBody>
          <a:bodyPr/>
          <a:lstStyle/>
          <a:p>
            <a:fld id="{B1579490-8123-4D09-B2A5-5BC28BBCFE75}" type="slidenum">
              <a:rPr lang="en-GB" smtClean="0"/>
              <a:t>10</a:t>
            </a:fld>
            <a:endParaRPr lang="en-GB"/>
          </a:p>
        </p:txBody>
      </p:sp>
    </p:spTree>
    <p:extLst>
      <p:ext uri="{BB962C8B-B14F-4D97-AF65-F5344CB8AC3E}">
        <p14:creationId xmlns:p14="http://schemas.microsoft.com/office/powerpoint/2010/main" val="42269762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Reward System for all:</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It is essential to recognise and reward employees who are punctual for work on a regular basis.</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According to </a:t>
            </a:r>
            <a:r>
              <a:rPr lang="en-GB" sz="1800" dirty="0" err="1">
                <a:effectLst/>
                <a:latin typeface="Arial" panose="020B0604020202020204" pitchFamily="34" charset="0"/>
                <a:ea typeface="Calibri" panose="020F0502020204030204" pitchFamily="34" charset="0"/>
                <a:cs typeface="Arial" panose="020B0604020202020204" pitchFamily="34" charset="0"/>
              </a:rPr>
              <a:t>Ticharwa</a:t>
            </a:r>
            <a:r>
              <a:rPr lang="en-GB" sz="1800" dirty="0">
                <a:effectLst/>
                <a:latin typeface="Arial" panose="020B0604020202020204" pitchFamily="34" charset="0"/>
                <a:ea typeface="Calibri" panose="020F0502020204030204" pitchFamily="34" charset="0"/>
                <a:cs typeface="Arial" panose="020B0604020202020204" pitchFamily="34" charset="0"/>
              </a:rPr>
              <a:t> et al., (2019), Those employees of the organisation who consistently complete their shifts on time will be singled out for additional recognition.</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Proper Feedback policies:</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Those who work in the "Proper Care" section require regular and actionable feedback, particularly when they have completed a task successfully.</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It is possible that employees are unaware of their absences from the office since they have the misconception that their efforts go unnoticed (Jensen et al., 2019).</a:t>
            </a:r>
          </a:p>
          <a:p>
            <a:endParaRPr lang="en-GB" dirty="0"/>
          </a:p>
        </p:txBody>
      </p:sp>
      <p:sp>
        <p:nvSpPr>
          <p:cNvPr id="4" name="Slide Number Placeholder 3"/>
          <p:cNvSpPr>
            <a:spLocks noGrp="1"/>
          </p:cNvSpPr>
          <p:nvPr>
            <p:ph type="sldNum" sz="quarter" idx="5"/>
          </p:nvPr>
        </p:nvSpPr>
        <p:spPr/>
        <p:txBody>
          <a:bodyPr/>
          <a:lstStyle/>
          <a:p>
            <a:fld id="{B1579490-8123-4D09-B2A5-5BC28BBCFE75}" type="slidenum">
              <a:rPr lang="en-GB" smtClean="0"/>
              <a:t>11</a:t>
            </a:fld>
            <a:endParaRPr lang="en-GB"/>
          </a:p>
        </p:txBody>
      </p:sp>
    </p:spTree>
    <p:extLst>
      <p:ext uri="{BB962C8B-B14F-4D97-AF65-F5344CB8AC3E}">
        <p14:creationId xmlns:p14="http://schemas.microsoft.com/office/powerpoint/2010/main" val="25156061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Proper Attendance Policy:</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In order to maintain a transparent attendance policy at Proper Care, it is vital to establish systems for reporting absences and for keeping track of them (Jacobsen et al., 2016).</a:t>
            </a:r>
          </a:p>
          <a:p>
            <a:r>
              <a:rPr lang="en-GB" sz="1800" dirty="0">
                <a:effectLst/>
                <a:latin typeface="Arial" panose="020B0604020202020204" pitchFamily="34" charset="0"/>
                <a:ea typeface="Calibri" panose="020F0502020204030204" pitchFamily="34" charset="0"/>
              </a:rPr>
              <a:t>It is vital for all employees to sign off on the policy in order to establish the fact that they are familiar with its provisions and are in agreement with them</a:t>
            </a:r>
          </a:p>
          <a:p>
            <a:endParaRPr lang="en-GB" sz="1800" dirty="0">
              <a:effectLst/>
              <a:latin typeface="Arial" panose="020B0604020202020204" pitchFamily="34" charset="0"/>
            </a:endParaRP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Employers have options, such as providing employees with paid time off or allowing them to determine their own work schedules.</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Management at Proper Care should provide assistance to workers who are unable to perform their jobs due to an emergency involving their family or their mental health (</a:t>
            </a:r>
            <a:r>
              <a:rPr lang="en-GB" sz="1800" dirty="0" err="1">
                <a:effectLst/>
                <a:latin typeface="Arial" panose="020B0604020202020204" pitchFamily="34" charset="0"/>
                <a:ea typeface="Calibri" panose="020F0502020204030204" pitchFamily="34" charset="0"/>
                <a:cs typeface="Arial" panose="020B0604020202020204" pitchFamily="34" charset="0"/>
              </a:rPr>
              <a:t>Petitta</a:t>
            </a:r>
            <a:r>
              <a:rPr lang="en-GB" sz="1800" dirty="0">
                <a:effectLst/>
                <a:latin typeface="Arial" panose="020B0604020202020204" pitchFamily="34" charset="0"/>
                <a:ea typeface="Calibri" panose="020F0502020204030204" pitchFamily="34" charset="0"/>
                <a:cs typeface="Arial" panose="020B0604020202020204" pitchFamily="34" charset="0"/>
              </a:rPr>
              <a:t> and </a:t>
            </a:r>
            <a:r>
              <a:rPr lang="en-GB" sz="1800" dirty="0" err="1">
                <a:effectLst/>
                <a:latin typeface="Arial" panose="020B0604020202020204" pitchFamily="34" charset="0"/>
                <a:ea typeface="Calibri" panose="020F0502020204030204" pitchFamily="34" charset="0"/>
                <a:cs typeface="Arial" panose="020B0604020202020204" pitchFamily="34" charset="0"/>
              </a:rPr>
              <a:t>Vecchione</a:t>
            </a:r>
            <a:r>
              <a:rPr lang="en-GB" sz="1800" dirty="0">
                <a:effectLst/>
                <a:latin typeface="Arial" panose="020B0604020202020204" pitchFamily="34" charset="0"/>
                <a:ea typeface="Calibri" panose="020F0502020204030204" pitchFamily="34" charset="0"/>
                <a:cs typeface="Arial" panose="020B0604020202020204" pitchFamily="34" charset="0"/>
              </a:rPr>
              <a:t>, 2011).</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As a direct result of this change in policy, the company's commitment to its workers' health and happiness will become more apparent.</a:t>
            </a:r>
          </a:p>
          <a:p>
            <a:endParaRPr lang="en-GB" dirty="0"/>
          </a:p>
        </p:txBody>
      </p:sp>
      <p:sp>
        <p:nvSpPr>
          <p:cNvPr id="4" name="Slide Number Placeholder 3"/>
          <p:cNvSpPr>
            <a:spLocks noGrp="1"/>
          </p:cNvSpPr>
          <p:nvPr>
            <p:ph type="sldNum" sz="quarter" idx="5"/>
          </p:nvPr>
        </p:nvSpPr>
        <p:spPr/>
        <p:txBody>
          <a:bodyPr/>
          <a:lstStyle/>
          <a:p>
            <a:fld id="{B1579490-8123-4D09-B2A5-5BC28BBCFE75}" type="slidenum">
              <a:rPr lang="en-GB" smtClean="0"/>
              <a:t>12</a:t>
            </a:fld>
            <a:endParaRPr lang="en-GB"/>
          </a:p>
        </p:txBody>
      </p:sp>
    </p:spTree>
    <p:extLst>
      <p:ext uri="{BB962C8B-B14F-4D97-AF65-F5344CB8AC3E}">
        <p14:creationId xmlns:p14="http://schemas.microsoft.com/office/powerpoint/2010/main" val="1735600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Allowing for Work-life Balance: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Employees frequently utilise the excuse of being sick because they are afraid about the response they will receive from their managers and supervisors.</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Creating a culture within the workforce that encourages transparency and truthfulness is one of the most significant duties that a manager has (</a:t>
            </a:r>
            <a:r>
              <a:rPr lang="en-GB" sz="1800" dirty="0" err="1">
                <a:effectLst/>
                <a:latin typeface="Arial" panose="020B0604020202020204" pitchFamily="34" charset="0"/>
                <a:ea typeface="Calibri" panose="020F0502020204030204" pitchFamily="34" charset="0"/>
                <a:cs typeface="Arial" panose="020B0604020202020204" pitchFamily="34" charset="0"/>
              </a:rPr>
              <a:t>Dehue</a:t>
            </a:r>
            <a:r>
              <a:rPr lang="en-GB" sz="1800" dirty="0">
                <a:effectLst/>
                <a:latin typeface="Arial" panose="020B0604020202020204" pitchFamily="34" charset="0"/>
                <a:ea typeface="Calibri" panose="020F0502020204030204" pitchFamily="34" charset="0"/>
                <a:cs typeface="Arial" panose="020B0604020202020204" pitchFamily="34" charset="0"/>
              </a:rPr>
              <a:t> et al., 2012).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The implementation of flexible work schedules is yet another strategy for promoting a healthy work-life balance.</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Among all strategies, allowing for work-life balance is significant among all. </a:t>
            </a:r>
          </a:p>
          <a:p>
            <a:endParaRPr lang="en-GB" dirty="0"/>
          </a:p>
        </p:txBody>
      </p:sp>
      <p:sp>
        <p:nvSpPr>
          <p:cNvPr id="4" name="Slide Number Placeholder 3"/>
          <p:cNvSpPr>
            <a:spLocks noGrp="1"/>
          </p:cNvSpPr>
          <p:nvPr>
            <p:ph type="sldNum" sz="quarter" idx="5"/>
          </p:nvPr>
        </p:nvSpPr>
        <p:spPr/>
        <p:txBody>
          <a:bodyPr/>
          <a:lstStyle/>
          <a:p>
            <a:fld id="{B1579490-8123-4D09-B2A5-5BC28BBCFE75}" type="slidenum">
              <a:rPr lang="en-GB" smtClean="0"/>
              <a:t>13</a:t>
            </a:fld>
            <a:endParaRPr lang="en-GB"/>
          </a:p>
        </p:txBody>
      </p:sp>
    </p:spTree>
    <p:extLst>
      <p:ext uri="{BB962C8B-B14F-4D97-AF65-F5344CB8AC3E}">
        <p14:creationId xmlns:p14="http://schemas.microsoft.com/office/powerpoint/2010/main" val="17234963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579490-8123-4D09-B2A5-5BC28BBCFE75}" type="slidenum">
              <a:rPr lang="en-GB" smtClean="0"/>
              <a:t>15</a:t>
            </a:fld>
            <a:endParaRPr lang="en-GB"/>
          </a:p>
        </p:txBody>
      </p:sp>
    </p:spTree>
    <p:extLst>
      <p:ext uri="{BB962C8B-B14F-4D97-AF65-F5344CB8AC3E}">
        <p14:creationId xmlns:p14="http://schemas.microsoft.com/office/powerpoint/2010/main" val="17395478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2770ECAD-62DA-4594-AD01-9AF5C1E1A2CE}" type="datetimeFigureOut">
              <a:rPr lang="en-GB" smtClean="0"/>
              <a:t>17/07/2022</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1E5F3F0A-58A0-42EB-8264-5AF98DAA9965}"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9322101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70ECAD-62DA-4594-AD01-9AF5C1E1A2CE}"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5F3F0A-58A0-42EB-8264-5AF98DAA9965}" type="slidenum">
              <a:rPr lang="en-GB" smtClean="0"/>
              <a:t>‹#›</a:t>
            </a:fld>
            <a:endParaRPr lang="en-GB"/>
          </a:p>
        </p:txBody>
      </p:sp>
    </p:spTree>
    <p:extLst>
      <p:ext uri="{BB962C8B-B14F-4D97-AF65-F5344CB8AC3E}">
        <p14:creationId xmlns:p14="http://schemas.microsoft.com/office/powerpoint/2010/main" val="1595310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70ECAD-62DA-4594-AD01-9AF5C1E1A2CE}"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5F3F0A-58A0-42EB-8264-5AF98DAA9965}"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96238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70ECAD-62DA-4594-AD01-9AF5C1E1A2CE}" type="datetimeFigureOut">
              <a:rPr lang="en-GB" smtClean="0"/>
              <a:t>17/07/2022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5F3F0A-58A0-42EB-8264-5AF98DAA9965}" type="slidenum">
              <a:rPr lang="en-GB" smtClean="0"/>
              <a:t>‹#›</a:t>
            </a:fld>
            <a:endParaRPr lang="en-GB"/>
          </a:p>
        </p:txBody>
      </p:sp>
    </p:spTree>
    <p:extLst>
      <p:ext uri="{BB962C8B-B14F-4D97-AF65-F5344CB8AC3E}">
        <p14:creationId xmlns:p14="http://schemas.microsoft.com/office/powerpoint/2010/main" val="144476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70ECAD-62DA-4594-AD01-9AF5C1E1A2CE}" type="datetimeFigureOut">
              <a:rPr lang="en-GB" smtClean="0"/>
              <a:t>17/07/2022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E5F3F0A-58A0-42EB-8264-5AF98DAA9965}" type="slidenum">
              <a:rPr lang="en-GB" smtClean="0"/>
              <a:t>‹#›</a:t>
            </a:fld>
            <a:endParaRPr lang="en-GB"/>
          </a:p>
        </p:txBody>
      </p:sp>
    </p:spTree>
    <p:extLst>
      <p:ext uri="{BB962C8B-B14F-4D97-AF65-F5344CB8AC3E}">
        <p14:creationId xmlns:p14="http://schemas.microsoft.com/office/powerpoint/2010/main" val="1550218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770ECAD-62DA-4594-AD01-9AF5C1E1A2CE}" type="datetimeFigureOut">
              <a:rPr lang="en-GB" smtClean="0"/>
              <a:t>17/07/2022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E5F3F0A-58A0-42EB-8264-5AF98DAA9965}" type="slidenum">
              <a:rPr lang="en-GB" smtClean="0"/>
              <a:t>‹#›</a:t>
            </a:fld>
            <a:endParaRPr lang="en-GB"/>
          </a:p>
        </p:txBody>
      </p:sp>
    </p:spTree>
    <p:extLst>
      <p:ext uri="{BB962C8B-B14F-4D97-AF65-F5344CB8AC3E}">
        <p14:creationId xmlns:p14="http://schemas.microsoft.com/office/powerpoint/2010/main" val="1306940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70ECAD-62DA-4594-AD01-9AF5C1E1A2CE}" type="datetimeFigureOut">
              <a:rPr lang="en-GB" smtClean="0"/>
              <a:t>17/07/2022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E5F3F0A-58A0-42EB-8264-5AF98DAA9965}" type="slidenum">
              <a:rPr lang="en-GB" smtClean="0"/>
              <a:t>‹#›</a:t>
            </a:fld>
            <a:endParaRPr lang="en-GB"/>
          </a:p>
        </p:txBody>
      </p:sp>
    </p:spTree>
    <p:extLst>
      <p:ext uri="{BB962C8B-B14F-4D97-AF65-F5344CB8AC3E}">
        <p14:creationId xmlns:p14="http://schemas.microsoft.com/office/powerpoint/2010/main" val="2069511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70ECAD-62DA-4594-AD01-9AF5C1E1A2CE}" type="datetimeFigureOut">
              <a:rPr lang="en-GB" smtClean="0"/>
              <a:t>17/07/2022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5F3F0A-58A0-42EB-8264-5AF98DAA9965}" type="slidenum">
              <a:rPr lang="en-GB" smtClean="0"/>
              <a:t>‹#›</a:t>
            </a:fld>
            <a:endParaRPr lang="en-GB"/>
          </a:p>
        </p:txBody>
      </p:sp>
    </p:spTree>
    <p:extLst>
      <p:ext uri="{BB962C8B-B14F-4D97-AF65-F5344CB8AC3E}">
        <p14:creationId xmlns:p14="http://schemas.microsoft.com/office/powerpoint/2010/main" val="1342384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70ECAD-62DA-4594-AD01-9AF5C1E1A2CE}" type="datetimeFigureOut">
              <a:rPr lang="en-GB" smtClean="0"/>
              <a:t>17/07/2022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5F3F0A-58A0-42EB-8264-5AF98DAA9965}" type="slidenum">
              <a:rPr lang="en-GB" smtClean="0"/>
              <a:t>‹#›</a:t>
            </a:fld>
            <a:endParaRPr lang="en-GB"/>
          </a:p>
        </p:txBody>
      </p:sp>
    </p:spTree>
    <p:extLst>
      <p:ext uri="{BB962C8B-B14F-4D97-AF65-F5344CB8AC3E}">
        <p14:creationId xmlns:p14="http://schemas.microsoft.com/office/powerpoint/2010/main" val="1213590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70ECAD-62DA-4594-AD01-9AF5C1E1A2CE}"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5F3F0A-58A0-42EB-8264-5AF98DAA9965}" type="slidenum">
              <a:rPr lang="en-GB" smtClean="0"/>
              <a:t>‹#›</a:t>
            </a:fld>
            <a:endParaRPr lang="en-GB"/>
          </a:p>
        </p:txBody>
      </p:sp>
    </p:spTree>
    <p:extLst>
      <p:ext uri="{BB962C8B-B14F-4D97-AF65-F5344CB8AC3E}">
        <p14:creationId xmlns:p14="http://schemas.microsoft.com/office/powerpoint/2010/main" val="1938366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70ECAD-62DA-4594-AD01-9AF5C1E1A2CE}"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5F3F0A-58A0-42EB-8264-5AF98DAA9965}" type="slidenum">
              <a:rPr lang="en-GB" smtClean="0"/>
              <a:t>‹#›</a:t>
            </a:fld>
            <a:endParaRPr lang="en-GB"/>
          </a:p>
        </p:txBody>
      </p:sp>
    </p:spTree>
    <p:extLst>
      <p:ext uri="{BB962C8B-B14F-4D97-AF65-F5344CB8AC3E}">
        <p14:creationId xmlns:p14="http://schemas.microsoft.com/office/powerpoint/2010/main" val="2314803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2770ECAD-62DA-4594-AD01-9AF5C1E1A2CE}" type="datetimeFigureOut">
              <a:rPr lang="en-GB" smtClean="0"/>
              <a:t>17/07/2022</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1E5F3F0A-58A0-42EB-8264-5AF98DAA9965}" type="slidenum">
              <a:rPr lang="en-GB" smtClean="0"/>
              <a:t>‹#›</a:t>
            </a:fld>
            <a:endParaRPr lang="en-GB"/>
          </a:p>
        </p:txBody>
      </p:sp>
    </p:spTree>
    <p:extLst>
      <p:ext uri="{BB962C8B-B14F-4D97-AF65-F5344CB8AC3E}">
        <p14:creationId xmlns:p14="http://schemas.microsoft.com/office/powerpoint/2010/main" val="271963967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tmp"/><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3FAEA-07AC-824C-D070-255FA7BA56C3}"/>
              </a:ext>
            </a:extLst>
          </p:cNvPr>
          <p:cNvSpPr>
            <a:spLocks noGrp="1"/>
          </p:cNvSpPr>
          <p:nvPr>
            <p:ph type="ctrTitle"/>
          </p:nvPr>
        </p:nvSpPr>
        <p:spPr>
          <a:xfrm>
            <a:off x="1261872" y="758952"/>
            <a:ext cx="9418320" cy="3074494"/>
          </a:xfrm>
        </p:spPr>
        <p:txBody>
          <a:bodyPr/>
          <a:lstStyle/>
          <a:p>
            <a:r>
              <a:rPr lang="en-GB" sz="6000" b="1" dirty="0">
                <a:effectLst/>
                <a:latin typeface="Arial" panose="020B0604020202020204" pitchFamily="34" charset="0"/>
                <a:ea typeface="Calibri" panose="020F0502020204030204" pitchFamily="34" charset="0"/>
                <a:cs typeface="Arial" panose="020B0604020202020204" pitchFamily="34" charset="0"/>
              </a:rPr>
              <a:t>Topic: Problem Solving and Decision Making</a:t>
            </a:r>
            <a:endParaRPr lang="en-GB" dirty="0"/>
          </a:p>
        </p:txBody>
      </p:sp>
      <p:sp>
        <p:nvSpPr>
          <p:cNvPr id="3" name="Subtitle 2">
            <a:extLst>
              <a:ext uri="{FF2B5EF4-FFF2-40B4-BE49-F238E27FC236}">
                <a16:creationId xmlns:a16="http://schemas.microsoft.com/office/drawing/2014/main" id="{48703695-F7EB-BD3E-B2B7-A67AEF72F028}"/>
              </a:ext>
            </a:extLst>
          </p:cNvPr>
          <p:cNvSpPr>
            <a:spLocks noGrp="1"/>
          </p:cNvSpPr>
          <p:nvPr>
            <p:ph type="subTitle" idx="1"/>
          </p:nvPr>
        </p:nvSpPr>
        <p:spPr>
          <a:xfrm>
            <a:off x="1613564" y="4407408"/>
            <a:ext cx="9418320" cy="1691640"/>
          </a:xfrm>
        </p:spPr>
        <p:txBody>
          <a:bodyPr>
            <a:normAutofit fontScale="92500" lnSpcReduction="10000"/>
          </a:bodyPr>
          <a:lstStyle/>
          <a:p>
            <a:r>
              <a:rPr lang="en-GB" sz="2400" b="1" dirty="0">
                <a:effectLst/>
                <a:latin typeface="Arial" panose="020B0604020202020204" pitchFamily="34" charset="0"/>
                <a:ea typeface="Calibri" panose="020F0502020204030204" pitchFamily="34" charset="0"/>
                <a:cs typeface="Arial" panose="020B0604020202020204" pitchFamily="34" charset="0"/>
              </a:rPr>
              <a:t>Assignment title: Problem Solving and Decision Making</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0" marR="0" algn="ctr">
              <a:lnSpc>
                <a:spcPct val="107000"/>
              </a:lnSpc>
              <a:spcBef>
                <a:spcPts val="0"/>
              </a:spcBef>
              <a:spcAft>
                <a:spcPts val="800"/>
              </a:spcAft>
            </a:pPr>
            <a:r>
              <a:rPr lang="en-GB" sz="2400" b="1" dirty="0">
                <a:effectLst/>
                <a:latin typeface="Arial" panose="020B0604020202020204" pitchFamily="34" charset="0"/>
                <a:ea typeface="Calibri" panose="020F0502020204030204" pitchFamily="34" charset="0"/>
                <a:cs typeface="Arial" panose="020B0604020202020204" pitchFamily="34" charset="0"/>
              </a:rPr>
              <a:t>Name: Waris Ali Qadri</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0" marR="0" algn="ctr">
              <a:lnSpc>
                <a:spcPct val="107000"/>
              </a:lnSpc>
              <a:spcBef>
                <a:spcPts val="0"/>
              </a:spcBef>
              <a:spcAft>
                <a:spcPts val="800"/>
              </a:spcAft>
            </a:pPr>
            <a:r>
              <a:rPr lang="en-GB" sz="2400" b="1" dirty="0">
                <a:effectLst/>
                <a:latin typeface="Arial" panose="020B0604020202020204" pitchFamily="34" charset="0"/>
                <a:ea typeface="Calibri" panose="020F0502020204030204" pitchFamily="34" charset="0"/>
                <a:cs typeface="Arial" panose="020B0604020202020204" pitchFamily="34" charset="0"/>
              </a:rPr>
              <a:t>ID: 1921231</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0" marR="0" algn="ctr">
              <a:lnSpc>
                <a:spcPct val="107000"/>
              </a:lnSpc>
              <a:spcBef>
                <a:spcPts val="0"/>
              </a:spcBef>
              <a:spcAft>
                <a:spcPts val="800"/>
              </a:spcAft>
            </a:pPr>
            <a:r>
              <a:rPr lang="en-GB" sz="2400" b="1" dirty="0">
                <a:effectLst/>
                <a:latin typeface="Arial" panose="020B0604020202020204" pitchFamily="34" charset="0"/>
                <a:ea typeface="Calibri" panose="020F0502020204030204" pitchFamily="34" charset="0"/>
                <a:cs typeface="Arial" panose="020B0604020202020204" pitchFamily="34" charset="0"/>
              </a:rPr>
              <a:t>Lecturer’s Name: Julius </a:t>
            </a:r>
            <a:r>
              <a:rPr lang="en-GB" sz="2400" b="1" dirty="0" err="1">
                <a:latin typeface="Arial" panose="020B0604020202020204" pitchFamily="34" charset="0"/>
                <a:ea typeface="Calibri" panose="020F0502020204030204" pitchFamily="34" charset="0"/>
                <a:cs typeface="Arial" panose="020B0604020202020204" pitchFamily="34" charset="0"/>
              </a:rPr>
              <a:t>A</a:t>
            </a:r>
            <a:r>
              <a:rPr lang="en-GB" sz="2400" b="1" dirty="0" err="1">
                <a:effectLst/>
                <a:latin typeface="Arial" panose="020B0604020202020204" pitchFamily="34" charset="0"/>
                <a:ea typeface="Calibri" panose="020F0502020204030204" pitchFamily="34" charset="0"/>
                <a:cs typeface="Arial" panose="020B0604020202020204" pitchFamily="34" charset="0"/>
              </a:rPr>
              <a:t>zasoo</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71928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731DC-8BD6-F4A8-D7E7-84C842C2FC1D}"/>
              </a:ext>
            </a:extLst>
          </p:cNvPr>
          <p:cNvSpPr>
            <a:spLocks noGrp="1"/>
          </p:cNvSpPr>
          <p:nvPr>
            <p:ph type="ctrTitle"/>
          </p:nvPr>
        </p:nvSpPr>
        <p:spPr>
          <a:xfrm>
            <a:off x="1524000" y="1122363"/>
            <a:ext cx="9144000" cy="1423129"/>
          </a:xfrm>
        </p:spPr>
        <p:txBody>
          <a:bodyPr>
            <a:normAutofit fontScale="90000"/>
          </a:bodyPr>
          <a:lstStyle/>
          <a:p>
            <a:r>
              <a:rPr lang="en-US" dirty="0"/>
              <a:t>Introduction of this study</a:t>
            </a:r>
            <a:endParaRPr lang="en-GB" dirty="0"/>
          </a:p>
        </p:txBody>
      </p:sp>
      <p:sp>
        <p:nvSpPr>
          <p:cNvPr id="3" name="Subtitle 2">
            <a:extLst>
              <a:ext uri="{FF2B5EF4-FFF2-40B4-BE49-F238E27FC236}">
                <a16:creationId xmlns:a16="http://schemas.microsoft.com/office/drawing/2014/main" id="{4A75E014-46C0-1C5C-1EED-3174C1EA45F6}"/>
              </a:ext>
            </a:extLst>
          </p:cNvPr>
          <p:cNvSpPr>
            <a:spLocks noGrp="1"/>
          </p:cNvSpPr>
          <p:nvPr>
            <p:ph type="subTitle" idx="1"/>
          </p:nvPr>
        </p:nvSpPr>
        <p:spPr>
          <a:xfrm>
            <a:off x="1524000" y="3131488"/>
            <a:ext cx="9144000" cy="3015047"/>
          </a:xfrm>
        </p:spPr>
        <p:txBody>
          <a:bodyPr/>
          <a:lstStyle/>
          <a:p>
            <a:r>
              <a:rPr lang="en-GB" sz="1800" dirty="0">
                <a:effectLst/>
                <a:latin typeface="Arial" panose="020B0604020202020204" pitchFamily="34" charset="0"/>
                <a:ea typeface="Calibri" panose="020F0502020204030204" pitchFamily="34" charset="0"/>
                <a:cs typeface="Arial" panose="020B0604020202020204" pitchFamily="34" charset="0"/>
              </a:rPr>
              <a:t>The purpose of this study is to investigate the factors that contribute to a shortage of workers in the Proper Care industry as well as the ways in which that shortage impacts businesses and the people who work for them.</a:t>
            </a:r>
          </a:p>
          <a:p>
            <a:endParaRPr lang="en-GB" dirty="0"/>
          </a:p>
        </p:txBody>
      </p:sp>
    </p:spTree>
    <p:extLst>
      <p:ext uri="{BB962C8B-B14F-4D97-AF65-F5344CB8AC3E}">
        <p14:creationId xmlns:p14="http://schemas.microsoft.com/office/powerpoint/2010/main" val="993928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78096-4D31-BDC7-16FC-2D1AF0D99D2B}"/>
              </a:ext>
            </a:extLst>
          </p:cNvPr>
          <p:cNvSpPr>
            <a:spLocks noGrp="1"/>
          </p:cNvSpPr>
          <p:nvPr>
            <p:ph type="ctrTitle"/>
          </p:nvPr>
        </p:nvSpPr>
        <p:spPr>
          <a:xfrm>
            <a:off x="1524000" y="529238"/>
            <a:ext cx="9144000" cy="1225421"/>
          </a:xfrm>
        </p:spPr>
        <p:txBody>
          <a:bodyPr>
            <a:normAutofit/>
          </a:bodyPr>
          <a:lstStyle/>
          <a:p>
            <a:r>
              <a:rPr lang="en-GB" sz="3600" b="1" dirty="0">
                <a:effectLst/>
                <a:latin typeface="Arial" panose="020B0604020202020204" pitchFamily="34" charset="0"/>
                <a:ea typeface="Calibri" panose="020F0502020204030204" pitchFamily="34" charset="0"/>
                <a:cs typeface="Arial" panose="020B0604020202020204" pitchFamily="34" charset="0"/>
              </a:rPr>
              <a:t>Nature and Impacts of workforce shortage:</a:t>
            </a:r>
            <a:endParaRPr lang="en-GB" sz="9600" b="1" dirty="0"/>
          </a:p>
        </p:txBody>
      </p:sp>
      <p:sp>
        <p:nvSpPr>
          <p:cNvPr id="3" name="Subtitle 2">
            <a:extLst>
              <a:ext uri="{FF2B5EF4-FFF2-40B4-BE49-F238E27FC236}">
                <a16:creationId xmlns:a16="http://schemas.microsoft.com/office/drawing/2014/main" id="{DA5E059E-1AB4-A828-8831-230F7A15554C}"/>
              </a:ext>
            </a:extLst>
          </p:cNvPr>
          <p:cNvSpPr>
            <a:spLocks noGrp="1"/>
          </p:cNvSpPr>
          <p:nvPr>
            <p:ph type="subTitle" idx="1"/>
          </p:nvPr>
        </p:nvSpPr>
        <p:spPr>
          <a:xfrm>
            <a:off x="1161536" y="1754659"/>
            <a:ext cx="10831171" cy="5103341"/>
          </a:xfrm>
        </p:spPr>
        <p:txBody>
          <a:bodyPr>
            <a:normAutofit/>
          </a:bodyPr>
          <a:lstStyle/>
          <a:p>
            <a:pPr marL="342900" marR="0" indent="-342900" algn="just">
              <a:lnSpc>
                <a:spcPct val="150000"/>
              </a:lnSpc>
              <a:spcBef>
                <a:spcPts val="0"/>
              </a:spcBef>
              <a:spcAft>
                <a:spcPts val="0"/>
              </a:spcAft>
              <a:buFont typeface="+mj-lt"/>
              <a:buAutoNum type="arabicParenR"/>
            </a:pPr>
            <a:r>
              <a:rPr lang="en-GB" sz="1800" dirty="0">
                <a:effectLst/>
                <a:latin typeface="Arial" panose="020B0604020202020204" pitchFamily="34" charset="0"/>
                <a:ea typeface="Calibri" panose="020F0502020204030204" pitchFamily="34" charset="0"/>
                <a:cs typeface="Arial" panose="020B0604020202020204" pitchFamily="34" charset="0"/>
              </a:rPr>
              <a:t>According to the management of Proper Care, it as a significant problem and believe it should be addressed immediately.</a:t>
            </a:r>
          </a:p>
          <a:p>
            <a:pPr marL="342900" marR="0" indent="-342900" algn="just">
              <a:lnSpc>
                <a:spcPct val="150000"/>
              </a:lnSpc>
              <a:spcBef>
                <a:spcPts val="0"/>
              </a:spcBef>
              <a:spcAft>
                <a:spcPts val="0"/>
              </a:spcAft>
              <a:buFont typeface="+mj-lt"/>
              <a:buAutoNum type="arabicParenR"/>
            </a:pPr>
            <a:r>
              <a:rPr lang="en-GB" sz="1800" dirty="0">
                <a:effectLst/>
                <a:latin typeface="Arial" panose="020B0604020202020204" pitchFamily="34" charset="0"/>
                <a:ea typeface="Calibri" panose="020F0502020204030204" pitchFamily="34" charset="0"/>
                <a:cs typeface="Arial" panose="020B0604020202020204" pitchFamily="34" charset="0"/>
              </a:rPr>
              <a:t>It is possible that this may have a significant effect on the morale of health care employees, which will lead to a decrease in both job satisfaction and motivation (</a:t>
            </a:r>
            <a:r>
              <a:rPr lang="en-GB" sz="1800" dirty="0" err="1">
                <a:effectLst/>
                <a:latin typeface="Arial" panose="020B0604020202020204" pitchFamily="34" charset="0"/>
                <a:ea typeface="Calibri" panose="020F0502020204030204" pitchFamily="34" charset="0"/>
                <a:cs typeface="Arial" panose="020B0604020202020204" pitchFamily="34" charset="0"/>
              </a:rPr>
              <a:t>Aluttis</a:t>
            </a:r>
            <a:r>
              <a:rPr lang="en-GB" sz="1800" dirty="0">
                <a:effectLst/>
                <a:latin typeface="Arial" panose="020B0604020202020204" pitchFamily="34" charset="0"/>
                <a:ea typeface="Calibri" panose="020F0502020204030204" pitchFamily="34" charset="0"/>
                <a:cs typeface="Arial" panose="020B0604020202020204" pitchFamily="34" charset="0"/>
              </a:rPr>
              <a:t> et al., 2014).</a:t>
            </a:r>
          </a:p>
          <a:p>
            <a:pPr marL="342900" marR="0" indent="-342900" algn="just">
              <a:lnSpc>
                <a:spcPct val="150000"/>
              </a:lnSpc>
              <a:spcBef>
                <a:spcPts val="0"/>
              </a:spcBef>
              <a:spcAft>
                <a:spcPts val="0"/>
              </a:spcAft>
              <a:buFont typeface="+mj-lt"/>
              <a:buAutoNum type="arabicParenR"/>
            </a:pPr>
            <a:r>
              <a:rPr lang="en-GB" sz="1800" dirty="0">
                <a:effectLst/>
                <a:latin typeface="Arial" panose="020B0604020202020204" pitchFamily="34" charset="0"/>
                <a:ea typeface="Calibri" panose="020F0502020204030204" pitchFamily="34" charset="0"/>
                <a:cs typeface="Arial" panose="020B0604020202020204" pitchFamily="34" charset="0"/>
              </a:rPr>
              <a:t>The degree to which workers are pleased with the conditions in which they perform their jobs has a direct bearing on the overall health of a business.</a:t>
            </a:r>
          </a:p>
          <a:p>
            <a:pPr marL="342900" marR="0" indent="-342900" algn="just">
              <a:lnSpc>
                <a:spcPct val="150000"/>
              </a:lnSpc>
              <a:spcBef>
                <a:spcPts val="0"/>
              </a:spcBef>
              <a:spcAft>
                <a:spcPts val="0"/>
              </a:spcAft>
              <a:buFont typeface="+mj-lt"/>
              <a:buAutoNum type="arabicParenR"/>
            </a:pPr>
            <a:r>
              <a:rPr lang="en-GB" sz="1800" dirty="0">
                <a:effectLst/>
                <a:latin typeface="Arial" panose="020B0604020202020204" pitchFamily="34" charset="0"/>
                <a:ea typeface="Calibri" panose="020F0502020204030204" pitchFamily="34" charset="0"/>
                <a:cs typeface="Arial" panose="020B0604020202020204" pitchFamily="34" charset="0"/>
              </a:rPr>
              <a:t>If this pattern continues, those who offer medical treatment are concerned that they may be forced to decrease the scope of their operations or possibly go out of business entirely (Blake et al., 2020).</a:t>
            </a:r>
          </a:p>
          <a:p>
            <a:pPr marL="342900" indent="-342900" algn="just">
              <a:lnSpc>
                <a:spcPct val="150000"/>
              </a:lnSpc>
              <a:spcBef>
                <a:spcPts val="0"/>
              </a:spcBef>
              <a:buFont typeface="+mj-lt"/>
              <a:buAutoNum type="arabicParenR"/>
            </a:pPr>
            <a:r>
              <a:rPr lang="en-GB" sz="1800" dirty="0">
                <a:effectLst/>
                <a:latin typeface="Arial" panose="020B0604020202020204" pitchFamily="34" charset="0"/>
                <a:ea typeface="Calibri" panose="020F0502020204030204" pitchFamily="34" charset="0"/>
                <a:cs typeface="Arial" panose="020B0604020202020204" pitchFamily="34" charset="0"/>
              </a:rPr>
              <a:t>It may be difficult for employees to be productive when working in a medical facility that has poor ventilation and a lot of noise because of the poor quality of their workstations and furnishings, which may make it difficult for employees to be productive.</a:t>
            </a:r>
          </a:p>
          <a:p>
            <a:pPr marL="0" marR="0" algn="just">
              <a:lnSpc>
                <a:spcPct val="150000"/>
              </a:lnSpc>
              <a:spcBef>
                <a:spcPts val="0"/>
              </a:spcBef>
              <a:spcAft>
                <a:spcPts val="0"/>
              </a:spcAft>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27156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37CC6-027E-B0D7-5D13-D25C23D3F02E}"/>
              </a:ext>
            </a:extLst>
          </p:cNvPr>
          <p:cNvSpPr>
            <a:spLocks noGrp="1"/>
          </p:cNvSpPr>
          <p:nvPr>
            <p:ph type="ctrTitle"/>
          </p:nvPr>
        </p:nvSpPr>
        <p:spPr>
          <a:xfrm>
            <a:off x="1524000" y="1122363"/>
            <a:ext cx="9144000" cy="1655762"/>
          </a:xfrm>
        </p:spPr>
        <p:txBody>
          <a:bodyPr>
            <a:normAutofit/>
          </a:bodyPr>
          <a:lstStyle/>
          <a:p>
            <a:pPr marL="0" marR="0">
              <a:lnSpc>
                <a:spcPct val="150000"/>
              </a:lnSpc>
              <a:spcBef>
                <a:spcPts val="0"/>
              </a:spcBef>
              <a:spcAft>
                <a:spcPts val="0"/>
              </a:spcAft>
            </a:pPr>
            <a:r>
              <a:rPr lang="en-GB" sz="3200" b="1" dirty="0">
                <a:effectLst/>
                <a:latin typeface="Arial" panose="020B0604020202020204" pitchFamily="34" charset="0"/>
                <a:ea typeface="Calibri" panose="020F0502020204030204" pitchFamily="34" charset="0"/>
                <a:cs typeface="Arial" panose="020B0604020202020204" pitchFamily="34" charset="0"/>
              </a:rPr>
              <a:t>PESTEL Analysis:</a:t>
            </a:r>
            <a:br>
              <a:rPr lang="en-GB" sz="3200" b="1" dirty="0">
                <a:effectLst/>
                <a:latin typeface="Arial" panose="020B0604020202020204" pitchFamily="34" charset="0"/>
                <a:ea typeface="Calibri" panose="020F0502020204030204" pitchFamily="34" charset="0"/>
                <a:cs typeface="Arial" panose="020B0604020202020204" pitchFamily="34" charset="0"/>
              </a:rPr>
            </a:br>
            <a:r>
              <a:rPr lang="en-GB" sz="3200" b="1" dirty="0">
                <a:effectLst/>
                <a:latin typeface="Arial" panose="020B0604020202020204" pitchFamily="34" charset="0"/>
                <a:ea typeface="Calibri" panose="020F0502020204030204" pitchFamily="34" charset="0"/>
                <a:cs typeface="Arial" panose="020B0604020202020204" pitchFamily="34" charset="0"/>
              </a:rPr>
              <a:t>Political:</a:t>
            </a:r>
            <a:endParaRPr lang="en-GB" sz="7200" dirty="0"/>
          </a:p>
        </p:txBody>
      </p:sp>
      <p:sp>
        <p:nvSpPr>
          <p:cNvPr id="3" name="Subtitle 2">
            <a:extLst>
              <a:ext uri="{FF2B5EF4-FFF2-40B4-BE49-F238E27FC236}">
                <a16:creationId xmlns:a16="http://schemas.microsoft.com/office/drawing/2014/main" id="{678C02DA-680C-06F1-8A47-4A1A08E7C671}"/>
              </a:ext>
            </a:extLst>
          </p:cNvPr>
          <p:cNvSpPr>
            <a:spLocks noGrp="1"/>
          </p:cNvSpPr>
          <p:nvPr>
            <p:ph type="subTitle" idx="1"/>
          </p:nvPr>
        </p:nvSpPr>
        <p:spPr>
          <a:xfrm>
            <a:off x="1524000" y="2990335"/>
            <a:ext cx="9144000" cy="3534033"/>
          </a:xfrm>
        </p:spPr>
        <p:txBody>
          <a:bodyPr>
            <a:normAutofit/>
          </a:bodyPr>
          <a:lstStyle/>
          <a:p>
            <a:pPr marL="457200" indent="-457200" algn="l">
              <a:buFont typeface="+mj-lt"/>
              <a:buAutoNum type="arabicPeriod"/>
            </a:pPr>
            <a:r>
              <a:rPr lang="en-GB" sz="2400" dirty="0">
                <a:effectLst/>
                <a:latin typeface="Arial" panose="020B0604020202020204" pitchFamily="34" charset="0"/>
                <a:ea typeface="Calibri" panose="020F0502020204030204" pitchFamily="34" charset="0"/>
                <a:cs typeface="Arial" panose="020B0604020202020204" pitchFamily="34" charset="0"/>
              </a:rPr>
              <a:t>Nobody knows for certain what the implications of Brexit would be for the National Health Service, as has been speculated by a number of sites.</a:t>
            </a:r>
          </a:p>
          <a:p>
            <a:pPr marL="457200" indent="-457200" algn="l">
              <a:buFont typeface="+mj-lt"/>
              <a:buAutoNum type="arabicPeriod"/>
            </a:pPr>
            <a:br>
              <a:rPr lang="en-GB" sz="2400" dirty="0">
                <a:effectLst/>
                <a:latin typeface="Arial" panose="020B0604020202020204" pitchFamily="34" charset="0"/>
                <a:ea typeface="Calibri" panose="020F0502020204030204" pitchFamily="34" charset="0"/>
                <a:cs typeface="Arial" panose="020B0604020202020204" pitchFamily="34" charset="0"/>
              </a:rPr>
            </a:br>
            <a:r>
              <a:rPr lang="en-GB" sz="2400" dirty="0">
                <a:effectLst/>
                <a:latin typeface="Arial" panose="020B0604020202020204" pitchFamily="34" charset="0"/>
                <a:ea typeface="Calibri" panose="020F0502020204030204" pitchFamily="34" charset="0"/>
                <a:cs typeface="Arial" panose="020B0604020202020204" pitchFamily="34" charset="0"/>
              </a:rPr>
              <a:t>Some industry professionals are of the opinion that employees of the NHS could suffer as a result of Brexit if it leads to living conditions that are more challenging or unsatisfactory for immigrants (</a:t>
            </a:r>
            <a:r>
              <a:rPr lang="en-GB" sz="2400" dirty="0" err="1">
                <a:effectLst/>
                <a:latin typeface="Arial" panose="020B0604020202020204" pitchFamily="34" charset="0"/>
                <a:ea typeface="Calibri" panose="020F0502020204030204" pitchFamily="34" charset="0"/>
                <a:cs typeface="Arial" panose="020B0604020202020204" pitchFamily="34" charset="0"/>
              </a:rPr>
              <a:t>Aluttis</a:t>
            </a:r>
            <a:r>
              <a:rPr lang="en-GB" sz="2400" dirty="0">
                <a:effectLst/>
                <a:latin typeface="Arial" panose="020B0604020202020204" pitchFamily="34" charset="0"/>
                <a:ea typeface="Calibri" panose="020F0502020204030204" pitchFamily="34" charset="0"/>
                <a:cs typeface="Arial" panose="020B0604020202020204" pitchFamily="34" charset="0"/>
              </a:rPr>
              <a:t> et al., 2014).</a:t>
            </a:r>
            <a:br>
              <a:rPr lang="en-GB" sz="2400" dirty="0">
                <a:effectLst/>
                <a:latin typeface="Arial" panose="020B0604020202020204" pitchFamily="34" charset="0"/>
                <a:ea typeface="Calibri" panose="020F0502020204030204" pitchFamily="34" charset="0"/>
                <a:cs typeface="Arial" panose="020B0604020202020204" pitchFamily="34" charset="0"/>
              </a:rPr>
            </a:br>
            <a:endParaRPr lang="en-GB" dirty="0"/>
          </a:p>
        </p:txBody>
      </p:sp>
    </p:spTree>
    <p:extLst>
      <p:ext uri="{BB962C8B-B14F-4D97-AF65-F5344CB8AC3E}">
        <p14:creationId xmlns:p14="http://schemas.microsoft.com/office/powerpoint/2010/main" val="36767538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C5202-1CC8-2FBD-7865-351FF899E3E5}"/>
              </a:ext>
            </a:extLst>
          </p:cNvPr>
          <p:cNvSpPr>
            <a:spLocks noGrp="1"/>
          </p:cNvSpPr>
          <p:nvPr>
            <p:ph type="ctrTitle"/>
          </p:nvPr>
        </p:nvSpPr>
        <p:spPr>
          <a:xfrm>
            <a:off x="1524000" y="568454"/>
            <a:ext cx="9144000" cy="1101853"/>
          </a:xfrm>
        </p:spPr>
        <p:txBody>
          <a:bodyPr/>
          <a:lstStyle/>
          <a:p>
            <a:r>
              <a:rPr lang="en-US" dirty="0"/>
              <a:t>Economic</a:t>
            </a:r>
            <a:endParaRPr lang="en-GB" dirty="0"/>
          </a:p>
        </p:txBody>
      </p:sp>
      <p:sp>
        <p:nvSpPr>
          <p:cNvPr id="3" name="Subtitle 2">
            <a:extLst>
              <a:ext uri="{FF2B5EF4-FFF2-40B4-BE49-F238E27FC236}">
                <a16:creationId xmlns:a16="http://schemas.microsoft.com/office/drawing/2014/main" id="{A3742FDE-D5E6-B341-4836-004D131A9304}"/>
              </a:ext>
            </a:extLst>
          </p:cNvPr>
          <p:cNvSpPr>
            <a:spLocks noGrp="1"/>
          </p:cNvSpPr>
          <p:nvPr>
            <p:ph type="subTitle" idx="1"/>
          </p:nvPr>
        </p:nvSpPr>
        <p:spPr>
          <a:xfrm>
            <a:off x="1524000" y="1952367"/>
            <a:ext cx="9144000" cy="4003589"/>
          </a:xfrm>
        </p:spPr>
        <p:txBody>
          <a:bodyPr/>
          <a:lstStyle/>
          <a:p>
            <a:pPr marL="342900" marR="0" indent="-342900" algn="just">
              <a:lnSpc>
                <a:spcPct val="150000"/>
              </a:lnSpc>
              <a:spcBef>
                <a:spcPts val="0"/>
              </a:spcBef>
              <a:spcAft>
                <a:spcPts val="0"/>
              </a:spcAft>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The economic crisis that began in 2008 has had a devastating effect on the National Health Service in the United Kingdom.</a:t>
            </a:r>
          </a:p>
          <a:p>
            <a:pPr marL="342900" marR="0" indent="-342900" algn="just">
              <a:lnSpc>
                <a:spcPct val="150000"/>
              </a:lnSpc>
              <a:spcBef>
                <a:spcPts val="0"/>
              </a:spcBef>
              <a:spcAft>
                <a:spcPts val="0"/>
              </a:spcAft>
              <a:buFont typeface="+mj-lt"/>
              <a:buAutoNum type="arabicPeriod"/>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342900" marR="0" indent="-342900" algn="just">
              <a:lnSpc>
                <a:spcPct val="150000"/>
              </a:lnSpc>
              <a:spcBef>
                <a:spcPts val="0"/>
              </a:spcBef>
              <a:spcAft>
                <a:spcPts val="0"/>
              </a:spcAft>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Because of the global economic crisis of 2008, the National Health Service is unable to provide patients with therapy that is suitable (</a:t>
            </a:r>
            <a:r>
              <a:rPr lang="en-GB" sz="1800" dirty="0" err="1">
                <a:effectLst/>
                <a:latin typeface="Arial" panose="020B0604020202020204" pitchFamily="34" charset="0"/>
                <a:ea typeface="Calibri" panose="020F0502020204030204" pitchFamily="34" charset="0"/>
                <a:cs typeface="Arial" panose="020B0604020202020204" pitchFamily="34" charset="0"/>
              </a:rPr>
              <a:t>Simou</a:t>
            </a:r>
            <a:r>
              <a:rPr lang="en-GB" sz="1800" dirty="0">
                <a:effectLst/>
                <a:latin typeface="Arial" panose="020B0604020202020204" pitchFamily="34" charset="0"/>
                <a:ea typeface="Calibri" panose="020F0502020204030204" pitchFamily="34" charset="0"/>
                <a:cs typeface="Arial" panose="020B0604020202020204" pitchFamily="34" charset="0"/>
              </a:rPr>
              <a:t> and </a:t>
            </a:r>
            <a:r>
              <a:rPr lang="en-GB" sz="1800" dirty="0" err="1">
                <a:effectLst/>
                <a:latin typeface="Arial" panose="020B0604020202020204" pitchFamily="34" charset="0"/>
                <a:ea typeface="Calibri" panose="020F0502020204030204" pitchFamily="34" charset="0"/>
                <a:cs typeface="Arial" panose="020B0604020202020204" pitchFamily="34" charset="0"/>
              </a:rPr>
              <a:t>Koutsogeorgou</a:t>
            </a:r>
            <a:r>
              <a:rPr lang="en-GB" sz="1800" dirty="0">
                <a:effectLst/>
                <a:latin typeface="Arial" panose="020B0604020202020204" pitchFamily="34" charset="0"/>
                <a:ea typeface="Calibri" panose="020F0502020204030204" pitchFamily="34" charset="0"/>
                <a:cs typeface="Arial" panose="020B0604020202020204" pitchFamily="34" charset="0"/>
              </a:rPr>
              <a:t>, 2014).</a:t>
            </a:r>
          </a:p>
          <a:p>
            <a:pPr marL="342900" marR="0" indent="-342900" algn="just">
              <a:lnSpc>
                <a:spcPct val="150000"/>
              </a:lnSpc>
              <a:spcBef>
                <a:spcPts val="0"/>
              </a:spcBef>
              <a:spcAft>
                <a:spcPts val="0"/>
              </a:spcAft>
              <a:buFont typeface="+mj-lt"/>
              <a:buAutoNum type="arabicPeriod"/>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342900" marR="0" indent="-342900" algn="just">
              <a:lnSpc>
                <a:spcPct val="150000"/>
              </a:lnSpc>
              <a:spcBef>
                <a:spcPts val="0"/>
              </a:spcBef>
              <a:spcAft>
                <a:spcPts val="0"/>
              </a:spcAft>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The training industry suffers from a severe lack of available qualified workers. </a:t>
            </a:r>
          </a:p>
          <a:p>
            <a:endParaRPr lang="en-GB" dirty="0"/>
          </a:p>
        </p:txBody>
      </p:sp>
    </p:spTree>
    <p:extLst>
      <p:ext uri="{BB962C8B-B14F-4D97-AF65-F5344CB8AC3E}">
        <p14:creationId xmlns:p14="http://schemas.microsoft.com/office/powerpoint/2010/main" val="3566060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08C8F-2378-F36E-0799-63D9BEA0187B}"/>
              </a:ext>
            </a:extLst>
          </p:cNvPr>
          <p:cNvSpPr>
            <a:spLocks noGrp="1"/>
          </p:cNvSpPr>
          <p:nvPr>
            <p:ph type="ctrTitle"/>
          </p:nvPr>
        </p:nvSpPr>
        <p:spPr>
          <a:xfrm>
            <a:off x="1524000" y="642595"/>
            <a:ext cx="9144000" cy="1175994"/>
          </a:xfrm>
        </p:spPr>
        <p:txBody>
          <a:bodyPr/>
          <a:lstStyle/>
          <a:p>
            <a:r>
              <a:rPr lang="en-US" dirty="0"/>
              <a:t>Social Factors:</a:t>
            </a:r>
            <a:endParaRPr lang="en-GB" dirty="0"/>
          </a:p>
        </p:txBody>
      </p:sp>
      <p:sp>
        <p:nvSpPr>
          <p:cNvPr id="3" name="Subtitle 2">
            <a:extLst>
              <a:ext uri="{FF2B5EF4-FFF2-40B4-BE49-F238E27FC236}">
                <a16:creationId xmlns:a16="http://schemas.microsoft.com/office/drawing/2014/main" id="{6B16F395-BCF3-F6B5-90C8-217DC341430C}"/>
              </a:ext>
            </a:extLst>
          </p:cNvPr>
          <p:cNvSpPr>
            <a:spLocks noGrp="1"/>
          </p:cNvSpPr>
          <p:nvPr>
            <p:ph type="subTitle" idx="1"/>
          </p:nvPr>
        </p:nvSpPr>
        <p:spPr>
          <a:xfrm>
            <a:off x="1524000" y="2125361"/>
            <a:ext cx="9144000" cy="4090043"/>
          </a:xfrm>
        </p:spPr>
        <p:txBody>
          <a:bodyPr/>
          <a:lstStyle/>
          <a:p>
            <a:pPr marL="342900" marR="0" indent="-342900" algn="l">
              <a:lnSpc>
                <a:spcPct val="150000"/>
              </a:lnSpc>
              <a:spcBef>
                <a:spcPts val="0"/>
              </a:spcBef>
              <a:spcAft>
                <a:spcPts val="0"/>
              </a:spcAft>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Because people in industrialised nations like the United Kingdom demand that their governments spend as much money as possible on their health care, these nations have more treatment alternatives available to them than less developed nations (Unruh et al., 2022).</a:t>
            </a:r>
          </a:p>
          <a:p>
            <a:pPr marL="342900" marR="0" indent="-342900" algn="l">
              <a:lnSpc>
                <a:spcPct val="150000"/>
              </a:lnSpc>
              <a:spcBef>
                <a:spcPts val="0"/>
              </a:spcBef>
              <a:spcAft>
                <a:spcPts val="0"/>
              </a:spcAft>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Disorders with a late start, such as diabetes and some forms of cancer, can be highly costly to diagnose, treat, and keep under control. The National Health Service in the United Kingdom is encountering an increase in demand since the population there is getting older (Matheson et al., 2016).</a:t>
            </a:r>
          </a:p>
          <a:p>
            <a:pPr marL="342900" indent="-342900" algn="l">
              <a:buFont typeface="+mj-lt"/>
              <a:buAutoNum type="arabicPeriod"/>
            </a:pPr>
            <a:r>
              <a:rPr lang="en-GB" sz="1800" dirty="0">
                <a:effectLst/>
                <a:latin typeface="Arial" panose="020B0604020202020204" pitchFamily="34" charset="0"/>
                <a:ea typeface="Calibri" panose="020F0502020204030204" pitchFamily="34" charset="0"/>
              </a:rPr>
              <a:t>Despite the falling death rate, the National Health Service (NHS) is facing new challenges in its quest to provide better treatment than ever before</a:t>
            </a:r>
            <a:endParaRPr lang="en-GB" dirty="0"/>
          </a:p>
        </p:txBody>
      </p:sp>
    </p:spTree>
    <p:extLst>
      <p:ext uri="{BB962C8B-B14F-4D97-AF65-F5344CB8AC3E}">
        <p14:creationId xmlns:p14="http://schemas.microsoft.com/office/powerpoint/2010/main" val="31616396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BD0A5-3E9B-7BE7-3B97-21D404763F34}"/>
              </a:ext>
            </a:extLst>
          </p:cNvPr>
          <p:cNvSpPr>
            <a:spLocks noGrp="1"/>
          </p:cNvSpPr>
          <p:nvPr>
            <p:ph type="ctrTitle"/>
          </p:nvPr>
        </p:nvSpPr>
        <p:spPr>
          <a:xfrm>
            <a:off x="1524000" y="506628"/>
            <a:ext cx="9144000" cy="928859"/>
          </a:xfrm>
        </p:spPr>
        <p:txBody>
          <a:bodyPr>
            <a:normAutofit fontScale="90000"/>
          </a:bodyPr>
          <a:lstStyle/>
          <a:p>
            <a:r>
              <a:rPr lang="en-US" dirty="0"/>
              <a:t>Technological</a:t>
            </a:r>
            <a:endParaRPr lang="en-GB" dirty="0"/>
          </a:p>
        </p:txBody>
      </p:sp>
      <p:sp>
        <p:nvSpPr>
          <p:cNvPr id="3" name="Subtitle 2">
            <a:extLst>
              <a:ext uri="{FF2B5EF4-FFF2-40B4-BE49-F238E27FC236}">
                <a16:creationId xmlns:a16="http://schemas.microsoft.com/office/drawing/2014/main" id="{32F7B825-0BC5-A099-F547-8EE29B6959BC}"/>
              </a:ext>
            </a:extLst>
          </p:cNvPr>
          <p:cNvSpPr>
            <a:spLocks noGrp="1"/>
          </p:cNvSpPr>
          <p:nvPr>
            <p:ph type="subTitle" idx="1"/>
          </p:nvPr>
        </p:nvSpPr>
        <p:spPr>
          <a:xfrm>
            <a:off x="1524000" y="1631092"/>
            <a:ext cx="9745362" cy="5226907"/>
          </a:xfrm>
        </p:spPr>
        <p:txBody>
          <a:bodyPr>
            <a:normAutofit/>
          </a:bodyPr>
          <a:lstStyle/>
          <a:p>
            <a:pPr marL="342900" marR="0" indent="-342900" algn="l">
              <a:lnSpc>
                <a:spcPct val="150000"/>
              </a:lnSpc>
              <a:spcBef>
                <a:spcPts val="0"/>
              </a:spcBef>
              <a:spcAft>
                <a:spcPts val="0"/>
              </a:spcAft>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people now have easier access to knowledge as a direct result of technological advancements.</a:t>
            </a:r>
          </a:p>
          <a:p>
            <a:pPr marL="342900" marR="0" indent="-342900" algn="l">
              <a:lnSpc>
                <a:spcPct val="150000"/>
              </a:lnSpc>
              <a:spcBef>
                <a:spcPts val="0"/>
              </a:spcBef>
              <a:spcAft>
                <a:spcPts val="0"/>
              </a:spcAft>
              <a:buFont typeface="+mj-lt"/>
              <a:buAutoNum type="arabicPeriod"/>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342900" marR="0" indent="-342900" algn="l">
              <a:lnSpc>
                <a:spcPct val="150000"/>
              </a:lnSpc>
              <a:spcBef>
                <a:spcPts val="0"/>
              </a:spcBef>
              <a:spcAft>
                <a:spcPts val="0"/>
              </a:spcAft>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The application of new technologies is proving beneficial to medical care establishments (Gagnon et al., 2012).</a:t>
            </a:r>
          </a:p>
          <a:p>
            <a:pPr marL="342900" marR="0" indent="-342900" algn="l">
              <a:lnSpc>
                <a:spcPct val="150000"/>
              </a:lnSpc>
              <a:spcBef>
                <a:spcPts val="0"/>
              </a:spcBef>
              <a:spcAft>
                <a:spcPts val="0"/>
              </a:spcAft>
              <a:buFont typeface="+mj-lt"/>
              <a:buAutoNum type="arabicPeriod"/>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342900" marR="0" indent="-342900" algn="l">
              <a:lnSpc>
                <a:spcPct val="150000"/>
              </a:lnSpc>
              <a:spcBef>
                <a:spcPts val="0"/>
              </a:spcBef>
              <a:spcAft>
                <a:spcPts val="0"/>
              </a:spcAft>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Because of how affordable they are, scanning technologies have quickly become essential in healthcare facilities.</a:t>
            </a:r>
          </a:p>
          <a:p>
            <a:pPr marL="342900" marR="0" indent="-342900" algn="l">
              <a:lnSpc>
                <a:spcPct val="150000"/>
              </a:lnSpc>
              <a:spcBef>
                <a:spcPts val="0"/>
              </a:spcBef>
              <a:spcAft>
                <a:spcPts val="0"/>
              </a:spcAft>
              <a:buFont typeface="+mj-lt"/>
              <a:buAutoNum type="arabicPeriod"/>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342900" marR="0" indent="-342900" algn="l">
              <a:lnSpc>
                <a:spcPct val="150000"/>
              </a:lnSpc>
              <a:spcBef>
                <a:spcPts val="0"/>
              </a:spcBef>
              <a:spcAft>
                <a:spcPts val="0"/>
              </a:spcAft>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As a result of the availability of a variety of therapeutic approaches and therapeutic options, death rates have dropped over the course of the previous several decades (</a:t>
            </a:r>
            <a:r>
              <a:rPr lang="en-GB" sz="1800" dirty="0" err="1">
                <a:effectLst/>
                <a:latin typeface="Arial" panose="020B0604020202020204" pitchFamily="34" charset="0"/>
                <a:ea typeface="Calibri" panose="020F0502020204030204" pitchFamily="34" charset="0"/>
                <a:cs typeface="Arial" panose="020B0604020202020204" pitchFamily="34" charset="0"/>
              </a:rPr>
              <a:t>Adeloye</a:t>
            </a:r>
            <a:r>
              <a:rPr lang="en-GB" sz="1800" dirty="0">
                <a:effectLst/>
                <a:latin typeface="Arial" panose="020B0604020202020204" pitchFamily="34" charset="0"/>
                <a:ea typeface="Calibri" panose="020F0502020204030204" pitchFamily="34" charset="0"/>
                <a:cs typeface="Arial" panose="020B0604020202020204" pitchFamily="34" charset="0"/>
              </a:rPr>
              <a:t> et al, 2017).</a:t>
            </a:r>
          </a:p>
          <a:p>
            <a:endParaRPr lang="en-GB" dirty="0"/>
          </a:p>
        </p:txBody>
      </p:sp>
    </p:spTree>
    <p:extLst>
      <p:ext uri="{BB962C8B-B14F-4D97-AF65-F5344CB8AC3E}">
        <p14:creationId xmlns:p14="http://schemas.microsoft.com/office/powerpoint/2010/main" val="1911711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AAACB-FD62-826F-5538-EA48E6A5A883}"/>
              </a:ext>
            </a:extLst>
          </p:cNvPr>
          <p:cNvSpPr>
            <a:spLocks noGrp="1"/>
          </p:cNvSpPr>
          <p:nvPr>
            <p:ph type="ctrTitle"/>
          </p:nvPr>
        </p:nvSpPr>
        <p:spPr>
          <a:xfrm>
            <a:off x="1721708" y="506627"/>
            <a:ext cx="9144000" cy="1250134"/>
          </a:xfrm>
        </p:spPr>
        <p:txBody>
          <a:bodyPr/>
          <a:lstStyle/>
          <a:p>
            <a:r>
              <a:rPr lang="en-US" dirty="0"/>
              <a:t>Legal Factors:</a:t>
            </a:r>
            <a:endParaRPr lang="en-GB" dirty="0"/>
          </a:p>
        </p:txBody>
      </p:sp>
      <p:sp>
        <p:nvSpPr>
          <p:cNvPr id="3" name="Subtitle 2">
            <a:extLst>
              <a:ext uri="{FF2B5EF4-FFF2-40B4-BE49-F238E27FC236}">
                <a16:creationId xmlns:a16="http://schemas.microsoft.com/office/drawing/2014/main" id="{E97A296D-E58F-DBFF-1834-724BF97325C7}"/>
              </a:ext>
            </a:extLst>
          </p:cNvPr>
          <p:cNvSpPr>
            <a:spLocks noGrp="1"/>
          </p:cNvSpPr>
          <p:nvPr>
            <p:ph type="subTitle" idx="1"/>
          </p:nvPr>
        </p:nvSpPr>
        <p:spPr>
          <a:xfrm>
            <a:off x="1524000" y="1756761"/>
            <a:ext cx="9144000" cy="4594612"/>
          </a:xfrm>
        </p:spPr>
        <p:txBody>
          <a:bodyPr/>
          <a:lstStyle/>
          <a:p>
            <a:pPr marL="342900" marR="0" indent="-342900" algn="just">
              <a:lnSpc>
                <a:spcPct val="150000"/>
              </a:lnSpc>
              <a:spcBef>
                <a:spcPts val="0"/>
              </a:spcBef>
              <a:spcAft>
                <a:spcPts val="0"/>
              </a:spcAft>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In recent years, there has been an upsurge in the number of legal actions taken against healthcare practitioners who fail to meet the demands of their patients.</a:t>
            </a:r>
          </a:p>
          <a:p>
            <a:pPr marL="342900" marR="0" indent="-342900" algn="just">
              <a:lnSpc>
                <a:spcPct val="150000"/>
              </a:lnSpc>
              <a:spcBef>
                <a:spcPts val="0"/>
              </a:spcBef>
              <a:spcAft>
                <a:spcPts val="0"/>
              </a:spcAft>
              <a:buFont typeface="+mj-lt"/>
              <a:buAutoNum type="arabicPeriod"/>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342900" marR="0" indent="-342900" algn="just">
              <a:lnSpc>
                <a:spcPct val="150000"/>
              </a:lnSpc>
              <a:spcBef>
                <a:spcPts val="0"/>
              </a:spcBef>
              <a:spcAft>
                <a:spcPts val="0"/>
              </a:spcAft>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The expenses incurred for legal defence and settlements will have a considerable effect on the budget allocated to the healthcare system (Hedden et al., 2014).</a:t>
            </a:r>
          </a:p>
          <a:p>
            <a:endParaRPr lang="en-GB" dirty="0"/>
          </a:p>
        </p:txBody>
      </p:sp>
    </p:spTree>
    <p:extLst>
      <p:ext uri="{BB962C8B-B14F-4D97-AF65-F5344CB8AC3E}">
        <p14:creationId xmlns:p14="http://schemas.microsoft.com/office/powerpoint/2010/main" val="4120141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76010-9AEF-7CE4-13B0-43B46CFE77E7}"/>
              </a:ext>
            </a:extLst>
          </p:cNvPr>
          <p:cNvSpPr>
            <a:spLocks noGrp="1"/>
          </p:cNvSpPr>
          <p:nvPr>
            <p:ph type="ctrTitle"/>
          </p:nvPr>
        </p:nvSpPr>
        <p:spPr>
          <a:xfrm>
            <a:off x="1524000" y="1122363"/>
            <a:ext cx="9144000" cy="477837"/>
          </a:xfrm>
        </p:spPr>
        <p:txBody>
          <a:bodyPr>
            <a:normAutofit fontScale="90000"/>
          </a:bodyPr>
          <a:lstStyle/>
          <a:p>
            <a:r>
              <a:rPr lang="en-US" dirty="0"/>
              <a:t>Environmental Factors:</a:t>
            </a:r>
            <a:endParaRPr lang="en-GB" dirty="0"/>
          </a:p>
        </p:txBody>
      </p:sp>
      <p:sp>
        <p:nvSpPr>
          <p:cNvPr id="3" name="Subtitle 2">
            <a:extLst>
              <a:ext uri="{FF2B5EF4-FFF2-40B4-BE49-F238E27FC236}">
                <a16:creationId xmlns:a16="http://schemas.microsoft.com/office/drawing/2014/main" id="{D3DC927A-3995-4DCE-9759-AF8CC2A1AF83}"/>
              </a:ext>
            </a:extLst>
          </p:cNvPr>
          <p:cNvSpPr>
            <a:spLocks noGrp="1"/>
          </p:cNvSpPr>
          <p:nvPr>
            <p:ph type="subTitle" idx="1"/>
          </p:nvPr>
        </p:nvSpPr>
        <p:spPr>
          <a:xfrm>
            <a:off x="1524000" y="2792627"/>
            <a:ext cx="9144000" cy="3138616"/>
          </a:xfrm>
        </p:spPr>
        <p:txBody>
          <a:bodyPr/>
          <a:lstStyle/>
          <a:p>
            <a:r>
              <a:rPr lang="en-GB" sz="2800" dirty="0">
                <a:effectLst/>
                <a:latin typeface="Arial" panose="020B0604020202020204" pitchFamily="34" charset="0"/>
                <a:ea typeface="Calibri" panose="020F0502020204030204" pitchFamily="34" charset="0"/>
                <a:cs typeface="Arial" panose="020B0604020202020204" pitchFamily="34" charset="0"/>
              </a:rPr>
              <a:t>When temperatures are excessively high or low, the risk of overheating increases. In the end, this has an effect on how well the healthcare provider performs as a whole.</a:t>
            </a:r>
          </a:p>
          <a:p>
            <a:endParaRPr lang="en-GB" dirty="0"/>
          </a:p>
        </p:txBody>
      </p:sp>
    </p:spTree>
    <p:extLst>
      <p:ext uri="{BB962C8B-B14F-4D97-AF65-F5344CB8AC3E}">
        <p14:creationId xmlns:p14="http://schemas.microsoft.com/office/powerpoint/2010/main" val="3766012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75594-582C-E0CA-F7D8-C7C267BB15AB}"/>
              </a:ext>
            </a:extLst>
          </p:cNvPr>
          <p:cNvSpPr>
            <a:spLocks noGrp="1"/>
          </p:cNvSpPr>
          <p:nvPr>
            <p:ph type="ctrTitle"/>
          </p:nvPr>
        </p:nvSpPr>
        <p:spPr>
          <a:xfrm>
            <a:off x="1524000" y="504525"/>
            <a:ext cx="9144000" cy="780578"/>
          </a:xfrm>
        </p:spPr>
        <p:txBody>
          <a:bodyPr>
            <a:normAutofit/>
          </a:bodyPr>
          <a:lstStyle/>
          <a:p>
            <a:r>
              <a:rPr lang="en-GB" sz="4000" dirty="0">
                <a:effectLst/>
                <a:latin typeface="Arial" panose="020B0604020202020204" pitchFamily="34" charset="0"/>
                <a:ea typeface="Calibri" panose="020F0502020204030204" pitchFamily="34" charset="0"/>
                <a:cs typeface="Arial" panose="020B0604020202020204" pitchFamily="34" charset="0"/>
              </a:rPr>
              <a:t>Cause and Effect Analysis:</a:t>
            </a:r>
            <a:endParaRPr lang="en-GB" sz="11500" dirty="0"/>
          </a:p>
        </p:txBody>
      </p:sp>
      <p:sp>
        <p:nvSpPr>
          <p:cNvPr id="3" name="Subtitle 2">
            <a:extLst>
              <a:ext uri="{FF2B5EF4-FFF2-40B4-BE49-F238E27FC236}">
                <a16:creationId xmlns:a16="http://schemas.microsoft.com/office/drawing/2014/main" id="{F1F17E13-3D03-C256-6731-0F5F7645110D}"/>
              </a:ext>
            </a:extLst>
          </p:cNvPr>
          <p:cNvSpPr>
            <a:spLocks noGrp="1"/>
          </p:cNvSpPr>
          <p:nvPr>
            <p:ph type="subTitle" idx="1"/>
          </p:nvPr>
        </p:nvSpPr>
        <p:spPr>
          <a:xfrm>
            <a:off x="914400" y="1285103"/>
            <a:ext cx="11096368" cy="2451058"/>
          </a:xfrm>
        </p:spPr>
        <p:txBody>
          <a:bodyPr>
            <a:normAutofit fontScale="92500"/>
          </a:bodyPr>
          <a:lstStyle/>
          <a:p>
            <a:pPr marL="342900" marR="0" indent="-342900" algn="just">
              <a:lnSpc>
                <a:spcPct val="150000"/>
              </a:lnSpc>
              <a:spcBef>
                <a:spcPts val="0"/>
              </a:spcBef>
              <a:spcAft>
                <a:spcPts val="0"/>
              </a:spcAft>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Learners who want to learn how to undertake an exhaustive inquiry into the causes of a problem can benefit from becoming familiar with the usage of cause-and-effect analysis as a valuable technique (</a:t>
            </a:r>
            <a:r>
              <a:rPr lang="en-GB" sz="1800" dirty="0" err="1">
                <a:effectLst/>
                <a:latin typeface="Arial" panose="020B0604020202020204" pitchFamily="34" charset="0"/>
                <a:ea typeface="Calibri" panose="020F0502020204030204" pitchFamily="34" charset="0"/>
                <a:cs typeface="Arial" panose="020B0604020202020204" pitchFamily="34" charset="0"/>
              </a:rPr>
              <a:t>Coccia</a:t>
            </a:r>
            <a:r>
              <a:rPr lang="en-GB" sz="1800" dirty="0">
                <a:effectLst/>
                <a:latin typeface="Arial" panose="020B0604020202020204" pitchFamily="34" charset="0"/>
                <a:ea typeface="Calibri" panose="020F0502020204030204" pitchFamily="34" charset="0"/>
                <a:cs typeface="Arial" panose="020B0604020202020204" pitchFamily="34" charset="0"/>
              </a:rPr>
              <a:t>, 2018).</a:t>
            </a:r>
          </a:p>
          <a:p>
            <a:pPr marL="342900" marR="0" indent="-342900" algn="just">
              <a:lnSpc>
                <a:spcPct val="150000"/>
              </a:lnSpc>
              <a:spcBef>
                <a:spcPts val="0"/>
              </a:spcBef>
              <a:spcAft>
                <a:spcPts val="0"/>
              </a:spcAft>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It is possible that there is a problem with the way the company operates, its equipment, or its environment.</a:t>
            </a:r>
          </a:p>
          <a:p>
            <a:pPr marL="342900" marR="0" indent="-342900" algn="just">
              <a:lnSpc>
                <a:spcPct val="150000"/>
              </a:lnSpc>
              <a:spcBef>
                <a:spcPts val="0"/>
              </a:spcBef>
              <a:spcAft>
                <a:spcPts val="0"/>
              </a:spcAft>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Learners may have a better understanding of the issue as well as the potential solutions if they use the fishbone diagram (</a:t>
            </a:r>
            <a:r>
              <a:rPr lang="en-GB" sz="1800" dirty="0" err="1">
                <a:effectLst/>
                <a:latin typeface="Arial" panose="020B0604020202020204" pitchFamily="34" charset="0"/>
                <a:ea typeface="Calibri" panose="020F0502020204030204" pitchFamily="34" charset="0"/>
                <a:cs typeface="Arial" panose="020B0604020202020204" pitchFamily="34" charset="0"/>
              </a:rPr>
              <a:t>Slameto</a:t>
            </a:r>
            <a:r>
              <a:rPr lang="en-GB" sz="1800" dirty="0">
                <a:effectLst/>
                <a:latin typeface="Arial" panose="020B0604020202020204" pitchFamily="34" charset="0"/>
                <a:ea typeface="Calibri" panose="020F0502020204030204" pitchFamily="34" charset="0"/>
                <a:cs typeface="Arial" panose="020B0604020202020204" pitchFamily="34" charset="0"/>
              </a:rPr>
              <a:t>, 2016).</a:t>
            </a:r>
          </a:p>
        </p:txBody>
      </p:sp>
      <p:pic>
        <p:nvPicPr>
          <p:cNvPr id="4" name="Picture 3">
            <a:extLst>
              <a:ext uri="{FF2B5EF4-FFF2-40B4-BE49-F238E27FC236}">
                <a16:creationId xmlns:a16="http://schemas.microsoft.com/office/drawing/2014/main" id="{8A9727F8-41E2-41E5-A737-3D2DB091E1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400" y="3736161"/>
            <a:ext cx="10577384" cy="28870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788568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250FE-D0B4-3B2D-2150-3699B85422F1}"/>
              </a:ext>
            </a:extLst>
          </p:cNvPr>
          <p:cNvSpPr>
            <a:spLocks noGrp="1"/>
          </p:cNvSpPr>
          <p:nvPr>
            <p:ph type="ctrTitle"/>
          </p:nvPr>
        </p:nvSpPr>
        <p:spPr>
          <a:xfrm>
            <a:off x="1524000" y="207963"/>
            <a:ext cx="9144000" cy="1655762"/>
          </a:xfrm>
        </p:spPr>
        <p:txBody>
          <a:bodyPr>
            <a:normAutofit fontScale="90000"/>
          </a:bodyPr>
          <a:lstStyle/>
          <a:p>
            <a:r>
              <a:rPr lang="en-US" dirty="0"/>
              <a:t>Improvement in Shortage of Staff</a:t>
            </a:r>
            <a:endParaRPr lang="en-GB" dirty="0"/>
          </a:p>
        </p:txBody>
      </p:sp>
      <p:sp>
        <p:nvSpPr>
          <p:cNvPr id="3" name="Subtitle 2">
            <a:extLst>
              <a:ext uri="{FF2B5EF4-FFF2-40B4-BE49-F238E27FC236}">
                <a16:creationId xmlns:a16="http://schemas.microsoft.com/office/drawing/2014/main" id="{ACC74A68-CB96-1D13-4881-F7E03000D381}"/>
              </a:ext>
            </a:extLst>
          </p:cNvPr>
          <p:cNvSpPr>
            <a:spLocks noGrp="1"/>
          </p:cNvSpPr>
          <p:nvPr>
            <p:ph type="subTitle" idx="1"/>
          </p:nvPr>
        </p:nvSpPr>
        <p:spPr>
          <a:xfrm>
            <a:off x="1523999" y="1863725"/>
            <a:ext cx="10214919" cy="4786312"/>
          </a:xfrm>
        </p:spPr>
        <p:txBody>
          <a:bodyPr>
            <a:normAutofit/>
          </a:bodyPr>
          <a:lstStyle/>
          <a:p>
            <a:pPr marL="0" marR="0" algn="just">
              <a:lnSpc>
                <a:spcPct val="150000"/>
              </a:lnSpc>
              <a:spcBef>
                <a:spcPts val="0"/>
              </a:spcBef>
              <a:spcAft>
                <a:spcPts val="0"/>
              </a:spcAft>
            </a:pPr>
            <a:r>
              <a:rPr lang="en-GB" sz="1800" b="1" u="sng" dirty="0">
                <a:effectLst/>
                <a:latin typeface="Arial" panose="020B0604020202020204" pitchFamily="34" charset="0"/>
                <a:ea typeface="Calibri" panose="020F0502020204030204" pitchFamily="34" charset="0"/>
                <a:cs typeface="Arial" panose="020B0604020202020204" pitchFamily="34" charset="0"/>
              </a:rPr>
              <a:t>Reward System for all:</a:t>
            </a:r>
          </a:p>
          <a:p>
            <a:pPr marL="285750" marR="0" indent="-285750" algn="just">
              <a:lnSpc>
                <a:spcPct val="150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It is essential to recognise and reward employees who are punctual for work on a regular basis.</a:t>
            </a:r>
          </a:p>
          <a:p>
            <a:pPr marL="285750" marR="0" indent="-285750" algn="just">
              <a:lnSpc>
                <a:spcPct val="150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According to </a:t>
            </a:r>
            <a:r>
              <a:rPr lang="en-GB" sz="1800" dirty="0" err="1">
                <a:effectLst/>
                <a:latin typeface="Arial" panose="020B0604020202020204" pitchFamily="34" charset="0"/>
                <a:ea typeface="Calibri" panose="020F0502020204030204" pitchFamily="34" charset="0"/>
                <a:cs typeface="Arial" panose="020B0604020202020204" pitchFamily="34" charset="0"/>
              </a:rPr>
              <a:t>Ticharwa</a:t>
            </a:r>
            <a:r>
              <a:rPr lang="en-GB" sz="1800" dirty="0">
                <a:effectLst/>
                <a:latin typeface="Arial" panose="020B0604020202020204" pitchFamily="34" charset="0"/>
                <a:ea typeface="Calibri" panose="020F0502020204030204" pitchFamily="34" charset="0"/>
                <a:cs typeface="Arial" panose="020B0604020202020204" pitchFamily="34" charset="0"/>
              </a:rPr>
              <a:t> et al., (2019), Those employees of the organisation who consistently complete their shifts on time will be singled out for additional recognition.</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b="1" u="sng" dirty="0">
                <a:effectLst/>
                <a:latin typeface="Arial" panose="020B0604020202020204" pitchFamily="34" charset="0"/>
                <a:ea typeface="Calibri" panose="020F0502020204030204" pitchFamily="34" charset="0"/>
                <a:cs typeface="Arial" panose="020B0604020202020204" pitchFamily="34" charset="0"/>
              </a:rPr>
              <a:t>Same Feedback Policy for all :</a:t>
            </a:r>
          </a:p>
          <a:p>
            <a:pPr marL="285750" marR="0" indent="-285750" algn="just">
              <a:lnSpc>
                <a:spcPct val="150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Those who work in the "Proper Care" section require regular and actionable feedback, particularly when they have completed a task successfully.</a:t>
            </a:r>
          </a:p>
          <a:p>
            <a:pPr marL="285750" marR="0" indent="-285750" algn="just">
              <a:lnSpc>
                <a:spcPct val="150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It is possible that employees are unaware of their absences from the office since they have the misconception that their efforts go unnoticed (Jensen et al., 2019).</a:t>
            </a:r>
          </a:p>
          <a:p>
            <a:endParaRPr lang="en-GB" dirty="0"/>
          </a:p>
        </p:txBody>
      </p:sp>
    </p:spTree>
    <p:extLst>
      <p:ext uri="{BB962C8B-B14F-4D97-AF65-F5344CB8AC3E}">
        <p14:creationId xmlns:p14="http://schemas.microsoft.com/office/powerpoint/2010/main" val="4061821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E0536-3740-8F98-41CB-46FAE873E5A5}"/>
              </a:ext>
            </a:extLst>
          </p:cNvPr>
          <p:cNvSpPr>
            <a:spLocks noGrp="1"/>
          </p:cNvSpPr>
          <p:nvPr>
            <p:ph type="ctrTitle"/>
          </p:nvPr>
        </p:nvSpPr>
        <p:spPr>
          <a:xfrm>
            <a:off x="1524000" y="455098"/>
            <a:ext cx="9144000" cy="1373702"/>
          </a:xfrm>
        </p:spPr>
        <p:txBody>
          <a:bodyPr>
            <a:normAutofit fontScale="90000"/>
          </a:bodyPr>
          <a:lstStyle/>
          <a:p>
            <a:r>
              <a:rPr lang="en-US" dirty="0"/>
              <a:t>Improvement in Shortage of Staff</a:t>
            </a:r>
            <a:endParaRPr lang="en-GB" dirty="0"/>
          </a:p>
        </p:txBody>
      </p:sp>
      <p:sp>
        <p:nvSpPr>
          <p:cNvPr id="3" name="Subtitle 2">
            <a:extLst>
              <a:ext uri="{FF2B5EF4-FFF2-40B4-BE49-F238E27FC236}">
                <a16:creationId xmlns:a16="http://schemas.microsoft.com/office/drawing/2014/main" id="{A3876241-B4A6-2788-8970-49A5489B4A56}"/>
              </a:ext>
            </a:extLst>
          </p:cNvPr>
          <p:cNvSpPr>
            <a:spLocks noGrp="1"/>
          </p:cNvSpPr>
          <p:nvPr>
            <p:ph type="subTitle" idx="1"/>
          </p:nvPr>
        </p:nvSpPr>
        <p:spPr>
          <a:xfrm>
            <a:off x="881448" y="1828800"/>
            <a:ext cx="10429103" cy="4856205"/>
          </a:xfrm>
        </p:spPr>
        <p:txBody>
          <a:bodyPr>
            <a:normAutofit fontScale="92500" lnSpcReduction="10000"/>
          </a:bodyPr>
          <a:lstStyle/>
          <a:p>
            <a:pPr marL="0" marR="0" algn="l">
              <a:lnSpc>
                <a:spcPct val="150000"/>
              </a:lnSpc>
              <a:spcBef>
                <a:spcPts val="0"/>
              </a:spcBef>
              <a:spcAft>
                <a:spcPts val="0"/>
              </a:spcAft>
            </a:pPr>
            <a:r>
              <a:rPr lang="en-GB" sz="1800" b="1" u="sng" dirty="0">
                <a:latin typeface="Arial" panose="020B0604020202020204" pitchFamily="34" charset="0"/>
                <a:ea typeface="Calibri" panose="020F0502020204030204" pitchFamily="34" charset="0"/>
                <a:cs typeface="Arial" panose="020B0604020202020204" pitchFamily="34" charset="0"/>
              </a:rPr>
              <a:t>Unique</a:t>
            </a:r>
            <a:r>
              <a:rPr lang="en-GB" sz="1800" b="1" u="sng" dirty="0">
                <a:effectLst/>
                <a:latin typeface="Arial" panose="020B0604020202020204" pitchFamily="34" charset="0"/>
                <a:ea typeface="Calibri" panose="020F0502020204030204" pitchFamily="34" charset="0"/>
                <a:cs typeface="Arial" panose="020B0604020202020204" pitchFamily="34" charset="0"/>
              </a:rPr>
              <a:t> Attendance Policy:</a:t>
            </a:r>
          </a:p>
          <a:p>
            <a:pPr marL="285750" marR="0" indent="-285750" algn="l">
              <a:lnSpc>
                <a:spcPct val="150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In order to maintain a transparent attendance policy at Proper Care, it is vital to establish systems for reporting absences and for keeping track of them (Jacobsen et al., 2016).</a:t>
            </a:r>
          </a:p>
          <a:p>
            <a:pPr marL="285750" indent="-285750" algn="l">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It is vital for all employees to sign off on the policy in order to establish the fact that they are familiar with its provisions and are in agreement with them</a:t>
            </a:r>
          </a:p>
          <a:p>
            <a:pPr algn="l"/>
            <a:endParaRPr lang="en-GB" sz="1800" dirty="0">
              <a:latin typeface="Arial" panose="020B0604020202020204" pitchFamily="34" charset="0"/>
            </a:endParaRPr>
          </a:p>
          <a:p>
            <a:pPr marL="0" marR="0" algn="l">
              <a:lnSpc>
                <a:spcPct val="150000"/>
              </a:lnSpc>
              <a:spcBef>
                <a:spcPts val="0"/>
              </a:spcBef>
              <a:spcAft>
                <a:spcPts val="0"/>
              </a:spcAft>
            </a:pPr>
            <a:r>
              <a:rPr lang="en-GB" sz="1800" b="1" u="sng" dirty="0">
                <a:effectLst/>
                <a:latin typeface="Arial" panose="020B0604020202020204" pitchFamily="34" charset="0"/>
                <a:ea typeface="Calibri" panose="020F0502020204030204" pitchFamily="34" charset="0"/>
                <a:cs typeface="Arial" panose="020B0604020202020204" pitchFamily="34" charset="0"/>
              </a:rPr>
              <a:t>Support policy for employees:</a:t>
            </a:r>
          </a:p>
          <a:p>
            <a:pPr marL="285750" marR="0" indent="-285750" algn="l">
              <a:lnSpc>
                <a:spcPct val="150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Employers have options, such as providing employees with paid time off or allowing them to determine their own work schedules.</a:t>
            </a:r>
          </a:p>
          <a:p>
            <a:pPr marL="285750" marR="0" indent="-285750" algn="l">
              <a:lnSpc>
                <a:spcPct val="150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Management at Proper Care should provide assistance to workers who are unable to perform their jobs due to an emergency involving their family or their mental health (</a:t>
            </a:r>
            <a:r>
              <a:rPr lang="en-GB" sz="1800" dirty="0" err="1">
                <a:effectLst/>
                <a:latin typeface="Arial" panose="020B0604020202020204" pitchFamily="34" charset="0"/>
                <a:ea typeface="Calibri" panose="020F0502020204030204" pitchFamily="34" charset="0"/>
                <a:cs typeface="Arial" panose="020B0604020202020204" pitchFamily="34" charset="0"/>
              </a:rPr>
              <a:t>Petitta</a:t>
            </a:r>
            <a:r>
              <a:rPr lang="en-GB" sz="1800" dirty="0">
                <a:effectLst/>
                <a:latin typeface="Arial" panose="020B0604020202020204" pitchFamily="34" charset="0"/>
                <a:ea typeface="Calibri" panose="020F0502020204030204" pitchFamily="34" charset="0"/>
                <a:cs typeface="Arial" panose="020B0604020202020204" pitchFamily="34" charset="0"/>
              </a:rPr>
              <a:t> and </a:t>
            </a:r>
            <a:r>
              <a:rPr lang="en-GB" sz="1800" dirty="0" err="1">
                <a:effectLst/>
                <a:latin typeface="Arial" panose="020B0604020202020204" pitchFamily="34" charset="0"/>
                <a:ea typeface="Calibri" panose="020F0502020204030204" pitchFamily="34" charset="0"/>
                <a:cs typeface="Arial" panose="020B0604020202020204" pitchFamily="34" charset="0"/>
              </a:rPr>
              <a:t>Vecchione</a:t>
            </a:r>
            <a:r>
              <a:rPr lang="en-GB" sz="1800" dirty="0">
                <a:effectLst/>
                <a:latin typeface="Arial" panose="020B0604020202020204" pitchFamily="34" charset="0"/>
                <a:ea typeface="Calibri" panose="020F0502020204030204" pitchFamily="34" charset="0"/>
                <a:cs typeface="Arial" panose="020B0604020202020204" pitchFamily="34" charset="0"/>
              </a:rPr>
              <a:t>, 2011).</a:t>
            </a:r>
          </a:p>
          <a:p>
            <a:pPr marL="285750" indent="-285750" algn="l">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As a direct result of this change in policy, the company's commitment to its workers' health and happiness will become more apparent</a:t>
            </a:r>
            <a:endParaRPr lang="en-GB" dirty="0"/>
          </a:p>
        </p:txBody>
      </p:sp>
    </p:spTree>
    <p:extLst>
      <p:ext uri="{BB962C8B-B14F-4D97-AF65-F5344CB8AC3E}">
        <p14:creationId xmlns:p14="http://schemas.microsoft.com/office/powerpoint/2010/main" val="2358166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4CFED-04FA-F94C-D27C-11EFE0CBD095}"/>
              </a:ext>
            </a:extLst>
          </p:cNvPr>
          <p:cNvSpPr>
            <a:spLocks noGrp="1"/>
          </p:cNvSpPr>
          <p:nvPr>
            <p:ph type="ctrTitle"/>
          </p:nvPr>
        </p:nvSpPr>
        <p:spPr>
          <a:xfrm>
            <a:off x="1524000" y="430384"/>
            <a:ext cx="9144000" cy="1472556"/>
          </a:xfrm>
        </p:spPr>
        <p:txBody>
          <a:bodyPr>
            <a:normAutofit fontScale="90000"/>
          </a:bodyPr>
          <a:lstStyle/>
          <a:p>
            <a:r>
              <a:rPr lang="en-US" dirty="0" err="1"/>
              <a:t>Rocommendation</a:t>
            </a:r>
            <a:r>
              <a:rPr lang="en-US" dirty="0"/>
              <a:t> for Absenteeism</a:t>
            </a:r>
            <a:endParaRPr lang="en-GB" dirty="0"/>
          </a:p>
        </p:txBody>
      </p:sp>
      <p:sp>
        <p:nvSpPr>
          <p:cNvPr id="3" name="Subtitle 2">
            <a:extLst>
              <a:ext uri="{FF2B5EF4-FFF2-40B4-BE49-F238E27FC236}">
                <a16:creationId xmlns:a16="http://schemas.microsoft.com/office/drawing/2014/main" id="{31E932F6-5A7F-4BB6-8ED8-9F1314B55349}"/>
              </a:ext>
            </a:extLst>
          </p:cNvPr>
          <p:cNvSpPr>
            <a:spLocks noGrp="1"/>
          </p:cNvSpPr>
          <p:nvPr>
            <p:ph type="subTitle" idx="1"/>
          </p:nvPr>
        </p:nvSpPr>
        <p:spPr>
          <a:xfrm>
            <a:off x="1090247" y="2323070"/>
            <a:ext cx="10709030" cy="4104546"/>
          </a:xfrm>
        </p:spPr>
        <p:txBody>
          <a:bodyPr>
            <a:normAutofit lnSpcReduction="10000"/>
          </a:bodyPr>
          <a:lstStyle/>
          <a:p>
            <a:pPr marL="0" marR="0" algn="just">
              <a:lnSpc>
                <a:spcPct val="150000"/>
              </a:lnSpc>
              <a:spcBef>
                <a:spcPts val="0"/>
              </a:spcBef>
              <a:spcAft>
                <a:spcPts val="0"/>
              </a:spcAft>
            </a:pPr>
            <a:r>
              <a:rPr lang="en-GB" sz="1800" b="1" u="sng" dirty="0">
                <a:effectLst/>
                <a:latin typeface="Arial" panose="020B0604020202020204" pitchFamily="34" charset="0"/>
                <a:ea typeface="Calibri" panose="020F0502020204030204" pitchFamily="34" charset="0"/>
                <a:cs typeface="Arial" panose="020B0604020202020204" pitchFamily="34" charset="0"/>
              </a:rPr>
              <a:t>Allowing for Work-life Balance: </a:t>
            </a:r>
          </a:p>
          <a:p>
            <a:pPr marL="342900" marR="0" indent="-342900" algn="just">
              <a:lnSpc>
                <a:spcPct val="150000"/>
              </a:lnSpc>
              <a:spcBef>
                <a:spcPts val="0"/>
              </a:spcBef>
              <a:spcAft>
                <a:spcPts val="0"/>
              </a:spcAft>
              <a:buFont typeface="Arial" panose="020B0604020202020204" pitchFamily="34" charset="0"/>
              <a:buChar char="•"/>
            </a:pPr>
            <a:r>
              <a:rPr lang="en-GB" sz="1900" dirty="0">
                <a:effectLst/>
                <a:latin typeface="Arial" panose="020B0604020202020204" pitchFamily="34" charset="0"/>
                <a:ea typeface="Calibri" panose="020F0502020204030204" pitchFamily="34" charset="0"/>
                <a:cs typeface="Arial" panose="020B0604020202020204" pitchFamily="34" charset="0"/>
              </a:rPr>
              <a:t>Employees frequently utilise the excuse of being sick because they are afraid about the response they will receive from their managers and supervisors.</a:t>
            </a:r>
          </a:p>
          <a:p>
            <a:pPr marL="342900" marR="0" indent="-342900" algn="just">
              <a:lnSpc>
                <a:spcPct val="150000"/>
              </a:lnSpc>
              <a:spcBef>
                <a:spcPts val="0"/>
              </a:spcBef>
              <a:spcAft>
                <a:spcPts val="0"/>
              </a:spcAft>
              <a:buFont typeface="Arial" panose="020B0604020202020204" pitchFamily="34" charset="0"/>
              <a:buChar char="•"/>
            </a:pPr>
            <a:r>
              <a:rPr lang="en-GB" sz="1900" dirty="0">
                <a:effectLst/>
                <a:latin typeface="Arial" panose="020B0604020202020204" pitchFamily="34" charset="0"/>
                <a:ea typeface="Calibri" panose="020F0502020204030204" pitchFamily="34" charset="0"/>
                <a:cs typeface="Arial" panose="020B0604020202020204" pitchFamily="34" charset="0"/>
              </a:rPr>
              <a:t>Creating a culture within the workforce that encourages transparency and truthfulness is one of the most significant duties that a manager has (</a:t>
            </a:r>
            <a:r>
              <a:rPr lang="en-GB" sz="1900" dirty="0" err="1">
                <a:effectLst/>
                <a:latin typeface="Arial" panose="020B0604020202020204" pitchFamily="34" charset="0"/>
                <a:ea typeface="Calibri" panose="020F0502020204030204" pitchFamily="34" charset="0"/>
                <a:cs typeface="Arial" panose="020B0604020202020204" pitchFamily="34" charset="0"/>
              </a:rPr>
              <a:t>Dehue</a:t>
            </a:r>
            <a:r>
              <a:rPr lang="en-GB" sz="1900" dirty="0">
                <a:effectLst/>
                <a:latin typeface="Arial" panose="020B0604020202020204" pitchFamily="34" charset="0"/>
                <a:ea typeface="Calibri" panose="020F0502020204030204" pitchFamily="34" charset="0"/>
                <a:cs typeface="Arial" panose="020B0604020202020204" pitchFamily="34" charset="0"/>
              </a:rPr>
              <a:t> et al., 2012). </a:t>
            </a:r>
          </a:p>
          <a:p>
            <a:pPr marL="342900" marR="0" indent="-342900" algn="just">
              <a:lnSpc>
                <a:spcPct val="150000"/>
              </a:lnSpc>
              <a:spcBef>
                <a:spcPts val="0"/>
              </a:spcBef>
              <a:spcAft>
                <a:spcPts val="0"/>
              </a:spcAft>
              <a:buFont typeface="Arial" panose="020B0604020202020204" pitchFamily="34" charset="0"/>
              <a:buChar char="•"/>
            </a:pPr>
            <a:r>
              <a:rPr lang="en-GB" sz="1900" dirty="0">
                <a:effectLst/>
                <a:latin typeface="Arial" panose="020B0604020202020204" pitchFamily="34" charset="0"/>
                <a:ea typeface="Calibri" panose="020F0502020204030204" pitchFamily="34" charset="0"/>
                <a:cs typeface="Arial" panose="020B0604020202020204" pitchFamily="34" charset="0"/>
              </a:rPr>
              <a:t>The implementation of flexible work schedules is yet another strategy for promoting a healthy work-life balance.</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marR="0" algn="just">
              <a:lnSpc>
                <a:spcPct val="150000"/>
              </a:lnSpc>
              <a:spcBef>
                <a:spcPts val="0"/>
              </a:spcBef>
              <a:spcAft>
                <a:spcPts val="0"/>
              </a:spcAft>
            </a:pPr>
            <a:r>
              <a:rPr lang="en-GB" sz="1900" b="1" dirty="0">
                <a:effectLst/>
                <a:latin typeface="Arial" panose="020B0604020202020204" pitchFamily="34" charset="0"/>
                <a:ea typeface="Calibri" panose="020F0502020204030204" pitchFamily="34" charset="0"/>
                <a:cs typeface="Arial" panose="020B0604020202020204" pitchFamily="34" charset="0"/>
              </a:rPr>
              <a:t>Amongst all strategies, allowing for work-life balance is the most significant of all. </a:t>
            </a:r>
          </a:p>
          <a:p>
            <a:endParaRPr lang="en-GB" dirty="0"/>
          </a:p>
        </p:txBody>
      </p:sp>
    </p:spTree>
    <p:extLst>
      <p:ext uri="{BB962C8B-B14F-4D97-AF65-F5344CB8AC3E}">
        <p14:creationId xmlns:p14="http://schemas.microsoft.com/office/powerpoint/2010/main" val="30295953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In Presentation Slide, HD Png Download , Transparent Png Image -  PNGitem">
            <a:extLst>
              <a:ext uri="{FF2B5EF4-FFF2-40B4-BE49-F238E27FC236}">
                <a16:creationId xmlns:a16="http://schemas.microsoft.com/office/drawing/2014/main" id="{4C6A39C6-2B79-6098-DDE3-472A7B05B2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0875" y="339811"/>
            <a:ext cx="10330249" cy="6178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05122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0DCB4-7B7D-0BB1-81EB-9716BC1F278B}"/>
              </a:ext>
            </a:extLst>
          </p:cNvPr>
          <p:cNvSpPr>
            <a:spLocks noGrp="1"/>
          </p:cNvSpPr>
          <p:nvPr>
            <p:ph type="ctrTitle"/>
          </p:nvPr>
        </p:nvSpPr>
        <p:spPr>
          <a:xfrm>
            <a:off x="1524000" y="296562"/>
            <a:ext cx="9144000" cy="957649"/>
          </a:xfrm>
        </p:spPr>
        <p:txBody>
          <a:bodyPr>
            <a:normAutofit fontScale="90000"/>
          </a:bodyPr>
          <a:lstStyle/>
          <a:p>
            <a:r>
              <a:rPr lang="en-US" dirty="0"/>
              <a:t>References:</a:t>
            </a:r>
            <a:endParaRPr lang="en-GB" dirty="0"/>
          </a:p>
        </p:txBody>
      </p:sp>
      <p:sp>
        <p:nvSpPr>
          <p:cNvPr id="3" name="Subtitle 2">
            <a:extLst>
              <a:ext uri="{FF2B5EF4-FFF2-40B4-BE49-F238E27FC236}">
                <a16:creationId xmlns:a16="http://schemas.microsoft.com/office/drawing/2014/main" id="{F539B4B8-2EFA-E30F-7E07-3EE08EE518A2}"/>
              </a:ext>
            </a:extLst>
          </p:cNvPr>
          <p:cNvSpPr>
            <a:spLocks noGrp="1"/>
          </p:cNvSpPr>
          <p:nvPr>
            <p:ph type="subTitle" idx="1"/>
          </p:nvPr>
        </p:nvSpPr>
        <p:spPr>
          <a:xfrm>
            <a:off x="716692" y="1482811"/>
            <a:ext cx="10972800" cy="5375189"/>
          </a:xfrm>
        </p:spPr>
        <p:txBody>
          <a:bodyPr>
            <a:normAutofit fontScale="55000" lnSpcReduction="20000"/>
          </a:bodyPr>
          <a:lstStyle/>
          <a:p>
            <a:pPr marL="0" marR="0" algn="just">
              <a:lnSpc>
                <a:spcPct val="150000"/>
              </a:lnSpc>
              <a:spcBef>
                <a:spcPts val="0"/>
              </a:spcBef>
              <a:spcAft>
                <a:spcPts val="0"/>
              </a:spcAft>
            </a:pP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Adeloye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D., David, R.A.,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Olaogun</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A.A.,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Auta</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Adesokan</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Gadanya</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M.,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Opele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J.K.,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Owagbemi</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O. and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Iseolorunkanmi</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 2017. Health workforce and governance: the crisis in Nigeria.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Human resources for health</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15</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(1), pp.1-8.</a:t>
            </a:r>
          </a:p>
          <a:p>
            <a:pPr marL="0" marR="0" algn="just">
              <a:lnSpc>
                <a:spcPct val="150000"/>
              </a:lnSpc>
              <a:spcBef>
                <a:spcPts val="0"/>
              </a:spcBef>
              <a:spcAft>
                <a:spcPts val="0"/>
              </a:spcAft>
            </a:pP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Aluttis</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C.,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Bishaw</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T. and Frank, M.W., 2014. The workforce for health in a globalized context–global shortages and international migration.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Global health action</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7</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(1), p.23611.</a:t>
            </a:r>
          </a:p>
          <a:p>
            <a:pPr marL="0" marR="0" algn="just">
              <a:lnSpc>
                <a:spcPct val="150000"/>
              </a:lnSpc>
              <a:spcBef>
                <a:spcPts val="0"/>
              </a:spcBef>
              <a:spcAft>
                <a:spcPts val="0"/>
              </a:spcAft>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Blake, H.,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Bermingham</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F., Johnson, G. and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Tabner</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 2020. Mitigating the psychological impact of COVID-19 on healthcare workers: a digital learning package.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17</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(9), p.2997.</a:t>
            </a:r>
          </a:p>
          <a:p>
            <a:pPr marL="0" marR="0" algn="just">
              <a:lnSpc>
                <a:spcPct val="150000"/>
              </a:lnSpc>
              <a:spcBef>
                <a:spcPts val="0"/>
              </a:spcBef>
              <a:spcAft>
                <a:spcPts val="0"/>
              </a:spcAft>
            </a:pP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Coccia</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M., 2018. The Fishbone diagram to identify, systematize and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analyze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the sources of general purpose Technologies.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Journal of Social and Administrative Sciences</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4</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(4), pp.291-303.</a:t>
            </a:r>
          </a:p>
          <a:p>
            <a:pPr marL="0" marR="0" algn="just">
              <a:lnSpc>
                <a:spcPct val="150000"/>
              </a:lnSpc>
              <a:spcBef>
                <a:spcPts val="0"/>
              </a:spcBef>
              <a:spcAft>
                <a:spcPts val="0"/>
              </a:spcAft>
            </a:pP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Dehue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F., Bolman, C.,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Völlink</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T. and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Pouwelse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M., 2012. Coping with bullying at work and health related problems.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International Journal of Stress Management</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19</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(3), p.175.</a:t>
            </a:r>
          </a:p>
          <a:p>
            <a:pPr marL="0" marR="0" algn="just">
              <a:lnSpc>
                <a:spcPct val="150000"/>
              </a:lnSpc>
              <a:spcBef>
                <a:spcPts val="0"/>
              </a:spcBef>
              <a:spcAft>
                <a:spcPts val="0"/>
              </a:spcAft>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Drennan, V.M. and Ross, F., 2019. Global nurse shortages: The facts, the impact and action for change.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British medical bulletin</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130</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(1), pp.25-37.</a:t>
            </a:r>
          </a:p>
          <a:p>
            <a:pPr marL="0" marR="0" algn="just">
              <a:lnSpc>
                <a:spcPct val="150000"/>
              </a:lnSpc>
              <a:spcBef>
                <a:spcPts val="0"/>
              </a:spcBef>
              <a:spcAft>
                <a:spcPts val="0"/>
              </a:spcAft>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Gagnon, M.P.,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Desmartis</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M.,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Labrecque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M., Car, J.,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Pagliari</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C.,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Pluye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P., Frémont, P., Gagnon, J., Tremblay, N. and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Légaré</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F., 2012. Systematic review of factors influencing the adoption of information and communication technologies by healthcare professionals.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Journal of medical systems</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36</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(1), pp.241-277.</a:t>
            </a:r>
          </a:p>
          <a:p>
            <a:pPr marL="0" marR="0" algn="just">
              <a:lnSpc>
                <a:spcPct val="150000"/>
              </a:lnSpc>
              <a:spcBef>
                <a:spcPts val="0"/>
              </a:spcBef>
              <a:spcAft>
                <a:spcPts val="0"/>
              </a:spcAft>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Hedden, L., Barer, M.L., Cardiff, K., McGrail, K.M., Law, M.R. and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Bourgeault</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I.L., 2014. The implications of the feminization of the primary care physician workforce on service supply: a systematic review.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Human resources for health</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12</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(1), pp.1-11.</a:t>
            </a:r>
          </a:p>
          <a:p>
            <a:pPr marL="0" marR="0" algn="just">
              <a:lnSpc>
                <a:spcPct val="150000"/>
              </a:lnSpc>
              <a:spcBef>
                <a:spcPts val="0"/>
              </a:spcBef>
              <a:spcAft>
                <a:spcPts val="0"/>
              </a:spcAft>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Jacobsen, K.,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Meeder</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L. and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Voskuil</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V.R., 2016. Chronic student absenteeism: The critical role of school nurses.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NASN School Nurse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31</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(3), pp.178-185.</a:t>
            </a:r>
          </a:p>
          <a:p>
            <a:pPr marL="0" marR="0" algn="just">
              <a:lnSpc>
                <a:spcPct val="150000"/>
              </a:lnSpc>
              <a:spcBef>
                <a:spcPts val="0"/>
              </a:spcBef>
              <a:spcAft>
                <a:spcPts val="0"/>
              </a:spcAft>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Jensen, U.T., Andersen, L.B. and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Holten</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A.L., 2019. Explaining a dark side: Public service motivation, presenteeism, and absenteeism.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Review of Public Personnel Administration</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39</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(4), pp.487-510.</a:t>
            </a:r>
          </a:p>
          <a:p>
            <a:pPr marL="0" marR="0" algn="just">
              <a:lnSpc>
                <a:spcPct val="150000"/>
              </a:lnSpc>
              <a:spcBef>
                <a:spcPts val="0"/>
              </a:spcBef>
              <a:spcAft>
                <a:spcPts val="0"/>
              </a:spcAft>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Matheson, C., Robertson, H.D., Elliott, A.M., Iversen, L. and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Murchie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P., 2016. Resilience of primary healthcare professionals working in challenging environments: a focus group study.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British Journal of General Practice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66</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(648), pp.e507-e515.</a:t>
            </a:r>
          </a:p>
          <a:p>
            <a:pPr marL="0" marR="0" algn="just">
              <a:lnSpc>
                <a:spcPct val="150000"/>
              </a:lnSpc>
              <a:spcBef>
                <a:spcPts val="0"/>
              </a:spcBef>
              <a:spcAft>
                <a:spcPts val="0"/>
              </a:spcAft>
            </a:pP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Petitta</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L. and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Vecchione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M., 2011. Job burnout, absenteeism, and extra role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behaviors</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Journal of Workplace </a:t>
            </a:r>
            <a:r>
              <a:rPr lang="en-GB" sz="1800" i="1"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Behavioral</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 Health</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26</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(2), pp.97-121.</a:t>
            </a:r>
          </a:p>
          <a:p>
            <a:pPr marL="0" marR="0" algn="just">
              <a:lnSpc>
                <a:spcPct val="150000"/>
              </a:lnSpc>
              <a:spcBef>
                <a:spcPts val="0"/>
              </a:spcBef>
              <a:spcAft>
                <a:spcPts val="0"/>
              </a:spcAft>
            </a:pP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Simou</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E. and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Koutsogeorgou</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E., 2014. Effects of the economic crisis on health and healthcare in Greece in the literature from 2009 to 2013: a systematic review.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Health policy</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115</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(2-3), pp.111-119.</a:t>
            </a:r>
          </a:p>
          <a:p>
            <a:pPr marL="0" marR="0" algn="just">
              <a:lnSpc>
                <a:spcPct val="150000"/>
              </a:lnSpc>
              <a:spcBef>
                <a:spcPts val="0"/>
              </a:spcBef>
              <a:spcAft>
                <a:spcPts val="0"/>
              </a:spcAft>
            </a:pP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Slameto</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S., 2016. The Application of Fishbone Diagram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Analisis</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to Improve School Quality. </a:t>
            </a:r>
            <a:r>
              <a:rPr lang="en-GB" sz="1800" i="1"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Dinamika</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Ilmu</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pp.59-74.</a:t>
            </a:r>
          </a:p>
          <a:p>
            <a:pPr marL="0" marR="0" algn="just">
              <a:lnSpc>
                <a:spcPct val="150000"/>
              </a:lnSpc>
              <a:spcBef>
                <a:spcPts val="0"/>
              </a:spcBef>
              <a:spcAft>
                <a:spcPts val="0"/>
              </a:spcAft>
            </a:pP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Ticharwa</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M., Cope, V. and Murray, M., 2019. Nurse absenteeism: An analysis of trends and perceptions of nurse unit managers.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Journal of Nursing Management</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27</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(1), pp.109-116.</a:t>
            </a:r>
          </a:p>
          <a:p>
            <a:pPr marL="0" marR="0" algn="just">
              <a:lnSpc>
                <a:spcPct val="150000"/>
              </a:lnSpc>
              <a:spcBef>
                <a:spcPts val="0"/>
              </a:spcBef>
              <a:spcAft>
                <a:spcPts val="0"/>
              </a:spcAft>
            </a:pP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Unruh, L.,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Allin</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S.,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Marchildon</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G., Burke, S., Barry, S.,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Siersbaek</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R., Thomas, S.,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Rajan</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S.,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Koval</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 Alexander, M. and </a:t>
            </a:r>
            <a:r>
              <a:rPr lang="en-GB" sz="1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Merkur</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S., 2022. A comparison of 2020 health policy responses to the COVID-19 pandemic in Canada, Ireland, the United Kingdom and the United States of America.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Health Policy</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126</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(5), pp.427-437</a:t>
            </a:r>
          </a:p>
        </p:txBody>
      </p:sp>
    </p:spTree>
    <p:extLst>
      <p:ext uri="{BB962C8B-B14F-4D97-AF65-F5344CB8AC3E}">
        <p14:creationId xmlns:p14="http://schemas.microsoft.com/office/powerpoint/2010/main" val="3488380364"/>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TM03457515[[fn=View]]</Template>
  <TotalTime>47</TotalTime>
  <Words>3003</Words>
  <Application>Microsoft Office PowerPoint</Application>
  <PresentationFormat>Widescreen</PresentationFormat>
  <Paragraphs>145</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Schoolbook</vt:lpstr>
      <vt:lpstr>Wingdings 2</vt:lpstr>
      <vt:lpstr>View</vt:lpstr>
      <vt:lpstr>Topic: Problem Solving and Decision Making</vt:lpstr>
      <vt:lpstr>Introduction of this study</vt:lpstr>
      <vt:lpstr>Nature and Impacts of workforce shortage:</vt:lpstr>
      <vt:lpstr>PESTEL Analysis: Political:</vt:lpstr>
      <vt:lpstr>Economic</vt:lpstr>
      <vt:lpstr>Social Factors:</vt:lpstr>
      <vt:lpstr>Technological</vt:lpstr>
      <vt:lpstr>Legal Factors:</vt:lpstr>
      <vt:lpstr>Environmental Factors:</vt:lpstr>
      <vt:lpstr>Cause and Effect Analysis:</vt:lpstr>
      <vt:lpstr>Improvement in Shortage of Staff</vt:lpstr>
      <vt:lpstr>Improvement in Shortage of Staff</vt:lpstr>
      <vt:lpstr>Rocommendation for Absenteeism</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 Problem Solving and Decision Making</dc:title>
  <dc:creator>Admin</dc:creator>
  <cp:lastModifiedBy>Vimi</cp:lastModifiedBy>
  <cp:revision>3</cp:revision>
  <dcterms:created xsi:type="dcterms:W3CDTF">2022-07-16T18:55:01Z</dcterms:created>
  <dcterms:modified xsi:type="dcterms:W3CDTF">2022-07-17T13:31:37Z</dcterms:modified>
</cp:coreProperties>
</file>