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  <p:sldId id="260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D742E7-D497-4CBF-9543-477B1B765A0D}" v="16" dt="2026-07-04T22:24:59.1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ayyaz" userId="1cefd8dc30a1c9c5" providerId="LiveId" clId="{CF14BE70-01C5-4BB7-A4F4-6071EA5454CD}"/>
    <pc:docChg chg="modSld">
      <pc:chgData name="mohammed ayyaz" userId="1cefd8dc30a1c9c5" providerId="LiveId" clId="{CF14BE70-01C5-4BB7-A4F4-6071EA5454CD}" dt="2026-07-05T15:34:26.505" v="71" actId="20577"/>
      <pc:docMkLst>
        <pc:docMk/>
      </pc:docMkLst>
      <pc:sldChg chg="modSp mod">
        <pc:chgData name="mohammed ayyaz" userId="1cefd8dc30a1c9c5" providerId="LiveId" clId="{CF14BE70-01C5-4BB7-A4F4-6071EA5454CD}" dt="2026-07-05T15:34:26.505" v="71" actId="20577"/>
        <pc:sldMkLst>
          <pc:docMk/>
          <pc:sldMk cId="251621724" sldId="256"/>
        </pc:sldMkLst>
        <pc:graphicFrameChg chg="modGraphic">
          <ac:chgData name="mohammed ayyaz" userId="1cefd8dc30a1c9c5" providerId="LiveId" clId="{CF14BE70-01C5-4BB7-A4F4-6071EA5454CD}" dt="2026-07-05T15:34:26.505" v="71" actId="20577"/>
          <ac:graphicFrameMkLst>
            <pc:docMk/>
            <pc:sldMk cId="251621724" sldId="256"/>
            <ac:graphicFrameMk id="22" creationId="{A732007A-C1AF-C7F4-3F5A-B6426786813D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617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7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310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488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97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83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2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986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286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575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564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97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3782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1986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976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285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42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F277553-F296-4DFB-BD15-770B47FF2CCF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27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mental-health/cyp/" TargetMode="External"/><Relationship Id="rId2" Type="http://schemas.openxmlformats.org/officeDocument/2006/relationships/hyperlink" Target="https://www.who.int/news-room/fact-sheets/detail/depressio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igital.nhs.uk/services/data-access-request-service-dars/dars-products-and-services/data-set-catalogue/improving-access-to-psychological-therapies-iapt" TargetMode="External"/><Relationship Id="rId4" Type="http://schemas.openxmlformats.org/officeDocument/2006/relationships/hyperlink" Target="https://www.nice.org.uk/guidance/ng22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438912" y="466344"/>
            <a:ext cx="11210544" cy="77724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Name: Mohammad Ayyaz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438912" y="1395984"/>
            <a:ext cx="11210544" cy="77724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Number: 2329250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438912" y="2325624"/>
            <a:ext cx="11210544" cy="77724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BMHP6029_BIRM – Component 1 – Poster Presentation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438912" y="3255264"/>
            <a:ext cx="11210544" cy="77724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Title of Poster: Depression Disorder   </a:t>
            </a: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0320940-5225-E2BE-8E86-2F988184812F}"/>
              </a:ext>
            </a:extLst>
          </p:cNvPr>
          <p:cNvGrpSpPr/>
          <p:nvPr/>
        </p:nvGrpSpPr>
        <p:grpSpPr>
          <a:xfrm>
            <a:off x="266699" y="282575"/>
            <a:ext cx="10742677" cy="6292851"/>
            <a:chOff x="266699" y="282575"/>
            <a:chExt cx="10742677" cy="629285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930EBB7A-B6F2-BC3D-A3A2-A69F56721AF6}"/>
                </a:ext>
              </a:extLst>
            </p:cNvPr>
            <p:cNvSpPr/>
            <p:nvPr/>
          </p:nvSpPr>
          <p:spPr>
            <a:xfrm>
              <a:off x="1243012" y="282575"/>
              <a:ext cx="9766364" cy="567818"/>
            </a:xfrm>
            <a:prstGeom prst="roundRect">
              <a:avLst/>
            </a:prstGeom>
            <a:grpFill/>
            <a:ln w="38100">
              <a:solidFill>
                <a:schemeClr val="bg2">
                  <a:lumMod val="9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Depression Disorder- ICD-11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899E3C8-FBC0-BA67-C236-5C1405EA8FAF}"/>
                </a:ext>
              </a:extLst>
            </p:cNvPr>
            <p:cNvGrpSpPr/>
            <p:nvPr/>
          </p:nvGrpSpPr>
          <p:grpSpPr>
            <a:xfrm>
              <a:off x="266699" y="1167937"/>
              <a:ext cx="3623658" cy="5407489"/>
              <a:chOff x="266699" y="1167937"/>
              <a:chExt cx="3623658" cy="5407489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4A3A58DC-499D-5885-0006-D9F2BFD2F81C}"/>
                  </a:ext>
                </a:extLst>
              </p:cNvPr>
              <p:cNvSpPr/>
              <p:nvPr/>
            </p:nvSpPr>
            <p:spPr>
              <a:xfrm>
                <a:off x="266701" y="1845425"/>
                <a:ext cx="3623656" cy="4730001"/>
              </a:xfrm>
              <a:prstGeom prst="rect">
                <a:avLst/>
              </a:prstGeom>
              <a:grpFill/>
              <a:ln w="57150">
                <a:solidFill>
                  <a:schemeClr val="bg2">
                    <a:lumMod val="9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[Text] 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A98E5413-CA6B-4511-7F6B-FAE5304BD3D6}"/>
                  </a:ext>
                </a:extLst>
              </p:cNvPr>
              <p:cNvSpPr/>
              <p:nvPr/>
            </p:nvSpPr>
            <p:spPr>
              <a:xfrm>
                <a:off x="266699" y="1167937"/>
                <a:ext cx="3623656" cy="897775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1" algn="ctr"/>
                <a:r>
                  <a:rPr lang="en-GB" dirty="0">
                    <a:solidFill>
                      <a:schemeClr val="tx1"/>
                    </a:solidFill>
                  </a:rPr>
                  <a:t>[</a:t>
                </a:r>
                <a:r>
                  <a:rPr lang="en-GB" sz="2400" dirty="0">
                    <a:solidFill>
                      <a:schemeClr val="tx1"/>
                    </a:solidFill>
                  </a:rPr>
                  <a:t>An overview of depression</a:t>
                </a:r>
                <a:r>
                  <a:rPr lang="en-GB" dirty="0">
                    <a:solidFill>
                      <a:schemeClr val="tx1"/>
                    </a:solidFill>
                  </a:rPr>
                  <a:t>]</a:t>
                </a: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DCAB7B23-2205-4D26-AA83-08E69303A0E7}"/>
                </a:ext>
              </a:extLst>
            </p:cNvPr>
            <p:cNvGrpSpPr/>
            <p:nvPr/>
          </p:nvGrpSpPr>
          <p:grpSpPr>
            <a:xfrm>
              <a:off x="4284171" y="1113903"/>
              <a:ext cx="3623658" cy="5461522"/>
              <a:chOff x="4284171" y="1113903"/>
              <a:chExt cx="3623658" cy="5461522"/>
            </a:xfrm>
            <a:grpFill/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A028C44-DEF5-CF7C-425B-72E17CF2FE44}"/>
                  </a:ext>
                </a:extLst>
              </p:cNvPr>
              <p:cNvSpPr/>
              <p:nvPr/>
            </p:nvSpPr>
            <p:spPr>
              <a:xfrm>
                <a:off x="4284173" y="1845424"/>
                <a:ext cx="3623656" cy="4730001"/>
              </a:xfrm>
              <a:prstGeom prst="rect">
                <a:avLst/>
              </a:prstGeom>
              <a:grpFill/>
              <a:ln w="57150">
                <a:solidFill>
                  <a:schemeClr val="bg2">
                    <a:lumMod val="9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[Text] </a:t>
                </a:r>
              </a:p>
            </p:txBody>
          </p:sp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795070E1-507E-91F5-40A3-F5AB4694A5DA}"/>
                  </a:ext>
                </a:extLst>
              </p:cNvPr>
              <p:cNvSpPr/>
              <p:nvPr/>
            </p:nvSpPr>
            <p:spPr>
              <a:xfrm>
                <a:off x="4284171" y="1113903"/>
                <a:ext cx="3623656" cy="897775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[</a:t>
                </a:r>
                <a:r>
                  <a:rPr lang="en-GB" sz="2400" dirty="0">
                    <a:solidFill>
                      <a:schemeClr val="tx1"/>
                    </a:solidFill>
                  </a:rPr>
                  <a:t>Historical understanding and treatment</a:t>
                </a:r>
                <a:r>
                  <a:rPr lang="en-GB" dirty="0">
                    <a:solidFill>
                      <a:schemeClr val="tx1"/>
                    </a:solidFill>
                  </a:rPr>
                  <a:t>]</a:t>
                </a:r>
              </a:p>
            </p:txBody>
          </p:sp>
        </p:grpSp>
      </p:grp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A732007A-C1AF-C7F4-3F5A-B642678681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052759"/>
              </p:ext>
            </p:extLst>
          </p:nvPr>
        </p:nvGraphicFramePr>
        <p:xfrm>
          <a:off x="356867" y="2091896"/>
          <a:ext cx="3533487" cy="1734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3487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7342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Depression is a  mental health condition that causes low mood, loss of  passion in activities and changes in behaviour (World Health Organization 2019). ICD-11 describes single episode depressive disorder as a condition where a person experiences one depressive episode lasts at least two weeks, </a:t>
                      </a:r>
                      <a:r>
                        <a:rPr lang="en-GB" sz="1200">
                          <a:solidFill>
                            <a:schemeClr val="tx1"/>
                          </a:solidFill>
                        </a:rPr>
                        <a:t>with low 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mood or loss of interest occurring nearly every day (World Health Organization, 2019).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14CCC79-DE11-DC3F-1877-35C9911B2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976644"/>
              </p:ext>
            </p:extLst>
          </p:nvPr>
        </p:nvGraphicFramePr>
        <p:xfrm>
          <a:off x="4284152" y="1980088"/>
          <a:ext cx="3623655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655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6484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Depression was historically known as melancholia, described by Hippocrates as prolonged sadness caused by an imbalance of “black bile” (Jackson, 1986).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During the middle ages, symptoms were often linked to supernatural causes.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By 19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-20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century, depression became recognised as a medical condition influenced by psychological factors (Shorter, 1997).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531B509-DBFB-A26C-698B-1211852B9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868899"/>
              </p:ext>
            </p:extLst>
          </p:nvPr>
        </p:nvGraphicFramePr>
        <p:xfrm>
          <a:off x="356870" y="5195452"/>
          <a:ext cx="3443315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315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463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UK policy NHS Long Term Plan prioritises early intervention, youth mental health and digital access. Service pressures and long waiting times continue to affect treatment availability (NHS England, 2019)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1EC5F9CC-1280-1C25-2CD9-9A72A83ACC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991438"/>
              </p:ext>
            </p:extLst>
          </p:nvPr>
        </p:nvGraphicFramePr>
        <p:xfrm>
          <a:off x="4244453" y="3729116"/>
          <a:ext cx="362365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655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4605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Historical Treatment included institutionalisation, rest cures and experimental biological methods such as insulin coma therapy and early ECT (Shorter, 1997).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By the late 20</a:t>
                      </a:r>
                      <a:r>
                        <a:rPr lang="en-GB" sz="130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 century, treatment shifted towards evidence based psychological therapies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B0BC5727-C440-4B38-2F27-C9C92B1BB1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939103"/>
              </p:ext>
            </p:extLst>
          </p:nvPr>
        </p:nvGraphicFramePr>
        <p:xfrm>
          <a:off x="4284171" y="5120640"/>
          <a:ext cx="3623656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656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53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Contemporary Treatment: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Modern treatment include CBT, interpersonal therapy, behavioural activation and antidepressant medication 9NICE, 2022).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Digital mental health tools, online CBT, lifestyle changes and social support play key roles (NHS England, 2023)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7A78996-4C6B-DEAC-FD7E-0856AE842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522700"/>
              </p:ext>
            </p:extLst>
          </p:nvPr>
        </p:nvGraphicFramePr>
        <p:xfrm>
          <a:off x="356863" y="3909224"/>
          <a:ext cx="3443315" cy="1324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315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324466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Depression affects 1 in 6 UK Adults and shows higher rates in young people (NHS England, 2019). It can be mild, moderate or severe and has a major impact on education, work and relationships (NHS ENGLAND, 2019)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pic>
        <p:nvPicPr>
          <p:cNvPr id="7" name="Picture 6" descr="The Role of Mental Health in Internal Medicine Care">
            <a:extLst>
              <a:ext uri="{FF2B5EF4-FFF2-40B4-BE49-F238E27FC236}">
                <a16:creationId xmlns:a16="http://schemas.microsoft.com/office/drawing/2014/main" id="{3403026C-3F92-1978-0CAC-3D9DAB4A0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7300" y="1113902"/>
            <a:ext cx="3924303" cy="527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0CD822-38E7-94B8-65CA-A83C67F12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5774" y="1793112"/>
            <a:ext cx="3581192" cy="4745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D7A4556-A761-9549-9269-17A7C28C39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730048"/>
              </p:ext>
            </p:extLst>
          </p:nvPr>
        </p:nvGraphicFramePr>
        <p:xfrm>
          <a:off x="1018238" y="1865376"/>
          <a:ext cx="358119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192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6226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Social and factors include: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Poverty increases risk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Social isolation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Family stress (Marmot, 2020).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Post COVID rise in depression (Office for national statistics, 2021).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06D6B16-E344-508E-923D-8F808C19B1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726014"/>
              </p:ext>
            </p:extLst>
          </p:nvPr>
        </p:nvGraphicFramePr>
        <p:xfrm>
          <a:off x="1018238" y="3429000"/>
          <a:ext cx="3581191" cy="196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191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6459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Cultural factors and stigma  include: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Cultural beliefs shape symptoms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Depression seen as “weakness” in some groups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Stigma delays help seeking (Corrigan and Watson, 2022).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Media portrays influence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175F1BA-FB55-9C30-954C-2841E2E428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749974"/>
              </p:ext>
            </p:extLst>
          </p:nvPr>
        </p:nvGraphicFramePr>
        <p:xfrm>
          <a:off x="1018238" y="5064888"/>
          <a:ext cx="3623656" cy="154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656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1546224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Political Factors and inequality:</a:t>
                      </a:r>
                    </a:p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Funding shortages</a:t>
                      </a:r>
                    </a:p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Service inequalities</a:t>
                      </a:r>
                    </a:p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Digital exclusion </a:t>
                      </a:r>
                    </a:p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Government prioritises shape access (Mental Health Foundation, 2023).</a:t>
                      </a:r>
                    </a:p>
                    <a:p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3D21E66-DE91-71D8-0D37-3896848A6BC0}"/>
              </a:ext>
            </a:extLst>
          </p:cNvPr>
          <p:cNvSpPr/>
          <p:nvPr/>
        </p:nvSpPr>
        <p:spPr>
          <a:xfrm>
            <a:off x="975774" y="1014153"/>
            <a:ext cx="3666120" cy="7789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Social, political and cultural influences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45E36E-CC02-C484-1208-CBD5019C11B9}"/>
              </a:ext>
            </a:extLst>
          </p:cNvPr>
          <p:cNvSpPr/>
          <p:nvPr/>
        </p:nvSpPr>
        <p:spPr>
          <a:xfrm>
            <a:off x="4892473" y="3187099"/>
            <a:ext cx="3618528" cy="33881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71673DE-C6E2-442D-DA6C-189AF9847BBC}"/>
              </a:ext>
            </a:extLst>
          </p:cNvPr>
          <p:cNvSpPr/>
          <p:nvPr/>
        </p:nvSpPr>
        <p:spPr>
          <a:xfrm>
            <a:off x="4892474" y="2088987"/>
            <a:ext cx="3690052" cy="123028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Recommendations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E4E518-6B96-F2F8-141B-AD049E2D0C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785986"/>
              </p:ext>
            </p:extLst>
          </p:nvPr>
        </p:nvGraphicFramePr>
        <p:xfrm>
          <a:off x="4963997" y="3319270"/>
          <a:ext cx="3475915" cy="3219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915">
                  <a:extLst>
                    <a:ext uri="{9D8B030D-6E8A-4147-A177-3AD203B41FA5}">
                      <a16:colId xmlns:a16="http://schemas.microsoft.com/office/drawing/2014/main" val="2281987782"/>
                    </a:ext>
                  </a:extLst>
                </a:gridCol>
              </a:tblGrid>
              <a:tr h="321957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Early intervention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Better Therapy access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Integrated care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Anti-stigma work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Reduce inequality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Community support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5950"/>
                  </a:ext>
                </a:extLst>
              </a:tr>
            </a:tbl>
          </a:graphicData>
        </a:graphic>
      </p:graphicFrame>
      <p:pic>
        <p:nvPicPr>
          <p:cNvPr id="13" name="Picture 12" descr="Community Support Project - Knighton Town Council">
            <a:extLst>
              <a:ext uri="{FF2B5EF4-FFF2-40B4-BE49-F238E27FC236}">
                <a16:creationId xmlns:a16="http://schemas.microsoft.com/office/drawing/2014/main" id="{BA54DDEA-9845-1073-A2C1-3804B8FA5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2472" y="191294"/>
            <a:ext cx="4788651" cy="1674081"/>
          </a:xfrm>
          <a:prstGeom prst="rect">
            <a:avLst/>
          </a:prstGeom>
        </p:spPr>
      </p:pic>
      <p:pic>
        <p:nvPicPr>
          <p:cNvPr id="15" name="Picture 14" descr="Understanding Poverty in All Its Forms - ATD Fourth World">
            <a:extLst>
              <a:ext uri="{FF2B5EF4-FFF2-40B4-BE49-F238E27FC236}">
                <a16:creationId xmlns:a16="http://schemas.microsoft.com/office/drawing/2014/main" id="{5BDE3E83-B763-4DE0-B89A-001C2C64F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0888" y="4486696"/>
            <a:ext cx="2430886" cy="205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51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643" y="0"/>
            <a:ext cx="10018713" cy="1752599"/>
          </a:xfrm>
        </p:spPr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01F11E-FF85-5A0D-2B1B-9819C2440B59}"/>
              </a:ext>
            </a:extLst>
          </p:cNvPr>
          <p:cNvSpPr txBox="1"/>
          <p:nvPr/>
        </p:nvSpPr>
        <p:spPr>
          <a:xfrm>
            <a:off x="259080" y="1562099"/>
            <a:ext cx="11932920" cy="4821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</a:pPr>
            <a:r>
              <a:rPr lang="en-GB" sz="1400" dirty="0"/>
              <a:t>World Health Organization (2025). </a:t>
            </a:r>
            <a:r>
              <a:rPr lang="en-GB" sz="1400" i="1" dirty="0"/>
              <a:t>Depressive disorder (depression)</a:t>
            </a:r>
            <a:r>
              <a:rPr lang="en-GB" sz="1400" dirty="0"/>
              <a:t>. [online] World Health Organization. Available at: </a:t>
            </a:r>
            <a:r>
              <a:rPr lang="en-GB" sz="1400" dirty="0">
                <a:hlinkClick r:id="rId2"/>
              </a:rPr>
              <a:t>https://www.who.int/news-room/fact-sheets/detail/depression</a:t>
            </a:r>
            <a:r>
              <a:rPr lang="en-GB" sz="1400" dirty="0"/>
              <a:t>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‌NHS England (2015). </a:t>
            </a:r>
            <a:r>
              <a:rPr lang="en-GB" sz="1400" i="1" dirty="0"/>
              <a:t>NHS England» Children and young people</a:t>
            </a:r>
            <a:r>
              <a:rPr lang="en-GB" sz="1400" dirty="0"/>
              <a:t>. [online] England.nhs.uk. Available at: </a:t>
            </a:r>
            <a:r>
              <a:rPr lang="en-GB" sz="1400" dirty="0">
                <a:hlinkClick r:id="rId3"/>
              </a:rPr>
              <a:t>https://www.england.nhs.uk/mental-health/cyp/</a:t>
            </a:r>
            <a:r>
              <a:rPr lang="en-GB" sz="1400" dirty="0"/>
              <a:t>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‌Jackson, S.W., 1986. </a:t>
            </a:r>
            <a:r>
              <a:rPr lang="en-GB" sz="1400" i="1" dirty="0"/>
              <a:t>Melancholia and depression: From </a:t>
            </a:r>
            <a:r>
              <a:rPr lang="en-GB" sz="1400" i="1" dirty="0" err="1"/>
              <a:t>hippocratic</a:t>
            </a:r>
            <a:r>
              <a:rPr lang="en-GB" sz="1400" i="1" dirty="0"/>
              <a:t> times to modern times</a:t>
            </a:r>
            <a:r>
              <a:rPr lang="en-GB" sz="1400" dirty="0"/>
              <a:t>. Yale University Press.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Shorter, E., 1998. </a:t>
            </a:r>
            <a:r>
              <a:rPr lang="en-GB" sz="1400" i="1" dirty="0"/>
              <a:t>A History of Psychiatry: From the Era of the Asylum to the Age of Prozac</a:t>
            </a:r>
            <a:r>
              <a:rPr lang="en-GB" sz="1400" dirty="0"/>
              <a:t>. John Wiley &amp; Sons.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National Institute for Health and Care Excellence (2022). </a:t>
            </a:r>
            <a:r>
              <a:rPr lang="en-GB" sz="1400" i="1" dirty="0"/>
              <a:t>Depression in adults: Treatment and Management</a:t>
            </a:r>
            <a:r>
              <a:rPr lang="en-GB" sz="1400" dirty="0"/>
              <a:t>. [online] www.nice.org.uk. Available at: </a:t>
            </a:r>
            <a:r>
              <a:rPr lang="en-GB" sz="1400" dirty="0">
                <a:hlinkClick r:id="rId4"/>
              </a:rPr>
              <a:t>https://www.nice.org.uk/guidance/ng222</a:t>
            </a:r>
            <a:r>
              <a:rPr lang="en-GB" sz="1400" dirty="0"/>
              <a:t>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NHS England Digital. (2023). </a:t>
            </a:r>
            <a:r>
              <a:rPr lang="en-GB" sz="1400" i="1" dirty="0"/>
              <a:t>Improving Access to Psychological Therapies (IAPT)</a:t>
            </a:r>
            <a:r>
              <a:rPr lang="en-GB" sz="1400" dirty="0"/>
              <a:t>. [online] Available at: </a:t>
            </a:r>
            <a:r>
              <a:rPr lang="en-GB" sz="1400" dirty="0">
                <a:hlinkClick r:id="rId5"/>
              </a:rPr>
              <a:t>https://digital.nhs.uk/services/data-access-request-service-dars/dars-products-and-services/data-set-catalogue/improving-access-to-psychological-therapies-iapt</a:t>
            </a:r>
            <a:r>
              <a:rPr lang="en-GB" sz="1400" dirty="0"/>
              <a:t>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‌Marmot, M., 2020. Health equity in England: the Marmot review 10 years on. </a:t>
            </a:r>
            <a:r>
              <a:rPr lang="en-GB" sz="1400" i="1" dirty="0" err="1"/>
              <a:t>Bmj</a:t>
            </a:r>
            <a:r>
              <a:rPr lang="en-GB" sz="1400" dirty="0"/>
              <a:t>, </a:t>
            </a:r>
            <a:r>
              <a:rPr lang="en-GB" sz="1400" i="1" dirty="0"/>
              <a:t>368</a:t>
            </a:r>
            <a:r>
              <a:rPr lang="en-GB" sz="1400" dirty="0"/>
              <a:t>.</a:t>
            </a:r>
          </a:p>
          <a:p>
            <a:pPr>
              <a:spcBef>
                <a:spcPts val="200"/>
              </a:spcBef>
            </a:pPr>
            <a:endParaRPr lang="en-GB" sz="1400" dirty="0"/>
          </a:p>
          <a:p>
            <a:pPr>
              <a:spcBef>
                <a:spcPts val="200"/>
              </a:spcBef>
            </a:pPr>
            <a:r>
              <a:rPr lang="en-GB" sz="1400" dirty="0"/>
              <a:t>‌Office for National Statistics (2021). </a:t>
            </a:r>
            <a:r>
              <a:rPr lang="en-GB" sz="1400" i="1" dirty="0"/>
              <a:t>Coronavirus and depression in adults, Great Britain - Office for National Statistics</a:t>
            </a:r>
            <a:r>
              <a:rPr lang="en-GB" sz="1400" dirty="0"/>
              <a:t>. [online] www.ons.gov.uk. Available at: https://www.ons.gov.uk/peoplepopulationandcommunity/wellbeing/articles/coronavirusanddepressioninadultsgreatbritain/januarytomarch2021.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97129d6-5105-44aa-8953-de11b416c37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7F0BAA444E2C478D04B3C300BA99D3" ma:contentTypeVersion="12" ma:contentTypeDescription="Create a new document." ma:contentTypeScope="" ma:versionID="2da7905f4b4b3e3da98be5e4b0f68239">
  <xsd:schema xmlns:xsd="http://www.w3.org/2001/XMLSchema" xmlns:xs="http://www.w3.org/2001/XMLSchema" xmlns:p="http://schemas.microsoft.com/office/2006/metadata/properties" xmlns:ns3="d97129d6-5105-44aa-8953-de11b416c376" targetNamespace="http://schemas.microsoft.com/office/2006/metadata/properties" ma:root="true" ma:fieldsID="80ed7440e8326026799b78d05672b75e" ns3:_="">
    <xsd:import namespace="d97129d6-5105-44aa-8953-de11b416c37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7129d6-5105-44aa-8953-de11b416c37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18AAAE6-7A18-415F-AAF6-CF6FC2D80FDA}">
  <ds:schemaRefs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d97129d6-5105-44aa-8953-de11b416c37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A4FCB02-FD1C-4143-B75D-ECA5A41DC3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7129d6-5105-44aa-8953-de11b416c3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10CBD3-FEF8-4ABB-935D-B9249B05BF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6267</TotalTime>
  <Words>725</Words>
  <Application>Microsoft Office PowerPoint</Application>
  <PresentationFormat>Widescreen</PresentationFormat>
  <Paragraphs>59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Corbel</vt:lpstr>
      <vt:lpstr>Parallax</vt:lpstr>
      <vt:lpstr>PowerPoint Presentation</vt:lpstr>
      <vt:lpstr>PowerPoint Presentation</vt:lpstr>
      <vt:lpstr>PowerPoint Presentation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Beau Academic</dc:creator>
  <cp:lastModifiedBy>mohammed ayyaz</cp:lastModifiedBy>
  <cp:revision>5</cp:revision>
  <dcterms:created xsi:type="dcterms:W3CDTF">2024-12-04T18:07:56Z</dcterms:created>
  <dcterms:modified xsi:type="dcterms:W3CDTF">2026-07-05T15:34:37Z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0x010100F17F0BAA444E2C478D04B3C300BA99D3</vt:lpwstr>
  </property>
</Properties>
</file>